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31" r:id="rId2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0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716" y="108"/>
      </p:cViewPr>
      <p:guideLst>
        <p:guide orient="horz" pos="1480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0746A445-3AB4-4EC1-BFD1-711403A289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B94FABC-18F3-474E-B5D0-157C12F5FCC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A76713-2E8D-41BD-BB48-CF377F8E2E99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id="{D15EC46E-CAA8-4C33-974E-BE8D752096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id="{E85CAF4B-0D4A-4D50-B9BC-5ED41BB80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1E8F9E2-AA7B-4786-8275-CDBAD4D2D7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26FDBB9-0AFC-446E-9A5E-A5BE46678F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2250BE7-74A3-45A2-8CB6-631A08C69C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26B8DE-5FC1-4452-A9AF-4A9F69963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B9F72A27-DA70-44E5-9F4A-A190B63ECF56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F3B757-604D-4C9F-A349-01DE6F200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3D695C-E130-4133-BB59-10F3411F0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69E9D6C0-58DC-4A74-8EE2-CC7E9121BD1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09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AD26CC-DA46-486E-AC50-3497444DB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5981C31B-1194-45C2-B7CC-224F052B5B3D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677A6A-5515-4F59-9E9A-518D51683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52AAE7-F1B6-4E99-9C00-B38441186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8AC9759-3B19-44F1-8AD9-760F783925A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52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BDCEDC-A300-42FF-921E-F09B0B037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031F12B6-645F-445B-9FA9-ECF6A4B16D1D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C9B384-4C03-4260-8CB7-C5EB70CE5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6C589A1-8045-4505-826D-DADC771A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D1E697F-6CFF-48E4-9DA4-634AEFA1683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39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6842AD-27E2-41FE-AED1-5F7C4AD37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DB579E46-1C33-4152-863D-C2CB5024E308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BBA5113-9885-4CCC-96B6-ABB26B383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5B5F295-E0AF-49CF-A6FC-9BADE4A36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87E1E1D0-F3BC-4B50-8D6B-92ADF200D7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33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7" y="1709744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7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DADC40-7090-4F46-8014-C18C93331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9CF6B8CC-9386-4B65-9367-97DD40FC7337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18FD76-C101-46D9-9951-0FF36190F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6FE0FA-2E38-4575-8616-2EF347047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02484D0-1C1D-40D4-A7A5-16142BCCEFC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6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891805-2339-47D3-9DC2-1C0001BD1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13B0755E-539F-45F0-A8B9-E21D83B8C39B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FC6E75-784F-40E4-8CED-B6D8F35FD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8DDC90C-0B0F-47F9-809E-CBB8A5D00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0F47C7EF-4BE5-43EB-ADAE-45AA84E2894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07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8D6F91C-446F-4E8E-8BF2-2A438B8E7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13D588C5-DDA7-4E17-9A2E-2B271E77F872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2263389-A842-4611-B0FF-1F4CD71CD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5BF3D13-79DC-481C-8031-01ECD4FAF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46F4F51-838B-44AD-A039-9152BF01C7E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04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643B0FD-26A3-4EE1-A9F5-5968D1508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BC7BA188-EDE7-4134-86D6-59AD592F526E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B29240A-AAFE-4CFE-9EAC-C5A55107A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97602E2-410A-4A9D-A05E-F64A5111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3E4AC617-FB84-4DC5-A24B-D2FE8273ED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518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6DE257F-0DAE-43DF-880E-6DF088146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746DD04F-7F6F-4C8E-A350-5BC3E046E162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BB18D84-19D0-4768-A04C-83E1D6271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C717654-C6BA-44F2-87C5-BA85A0888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B96B731-4696-44F0-8CBE-1FBE284D377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81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9A5C58A-F2F2-4ECF-A690-D1899B4E2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2D9419C1-615B-4F61-AA1F-E73023FE4098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3DC2A14-0EEB-470A-80B9-0FD0798B2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834929-A2A7-4B60-BB7E-5B2931361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9E8EA27A-0CB9-441D-ACFE-C56CF3911F0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919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5EA5721-A2D2-4EFE-B5CC-F7757417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fld id="{3F0859EB-6ED2-4CC4-8C1B-AB57AF70E1BA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054E5AB-BE09-4385-8C59-C2AD5D62F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latin typeface="맑은 고딕" pitchFamily="50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2CEF21-4188-41C3-9F18-F4D2D011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F6B791B-1939-4A8E-B696-CCA8A5C80F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910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168096-7F4F-429C-9EDC-0934543AC1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맑은 고딕" panose="020F0502020204030204"/>
                <a:ea typeface="맑은 고딕"/>
              </a:defRPr>
            </a:lvl1pPr>
          </a:lstStyle>
          <a:p>
            <a:pPr>
              <a:defRPr/>
            </a:pPr>
            <a:fld id="{D08DCDD9-7E83-493D-8195-8360BBA00F27}" type="datetimeFigureOut">
              <a:rPr lang="ko-KR" altLang="en-US"/>
              <a:pPr>
                <a:defRPr/>
              </a:pPr>
              <a:t>2023-10-18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DBA1428-D889-46FA-8BDA-7298A5D069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맑은 고딕" panose="020F0502020204030204"/>
                <a:ea typeface="맑은 고딕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A85304-84D2-41EF-95E1-CFE7FA0528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200">
                <a:solidFill>
                  <a:srgbClr val="898989"/>
                </a:solidFill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821B63D-CB7E-4A76-A95D-7AA18260192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860" r:id="rId1"/>
    <p:sldLayoutId id="2147493861" r:id="rId2"/>
    <p:sldLayoutId id="2147493862" r:id="rId3"/>
    <p:sldLayoutId id="2147493863" r:id="rId4"/>
    <p:sldLayoutId id="2147493864" r:id="rId5"/>
    <p:sldLayoutId id="2147493865" r:id="rId6"/>
    <p:sldLayoutId id="2147493866" r:id="rId7"/>
    <p:sldLayoutId id="2147493867" r:id="rId8"/>
    <p:sldLayoutId id="2147493868" r:id="rId9"/>
    <p:sldLayoutId id="2147493869" r:id="rId10"/>
    <p:sldLayoutId id="2147493870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395413" y="116632"/>
            <a:ext cx="5626100" cy="2632174"/>
            <a:chOff x="1395413" y="220762"/>
            <a:chExt cx="5626100" cy="2632174"/>
          </a:xfrm>
        </p:grpSpPr>
        <p:grpSp>
          <p:nvGrpSpPr>
            <p:cNvPr id="14338" name="그룹 73"/>
            <p:cNvGrpSpPr>
              <a:grpSpLocks/>
            </p:cNvGrpSpPr>
            <p:nvPr/>
          </p:nvGrpSpPr>
          <p:grpSpPr bwMode="auto">
            <a:xfrm>
              <a:off x="6580188" y="1268611"/>
              <a:ext cx="396875" cy="246062"/>
              <a:chOff x="162809" y="1022539"/>
              <a:chExt cx="396262" cy="246221"/>
            </a:xfrm>
          </p:grpSpPr>
          <p:cxnSp>
            <p:nvCxnSpPr>
              <p:cNvPr id="3" name="직선 연결선 2">
                <a:extLst>
                  <a:ext uri="{FF2B5EF4-FFF2-40B4-BE49-F238E27FC236}">
                    <a16:creationId xmlns:a16="http://schemas.microsoft.com/office/drawing/2014/main" id="{63C4E53B-52FA-469A-A296-07DD47B62792}"/>
                  </a:ext>
                </a:extLst>
              </p:cNvPr>
              <p:cNvCxnSpPr/>
              <p:nvPr/>
            </p:nvCxnSpPr>
            <p:spPr>
              <a:xfrm>
                <a:off x="185000" y="1051132"/>
                <a:ext cx="35980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92" name="TextBox 3"/>
              <p:cNvSpPr txBox="1">
                <a:spLocks noChangeArrowheads="1"/>
              </p:cNvSpPr>
              <p:nvPr/>
            </p:nvSpPr>
            <p:spPr bwMode="auto">
              <a:xfrm>
                <a:off x="162809" y="1022539"/>
                <a:ext cx="39626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1kb</a:t>
                </a:r>
                <a:endParaRPr lang="ko-KR" altLang="en-US" sz="10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39" name="그룹 11"/>
            <p:cNvGrpSpPr>
              <a:grpSpLocks/>
            </p:cNvGrpSpPr>
            <p:nvPr/>
          </p:nvGrpSpPr>
          <p:grpSpPr bwMode="auto">
            <a:xfrm>
              <a:off x="1682750" y="639961"/>
              <a:ext cx="4286250" cy="628650"/>
              <a:chOff x="682625" y="919406"/>
              <a:chExt cx="4285991" cy="628650"/>
            </a:xfrm>
          </p:grpSpPr>
          <p:grpSp>
            <p:nvGrpSpPr>
              <p:cNvPr id="14381" name="그룹 3"/>
              <p:cNvGrpSpPr>
                <a:grpSpLocks/>
              </p:cNvGrpSpPr>
              <p:nvPr/>
            </p:nvGrpSpPr>
            <p:grpSpPr bwMode="auto">
              <a:xfrm>
                <a:off x="1446083" y="919406"/>
                <a:ext cx="3522533" cy="628650"/>
                <a:chOff x="942838" y="1144588"/>
                <a:chExt cx="3522533" cy="628650"/>
              </a:xfrm>
            </p:grpSpPr>
            <p:sp>
              <p:nvSpPr>
                <p:cNvPr id="13" name="오른쪽 화살표 6">
                  <a:extLst>
                    <a:ext uri="{FF2B5EF4-FFF2-40B4-BE49-F238E27FC236}">
                      <a16:creationId xmlns:a16="http://schemas.microsoft.com/office/drawing/2014/main" id="{D0E37F1E-B30A-4AB1-BB18-2EF057EFB97A}"/>
                    </a:ext>
                  </a:extLst>
                </p:cNvPr>
                <p:cNvSpPr/>
                <p:nvPr/>
              </p:nvSpPr>
              <p:spPr bwMode="auto">
                <a:xfrm>
                  <a:off x="2122363" y="1314450"/>
                  <a:ext cx="1201665" cy="458788"/>
                </a:xfrm>
                <a:prstGeom prst="rightArrow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14" name="직선 연결선 13">
                  <a:extLst>
                    <a:ext uri="{FF2B5EF4-FFF2-40B4-BE49-F238E27FC236}">
                      <a16:creationId xmlns:a16="http://schemas.microsoft.com/office/drawing/2014/main" id="{62210534-8289-4FAB-A16C-3F53E2A78470}"/>
                    </a:ext>
                  </a:extLst>
                </p:cNvPr>
                <p:cNvCxnSpPr/>
                <p:nvPr/>
              </p:nvCxnSpPr>
              <p:spPr bwMode="auto">
                <a:xfrm>
                  <a:off x="1695351" y="1538288"/>
                  <a:ext cx="41431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직선 연결선 14">
                  <a:extLst>
                    <a:ext uri="{FF2B5EF4-FFF2-40B4-BE49-F238E27FC236}">
                      <a16:creationId xmlns:a16="http://schemas.microsoft.com/office/drawing/2014/main" id="{B165DDD6-BB18-401F-A82E-8093F0A28352}"/>
                    </a:ext>
                  </a:extLst>
                </p:cNvPr>
                <p:cNvCxnSpPr/>
                <p:nvPr/>
              </p:nvCxnSpPr>
              <p:spPr bwMode="auto">
                <a:xfrm>
                  <a:off x="3331965" y="1538288"/>
                  <a:ext cx="40320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오른쪽 화살표 31">
                  <a:extLst>
                    <a:ext uri="{FF2B5EF4-FFF2-40B4-BE49-F238E27FC236}">
                      <a16:creationId xmlns:a16="http://schemas.microsoft.com/office/drawing/2014/main" id="{8348E5E6-E2B5-4E64-AB0B-3828F062BBB6}"/>
                    </a:ext>
                  </a:extLst>
                </p:cNvPr>
                <p:cNvSpPr/>
                <p:nvPr/>
              </p:nvSpPr>
              <p:spPr bwMode="auto">
                <a:xfrm>
                  <a:off x="1695351" y="1231900"/>
                  <a:ext cx="107943" cy="107950"/>
                </a:xfrm>
                <a:prstGeom prst="rightArrow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17" name="오른쪽 화살표 48">
                  <a:extLst>
                    <a:ext uri="{FF2B5EF4-FFF2-40B4-BE49-F238E27FC236}">
                      <a16:creationId xmlns:a16="http://schemas.microsoft.com/office/drawing/2014/main" id="{6E01A5A6-F3DC-45DC-913D-237F395C29EE}"/>
                    </a:ext>
                  </a:extLst>
                </p:cNvPr>
                <p:cNvSpPr/>
                <p:nvPr/>
              </p:nvSpPr>
              <p:spPr bwMode="auto">
                <a:xfrm flipH="1">
                  <a:off x="3639921" y="1231900"/>
                  <a:ext cx="107943" cy="107950"/>
                </a:xfrm>
                <a:prstGeom prst="rightArrow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14388" name="TextBox 17"/>
                <p:cNvSpPr txBox="1">
                  <a:spLocks noChangeArrowheads="1"/>
                </p:cNvSpPr>
                <p:nvPr/>
              </p:nvSpPr>
              <p:spPr bwMode="auto">
                <a:xfrm>
                  <a:off x="2403003" y="1405716"/>
                  <a:ext cx="50847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i="1">
                      <a:solidFill>
                        <a:schemeClr val="bg1"/>
                      </a:solidFill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sas3</a:t>
                  </a:r>
                  <a:endParaRPr lang="ko-KR" altLang="en-US" sz="1200" i="1">
                    <a:solidFill>
                      <a:schemeClr val="bg1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89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942838" y="1144588"/>
                  <a:ext cx="77136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 dirty="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oligo 1497</a:t>
                  </a:r>
                  <a:endParaRPr lang="ko-KR" altLang="en-US" sz="1000" dirty="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90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3694006" y="1144588"/>
                  <a:ext cx="771365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oligo 1498</a:t>
                  </a:r>
                  <a:endParaRPr lang="ko-KR" altLang="en-US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382" name="TextBox 70"/>
              <p:cNvSpPr txBox="1">
                <a:spLocks noChangeArrowheads="1"/>
              </p:cNvSpPr>
              <p:nvPr/>
            </p:nvSpPr>
            <p:spPr bwMode="auto">
              <a:xfrm>
                <a:off x="682625" y="1180534"/>
                <a:ext cx="432322" cy="276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WT</a:t>
                </a:r>
                <a:endParaRPr lang="ko-KR" altLang="en-US" sz="12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40" name="그룹 17"/>
            <p:cNvGrpSpPr>
              <a:grpSpLocks/>
            </p:cNvGrpSpPr>
            <p:nvPr/>
          </p:nvGrpSpPr>
          <p:grpSpPr bwMode="auto">
            <a:xfrm>
              <a:off x="1685925" y="1368623"/>
              <a:ext cx="3633788" cy="681038"/>
              <a:chOff x="685800" y="1691650"/>
              <a:chExt cx="3633600" cy="681038"/>
            </a:xfrm>
          </p:grpSpPr>
          <p:grpSp>
            <p:nvGrpSpPr>
              <p:cNvPr id="14368" name="그룹 5"/>
              <p:cNvGrpSpPr>
                <a:grpSpLocks/>
              </p:cNvGrpSpPr>
              <p:nvPr/>
            </p:nvGrpSpPr>
            <p:grpSpPr bwMode="auto">
              <a:xfrm>
                <a:off x="1447195" y="1691650"/>
                <a:ext cx="2872205" cy="681038"/>
                <a:chOff x="945404" y="1916832"/>
                <a:chExt cx="2872205" cy="681038"/>
              </a:xfrm>
            </p:grpSpPr>
            <p:sp>
              <p:nvSpPr>
                <p:cNvPr id="34" name="오른쪽 화살표 6">
                  <a:extLst>
                    <a:ext uri="{FF2B5EF4-FFF2-40B4-BE49-F238E27FC236}">
                      <a16:creationId xmlns:a16="http://schemas.microsoft.com/office/drawing/2014/main" id="{AD5551A9-86BC-4426-8D52-8262939BC890}"/>
                    </a:ext>
                  </a:extLst>
                </p:cNvPr>
                <p:cNvSpPr/>
                <p:nvPr/>
              </p:nvSpPr>
              <p:spPr bwMode="auto">
                <a:xfrm>
                  <a:off x="2111135" y="2137495"/>
                  <a:ext cx="576233" cy="460375"/>
                </a:xfrm>
                <a:prstGeom prst="rightArrow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grpSp>
              <p:nvGrpSpPr>
                <p:cNvPr id="14371" name="그룹 4"/>
                <p:cNvGrpSpPr>
                  <a:grpSpLocks/>
                </p:cNvGrpSpPr>
                <p:nvPr/>
              </p:nvGrpSpPr>
              <p:grpSpPr bwMode="auto">
                <a:xfrm>
                  <a:off x="945404" y="1916832"/>
                  <a:ext cx="2872205" cy="590308"/>
                  <a:chOff x="945404" y="1916832"/>
                  <a:chExt cx="2872205" cy="590308"/>
                </a:xfrm>
              </p:grpSpPr>
              <p:cxnSp>
                <p:nvCxnSpPr>
                  <p:cNvPr id="35" name="직선 연결선 34">
                    <a:extLst>
                      <a:ext uri="{FF2B5EF4-FFF2-40B4-BE49-F238E27FC236}">
                        <a16:creationId xmlns:a16="http://schemas.microsoft.com/office/drawing/2014/main" id="{279FCCA8-6327-4BD3-99C9-7E8D0B665605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1695231" y="2367682"/>
                    <a:ext cx="41114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직선 연결선 35">
                    <a:extLst>
                      <a:ext uri="{FF2B5EF4-FFF2-40B4-BE49-F238E27FC236}">
                        <a16:creationId xmlns:a16="http://schemas.microsoft.com/office/drawing/2014/main" id="{02E60E78-6CF6-4732-8613-E96F3F35BCE6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700067" y="2367682"/>
                    <a:ext cx="400029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오른쪽 화살표 31">
                    <a:extLst>
                      <a:ext uri="{FF2B5EF4-FFF2-40B4-BE49-F238E27FC236}">
                        <a16:creationId xmlns:a16="http://schemas.microsoft.com/office/drawing/2014/main" id="{F88D6A3B-C636-4FB8-A549-3B13101BC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11105" y="2085107"/>
                    <a:ext cx="107944" cy="107950"/>
                  </a:xfrm>
                  <a:prstGeom prst="rightArrow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/>
                  </a:p>
                </p:txBody>
              </p:sp>
              <p:sp>
                <p:nvSpPr>
                  <p:cNvPr id="38" name="오른쪽 화살표 48">
                    <a:extLst>
                      <a:ext uri="{FF2B5EF4-FFF2-40B4-BE49-F238E27FC236}">
                        <a16:creationId xmlns:a16="http://schemas.microsoft.com/office/drawing/2014/main" id="{89CF9790-49E0-4ABE-BB5E-EC5465EE648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992152" y="2077170"/>
                    <a:ext cx="107944" cy="107950"/>
                  </a:xfrm>
                  <a:prstGeom prst="rightArrow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/>
                  </a:p>
                </p:txBody>
              </p:sp>
              <p:sp>
                <p:nvSpPr>
                  <p:cNvPr id="14376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0129" y="2230085"/>
                    <a:ext cx="514878" cy="2770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latinLnBrk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1pPr>
                    <a:lvl2pPr marL="742950" indent="-28575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2pPr>
                    <a:lvl3pPr marL="11430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3pPr>
                    <a:lvl4pPr marL="16002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4pPr>
                    <a:lvl5pPr marL="20574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9pPr>
                  </a:lstStyle>
                  <a:p>
                    <a:pPr latinLnBrk="0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200" i="1"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rPr>
                      <a:t>pyrG</a:t>
                    </a:r>
                    <a:endParaRPr lang="ko-KR" altLang="en-US" sz="1200" i="1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77" name="Text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46244" y="1995210"/>
                    <a:ext cx="771365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latinLnBrk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1pPr>
                    <a:lvl2pPr marL="742950" indent="-28575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2pPr>
                    <a:lvl3pPr marL="11430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3pPr>
                    <a:lvl4pPr marL="16002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4pPr>
                    <a:lvl5pPr marL="20574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9pPr>
                  </a:lstStyle>
                  <a:p>
                    <a:pPr latinLnBrk="0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000"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rPr>
                      <a:t>oligo 1498</a:t>
                    </a:r>
                    <a:endParaRPr lang="ko-KR" altLang="en-US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" name="이등변 삼각형 40">
                    <a:extLst>
                      <a:ext uri="{FF2B5EF4-FFF2-40B4-BE49-F238E27FC236}">
                        <a16:creationId xmlns:a16="http://schemas.microsoft.com/office/drawing/2014/main" id="{21ADFB62-C4A4-4F94-BA87-9EE0AB99BAB9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2307974" y="2142257"/>
                    <a:ext cx="71434" cy="107950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ko-KR" altLang="en-US"/>
                  </a:p>
                </p:txBody>
              </p:sp>
              <p:sp>
                <p:nvSpPr>
                  <p:cNvPr id="14379" name="Text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23895" y="1916832"/>
                    <a:ext cx="474810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latinLnBrk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1pPr>
                    <a:lvl2pPr marL="742950" indent="-28575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2pPr>
                    <a:lvl3pPr marL="11430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3pPr>
                    <a:lvl4pPr marL="16002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4pPr>
                    <a:lvl5pPr marL="20574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9pPr>
                  </a:lstStyle>
                  <a:p>
                    <a:pPr latinLnBrk="0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000" i="1"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rPr>
                      <a:t>Sac </a:t>
                    </a:r>
                    <a:r>
                      <a:rPr lang="en-US" altLang="ko-KR" sz="1000"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rPr>
                      <a:t>I</a:t>
                    </a:r>
                    <a:endParaRPr lang="ko-KR" altLang="en-US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80" name="Text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45404" y="1995210"/>
                    <a:ext cx="771365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latinLnBrk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1pPr>
                    <a:lvl2pPr marL="742950" indent="-28575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2pPr>
                    <a:lvl3pPr marL="11430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3pPr>
                    <a:lvl4pPr marL="16002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4pPr>
                    <a:lvl5pPr marL="2057400" indent="-228600" latinLnBrk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defRPr>
                    </a:lvl9pPr>
                  </a:lstStyle>
                  <a:p>
                    <a:pPr latinLnBrk="0">
                      <a:lnSpc>
                        <a:spcPct val="10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ko-KR" sz="1000" dirty="0"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rPr>
                      <a:t>oligo 1497</a:t>
                    </a:r>
                    <a:endParaRPr lang="ko-KR" altLang="en-US" sz="1000" dirty="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4369" name="TextBox 71"/>
              <p:cNvSpPr txBox="1">
                <a:spLocks noChangeArrowheads="1"/>
              </p:cNvSpPr>
              <p:nvPr/>
            </p:nvSpPr>
            <p:spPr bwMode="auto">
              <a:xfrm>
                <a:off x="685800" y="2004310"/>
                <a:ext cx="63511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l-GR" altLang="ko-KR" sz="1200" b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Δ</a:t>
                </a:r>
                <a:r>
                  <a:rPr lang="en-US" altLang="ko-KR" sz="1200" b="1" i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sas3</a:t>
                </a:r>
                <a:endParaRPr lang="ko-KR" altLang="en-US" sz="1200" b="1" i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41" name="그룹 18"/>
            <p:cNvGrpSpPr>
              <a:grpSpLocks/>
            </p:cNvGrpSpPr>
            <p:nvPr/>
          </p:nvGrpSpPr>
          <p:grpSpPr bwMode="auto">
            <a:xfrm>
              <a:off x="1682750" y="2159198"/>
              <a:ext cx="5338763" cy="693738"/>
              <a:chOff x="682625" y="2582089"/>
              <a:chExt cx="5338679" cy="693737"/>
            </a:xfrm>
          </p:grpSpPr>
          <p:grpSp>
            <p:nvGrpSpPr>
              <p:cNvPr id="14351" name="그룹 6"/>
              <p:cNvGrpSpPr>
                <a:grpSpLocks/>
              </p:cNvGrpSpPr>
              <p:nvPr/>
            </p:nvGrpSpPr>
            <p:grpSpPr bwMode="auto">
              <a:xfrm>
                <a:off x="1439648" y="2582089"/>
                <a:ext cx="4581656" cy="693737"/>
                <a:chOff x="942422" y="2708920"/>
                <a:chExt cx="4581656" cy="693737"/>
              </a:xfrm>
            </p:grpSpPr>
            <p:sp>
              <p:nvSpPr>
                <p:cNvPr id="43" name="오른쪽 화살표 6">
                  <a:extLst>
                    <a:ext uri="{FF2B5EF4-FFF2-40B4-BE49-F238E27FC236}">
                      <a16:creationId xmlns:a16="http://schemas.microsoft.com/office/drawing/2014/main" id="{4DECA1A8-5E9B-42D3-B3E2-18E64419345E}"/>
                    </a:ext>
                  </a:extLst>
                </p:cNvPr>
                <p:cNvSpPr/>
                <p:nvPr/>
              </p:nvSpPr>
              <p:spPr bwMode="auto">
                <a:xfrm>
                  <a:off x="2120531" y="2943870"/>
                  <a:ext cx="1203306" cy="458787"/>
                </a:xfrm>
                <a:prstGeom prst="rightArrow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44" name="직선 연결선 43">
                  <a:extLst>
                    <a:ext uri="{FF2B5EF4-FFF2-40B4-BE49-F238E27FC236}">
                      <a16:creationId xmlns:a16="http://schemas.microsoft.com/office/drawing/2014/main" id="{D38C94AC-C426-4041-B65A-6F50A1462812}"/>
                    </a:ext>
                  </a:extLst>
                </p:cNvPr>
                <p:cNvCxnSpPr/>
                <p:nvPr/>
              </p:nvCxnSpPr>
              <p:spPr bwMode="auto">
                <a:xfrm>
                  <a:off x="1695088" y="3161357"/>
                  <a:ext cx="41274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직선 연결선 44">
                  <a:extLst>
                    <a:ext uri="{FF2B5EF4-FFF2-40B4-BE49-F238E27FC236}">
                      <a16:creationId xmlns:a16="http://schemas.microsoft.com/office/drawing/2014/main" id="{CC285827-CD75-459C-B287-9ABC6248A553}"/>
                    </a:ext>
                  </a:extLst>
                </p:cNvPr>
                <p:cNvCxnSpPr/>
                <p:nvPr/>
              </p:nvCxnSpPr>
              <p:spPr bwMode="auto">
                <a:xfrm>
                  <a:off x="4416020" y="3166119"/>
                  <a:ext cx="39210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오른쪽 화살표 31">
                  <a:extLst>
                    <a:ext uri="{FF2B5EF4-FFF2-40B4-BE49-F238E27FC236}">
                      <a16:creationId xmlns:a16="http://schemas.microsoft.com/office/drawing/2014/main" id="{2B76BC52-3D9D-4055-A766-C86B810CB813}"/>
                    </a:ext>
                  </a:extLst>
                </p:cNvPr>
                <p:cNvSpPr/>
                <p:nvPr/>
              </p:nvSpPr>
              <p:spPr bwMode="auto">
                <a:xfrm>
                  <a:off x="1695088" y="2831158"/>
                  <a:ext cx="107948" cy="107950"/>
                </a:xfrm>
                <a:prstGeom prst="rightArrow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47" name="오른쪽 화살표 48">
                  <a:extLst>
                    <a:ext uri="{FF2B5EF4-FFF2-40B4-BE49-F238E27FC236}">
                      <a16:creationId xmlns:a16="http://schemas.microsoft.com/office/drawing/2014/main" id="{7422FBF2-A52C-4984-B0A0-94C6ADA07576}"/>
                    </a:ext>
                  </a:extLst>
                </p:cNvPr>
                <p:cNvSpPr/>
                <p:nvPr/>
              </p:nvSpPr>
              <p:spPr bwMode="auto">
                <a:xfrm flipH="1">
                  <a:off x="4701766" y="2831158"/>
                  <a:ext cx="107948" cy="107950"/>
                </a:xfrm>
                <a:prstGeom prst="rightArrow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14358" name="TextBox 47"/>
                <p:cNvSpPr txBox="1">
                  <a:spLocks noChangeArrowheads="1"/>
                </p:cNvSpPr>
                <p:nvPr/>
              </p:nvSpPr>
              <p:spPr bwMode="auto">
                <a:xfrm>
                  <a:off x="2402290" y="3035482"/>
                  <a:ext cx="508473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i="1">
                      <a:solidFill>
                        <a:schemeClr val="bg1"/>
                      </a:solidFill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sas3</a:t>
                  </a:r>
                  <a:endParaRPr lang="ko-KR" altLang="en-US" sz="1200" i="1">
                    <a:solidFill>
                      <a:schemeClr val="bg1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59" name="TextBox 48"/>
                <p:cNvSpPr txBox="1">
                  <a:spLocks noChangeArrowheads="1"/>
                </p:cNvSpPr>
                <p:nvPr/>
              </p:nvSpPr>
              <p:spPr bwMode="auto">
                <a:xfrm>
                  <a:off x="4752714" y="2752348"/>
                  <a:ext cx="77136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oligo 1498</a:t>
                  </a:r>
                  <a:endParaRPr lang="ko-KR" altLang="en-US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이등변 삼각형 49">
                  <a:extLst>
                    <a:ext uri="{FF2B5EF4-FFF2-40B4-BE49-F238E27FC236}">
                      <a16:creationId xmlns:a16="http://schemas.microsoft.com/office/drawing/2014/main" id="{5AB2B6AB-F256-40DE-9933-6DEE1716AAF6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3395273" y="2939108"/>
                  <a:ext cx="71437" cy="10795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14361" name="TextBox 50"/>
                <p:cNvSpPr txBox="1">
                  <a:spLocks noChangeArrowheads="1"/>
                </p:cNvSpPr>
                <p:nvPr/>
              </p:nvSpPr>
              <p:spPr bwMode="auto">
                <a:xfrm>
                  <a:off x="3084222" y="2720831"/>
                  <a:ext cx="47481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 i="1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Sac </a:t>
                  </a:r>
                  <a:r>
                    <a:rPr lang="en-US" altLang="ko-KR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I</a:t>
                  </a:r>
                  <a:endParaRPr lang="ko-KR" altLang="en-US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오른쪽 화살표 6">
                  <a:extLst>
                    <a:ext uri="{FF2B5EF4-FFF2-40B4-BE49-F238E27FC236}">
                      <a16:creationId xmlns:a16="http://schemas.microsoft.com/office/drawing/2014/main" id="{38671206-ABFB-4B86-8578-B4B84761E742}"/>
                    </a:ext>
                  </a:extLst>
                </p:cNvPr>
                <p:cNvSpPr/>
                <p:nvPr/>
              </p:nvSpPr>
              <p:spPr bwMode="auto">
                <a:xfrm>
                  <a:off x="3406386" y="2939108"/>
                  <a:ext cx="1004871" cy="458786"/>
                </a:xfrm>
                <a:prstGeom prst="rightArrow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sp>
              <p:nvSpPr>
                <p:cNvPr id="14363" name="TextBox 52"/>
                <p:cNvSpPr txBox="1">
                  <a:spLocks noChangeArrowheads="1"/>
                </p:cNvSpPr>
                <p:nvPr/>
              </p:nvSpPr>
              <p:spPr bwMode="auto">
                <a:xfrm>
                  <a:off x="3574861" y="3022657"/>
                  <a:ext cx="54213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200" i="1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hygR</a:t>
                  </a:r>
                  <a:endParaRPr lang="ko-KR" altLang="en-US" sz="1200" i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이등변 삼각형 53">
                  <a:extLst>
                    <a:ext uri="{FF2B5EF4-FFF2-40B4-BE49-F238E27FC236}">
                      <a16:creationId xmlns:a16="http://schemas.microsoft.com/office/drawing/2014/main" id="{43EAEBE4-81D1-4D7C-ADB5-CF1B50DD6D9B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3538146" y="2943870"/>
                  <a:ext cx="73024" cy="10795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ko-KR" altLang="en-US"/>
                </a:p>
              </p:txBody>
            </p:sp>
            <p:cxnSp>
              <p:nvCxnSpPr>
                <p:cNvPr id="64" name="직선 연결선 63">
                  <a:extLst>
                    <a:ext uri="{FF2B5EF4-FFF2-40B4-BE49-F238E27FC236}">
                      <a16:creationId xmlns:a16="http://schemas.microsoft.com/office/drawing/2014/main" id="{B14C7DDF-F32C-4BB3-A771-FDE7772610E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338124" y="3167707"/>
                  <a:ext cx="5714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366" name="TextBox 66"/>
                <p:cNvSpPr txBox="1">
                  <a:spLocks noChangeArrowheads="1"/>
                </p:cNvSpPr>
                <p:nvPr/>
              </p:nvSpPr>
              <p:spPr bwMode="auto">
                <a:xfrm>
                  <a:off x="3438511" y="2708920"/>
                  <a:ext cx="47481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 i="1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Sac </a:t>
                  </a:r>
                  <a:r>
                    <a:rPr lang="en-US" altLang="ko-KR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I</a:t>
                  </a:r>
                  <a:endParaRPr lang="ko-KR" altLang="en-US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67" name="TextBox 69"/>
                <p:cNvSpPr txBox="1">
                  <a:spLocks noChangeArrowheads="1"/>
                </p:cNvSpPr>
                <p:nvPr/>
              </p:nvSpPr>
              <p:spPr bwMode="auto">
                <a:xfrm>
                  <a:off x="942422" y="2741301"/>
                  <a:ext cx="77136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latinLnBrk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ko-KR" sz="1000">
                      <a:latin typeface="Arial" panose="020B0604020202020204" pitchFamily="34" charset="0"/>
                      <a:ea typeface="굴림" panose="020B0600000101010101" pitchFamily="50" charset="-127"/>
                      <a:cs typeface="Arial" panose="020B0604020202020204" pitchFamily="34" charset="0"/>
                    </a:rPr>
                    <a:t>oligo 1497</a:t>
                  </a:r>
                  <a:endParaRPr lang="ko-KR" altLang="en-US" sz="1000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352" name="TextBox 72"/>
              <p:cNvSpPr txBox="1">
                <a:spLocks noChangeArrowheads="1"/>
              </p:cNvSpPr>
              <p:nvPr/>
            </p:nvSpPr>
            <p:spPr bwMode="auto">
              <a:xfrm>
                <a:off x="682625" y="2925300"/>
                <a:ext cx="67839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latinLnBrk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ko-KR" sz="1200" b="1" i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sas3</a:t>
                </a:r>
                <a:r>
                  <a:rPr lang="en-US" altLang="ko-KR" sz="1200" b="1"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 C</a:t>
                </a:r>
                <a:endParaRPr lang="ko-KR" altLang="en-US" sz="12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342" name="TextBox 1"/>
            <p:cNvSpPr txBox="1">
              <a:spLocks noChangeArrowheads="1"/>
            </p:cNvSpPr>
            <p:nvPr/>
          </p:nvSpPr>
          <p:spPr bwMode="auto">
            <a:xfrm>
              <a:off x="1395413" y="220762"/>
              <a:ext cx="18669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4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A. Restriction maps</a:t>
              </a:r>
              <a:endParaRPr lang="ko-KR" altLang="en-US" sz="14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395413" y="2905170"/>
            <a:ext cx="2206625" cy="3116416"/>
            <a:chOff x="1395413" y="2905170"/>
            <a:chExt cx="2206625" cy="3116416"/>
          </a:xfrm>
        </p:grpSpPr>
        <p:sp>
          <p:nvSpPr>
            <p:cNvPr id="14348" name="TextBox 50"/>
            <p:cNvSpPr txBox="1">
              <a:spLocks noChangeArrowheads="1"/>
            </p:cNvSpPr>
            <p:nvPr/>
          </p:nvSpPr>
          <p:spPr bwMode="auto">
            <a:xfrm>
              <a:off x="1395413" y="2905170"/>
              <a:ext cx="1728547" cy="30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400" b="1" dirty="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B. PCR amplicons</a:t>
              </a:r>
              <a:endParaRPr lang="ko-KR" altLang="en-US" sz="14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55" name="그림 4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78" t="42110" r="50298" b="41949"/>
            <a:stretch/>
          </p:blipFill>
          <p:spPr bwMode="auto">
            <a:xfrm>
              <a:off x="1664165" y="3481911"/>
              <a:ext cx="1937873" cy="253967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50" name="TextBox 18"/>
            <p:cNvSpPr txBox="1">
              <a:spLocks noChangeArrowheads="1"/>
            </p:cNvSpPr>
            <p:nvPr/>
          </p:nvSpPr>
          <p:spPr bwMode="auto">
            <a:xfrm>
              <a:off x="1817977" y="3221911"/>
              <a:ext cx="1759007" cy="26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M       WT  </a:t>
              </a:r>
              <a:r>
                <a:rPr lang="en-US" altLang="ko-KR" sz="1100">
                  <a:latin typeface="Symbol" panose="05050102010706020507" pitchFamily="18" charset="2"/>
                  <a:ea typeface="굴림" panose="020B0600000101010101" pitchFamily="50" charset="-127"/>
                  <a:cs typeface="Arial" panose="020B0604020202020204" pitchFamily="34" charset="0"/>
                </a:rPr>
                <a:t>D</a:t>
              </a:r>
              <a:r>
                <a:rPr lang="en-US" altLang="ko-KR" sz="1100" i="1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sas3</a:t>
              </a: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</a:t>
              </a:r>
              <a:r>
                <a:rPr lang="en-US" altLang="ko-KR" sz="1100" i="1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sas3</a:t>
              </a: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C    M </a:t>
              </a:r>
              <a:endParaRPr lang="ko-KR" altLang="en-US" sz="1100">
                <a:latin typeface="Arial Narrow" panose="020B060602020203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5148263" y="2905170"/>
            <a:ext cx="2921000" cy="3116416"/>
            <a:chOff x="5148263" y="2905170"/>
            <a:chExt cx="2921000" cy="3116416"/>
          </a:xfrm>
        </p:grpSpPr>
        <p:sp>
          <p:nvSpPr>
            <p:cNvPr id="14345" name="TextBox 52"/>
            <p:cNvSpPr txBox="1">
              <a:spLocks noChangeArrowheads="1"/>
            </p:cNvSpPr>
            <p:nvPr/>
          </p:nvSpPr>
          <p:spPr bwMode="auto">
            <a:xfrm>
              <a:off x="5148263" y="2905170"/>
              <a:ext cx="2921000" cy="307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4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C. PCR amplicons cut with </a:t>
              </a:r>
              <a:r>
                <a:rPr lang="en-US" altLang="ko-KR" sz="1400" b="1" i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Sac</a:t>
              </a:r>
              <a:r>
                <a:rPr lang="en-US" altLang="ko-KR" sz="14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I</a:t>
              </a:r>
              <a:endParaRPr lang="ko-KR" altLang="en-US" sz="14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56" name="그림 4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93" t="42023" r="43391" b="41949"/>
            <a:stretch/>
          </p:blipFill>
          <p:spPr bwMode="auto">
            <a:xfrm>
              <a:off x="5491813" y="3468155"/>
              <a:ext cx="1872213" cy="25534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47" name="TextBox 18"/>
            <p:cNvSpPr txBox="1">
              <a:spLocks noChangeArrowheads="1"/>
            </p:cNvSpPr>
            <p:nvPr/>
          </p:nvSpPr>
          <p:spPr bwMode="auto">
            <a:xfrm>
              <a:off x="5549539" y="3218905"/>
              <a:ext cx="1855000" cy="26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latinLnBrk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M       WT   </a:t>
              </a:r>
              <a:r>
                <a:rPr lang="en-US" altLang="ko-KR" sz="1100">
                  <a:latin typeface="Symbol" panose="05050102010706020507" pitchFamily="18" charset="2"/>
                  <a:ea typeface="굴림" panose="020B0600000101010101" pitchFamily="50" charset="-127"/>
                  <a:cs typeface="Arial" panose="020B0604020202020204" pitchFamily="34" charset="0"/>
                </a:rPr>
                <a:t>D</a:t>
              </a:r>
              <a:r>
                <a:rPr lang="en-US" altLang="ko-KR" sz="1100" i="1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sas3</a:t>
              </a: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 </a:t>
              </a:r>
              <a:r>
                <a:rPr lang="en-US" altLang="ko-KR" sz="1100" i="1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sas3</a:t>
              </a:r>
              <a:r>
                <a:rPr lang="en-US" altLang="ko-KR" sz="1100">
                  <a:latin typeface="Arial Narrow" panose="020B060602020203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 C   M   </a:t>
              </a:r>
              <a:endParaRPr lang="ko-KR" altLang="en-US" sz="1100">
                <a:latin typeface="Arial Narrow" panose="020B060602020203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</p:grpSp>
      <p:sp>
        <p:nvSpPr>
          <p:cNvPr id="5" name="직사각형 4"/>
          <p:cNvSpPr/>
          <p:nvPr/>
        </p:nvSpPr>
        <p:spPr>
          <a:xfrm>
            <a:off x="678381" y="6178477"/>
            <a:ext cx="8281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altLang="ko-KR" sz="1200" b="1" dirty="0" smtClean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S1</a:t>
            </a:r>
            <a:r>
              <a:rPr lang="en-US" altLang="ko-KR" sz="1200" b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Confirmation of WT, mutants, and complemented strains. (A) Schematic illustration for </a:t>
            </a:r>
            <a:r>
              <a:rPr lang="en-US" altLang="ko-KR" sz="1200" i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sas3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gene region of WT, mutants, and complemented strains, respectively. (B) PCR results for deletion and complementation of </a:t>
            </a:r>
            <a:r>
              <a:rPr lang="en-US" altLang="ko-KR" sz="1200" i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sas3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(C) </a:t>
            </a:r>
            <a:r>
              <a:rPr lang="en-US" altLang="ko-KR" sz="1200" i="1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Sac</a:t>
            </a:r>
            <a:r>
              <a:rPr lang="en-US" altLang="ko-KR" sz="12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I digestion pattern of the individual amplicons. </a:t>
            </a:r>
            <a:endParaRPr lang="ko-KR" altLang="ko-KR" sz="1200" dirty="0">
              <a:effectLst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16535</TotalTime>
  <Words>112</Words>
  <Application>Microsoft Office PowerPoint</Application>
  <PresentationFormat>화면 슬라이드 쇼(4:3)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굴림</vt:lpstr>
      <vt:lpstr>맑은 고딕</vt:lpstr>
      <vt:lpstr>Arial</vt:lpstr>
      <vt:lpstr>Arial Narrow</vt:lpstr>
      <vt:lpstr>Symbol</vt:lpstr>
      <vt:lpstr>Times New Roman</vt:lpstr>
      <vt:lpstr>1_Office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신광수</dc:creator>
  <cp:lastModifiedBy>K.S.Shin</cp:lastModifiedBy>
  <cp:revision>196</cp:revision>
  <dcterms:created xsi:type="dcterms:W3CDTF">2014-03-26T07:12:01Z</dcterms:created>
  <dcterms:modified xsi:type="dcterms:W3CDTF">2023-10-17T23:24:48Z</dcterms:modified>
</cp:coreProperties>
</file>