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45" userDrawn="1">
          <p15:clr>
            <a:srgbClr val="A4A3A4"/>
          </p15:clr>
        </p15:guide>
        <p15:guide id="2" pos="104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02E2"/>
    <a:srgbClr val="FB74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1458" y="114"/>
      </p:cViewPr>
      <p:guideLst>
        <p:guide orient="horz" pos="845"/>
        <p:guide pos="104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errBars>
            <c:errBarType val="plus"/>
            <c:errValType val="cust"/>
            <c:noEndCap val="0"/>
            <c:plus>
              <c:numRef>
                <c:f>HacA!$D$16:$D$18</c:f>
                <c:numCache>
                  <c:formatCode>General</c:formatCode>
                  <c:ptCount val="3"/>
                  <c:pt idx="0">
                    <c:v>0.123311549142309</c:v>
                  </c:pt>
                  <c:pt idx="1">
                    <c:v>2.7066743464179147E-2</c:v>
                  </c:pt>
                  <c:pt idx="2">
                    <c:v>0.12800792288267401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HacA!$D$12:$D$14</c:f>
              <c:numCache>
                <c:formatCode>General</c:formatCode>
                <c:ptCount val="3"/>
                <c:pt idx="0">
                  <c:v>1</c:v>
                </c:pt>
                <c:pt idx="1">
                  <c:v>2.6137957067003499</c:v>
                </c:pt>
                <c:pt idx="2">
                  <c:v>1.0332083771879823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046-4339-B5F1-95794679E0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949554912"/>
        <c:axId val="949557824"/>
      </c:barChart>
      <c:catAx>
        <c:axId val="949554912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949557824"/>
        <c:crosses val="autoZero"/>
        <c:auto val="1"/>
        <c:lblAlgn val="ctr"/>
        <c:lblOffset val="100"/>
        <c:noMultiLvlLbl val="0"/>
      </c:catAx>
      <c:valAx>
        <c:axId val="949557824"/>
        <c:scaling>
          <c:orientation val="minMax"/>
        </c:scaling>
        <c:delete val="0"/>
        <c:axPos val="l"/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949554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errBars>
            <c:errBarType val="plus"/>
            <c:errValType val="cust"/>
            <c:noEndCap val="0"/>
            <c:plus>
              <c:numRef>
                <c:f>carbon!$B$8:$E$8</c:f>
                <c:numCache>
                  <c:formatCode>General</c:formatCode>
                  <c:ptCount val="4"/>
                  <c:pt idx="0">
                    <c:v>1.5126201070995364</c:v>
                  </c:pt>
                  <c:pt idx="1">
                    <c:v>0.42661571258103342</c:v>
                  </c:pt>
                  <c:pt idx="2">
                    <c:v>0.93034251111194644</c:v>
                  </c:pt>
                  <c:pt idx="3">
                    <c:v>0.98983944198385931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carbon!$B$2:$E$2</c:f>
              <c:strCache>
                <c:ptCount val="4"/>
                <c:pt idx="0">
                  <c:v>Glucose</c:v>
                </c:pt>
                <c:pt idx="1">
                  <c:v>Cellulose</c:v>
                </c:pt>
                <c:pt idx="2">
                  <c:v>Sucrose</c:v>
                </c:pt>
                <c:pt idx="3">
                  <c:v>Xylan</c:v>
                </c:pt>
              </c:strCache>
            </c:strRef>
          </c:cat>
          <c:val>
            <c:numRef>
              <c:f>carbon!$B$3:$E$3</c:f>
              <c:numCache>
                <c:formatCode>General</c:formatCode>
                <c:ptCount val="4"/>
                <c:pt idx="0">
                  <c:v>100</c:v>
                </c:pt>
                <c:pt idx="1">
                  <c:v>55.893376632162905</c:v>
                </c:pt>
                <c:pt idx="2">
                  <c:v>89.612340166429874</c:v>
                </c:pt>
                <c:pt idx="3">
                  <c:v>52.229213179081256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AF-459D-83FC-928AA9E5E015}"/>
            </c:ext>
          </c:extLst>
        </c:ser>
        <c:ser>
          <c:idx val="1"/>
          <c:order val="1"/>
          <c:spPr>
            <a:solidFill>
              <a:schemeClr val="accent5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errBars>
            <c:errBarType val="plus"/>
            <c:errValType val="cust"/>
            <c:noEndCap val="0"/>
            <c:plus>
              <c:numRef>
                <c:f>carbon!$B$9:$E$9</c:f>
                <c:numCache>
                  <c:formatCode>General</c:formatCode>
                  <c:ptCount val="4"/>
                  <c:pt idx="0">
                    <c:v>1.5805597450222182</c:v>
                  </c:pt>
                  <c:pt idx="1">
                    <c:v>1.2590392904678813</c:v>
                  </c:pt>
                  <c:pt idx="2">
                    <c:v>0.83532328961056224</c:v>
                  </c:pt>
                  <c:pt idx="3">
                    <c:v>0.25359619094602681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carbon!$B$2:$E$2</c:f>
              <c:strCache>
                <c:ptCount val="4"/>
                <c:pt idx="0">
                  <c:v>Glucose</c:v>
                </c:pt>
                <c:pt idx="1">
                  <c:v>Cellulose</c:v>
                </c:pt>
                <c:pt idx="2">
                  <c:v>Sucrose</c:v>
                </c:pt>
                <c:pt idx="3">
                  <c:v>Xylan</c:v>
                </c:pt>
              </c:strCache>
            </c:strRef>
          </c:cat>
          <c:val>
            <c:numRef>
              <c:f>carbon!$B$4:$E$4</c:f>
              <c:numCache>
                <c:formatCode>General</c:formatCode>
                <c:ptCount val="4"/>
                <c:pt idx="0">
                  <c:v>100</c:v>
                </c:pt>
                <c:pt idx="1">
                  <c:v>60.440486219761702</c:v>
                </c:pt>
                <c:pt idx="2">
                  <c:v>94.122838688971797</c:v>
                </c:pt>
                <c:pt idx="3">
                  <c:v>59.357323384282097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AF-459D-83FC-928AA9E5E015}"/>
            </c:ext>
          </c:extLst>
        </c:ser>
        <c:ser>
          <c:idx val="2"/>
          <c:order val="2"/>
          <c:spPr>
            <a:solidFill>
              <a:schemeClr val="accent4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errBars>
            <c:errBarType val="plus"/>
            <c:errValType val="cust"/>
            <c:noEndCap val="0"/>
            <c:plus>
              <c:numRef>
                <c:f>carbon!$B$10:$E$10</c:f>
                <c:numCache>
                  <c:formatCode>General</c:formatCode>
                  <c:ptCount val="4"/>
                  <c:pt idx="0">
                    <c:v>0.3704395275322494</c:v>
                  </c:pt>
                  <c:pt idx="1">
                    <c:v>1.361057801826522</c:v>
                  </c:pt>
                  <c:pt idx="2">
                    <c:v>0.89021422466624001</c:v>
                  </c:pt>
                  <c:pt idx="3">
                    <c:v>0.92639690897278792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carbon!$B$2:$E$2</c:f>
              <c:strCache>
                <c:ptCount val="4"/>
                <c:pt idx="0">
                  <c:v>Glucose</c:v>
                </c:pt>
                <c:pt idx="1">
                  <c:v>Cellulose</c:v>
                </c:pt>
                <c:pt idx="2">
                  <c:v>Sucrose</c:v>
                </c:pt>
                <c:pt idx="3">
                  <c:v>Xylan</c:v>
                </c:pt>
              </c:strCache>
            </c:strRef>
          </c:cat>
          <c:val>
            <c:numRef>
              <c:f>carbon!$B$5:$E$5</c:f>
              <c:numCache>
                <c:formatCode>General</c:formatCode>
                <c:ptCount val="4"/>
                <c:pt idx="0">
                  <c:v>100</c:v>
                </c:pt>
                <c:pt idx="1">
                  <c:v>55.480262450252773</c:v>
                </c:pt>
                <c:pt idx="2">
                  <c:v>87.372270624932767</c:v>
                </c:pt>
                <c:pt idx="3">
                  <c:v>51.415810591990827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AF-459D-83FC-928AA9E5E0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064941679"/>
        <c:axId val="1064942927"/>
      </c:barChart>
      <c:catAx>
        <c:axId val="10649416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064942927"/>
        <c:crosses val="autoZero"/>
        <c:auto val="1"/>
        <c:lblAlgn val="ctr"/>
        <c:lblOffset val="100"/>
        <c:noMultiLvlLbl val="0"/>
      </c:catAx>
      <c:valAx>
        <c:axId val="1064942927"/>
        <c:scaling>
          <c:orientation val="minMax"/>
        </c:scaling>
        <c:delete val="0"/>
        <c:axPos val="l"/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0649416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0D421-1645-46A2-85B8-C37708BD2ECE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1B6E-B7BC-48A7-A1C0-E0BEAD932D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2771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0D421-1645-46A2-85B8-C37708BD2ECE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1B6E-B7BC-48A7-A1C0-E0BEAD932D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322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0D421-1645-46A2-85B8-C37708BD2ECE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1B6E-B7BC-48A7-A1C0-E0BEAD932D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1704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0D421-1645-46A2-85B8-C37708BD2ECE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1B6E-B7BC-48A7-A1C0-E0BEAD932D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757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0D421-1645-46A2-85B8-C37708BD2ECE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1B6E-B7BC-48A7-A1C0-E0BEAD932D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1179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0D421-1645-46A2-85B8-C37708BD2ECE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1B6E-B7BC-48A7-A1C0-E0BEAD932D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3920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0D421-1645-46A2-85B8-C37708BD2ECE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1B6E-B7BC-48A7-A1C0-E0BEAD932D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1608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0D421-1645-46A2-85B8-C37708BD2ECE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1B6E-B7BC-48A7-A1C0-E0BEAD932D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9336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0D421-1645-46A2-85B8-C37708BD2ECE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1B6E-B7BC-48A7-A1C0-E0BEAD932D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5263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0D421-1645-46A2-85B8-C37708BD2ECE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1B6E-B7BC-48A7-A1C0-E0BEAD932D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5631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0D421-1645-46A2-85B8-C37708BD2ECE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1B6E-B7BC-48A7-A1C0-E0BEAD932D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6227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0D421-1645-46A2-85B8-C37708BD2ECE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31B6E-B7BC-48A7-A1C0-E0BEAD932D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807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chart" Target="../charts/chart2.xml"/><Relationship Id="rId5" Type="http://schemas.openxmlformats.org/officeDocument/2006/relationships/image" Target="../media/image2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212311" y="978540"/>
            <a:ext cx="8702250" cy="4320491"/>
            <a:chOff x="212311" y="978540"/>
            <a:chExt cx="8702250" cy="4320491"/>
          </a:xfrm>
        </p:grpSpPr>
        <p:grpSp>
          <p:nvGrpSpPr>
            <p:cNvPr id="52" name="그룹 51"/>
            <p:cNvGrpSpPr/>
            <p:nvPr/>
          </p:nvGrpSpPr>
          <p:grpSpPr>
            <a:xfrm>
              <a:off x="212311" y="1766420"/>
              <a:ext cx="3358408" cy="2687149"/>
              <a:chOff x="531489" y="1593892"/>
              <a:chExt cx="3358408" cy="2687149"/>
            </a:xfrm>
          </p:grpSpPr>
          <p:sp>
            <p:nvSpPr>
              <p:cNvPr id="24" name="object 207"/>
              <p:cNvSpPr txBox="1"/>
              <p:nvPr/>
            </p:nvSpPr>
            <p:spPr>
              <a:xfrm>
                <a:off x="531489" y="1593892"/>
                <a:ext cx="144780" cy="20383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</a:pPr>
                <a:r>
                  <a:rPr sz="1400" dirty="0">
                    <a:latin typeface="Arial"/>
                    <a:cs typeface="Arial"/>
                  </a:rPr>
                  <a:t>A</a:t>
                </a:r>
              </a:p>
            </p:txBody>
          </p:sp>
          <p:grpSp>
            <p:nvGrpSpPr>
              <p:cNvPr id="51" name="그룹 50"/>
              <p:cNvGrpSpPr/>
              <p:nvPr/>
            </p:nvGrpSpPr>
            <p:grpSpPr>
              <a:xfrm>
                <a:off x="676269" y="1774894"/>
                <a:ext cx="3213628" cy="2506147"/>
                <a:chOff x="676269" y="1774894"/>
                <a:chExt cx="3213628" cy="2506147"/>
              </a:xfrm>
            </p:grpSpPr>
            <p:sp>
              <p:nvSpPr>
                <p:cNvPr id="9" name="object 160"/>
                <p:cNvSpPr txBox="1"/>
                <p:nvPr/>
              </p:nvSpPr>
              <p:spPr>
                <a:xfrm>
                  <a:off x="676269" y="2235842"/>
                  <a:ext cx="153888" cy="1393825"/>
                </a:xfrm>
                <a:prstGeom prst="rect">
                  <a:avLst/>
                </a:prstGeom>
              </p:spPr>
              <p:txBody>
                <a:bodyPr vert="vert270" wrap="square" lIns="0" tIns="0" rIns="0" bIns="0" rtlCol="0">
                  <a:spAutoFit/>
                </a:bodyPr>
                <a:lstStyle/>
                <a:p>
                  <a:pPr marL="12700">
                    <a:lnSpc>
                      <a:spcPct val="100000"/>
                    </a:lnSpc>
                  </a:pPr>
                  <a:r>
                    <a:rPr sz="1000" spc="-5" dirty="0">
                      <a:latin typeface="Arial"/>
                      <a:cs typeface="Arial"/>
                    </a:rPr>
                    <a:t>Fol</a:t>
                  </a:r>
                  <a:r>
                    <a:rPr sz="1000" dirty="0">
                      <a:latin typeface="Arial"/>
                      <a:cs typeface="Arial"/>
                    </a:rPr>
                    <a:t>d </a:t>
                  </a:r>
                  <a:r>
                    <a:rPr sz="1000" spc="-5" dirty="0" smtClean="0">
                      <a:latin typeface="Arial"/>
                      <a:cs typeface="Arial"/>
                    </a:rPr>
                    <a:t>o</a:t>
                  </a:r>
                  <a:r>
                    <a:rPr sz="1000" dirty="0" smtClean="0">
                      <a:latin typeface="Arial"/>
                      <a:cs typeface="Arial"/>
                    </a:rPr>
                    <a:t>f</a:t>
                  </a:r>
                  <a:r>
                    <a:rPr sz="1000" spc="-45" dirty="0" smtClean="0">
                      <a:latin typeface="Arial"/>
                      <a:cs typeface="Arial"/>
                    </a:rPr>
                    <a:t> </a:t>
                  </a:r>
                  <a:r>
                    <a:rPr lang="en-US" sz="1000" spc="-45" dirty="0" smtClean="0">
                      <a:latin typeface="Arial"/>
                      <a:cs typeface="Arial"/>
                    </a:rPr>
                    <a:t>WT </a:t>
                  </a:r>
                  <a:r>
                    <a:rPr sz="1000" spc="5" dirty="0" smtClean="0">
                      <a:latin typeface="Arial"/>
                      <a:cs typeface="Arial"/>
                    </a:rPr>
                    <a:t>t</a:t>
                  </a:r>
                  <a:r>
                    <a:rPr sz="1000" dirty="0" smtClean="0">
                      <a:latin typeface="Arial"/>
                      <a:cs typeface="Arial"/>
                    </a:rPr>
                    <a:t>r</a:t>
                  </a:r>
                  <a:r>
                    <a:rPr sz="1000" spc="-5" dirty="0" smtClean="0">
                      <a:latin typeface="Arial"/>
                      <a:cs typeface="Arial"/>
                    </a:rPr>
                    <a:t>an</a:t>
                  </a:r>
                  <a:r>
                    <a:rPr sz="1000" dirty="0" smtClean="0">
                      <a:latin typeface="Arial"/>
                      <a:cs typeface="Arial"/>
                    </a:rPr>
                    <a:t>scr</a:t>
                  </a:r>
                  <a:r>
                    <a:rPr sz="1000" spc="-5" dirty="0" smtClean="0">
                      <a:latin typeface="Arial"/>
                      <a:cs typeface="Arial"/>
                    </a:rPr>
                    <a:t>ip</a:t>
                  </a:r>
                  <a:r>
                    <a:rPr sz="1000" spc="5" dirty="0" smtClean="0">
                      <a:latin typeface="Arial"/>
                      <a:cs typeface="Arial"/>
                    </a:rPr>
                    <a:t>t</a:t>
                  </a:r>
                  <a:r>
                    <a:rPr sz="1000" dirty="0" smtClean="0">
                      <a:latin typeface="Arial"/>
                      <a:cs typeface="Arial"/>
                    </a:rPr>
                    <a:t>s</a:t>
                  </a:r>
                  <a:endParaRPr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1361032" y="4034820"/>
                  <a:ext cx="233107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altLang="ko-KR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WT                </a:t>
                  </a:r>
                  <a:r>
                    <a:rPr lang="en-US" altLang="ko-KR" sz="1000" dirty="0" smtClean="0">
                      <a:latin typeface="Symbol" panose="05050102010706020507" pitchFamily="18" charset="2"/>
                      <a:cs typeface="Arial" panose="020B0604020202020204" pitchFamily="34" charset="0"/>
                    </a:rPr>
                    <a:t>D</a:t>
                  </a:r>
                  <a:r>
                    <a:rPr lang="en-US" altLang="ko-KR" sz="1000" i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sas3               sas3 </a:t>
                  </a:r>
                  <a:r>
                    <a:rPr lang="en-US" altLang="ko-KR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  </a:t>
                  </a:r>
                  <a:endParaRPr lang="ko-KR" alt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2273732" y="1990906"/>
                  <a:ext cx="32573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4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**</a:t>
                  </a:r>
                  <a:endParaRPr lang="ko-KR" alt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aphicFrame>
              <p:nvGraphicFramePr>
                <p:cNvPr id="42" name="차트 41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467765620"/>
                    </p:ext>
                  </p:extLst>
                </p:nvPr>
              </p:nvGraphicFramePr>
              <p:xfrm>
                <a:off x="790584" y="1774894"/>
                <a:ext cx="3099313" cy="239933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</p:grpSp>
        </p:grpSp>
        <p:grpSp>
          <p:nvGrpSpPr>
            <p:cNvPr id="2" name="그룹 1"/>
            <p:cNvGrpSpPr/>
            <p:nvPr/>
          </p:nvGrpSpPr>
          <p:grpSpPr>
            <a:xfrm>
              <a:off x="4046446" y="978540"/>
              <a:ext cx="4868115" cy="4320491"/>
              <a:chOff x="4046446" y="978540"/>
              <a:chExt cx="4868115" cy="4320491"/>
            </a:xfrm>
          </p:grpSpPr>
          <p:grpSp>
            <p:nvGrpSpPr>
              <p:cNvPr id="59" name="그룹 58"/>
              <p:cNvGrpSpPr/>
              <p:nvPr/>
            </p:nvGrpSpPr>
            <p:grpSpPr>
              <a:xfrm>
                <a:off x="4046446" y="978540"/>
                <a:ext cx="4868115" cy="4320491"/>
                <a:chOff x="4046446" y="978540"/>
                <a:chExt cx="4868115" cy="4320491"/>
              </a:xfrm>
            </p:grpSpPr>
            <p:grpSp>
              <p:nvGrpSpPr>
                <p:cNvPr id="14" name="그룹 13"/>
                <p:cNvGrpSpPr/>
                <p:nvPr/>
              </p:nvGrpSpPr>
              <p:grpSpPr>
                <a:xfrm>
                  <a:off x="4241184" y="1349469"/>
                  <a:ext cx="4635380" cy="1152000"/>
                  <a:chOff x="4241184" y="1280461"/>
                  <a:chExt cx="4635380" cy="1152000"/>
                </a:xfrm>
              </p:grpSpPr>
              <p:pic>
                <p:nvPicPr>
                  <p:cNvPr id="43" name="그림 42"/>
                  <p:cNvPicPr preferRelativeResize="0">
                    <a:picLocks/>
                  </p:cNvPicPr>
                  <p:nvPr/>
                </p:nvPicPr>
                <p:blipFill>
                  <a:blip r:embed="rId3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sharpenSoften amount="25000"/>
                            </a14:imgEffect>
                            <a14:imgEffect>
                              <a14:brightnessContrast contras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241184" y="1280461"/>
                    <a:ext cx="1152000" cy="1152000"/>
                  </a:xfrm>
                  <a:prstGeom prst="rect">
                    <a:avLst/>
                  </a:prstGeom>
                </p:spPr>
              </p:pic>
              <p:pic>
                <p:nvPicPr>
                  <p:cNvPr id="44" name="그림 43"/>
                  <p:cNvPicPr preferRelativeResize="0">
                    <a:picLocks/>
                  </p:cNvPicPr>
                  <p:nvPr/>
                </p:nvPicPr>
                <p:blipFill>
                  <a:blip r:embed="rId5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6">
                            <a14:imgEffect>
                              <a14:sharpenSoften amount="25000"/>
                            </a14:imgEffect>
                            <a14:imgEffect>
                              <a14:brightnessContrast contras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396930" y="1280461"/>
                    <a:ext cx="1152000" cy="1152000"/>
                  </a:xfrm>
                  <a:prstGeom prst="rect">
                    <a:avLst/>
                  </a:prstGeom>
                </p:spPr>
              </p:pic>
              <p:pic>
                <p:nvPicPr>
                  <p:cNvPr id="45" name="그림 44"/>
                  <p:cNvPicPr preferRelativeResize="0">
                    <a:picLocks/>
                  </p:cNvPicPr>
                  <p:nvPr/>
                </p:nvPicPr>
                <p:blipFill>
                  <a:blip r:embed="rId7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8">
                            <a14:imgEffect>
                              <a14:sharpenSoften amount="25000"/>
                            </a14:imgEffect>
                            <a14:imgEffect>
                              <a14:brightnessContrast contras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557967" y="1280461"/>
                    <a:ext cx="1152000" cy="1152000"/>
                  </a:xfrm>
                  <a:prstGeom prst="rect">
                    <a:avLst/>
                  </a:prstGeom>
                </p:spPr>
              </p:pic>
              <p:pic>
                <p:nvPicPr>
                  <p:cNvPr id="46" name="그림 45"/>
                  <p:cNvPicPr preferRelativeResize="0">
                    <a:picLocks/>
                  </p:cNvPicPr>
                  <p:nvPr/>
                </p:nvPicPr>
                <p:blipFill>
                  <a:blip r:embed="rId9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0">
                            <a14:imgEffect>
                              <a14:sharpenSoften amount="25000"/>
                            </a14:imgEffect>
                            <a14:imgEffect>
                              <a14:brightnessContrast contras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724564" y="1280461"/>
                    <a:ext cx="1152000" cy="115200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47" name="TextBox 46"/>
                <p:cNvSpPr txBox="1"/>
                <p:nvPr/>
              </p:nvSpPr>
              <p:spPr>
                <a:xfrm>
                  <a:off x="4624663" y="1341438"/>
                  <a:ext cx="38504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0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WT</a:t>
                  </a:r>
                  <a:endParaRPr lang="ko-KR" alt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4342561" y="2053553"/>
                  <a:ext cx="1071127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000" dirty="0" smtClean="0">
                      <a:solidFill>
                        <a:schemeClr val="bg1"/>
                      </a:solidFill>
                      <a:latin typeface="Symbol" panose="05050102010706020507" pitchFamily="18" charset="2"/>
                      <a:cs typeface="Arial" panose="020B0604020202020204" pitchFamily="34" charset="0"/>
                    </a:rPr>
                    <a:t>D</a:t>
                  </a:r>
                  <a:r>
                    <a:rPr lang="en-US" altLang="ko-KR" sz="1000" i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sas3   sas3 </a:t>
                  </a:r>
                  <a:r>
                    <a:rPr lang="en-US" altLang="ko-KR" sz="10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  <a:endParaRPr lang="ko-KR" alt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3" name="object 207"/>
                <p:cNvSpPr txBox="1"/>
                <p:nvPr/>
              </p:nvSpPr>
              <p:spPr>
                <a:xfrm>
                  <a:off x="4046446" y="978540"/>
                  <a:ext cx="144780" cy="215444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marL="12700">
                    <a:lnSpc>
                      <a:spcPct val="100000"/>
                    </a:lnSpc>
                  </a:pPr>
                  <a:r>
                    <a:rPr lang="en-US" sz="1400" dirty="0" smtClean="0">
                      <a:latin typeface="Arial"/>
                      <a:cs typeface="Arial"/>
                    </a:rPr>
                    <a:t>B</a:t>
                  </a:r>
                  <a:endParaRPr sz="1400" dirty="0">
                    <a:latin typeface="Arial"/>
                    <a:cs typeface="Arial"/>
                  </a:endParaRPr>
                </a:p>
              </p:txBody>
            </p:sp>
            <p:grpSp>
              <p:nvGrpSpPr>
                <p:cNvPr id="58" name="그룹 57"/>
                <p:cNvGrpSpPr/>
                <p:nvPr/>
              </p:nvGrpSpPr>
              <p:grpSpPr>
                <a:xfrm>
                  <a:off x="4191226" y="2555831"/>
                  <a:ext cx="4723335" cy="2743200"/>
                  <a:chOff x="4191226" y="2555831"/>
                  <a:chExt cx="4723335" cy="2743200"/>
                </a:xfrm>
              </p:grpSpPr>
              <p:graphicFrame>
                <p:nvGraphicFramePr>
                  <p:cNvPr id="49" name="차트 48"/>
                  <p:cNvGraphicFramePr>
                    <a:graphicFrameLocks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447698383"/>
                      </p:ext>
                    </p:extLst>
                  </p:nvPr>
                </p:nvGraphicFramePr>
                <p:xfrm>
                  <a:off x="4342561" y="2555831"/>
                  <a:ext cx="4572000" cy="2743200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11"/>
                  </a:graphicData>
                </a:graphic>
              </p:graphicFrame>
              <p:sp>
                <p:nvSpPr>
                  <p:cNvPr id="50" name="TextBox 49"/>
                  <p:cNvSpPr txBox="1"/>
                  <p:nvPr/>
                </p:nvSpPr>
                <p:spPr>
                  <a:xfrm rot="16200000">
                    <a:off x="3434127" y="3689853"/>
                    <a:ext cx="1760419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ko-KR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Radial growth (% of control)</a:t>
                    </a:r>
                    <a:endParaRPr lang="ko-KR" alt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4" name="TextBox 53"/>
                  <p:cNvSpPr txBox="1"/>
                  <p:nvPr/>
                </p:nvSpPr>
                <p:spPr>
                  <a:xfrm>
                    <a:off x="6108599" y="3645532"/>
                    <a:ext cx="25519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ko-KR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*</a:t>
                    </a:r>
                    <a:endParaRPr lang="ko-KR" alt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5" name="TextBox 54"/>
                  <p:cNvSpPr txBox="1"/>
                  <p:nvPr/>
                </p:nvSpPr>
                <p:spPr>
                  <a:xfrm>
                    <a:off x="7125341" y="3010450"/>
                    <a:ext cx="25519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ko-KR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*</a:t>
                    </a:r>
                    <a:endParaRPr lang="ko-KR" alt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6" name="TextBox 55"/>
                  <p:cNvSpPr txBox="1"/>
                  <p:nvPr/>
                </p:nvSpPr>
                <p:spPr>
                  <a:xfrm>
                    <a:off x="8138461" y="3684952"/>
                    <a:ext cx="25519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ko-KR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*</a:t>
                    </a:r>
                    <a:endParaRPr lang="ko-KR" alt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57" name="TextBox 56"/>
                <p:cNvSpPr txBox="1"/>
                <p:nvPr/>
              </p:nvSpPr>
              <p:spPr>
                <a:xfrm>
                  <a:off x="4489547" y="1103248"/>
                  <a:ext cx="435600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altLang="ko-KR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Glucose                  Cellulose                   Sucrose                       </a:t>
                  </a:r>
                  <a:r>
                    <a:rPr lang="en-US" altLang="ko-KR" sz="1000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Xylan</a:t>
                  </a:r>
                  <a:r>
                    <a:rPr lang="en-US" altLang="ko-KR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     </a:t>
                  </a:r>
                  <a:endParaRPr lang="ko-KR" alt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5" name="그룹 24"/>
              <p:cNvGrpSpPr/>
              <p:nvPr/>
            </p:nvGrpSpPr>
            <p:grpSpPr>
              <a:xfrm>
                <a:off x="8038083" y="2757526"/>
                <a:ext cx="711151" cy="507831"/>
                <a:chOff x="4565246" y="5886660"/>
                <a:chExt cx="711151" cy="507831"/>
              </a:xfrm>
            </p:grpSpPr>
            <p:sp>
              <p:nvSpPr>
                <p:cNvPr id="26" name="TextBox 25"/>
                <p:cNvSpPr txBox="1"/>
                <p:nvPr/>
              </p:nvSpPr>
              <p:spPr>
                <a:xfrm>
                  <a:off x="4635151" y="5886660"/>
                  <a:ext cx="641246" cy="5078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WT   </a:t>
                  </a:r>
                </a:p>
                <a:p>
                  <a:r>
                    <a:rPr lang="en-US" altLang="ko-KR" sz="900" dirty="0" smtClean="0">
                      <a:latin typeface="Arial" panose="020B0604020202020204" pitchFamily="34" charset="0"/>
                      <a:cs typeface="Arial" panose="020B0604020202020204" pitchFamily="34" charset="0"/>
                      <a:sym typeface="Symbol" panose="05050102010706020507" pitchFamily="18" charset="2"/>
                    </a:rPr>
                    <a:t></a:t>
                  </a:r>
                  <a:r>
                    <a:rPr lang="en-US" altLang="ko-KR" sz="900" i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sas3</a:t>
                  </a:r>
                  <a:r>
                    <a:rPr lang="en-US" altLang="ko-KR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 </a:t>
                  </a:r>
                </a:p>
                <a:p>
                  <a:r>
                    <a:rPr lang="en-US" altLang="ko-KR" sz="900" i="1" dirty="0" smtClean="0">
                      <a:latin typeface="Arial" panose="020B0604020202020204" pitchFamily="34" charset="0"/>
                      <a:cs typeface="Arial" panose="020B0604020202020204" pitchFamily="34" charset="0"/>
                      <a:sym typeface="Symbol" panose="05050102010706020507" pitchFamily="18" charset="2"/>
                    </a:rPr>
                    <a:t>sas3</a:t>
                  </a:r>
                  <a:r>
                    <a:rPr lang="en-US" altLang="ko-KR" sz="900" dirty="0" smtClean="0">
                      <a:latin typeface="Arial" panose="020B0604020202020204" pitchFamily="34" charset="0"/>
                      <a:cs typeface="Arial" panose="020B0604020202020204" pitchFamily="34" charset="0"/>
                      <a:sym typeface="Symbol" panose="05050102010706020507" pitchFamily="18" charset="2"/>
                    </a:rPr>
                    <a:t> C</a:t>
                  </a:r>
                  <a:endParaRPr lang="ko-KR" altLang="en-US" sz="9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4565246" y="5953408"/>
                  <a:ext cx="108000" cy="108000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" name="직사각형 27"/>
                <p:cNvSpPr/>
                <p:nvPr/>
              </p:nvSpPr>
              <p:spPr>
                <a:xfrm>
                  <a:off x="4565246" y="6087503"/>
                  <a:ext cx="108000" cy="108000"/>
                </a:xfrm>
                <a:prstGeom prst="rect">
                  <a:avLst/>
                </a:prstGeom>
                <a:solidFill>
                  <a:srgbClr val="0D02E2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직사각형 28"/>
                <p:cNvSpPr/>
                <p:nvPr/>
              </p:nvSpPr>
              <p:spPr>
                <a:xfrm>
                  <a:off x="4568121" y="6229714"/>
                  <a:ext cx="108000" cy="10800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966158" y="5536683"/>
            <a:ext cx="78170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effect of Sas3 on the growth in carbon sources. (A) Expression levels of </a:t>
            </a:r>
            <a:r>
              <a:rPr lang="en-US" altLang="ko-KR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hacA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mRNA in WT, Δ</a:t>
            </a:r>
            <a:r>
              <a:rPr lang="en-US" altLang="ko-KR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sas3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complemented (</a:t>
            </a:r>
            <a:r>
              <a:rPr lang="en-US" altLang="ko-KR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sas3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C) strains analyzed by RT-qPCR. (B) Colony appearance and radial growth after inoculation of 1 × 10</a:t>
            </a:r>
            <a:r>
              <a:rPr lang="en-US" altLang="ko-KR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conidia on solid YG media containing various carbon sources. Statistical differences between strains were evaluated by Student’s </a:t>
            </a:r>
            <a:r>
              <a:rPr lang="en-US" altLang="ko-KR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-test: * </a:t>
            </a:r>
            <a:r>
              <a:rPr lang="en-US" altLang="ko-KR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0.05, ** </a:t>
            </a:r>
            <a:r>
              <a:rPr lang="en-US" altLang="ko-KR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0.01.</a:t>
            </a:r>
            <a:endParaRPr lang="ko-KR" altLang="ko-K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464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1009</TotalTime>
  <Words>117</Words>
  <Application>Microsoft Office PowerPoint</Application>
  <PresentationFormat>화면 슬라이드 쇼(4:3)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맑은 고딕</vt:lpstr>
      <vt:lpstr>Arial</vt:lpstr>
      <vt:lpstr>Calibri</vt:lpstr>
      <vt:lpstr>Calibri Light</vt:lpstr>
      <vt:lpstr>Symbol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K.S.Shin</dc:creator>
  <cp:lastModifiedBy>K.S.Shin</cp:lastModifiedBy>
  <cp:revision>114</cp:revision>
  <dcterms:created xsi:type="dcterms:W3CDTF">2021-08-06T02:29:07Z</dcterms:created>
  <dcterms:modified xsi:type="dcterms:W3CDTF">2023-10-17T23:27:24Z</dcterms:modified>
</cp:coreProperties>
</file>