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notesMasterIdLst>
    <p:notesMasterId r:id="rId12"/>
  </p:notesMasterIdLst>
  <p:sldIdLst>
    <p:sldId id="271" r:id="rId5"/>
    <p:sldId id="318" r:id="rId6"/>
    <p:sldId id="319" r:id="rId7"/>
    <p:sldId id="908" r:id="rId8"/>
    <p:sldId id="917" r:id="rId9"/>
    <p:sldId id="276" r:id="rId10"/>
    <p:sldId id="279" r:id="rId11"/>
  </p:sldIdLst>
  <p:sldSz cx="20135850" cy="29260800"/>
  <p:notesSz cx="6858000" cy="2047875"/>
  <p:defaultTextStyle>
    <a:defPPr>
      <a:defRPr lang="en-US"/>
    </a:defPPr>
    <a:lvl1pPr marL="0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1pPr>
    <a:lvl2pPr marL="901050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2pPr>
    <a:lvl3pPr marL="1802100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3pPr>
    <a:lvl4pPr marL="2703149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4pPr>
    <a:lvl5pPr marL="3604199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5pPr>
    <a:lvl6pPr marL="4505249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6pPr>
    <a:lvl7pPr marL="5406299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7pPr>
    <a:lvl8pPr marL="6307348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8pPr>
    <a:lvl9pPr marL="7208398" algn="l" defTabSz="1802100" rtl="0" eaLnBrk="1" latinLnBrk="0" hangingPunct="1">
      <a:defRPr sz="35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494" userDrawn="1">
          <p15:clr>
            <a:srgbClr val="A4A3A4"/>
          </p15:clr>
        </p15:guide>
        <p15:guide id="2" pos="99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yton Yates" initials="CY" lastIdx="1" clrIdx="0">
    <p:extLst>
      <p:ext uri="{19B8F6BF-5375-455C-9EA6-DF929625EA0E}">
        <p15:presenceInfo xmlns:p15="http://schemas.microsoft.com/office/powerpoint/2012/main" userId="Clayton Yates" providerId="None"/>
      </p:ext>
    </p:extLst>
  </p:cmAuthor>
  <p:cmAuthor id="2" name="Guest User" initials="GU" lastIdx="21" clrIdx="1">
    <p:extLst>
      <p:ext uri="{19B8F6BF-5375-455C-9EA6-DF929625EA0E}">
        <p15:presenceInfo xmlns:p15="http://schemas.microsoft.com/office/powerpoint/2012/main" userId="S::urn:spo:anon#7fc92142630e1bf1c11fc8a9b62d9fb47a6807984325ac026e5f2562fdb8aa58::" providerId="AD"/>
      </p:ext>
    </p:extLst>
  </p:cmAuthor>
  <p:cmAuthor id="3" name="Ahmad Bin Salam" initials="ABS" lastIdx="1" clrIdx="2">
    <p:extLst>
      <p:ext uri="{19B8F6BF-5375-455C-9EA6-DF929625EA0E}">
        <p15:presenceInfo xmlns:p15="http://schemas.microsoft.com/office/powerpoint/2012/main" userId="Ahmad Bin Salam" providerId="None"/>
      </p:ext>
    </p:extLst>
  </p:cmAuthor>
  <p:cmAuthor id="4" name="varnerstudent" initials="v" lastIdx="1" clrIdx="3">
    <p:extLst>
      <p:ext uri="{19B8F6BF-5375-455C-9EA6-DF929625EA0E}">
        <p15:presenceInfo xmlns:p15="http://schemas.microsoft.com/office/powerpoint/2012/main" userId="S-1-5-21-503695880-695175589-3595387526-3370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11AEDF"/>
    <a:srgbClr val="00B050"/>
    <a:srgbClr val="FFC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3" autoAdjust="0"/>
    <p:restoredTop sz="91157" autoAdjust="0"/>
  </p:normalViewPr>
  <p:slideViewPr>
    <p:cSldViewPr snapToGrid="0">
      <p:cViewPr>
        <p:scale>
          <a:sx n="20" d="100"/>
          <a:sy n="20" d="100"/>
        </p:scale>
        <p:origin x="1742" y="-466"/>
      </p:cViewPr>
      <p:guideLst>
        <p:guide orient="horz" pos="9494"/>
        <p:guide pos="99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264"/>
    </p:cViewPr>
  </p:sorterViewPr>
  <p:notesViewPr>
    <p:cSldViewPr snapToGrid="0">
      <p:cViewPr varScale="1">
        <p:scale>
          <a:sx n="238" d="100"/>
          <a:sy n="238" d="100"/>
        </p:scale>
        <p:origin x="184" y="14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211FB-60B1-40AA-A832-83E12FEC8C45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1143000"/>
            <a:ext cx="2124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79202-5C6D-4E85-869E-66329A4F2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18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1pPr>
    <a:lvl2pPr marL="901050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2pPr>
    <a:lvl3pPr marL="1802100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3pPr>
    <a:lvl4pPr marL="2703149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4pPr>
    <a:lvl5pPr marL="3604199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5pPr>
    <a:lvl6pPr marL="4505249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6pPr>
    <a:lvl7pPr marL="5406299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7pPr>
    <a:lvl8pPr marL="6307348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8pPr>
    <a:lvl9pPr marL="7208398" algn="l" defTabSz="1802100" rtl="0" eaLnBrk="1" latinLnBrk="0" hangingPunct="1">
      <a:defRPr sz="23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6963" y="1143000"/>
            <a:ext cx="21240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816042-A1A2-4FE0-9FD6-D9042D872B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836219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0" name="Slide Number Placeholder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622" tIns="41811" rIns="83622" bIns="41811"/>
          <a:lstStyle/>
          <a:p>
            <a:fld id="{26A47EAE-10E9-4251-8D1C-C869A7C71156}" type="slidenum">
              <a:rPr lang="en-US" altLang="en-US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44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6963" y="1143000"/>
            <a:ext cx="21240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71273A-25FF-4AF5-922D-068FCCCB2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622" tIns="41811" rIns="83622" bIns="41811"/>
          <a:lstStyle/>
          <a:p>
            <a:fld id="{FC6ED335-C223-4D1F-8A41-3A6309656932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990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6963" y="1143000"/>
            <a:ext cx="2124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3622" tIns="41811" rIns="83622" bIns="41811"/>
          <a:lstStyle/>
          <a:p>
            <a:fld id="{7863ED5E-87E3-40FC-A4FE-872663381F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97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6963" y="1143000"/>
            <a:ext cx="2124075" cy="3086100"/>
          </a:xfrm>
        </p:spPr>
      </p:sp>
      <p:sp>
        <p:nvSpPr>
          <p:cNvPr id="12291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2023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0189" y="4788749"/>
            <a:ext cx="17115473" cy="10187093"/>
          </a:xfrm>
        </p:spPr>
        <p:txBody>
          <a:bodyPr anchor="b"/>
          <a:lstStyle>
            <a:lvl1pPr algn="ctr">
              <a:defRPr sz="132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6981" y="15368695"/>
            <a:ext cx="15101888" cy="7064585"/>
          </a:xfrm>
        </p:spPr>
        <p:txBody>
          <a:bodyPr/>
          <a:lstStyle>
            <a:lvl1pPr marL="0" indent="0" algn="ctr">
              <a:buNone/>
              <a:defRPr sz="5285"/>
            </a:lvl1pPr>
            <a:lvl2pPr marL="1006800" indent="0" algn="ctr">
              <a:buNone/>
              <a:defRPr sz="4404"/>
            </a:lvl2pPr>
            <a:lvl3pPr marL="2013600" indent="0" algn="ctr">
              <a:buNone/>
              <a:defRPr sz="3964"/>
            </a:lvl3pPr>
            <a:lvl4pPr marL="3020400" indent="0" algn="ctr">
              <a:buNone/>
              <a:defRPr sz="3523"/>
            </a:lvl4pPr>
            <a:lvl5pPr marL="4027200" indent="0" algn="ctr">
              <a:buNone/>
              <a:defRPr sz="3523"/>
            </a:lvl5pPr>
            <a:lvl6pPr marL="5034001" indent="0" algn="ctr">
              <a:buNone/>
              <a:defRPr sz="3523"/>
            </a:lvl6pPr>
            <a:lvl7pPr marL="6040801" indent="0" algn="ctr">
              <a:buNone/>
              <a:defRPr sz="3523"/>
            </a:lvl7pPr>
            <a:lvl8pPr marL="7047601" indent="0" algn="ctr">
              <a:buNone/>
              <a:defRPr sz="3523"/>
            </a:lvl8pPr>
            <a:lvl9pPr marL="8054401" indent="0" algn="ctr">
              <a:buNone/>
              <a:defRPr sz="35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7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5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409719" y="1557867"/>
            <a:ext cx="4341793" cy="24797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4341" y="1557867"/>
            <a:ext cx="12773680" cy="247971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58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2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3853" y="7294888"/>
            <a:ext cx="17367171" cy="12171678"/>
          </a:xfrm>
        </p:spPr>
        <p:txBody>
          <a:bodyPr anchor="b"/>
          <a:lstStyle>
            <a:lvl1pPr>
              <a:defRPr sz="132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3853" y="19581715"/>
            <a:ext cx="17367171" cy="6400798"/>
          </a:xfrm>
        </p:spPr>
        <p:txBody>
          <a:bodyPr/>
          <a:lstStyle>
            <a:lvl1pPr marL="0" indent="0">
              <a:buNone/>
              <a:defRPr sz="5285">
                <a:solidFill>
                  <a:schemeClr val="tx1"/>
                </a:solidFill>
              </a:defRPr>
            </a:lvl1pPr>
            <a:lvl2pPr marL="1006800" indent="0">
              <a:buNone/>
              <a:defRPr sz="4404">
                <a:solidFill>
                  <a:schemeClr val="tx1">
                    <a:tint val="75000"/>
                  </a:schemeClr>
                </a:solidFill>
              </a:defRPr>
            </a:lvl2pPr>
            <a:lvl3pPr marL="2013600" indent="0">
              <a:buNone/>
              <a:defRPr sz="3964">
                <a:solidFill>
                  <a:schemeClr val="tx1">
                    <a:tint val="75000"/>
                  </a:schemeClr>
                </a:solidFill>
              </a:defRPr>
            </a:lvl3pPr>
            <a:lvl4pPr marL="3020400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4pPr>
            <a:lvl5pPr marL="4027200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5pPr>
            <a:lvl6pPr marL="5034001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6pPr>
            <a:lvl7pPr marL="6040801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7pPr>
            <a:lvl8pPr marL="7047601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8pPr>
            <a:lvl9pPr marL="8054401" indent="0">
              <a:buNone/>
              <a:defRPr sz="35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6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4340" y="7789333"/>
            <a:ext cx="8557736" cy="185657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93774" y="7789333"/>
            <a:ext cx="8557736" cy="185657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1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962" y="1557873"/>
            <a:ext cx="17367171" cy="56557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6965" y="7172962"/>
            <a:ext cx="8518407" cy="3515358"/>
          </a:xfrm>
        </p:spPr>
        <p:txBody>
          <a:bodyPr anchor="b"/>
          <a:lstStyle>
            <a:lvl1pPr marL="0" indent="0">
              <a:buNone/>
              <a:defRPr sz="5285" b="1"/>
            </a:lvl1pPr>
            <a:lvl2pPr marL="1006800" indent="0">
              <a:buNone/>
              <a:defRPr sz="4404" b="1"/>
            </a:lvl2pPr>
            <a:lvl3pPr marL="2013600" indent="0">
              <a:buNone/>
              <a:defRPr sz="3964" b="1"/>
            </a:lvl3pPr>
            <a:lvl4pPr marL="3020400" indent="0">
              <a:buNone/>
              <a:defRPr sz="3523" b="1"/>
            </a:lvl4pPr>
            <a:lvl5pPr marL="4027200" indent="0">
              <a:buNone/>
              <a:defRPr sz="3523" b="1"/>
            </a:lvl5pPr>
            <a:lvl6pPr marL="5034001" indent="0">
              <a:buNone/>
              <a:defRPr sz="3523" b="1"/>
            </a:lvl6pPr>
            <a:lvl7pPr marL="6040801" indent="0">
              <a:buNone/>
              <a:defRPr sz="3523" b="1"/>
            </a:lvl7pPr>
            <a:lvl8pPr marL="7047601" indent="0">
              <a:buNone/>
              <a:defRPr sz="3523" b="1"/>
            </a:lvl8pPr>
            <a:lvl9pPr marL="8054401" indent="0">
              <a:buNone/>
              <a:defRPr sz="35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965" y="10688320"/>
            <a:ext cx="8518407" cy="157209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93775" y="7172962"/>
            <a:ext cx="8560359" cy="3515358"/>
          </a:xfrm>
        </p:spPr>
        <p:txBody>
          <a:bodyPr anchor="b"/>
          <a:lstStyle>
            <a:lvl1pPr marL="0" indent="0">
              <a:buNone/>
              <a:defRPr sz="5285" b="1"/>
            </a:lvl1pPr>
            <a:lvl2pPr marL="1006800" indent="0">
              <a:buNone/>
              <a:defRPr sz="4404" b="1"/>
            </a:lvl2pPr>
            <a:lvl3pPr marL="2013600" indent="0">
              <a:buNone/>
              <a:defRPr sz="3964" b="1"/>
            </a:lvl3pPr>
            <a:lvl4pPr marL="3020400" indent="0">
              <a:buNone/>
              <a:defRPr sz="3523" b="1"/>
            </a:lvl4pPr>
            <a:lvl5pPr marL="4027200" indent="0">
              <a:buNone/>
              <a:defRPr sz="3523" b="1"/>
            </a:lvl5pPr>
            <a:lvl6pPr marL="5034001" indent="0">
              <a:buNone/>
              <a:defRPr sz="3523" b="1"/>
            </a:lvl6pPr>
            <a:lvl7pPr marL="6040801" indent="0">
              <a:buNone/>
              <a:defRPr sz="3523" b="1"/>
            </a:lvl7pPr>
            <a:lvl8pPr marL="7047601" indent="0">
              <a:buNone/>
              <a:defRPr sz="3523" b="1"/>
            </a:lvl8pPr>
            <a:lvl9pPr marL="8054401" indent="0">
              <a:buNone/>
              <a:defRPr sz="35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93775" y="10688320"/>
            <a:ext cx="8560359" cy="157209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7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8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4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962" y="1950720"/>
            <a:ext cx="6494336" cy="6827520"/>
          </a:xfrm>
        </p:spPr>
        <p:txBody>
          <a:bodyPr anchor="b"/>
          <a:lstStyle>
            <a:lvl1pPr>
              <a:defRPr sz="70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359" y="4213020"/>
            <a:ext cx="10193774" cy="20794133"/>
          </a:xfrm>
        </p:spPr>
        <p:txBody>
          <a:bodyPr/>
          <a:lstStyle>
            <a:lvl1pPr>
              <a:defRPr sz="7047"/>
            </a:lvl1pPr>
            <a:lvl2pPr>
              <a:defRPr sz="6166"/>
            </a:lvl2pPr>
            <a:lvl3pPr>
              <a:defRPr sz="5285"/>
            </a:lvl3pPr>
            <a:lvl4pPr>
              <a:defRPr sz="4404"/>
            </a:lvl4pPr>
            <a:lvl5pPr>
              <a:defRPr sz="4404"/>
            </a:lvl5pPr>
            <a:lvl6pPr>
              <a:defRPr sz="4404"/>
            </a:lvl6pPr>
            <a:lvl7pPr>
              <a:defRPr sz="4404"/>
            </a:lvl7pPr>
            <a:lvl8pPr>
              <a:defRPr sz="4404"/>
            </a:lvl8pPr>
            <a:lvl9pPr>
              <a:defRPr sz="440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6962" y="8778240"/>
            <a:ext cx="6494336" cy="16262775"/>
          </a:xfrm>
        </p:spPr>
        <p:txBody>
          <a:bodyPr/>
          <a:lstStyle>
            <a:lvl1pPr marL="0" indent="0">
              <a:buNone/>
              <a:defRPr sz="3523"/>
            </a:lvl1pPr>
            <a:lvl2pPr marL="1006800" indent="0">
              <a:buNone/>
              <a:defRPr sz="3083"/>
            </a:lvl2pPr>
            <a:lvl3pPr marL="2013600" indent="0">
              <a:buNone/>
              <a:defRPr sz="2643"/>
            </a:lvl3pPr>
            <a:lvl4pPr marL="3020400" indent="0">
              <a:buNone/>
              <a:defRPr sz="2202"/>
            </a:lvl4pPr>
            <a:lvl5pPr marL="4027200" indent="0">
              <a:buNone/>
              <a:defRPr sz="2202"/>
            </a:lvl5pPr>
            <a:lvl6pPr marL="5034001" indent="0">
              <a:buNone/>
              <a:defRPr sz="2202"/>
            </a:lvl6pPr>
            <a:lvl7pPr marL="6040801" indent="0">
              <a:buNone/>
              <a:defRPr sz="2202"/>
            </a:lvl7pPr>
            <a:lvl8pPr marL="7047601" indent="0">
              <a:buNone/>
              <a:defRPr sz="2202"/>
            </a:lvl8pPr>
            <a:lvl9pPr marL="8054401" indent="0">
              <a:buNone/>
              <a:defRPr sz="22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4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962" y="1950720"/>
            <a:ext cx="6494336" cy="6827520"/>
          </a:xfrm>
        </p:spPr>
        <p:txBody>
          <a:bodyPr anchor="b"/>
          <a:lstStyle>
            <a:lvl1pPr>
              <a:defRPr sz="70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359" y="4213020"/>
            <a:ext cx="10193774" cy="20794133"/>
          </a:xfrm>
        </p:spPr>
        <p:txBody>
          <a:bodyPr anchor="t"/>
          <a:lstStyle>
            <a:lvl1pPr marL="0" indent="0">
              <a:buNone/>
              <a:defRPr sz="7047"/>
            </a:lvl1pPr>
            <a:lvl2pPr marL="1006800" indent="0">
              <a:buNone/>
              <a:defRPr sz="6166"/>
            </a:lvl2pPr>
            <a:lvl3pPr marL="2013600" indent="0">
              <a:buNone/>
              <a:defRPr sz="5285"/>
            </a:lvl3pPr>
            <a:lvl4pPr marL="3020400" indent="0">
              <a:buNone/>
              <a:defRPr sz="4404"/>
            </a:lvl4pPr>
            <a:lvl5pPr marL="4027200" indent="0">
              <a:buNone/>
              <a:defRPr sz="4404"/>
            </a:lvl5pPr>
            <a:lvl6pPr marL="5034001" indent="0">
              <a:buNone/>
              <a:defRPr sz="4404"/>
            </a:lvl6pPr>
            <a:lvl7pPr marL="6040801" indent="0">
              <a:buNone/>
              <a:defRPr sz="4404"/>
            </a:lvl7pPr>
            <a:lvl8pPr marL="7047601" indent="0">
              <a:buNone/>
              <a:defRPr sz="4404"/>
            </a:lvl8pPr>
            <a:lvl9pPr marL="8054401" indent="0">
              <a:buNone/>
              <a:defRPr sz="440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6962" y="8778240"/>
            <a:ext cx="6494336" cy="16262775"/>
          </a:xfrm>
        </p:spPr>
        <p:txBody>
          <a:bodyPr/>
          <a:lstStyle>
            <a:lvl1pPr marL="0" indent="0">
              <a:buNone/>
              <a:defRPr sz="3523"/>
            </a:lvl1pPr>
            <a:lvl2pPr marL="1006800" indent="0">
              <a:buNone/>
              <a:defRPr sz="3083"/>
            </a:lvl2pPr>
            <a:lvl3pPr marL="2013600" indent="0">
              <a:buNone/>
              <a:defRPr sz="2643"/>
            </a:lvl3pPr>
            <a:lvl4pPr marL="3020400" indent="0">
              <a:buNone/>
              <a:defRPr sz="2202"/>
            </a:lvl4pPr>
            <a:lvl5pPr marL="4027200" indent="0">
              <a:buNone/>
              <a:defRPr sz="2202"/>
            </a:lvl5pPr>
            <a:lvl6pPr marL="5034001" indent="0">
              <a:buNone/>
              <a:defRPr sz="2202"/>
            </a:lvl6pPr>
            <a:lvl7pPr marL="6040801" indent="0">
              <a:buNone/>
              <a:defRPr sz="2202"/>
            </a:lvl7pPr>
            <a:lvl8pPr marL="7047601" indent="0">
              <a:buNone/>
              <a:defRPr sz="2202"/>
            </a:lvl8pPr>
            <a:lvl9pPr marL="8054401" indent="0">
              <a:buNone/>
              <a:defRPr sz="22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4340" y="1557873"/>
            <a:ext cx="17367171" cy="5655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4340" y="7789333"/>
            <a:ext cx="17367171" cy="18565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4340" y="27120433"/>
            <a:ext cx="4530566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70001" y="27120433"/>
            <a:ext cx="6795849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220944" y="27120433"/>
            <a:ext cx="4530566" cy="15578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Neue"/>
              </a:rPr>
              <a:pPr hangingPunct="0"/>
              <a:t>‹#›</a:t>
            </a:fld>
            <a:endParaRPr lang="en-US" kern="0">
              <a:solidFill>
                <a:srgbClr val="000000"/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852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2013600" rtl="0" eaLnBrk="1" latinLnBrk="0" hangingPunct="1">
        <a:lnSpc>
          <a:spcPct val="90000"/>
        </a:lnSpc>
        <a:spcBef>
          <a:spcPct val="0"/>
        </a:spcBef>
        <a:buNone/>
        <a:defRPr sz="96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400" indent="-503400" algn="l" defTabSz="2013600" rtl="0" eaLnBrk="1" latinLnBrk="0" hangingPunct="1">
        <a:lnSpc>
          <a:spcPct val="90000"/>
        </a:lnSpc>
        <a:spcBef>
          <a:spcPts val="2202"/>
        </a:spcBef>
        <a:buFont typeface="Arial" panose="020B0604020202020204" pitchFamily="34" charset="0"/>
        <a:buChar char="•"/>
        <a:defRPr sz="6166" kern="1200">
          <a:solidFill>
            <a:schemeClr val="tx1"/>
          </a:solidFill>
          <a:latin typeface="+mn-lt"/>
          <a:ea typeface="+mn-ea"/>
          <a:cs typeface="+mn-cs"/>
        </a:defRPr>
      </a:lvl1pPr>
      <a:lvl2pPr marL="1510200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5285" kern="1200">
          <a:solidFill>
            <a:schemeClr val="tx1"/>
          </a:solidFill>
          <a:latin typeface="+mn-lt"/>
          <a:ea typeface="+mn-ea"/>
          <a:cs typeface="+mn-cs"/>
        </a:defRPr>
      </a:lvl2pPr>
      <a:lvl3pPr marL="2517000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4404" kern="1200">
          <a:solidFill>
            <a:schemeClr val="tx1"/>
          </a:solidFill>
          <a:latin typeface="+mn-lt"/>
          <a:ea typeface="+mn-ea"/>
          <a:cs typeface="+mn-cs"/>
        </a:defRPr>
      </a:lvl3pPr>
      <a:lvl4pPr marL="3523800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4pPr>
      <a:lvl5pPr marL="4530601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5pPr>
      <a:lvl6pPr marL="5537401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6pPr>
      <a:lvl7pPr marL="6544201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7pPr>
      <a:lvl8pPr marL="7551001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8pPr>
      <a:lvl9pPr marL="8557801" indent="-503400" algn="l" defTabSz="2013600" rtl="0" eaLnBrk="1" latinLnBrk="0" hangingPunct="1">
        <a:lnSpc>
          <a:spcPct val="90000"/>
        </a:lnSpc>
        <a:spcBef>
          <a:spcPts val="1101"/>
        </a:spcBef>
        <a:buFont typeface="Arial" panose="020B0604020202020204" pitchFamily="34" charset="0"/>
        <a:buChar char="•"/>
        <a:defRPr sz="39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1pPr>
      <a:lvl2pPr marL="1006800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2pPr>
      <a:lvl3pPr marL="2013600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3pPr>
      <a:lvl4pPr marL="3020400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4pPr>
      <a:lvl5pPr marL="4027200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5pPr>
      <a:lvl6pPr marL="5034001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6pPr>
      <a:lvl7pPr marL="6040801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7pPr>
      <a:lvl8pPr marL="7047601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8pPr>
      <a:lvl9pPr marL="8054401" algn="l" defTabSz="2013600" rtl="0" eaLnBrk="1" latinLnBrk="0" hangingPunct="1">
        <a:defRPr sz="39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4.wdp"/><Relationship Id="rId3" Type="http://schemas.openxmlformats.org/officeDocument/2006/relationships/image" Target="../media/image4.emf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3.wdp"/><Relationship Id="rId5" Type="http://schemas.openxmlformats.org/officeDocument/2006/relationships/image" Target="../media/image1.emf"/><Relationship Id="rId10" Type="http://schemas.openxmlformats.org/officeDocument/2006/relationships/image" Target="../media/image8.png"/><Relationship Id="rId4" Type="http://schemas.openxmlformats.org/officeDocument/2006/relationships/image" Target="../media/image5.emf"/><Relationship Id="rId9" Type="http://schemas.microsoft.com/office/2007/relationships/hdphoto" Target="../media/hdphoto2.wdp"/><Relationship Id="rId1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openxmlformats.org/officeDocument/2006/relationships/image" Target="../media/image1.emf"/><Relationship Id="rId5" Type="http://schemas.openxmlformats.org/officeDocument/2006/relationships/image" Target="../media/image12.png"/><Relationship Id="rId10" Type="http://schemas.openxmlformats.org/officeDocument/2006/relationships/image" Target="../media/image15.emf"/><Relationship Id="rId4" Type="http://schemas.microsoft.com/office/2007/relationships/hdphoto" Target="../media/hdphoto5.wdp"/><Relationship Id="rId9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13" Type="http://schemas.openxmlformats.org/officeDocument/2006/relationships/image" Target="../media/image1.emf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11" Type="http://schemas.openxmlformats.org/officeDocument/2006/relationships/image" Target="../media/image20.emf"/><Relationship Id="rId5" Type="http://schemas.openxmlformats.org/officeDocument/2006/relationships/image" Target="../media/image17.png"/><Relationship Id="rId10" Type="http://schemas.microsoft.com/office/2007/relationships/hdphoto" Target="../media/hdphoto11.wdp"/><Relationship Id="rId4" Type="http://schemas.microsoft.com/office/2007/relationships/hdphoto" Target="../media/hdphoto8.wdp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8468C2-B643-4ADD-92E5-433B66F99602}"/>
              </a:ext>
            </a:extLst>
          </p:cNvPr>
          <p:cNvSpPr txBox="1"/>
          <p:nvPr/>
        </p:nvSpPr>
        <p:spPr>
          <a:xfrm>
            <a:off x="6105525" y="13614739"/>
            <a:ext cx="857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Supplemental Figures</a:t>
            </a:r>
          </a:p>
        </p:txBody>
      </p:sp>
    </p:spTree>
    <p:extLst>
      <p:ext uri="{BB962C8B-B14F-4D97-AF65-F5344CB8AC3E}">
        <p14:creationId xmlns:p14="http://schemas.microsoft.com/office/powerpoint/2010/main" val="268457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0EA08F-76C9-4D49-AA3D-0CE3D2C026E8}"/>
              </a:ext>
            </a:extLst>
          </p:cNvPr>
          <p:cNvSpPr txBox="1"/>
          <p:nvPr/>
        </p:nvSpPr>
        <p:spPr>
          <a:xfrm>
            <a:off x="735107" y="6885714"/>
            <a:ext cx="19060084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S1. Dose Response Curve of BMDM and validation of </a:t>
            </a:r>
            <a:r>
              <a:rPr lang="en-US" b="1" i="1" dirty="0"/>
              <a:t>in vitro</a:t>
            </a:r>
            <a:r>
              <a:rPr lang="en-US" b="1" dirty="0"/>
              <a:t> BMDM polarization assay.</a:t>
            </a:r>
            <a:endParaRPr lang="en-US" dirty="0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0AF5226B-F450-4D3C-ABF5-B0F0898205D8}"/>
              </a:ext>
            </a:extLst>
          </p:cNvPr>
          <p:cNvGrpSpPr/>
          <p:nvPr/>
        </p:nvGrpSpPr>
        <p:grpSpPr>
          <a:xfrm>
            <a:off x="2608263" y="12193588"/>
            <a:ext cx="13274333" cy="5638800"/>
            <a:chOff x="2608263" y="12193588"/>
            <a:chExt cx="13274333" cy="5638800"/>
          </a:xfrm>
        </p:grpSpPr>
        <p:grpSp>
          <p:nvGrpSpPr>
            <p:cNvPr id="4" name="Group 3"/>
            <p:cNvGrpSpPr/>
            <p:nvPr/>
          </p:nvGrpSpPr>
          <p:grpSpPr>
            <a:xfrm>
              <a:off x="11489007" y="12980894"/>
              <a:ext cx="2071890" cy="917817"/>
              <a:chOff x="14123713" y="5101724"/>
              <a:chExt cx="2071890" cy="91781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14438007" y="5101724"/>
                <a:ext cx="1443303" cy="439123"/>
                <a:chOff x="-5165293" y="203199"/>
                <a:chExt cx="1443303" cy="439123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745" t="31354" r="18215" b="54619"/>
                <a:stretch/>
              </p:blipFill>
              <p:spPr>
                <a:xfrm>
                  <a:off x="-4991101" y="203199"/>
                  <a:ext cx="330201" cy="431801"/>
                </a:xfrm>
                <a:prstGeom prst="rect">
                  <a:avLst/>
                </a:prstGeom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9AE218C-6550-4ECF-8B1F-461940CB2BE7}"/>
                    </a:ext>
                  </a:extLst>
                </p:cNvPr>
                <p:cNvSpPr txBox="1"/>
                <p:nvPr/>
              </p:nvSpPr>
              <p:spPr>
                <a:xfrm>
                  <a:off x="-5165293" y="272990"/>
                  <a:ext cx="14433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M1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4123713" y="5545579"/>
                <a:ext cx="2071890" cy="473962"/>
                <a:chOff x="-5466887" y="1481838"/>
                <a:chExt cx="2071890" cy="473962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1009" r="18768" b="84603"/>
                <a:stretch/>
              </p:blipFill>
              <p:spPr>
                <a:xfrm>
                  <a:off x="-5257800" y="1481838"/>
                  <a:ext cx="558799" cy="473962"/>
                </a:xfrm>
                <a:prstGeom prst="rect">
                  <a:avLst/>
                </a:prstGeom>
              </p:spPr>
            </p:pic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72C8D7C-4CF9-4EC9-A008-DF1A0AAF672F}"/>
                    </a:ext>
                  </a:extLst>
                </p:cNvPr>
                <p:cNvSpPr txBox="1"/>
                <p:nvPr/>
              </p:nvSpPr>
              <p:spPr>
                <a:xfrm>
                  <a:off x="-5466887" y="1555690"/>
                  <a:ext cx="2071890" cy="369332"/>
                </a:xfrm>
                <a:prstGeom prst="rect">
                  <a:avLst/>
                </a:prstGeom>
                <a:noFill/>
              </p:spPr>
              <p:txBody>
                <a:bodyPr wrap="square" anchor="t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b="1" dirty="0">
                      <a:latin typeface="Arial"/>
                      <a:cs typeface="Arial"/>
                    </a:rPr>
                    <a:t>M2</a:t>
                  </a:r>
                  <a:endParaRPr lang="en-US" sz="1800" dirty="0"/>
                </a:p>
              </p:txBody>
            </p:sp>
          </p:grpSp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F10B0F3-E7CD-D640-910D-029ADC57BA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3962"/>
            <a:stretch/>
          </p:blipFill>
          <p:spPr>
            <a:xfrm>
              <a:off x="2649196" y="12980894"/>
              <a:ext cx="13233400" cy="4851494"/>
            </a:xfrm>
            <a:prstGeom prst="rect">
              <a:avLst/>
            </a:prstGeom>
          </p:spPr>
        </p:pic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B627B09A-6BE3-4EAE-8C2E-6F0010C7399B}"/>
                </a:ext>
              </a:extLst>
            </p:cNvPr>
            <p:cNvSpPr txBox="1"/>
            <p:nvPr/>
          </p:nvSpPr>
          <p:spPr>
            <a:xfrm>
              <a:off x="2608263" y="12193588"/>
              <a:ext cx="726608" cy="638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495DDC58-5692-42E2-B81A-6A15BB2772F4}"/>
                </a:ext>
              </a:extLst>
            </p:cNvPr>
            <p:cNvSpPr txBox="1"/>
            <p:nvPr/>
          </p:nvSpPr>
          <p:spPr>
            <a:xfrm>
              <a:off x="9301163" y="12268147"/>
              <a:ext cx="726608" cy="638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030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51DB05-C25D-FC4C-A60C-CCC0FFB60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441" y="11261560"/>
            <a:ext cx="10071100" cy="6451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8D98DA-52C7-44DD-934E-125D41CCB685}"/>
              </a:ext>
            </a:extLst>
          </p:cNvPr>
          <p:cNvSpPr txBox="1"/>
          <p:nvPr/>
        </p:nvSpPr>
        <p:spPr>
          <a:xfrm>
            <a:off x="2707340" y="7153836"/>
            <a:ext cx="15508941" cy="638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S2. RP-832c shows no cytotoxicity against lung fibroblasts.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47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F6DAD29-B037-B96C-F529-CEC475B18C03}"/>
              </a:ext>
            </a:extLst>
          </p:cNvPr>
          <p:cNvGrpSpPr/>
          <p:nvPr/>
        </p:nvGrpSpPr>
        <p:grpSpPr>
          <a:xfrm>
            <a:off x="3323863" y="8807429"/>
            <a:ext cx="13111316" cy="8775331"/>
            <a:chOff x="3323863" y="8807429"/>
            <a:chExt cx="13111316" cy="877533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E963AC0-CE80-224E-9D26-646E29DB998C}"/>
                </a:ext>
              </a:extLst>
            </p:cNvPr>
            <p:cNvGrpSpPr/>
            <p:nvPr/>
          </p:nvGrpSpPr>
          <p:grpSpPr>
            <a:xfrm>
              <a:off x="3323863" y="9254616"/>
              <a:ext cx="13111316" cy="8328144"/>
              <a:chOff x="3031255" y="11668632"/>
              <a:chExt cx="13111316" cy="832814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20B0C0A-DE69-6941-9953-F7BC2BCC132B}"/>
                  </a:ext>
                </a:extLst>
              </p:cNvPr>
              <p:cNvGrpSpPr/>
              <p:nvPr/>
            </p:nvGrpSpPr>
            <p:grpSpPr>
              <a:xfrm>
                <a:off x="3031255" y="11668632"/>
                <a:ext cx="13111316" cy="4466608"/>
                <a:chOff x="3031255" y="10904458"/>
                <a:chExt cx="13111316" cy="4466608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D0D514C-4277-46B2-BF32-0C80CB05A4B6}"/>
                    </a:ext>
                  </a:extLst>
                </p:cNvPr>
                <p:cNvSpPr txBox="1"/>
                <p:nvPr/>
              </p:nvSpPr>
              <p:spPr>
                <a:xfrm>
                  <a:off x="3031255" y="10904458"/>
                  <a:ext cx="425450" cy="5847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FF66BB8-5CAE-4EFB-98B4-8DEB0A9C7F66}"/>
                    </a:ext>
                  </a:extLst>
                </p:cNvPr>
                <p:cNvSpPr txBox="1"/>
                <p:nvPr/>
              </p:nvSpPr>
              <p:spPr>
                <a:xfrm>
                  <a:off x="10365812" y="10904458"/>
                  <a:ext cx="425450" cy="5847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3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</a:p>
              </p:txBody>
            </p:sp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07223DF5-6C69-F947-979F-73215BB4F9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20720"/>
                <a:stretch/>
              </p:blipFill>
              <p:spPr>
                <a:xfrm>
                  <a:off x="3343121" y="11019344"/>
                  <a:ext cx="4308068" cy="3999746"/>
                </a:xfrm>
                <a:prstGeom prst="rect">
                  <a:avLst/>
                </a:prstGeom>
              </p:spPr>
            </p:pic>
            <p:pic>
              <p:nvPicPr>
                <p:cNvPr id="46" name="Picture 45">
                  <a:extLst>
                    <a:ext uri="{FF2B5EF4-FFF2-40B4-BE49-F238E27FC236}">
                      <a16:creationId xmlns:a16="http://schemas.microsoft.com/office/drawing/2014/main" id="{E9E88FB0-FD93-5141-BFB4-876B6EA3AB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917579" y="10982537"/>
                  <a:ext cx="4768160" cy="4388529"/>
                </a:xfrm>
                <a:prstGeom prst="rect">
                  <a:avLst/>
                </a:prstGeom>
              </p:spPr>
            </p:pic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9E44EDE-6978-0147-ACA4-7434F4A98B86}"/>
                    </a:ext>
                  </a:extLst>
                </p:cNvPr>
                <p:cNvGrpSpPr/>
                <p:nvPr/>
              </p:nvGrpSpPr>
              <p:grpSpPr>
                <a:xfrm>
                  <a:off x="6513358" y="11147792"/>
                  <a:ext cx="1935324" cy="814840"/>
                  <a:chOff x="8336780" y="12696946"/>
                  <a:chExt cx="1935324" cy="814840"/>
                </a:xfrm>
              </p:grpSpPr>
              <p:grpSp>
                <p:nvGrpSpPr>
                  <p:cNvPr id="3" name="Group 2">
                    <a:extLst>
                      <a:ext uri="{FF2B5EF4-FFF2-40B4-BE49-F238E27FC236}">
                        <a16:creationId xmlns:a16="http://schemas.microsoft.com/office/drawing/2014/main" id="{16CE6EFA-4F61-7046-A3ED-0D6CE2F6DE32}"/>
                      </a:ext>
                    </a:extLst>
                  </p:cNvPr>
                  <p:cNvGrpSpPr/>
                  <p:nvPr/>
                </p:nvGrpSpPr>
                <p:grpSpPr>
                  <a:xfrm>
                    <a:off x="8642212" y="12696946"/>
                    <a:ext cx="1290468" cy="431801"/>
                    <a:chOff x="10380375" y="13058905"/>
                    <a:chExt cx="1290468" cy="431801"/>
                  </a:xfrm>
                </p:grpSpPr>
                <p:pic>
                  <p:nvPicPr>
                    <p:cNvPr id="67" name="Picture 66">
                      <a:extLst>
                        <a:ext uri="{FF2B5EF4-FFF2-40B4-BE49-F238E27FC236}">
                          <a16:creationId xmlns:a16="http://schemas.microsoft.com/office/drawing/2014/main" id="{BA125709-BDD7-804A-9B27-B242F8E06B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5745" t="31354" r="18215" b="54619"/>
                    <a:stretch/>
                  </p:blipFill>
                  <p:spPr>
                    <a:xfrm>
                      <a:off x="10380375" y="13058905"/>
                      <a:ext cx="330201" cy="43180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8" name="TextBox 67">
                      <a:extLst>
                        <a:ext uri="{FF2B5EF4-FFF2-40B4-BE49-F238E27FC236}">
                          <a16:creationId xmlns:a16="http://schemas.microsoft.com/office/drawing/2014/main" id="{10528609-AD3D-9A44-8AD5-FD60F91D24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87218" y="13094029"/>
                      <a:ext cx="108362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Saline</a:t>
                      </a:r>
                    </a:p>
                  </p:txBody>
                </p:sp>
              </p:grpSp>
              <p:grpSp>
                <p:nvGrpSpPr>
                  <p:cNvPr id="7" name="Group 6">
                    <a:extLst>
                      <a:ext uri="{FF2B5EF4-FFF2-40B4-BE49-F238E27FC236}">
                        <a16:creationId xmlns:a16="http://schemas.microsoft.com/office/drawing/2014/main" id="{461B2437-6130-F840-9713-9C518116F13A}"/>
                      </a:ext>
                    </a:extLst>
                  </p:cNvPr>
                  <p:cNvGrpSpPr/>
                  <p:nvPr/>
                </p:nvGrpSpPr>
                <p:grpSpPr>
                  <a:xfrm>
                    <a:off x="8336780" y="13037824"/>
                    <a:ext cx="1935324" cy="473962"/>
                    <a:chOff x="8354033" y="13037824"/>
                    <a:chExt cx="1935324" cy="473962"/>
                  </a:xfrm>
                </p:grpSpPr>
                <p:pic>
                  <p:nvPicPr>
                    <p:cNvPr id="69" name="Picture 68">
                      <a:extLst>
                        <a:ext uri="{FF2B5EF4-FFF2-40B4-BE49-F238E27FC236}">
                          <a16:creationId xmlns:a16="http://schemas.microsoft.com/office/drawing/2014/main" id="{916E3918-2B4C-D741-81C7-E631FB7938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1009" r="18768" b="84603"/>
                    <a:stretch/>
                  </p:blipFill>
                  <p:spPr>
                    <a:xfrm>
                      <a:off x="8410001" y="13037824"/>
                      <a:ext cx="558799" cy="47396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0" name="TextBox 69">
                      <a:extLst>
                        <a:ext uri="{FF2B5EF4-FFF2-40B4-BE49-F238E27FC236}">
                          <a16:creationId xmlns:a16="http://schemas.microsoft.com/office/drawing/2014/main" id="{59D03D9F-A5C9-E543-A4A0-662957B969C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54033" y="13128747"/>
                      <a:ext cx="193532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anchor="t">
                      <a:spAutoFit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800" b="1" dirty="0">
                          <a:latin typeface="Arial"/>
                          <a:cs typeface="Arial"/>
                        </a:rPr>
                        <a:t>BLM</a:t>
                      </a:r>
                      <a:endParaRPr lang="en-US" sz="1800" dirty="0"/>
                    </a:p>
                  </p:txBody>
                </p:sp>
              </p:grpSp>
            </p:grp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3B25BDF6-D5F3-C746-A235-5239FE969E22}"/>
                    </a:ext>
                  </a:extLst>
                </p:cNvPr>
                <p:cNvGrpSpPr/>
                <p:nvPr/>
              </p:nvGrpSpPr>
              <p:grpSpPr>
                <a:xfrm>
                  <a:off x="14207247" y="11147850"/>
                  <a:ext cx="1935324" cy="814840"/>
                  <a:chOff x="8336780" y="12696946"/>
                  <a:chExt cx="1935324" cy="814840"/>
                </a:xfrm>
              </p:grpSpPr>
              <p:grpSp>
                <p:nvGrpSpPr>
                  <p:cNvPr id="74" name="Group 73">
                    <a:extLst>
                      <a:ext uri="{FF2B5EF4-FFF2-40B4-BE49-F238E27FC236}">
                        <a16:creationId xmlns:a16="http://schemas.microsoft.com/office/drawing/2014/main" id="{76C4B5A7-EACD-7A4D-8690-A604656E6575}"/>
                      </a:ext>
                    </a:extLst>
                  </p:cNvPr>
                  <p:cNvGrpSpPr/>
                  <p:nvPr/>
                </p:nvGrpSpPr>
                <p:grpSpPr>
                  <a:xfrm>
                    <a:off x="8642212" y="12696946"/>
                    <a:ext cx="1290468" cy="431801"/>
                    <a:chOff x="10380375" y="13058905"/>
                    <a:chExt cx="1290468" cy="431801"/>
                  </a:xfrm>
                </p:grpSpPr>
                <p:pic>
                  <p:nvPicPr>
                    <p:cNvPr id="78" name="Picture 77">
                      <a:extLst>
                        <a:ext uri="{FF2B5EF4-FFF2-40B4-BE49-F238E27FC236}">
                          <a16:creationId xmlns:a16="http://schemas.microsoft.com/office/drawing/2014/main" id="{6572F60E-856C-4E45-80A0-380F9C3C525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5745" t="31354" r="18215" b="54619"/>
                    <a:stretch/>
                  </p:blipFill>
                  <p:spPr>
                    <a:xfrm>
                      <a:off x="10380375" y="13058905"/>
                      <a:ext cx="330201" cy="43180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9" name="TextBox 78">
                      <a:extLst>
                        <a:ext uri="{FF2B5EF4-FFF2-40B4-BE49-F238E27FC236}">
                          <a16:creationId xmlns:a16="http://schemas.microsoft.com/office/drawing/2014/main" id="{B410F72E-188E-AD44-8E24-5565F7940F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87218" y="13094029"/>
                      <a:ext cx="108362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Saline</a:t>
                      </a:r>
                    </a:p>
                  </p:txBody>
                </p:sp>
              </p:grp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FF581974-A21F-144A-B47B-C234F0AFE96B}"/>
                      </a:ext>
                    </a:extLst>
                  </p:cNvPr>
                  <p:cNvGrpSpPr/>
                  <p:nvPr/>
                </p:nvGrpSpPr>
                <p:grpSpPr>
                  <a:xfrm>
                    <a:off x="8336780" y="13037824"/>
                    <a:ext cx="1935324" cy="473962"/>
                    <a:chOff x="8354033" y="13037824"/>
                    <a:chExt cx="1935324" cy="473962"/>
                  </a:xfrm>
                </p:grpSpPr>
                <p:pic>
                  <p:nvPicPr>
                    <p:cNvPr id="76" name="Picture 75">
                      <a:extLst>
                        <a:ext uri="{FF2B5EF4-FFF2-40B4-BE49-F238E27FC236}">
                          <a16:creationId xmlns:a16="http://schemas.microsoft.com/office/drawing/2014/main" id="{87D4E8C9-A6C8-6E4F-87E6-6FCD61FA1D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1009" r="18768" b="84603"/>
                    <a:stretch/>
                  </p:blipFill>
                  <p:spPr>
                    <a:xfrm>
                      <a:off x="8410001" y="13037824"/>
                      <a:ext cx="558799" cy="47396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7" name="TextBox 76">
                      <a:extLst>
                        <a:ext uri="{FF2B5EF4-FFF2-40B4-BE49-F238E27FC236}">
                          <a16:creationId xmlns:a16="http://schemas.microsoft.com/office/drawing/2014/main" id="{FB3B7FE3-BEE2-5546-9A68-82EFAEA755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54033" y="13128747"/>
                      <a:ext cx="193532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anchor="t">
                      <a:spAutoFit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800" b="1" dirty="0">
                          <a:latin typeface="Arial"/>
                          <a:cs typeface="Arial"/>
                        </a:rPr>
                        <a:t>BLM</a:t>
                      </a:r>
                      <a:endParaRPr lang="en-US" sz="1800" dirty="0"/>
                    </a:p>
                  </p:txBody>
                </p:sp>
              </p:grpSp>
            </p:grp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647B967-4B6E-6949-BD23-9E85E44394A1}"/>
                  </a:ext>
                </a:extLst>
              </p:cNvPr>
              <p:cNvGrpSpPr/>
              <p:nvPr/>
            </p:nvGrpSpPr>
            <p:grpSpPr>
              <a:xfrm>
                <a:off x="3031255" y="16236645"/>
                <a:ext cx="12717193" cy="3760131"/>
                <a:chOff x="3031255" y="16236645"/>
                <a:chExt cx="12717193" cy="3760131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8EECEB6-6F97-4762-9504-B3DE9CA5A4DB}"/>
                    </a:ext>
                  </a:extLst>
                </p:cNvPr>
                <p:cNvSpPr txBox="1"/>
                <p:nvPr/>
              </p:nvSpPr>
              <p:spPr>
                <a:xfrm>
                  <a:off x="3031255" y="16326413"/>
                  <a:ext cx="425450" cy="5847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2372351C-FF20-674B-A861-964DD2677E07}"/>
                    </a:ext>
                  </a:extLst>
                </p:cNvPr>
                <p:cNvGrpSpPr/>
                <p:nvPr/>
              </p:nvGrpSpPr>
              <p:grpSpPr>
                <a:xfrm>
                  <a:off x="7310257" y="16814662"/>
                  <a:ext cx="3621024" cy="2956119"/>
                  <a:chOff x="7307394" y="16814663"/>
                  <a:chExt cx="3621024" cy="2956119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7307394" y="17247038"/>
                    <a:ext cx="3621024" cy="2523744"/>
                    <a:chOff x="3166349" y="4821479"/>
                    <a:chExt cx="2944572" cy="2064545"/>
                  </a:xfrm>
                </p:grpSpPr>
                <p:pic>
                  <p:nvPicPr>
                    <p:cNvPr id="35" name="Picture 7">
                      <a:extLst>
                        <a:ext uri="{FF2B5EF4-FFF2-40B4-BE49-F238E27FC236}">
                          <a16:creationId xmlns:a16="http://schemas.microsoft.com/office/drawing/2014/main" id="{A5CA2904-415B-4505-8110-B5D8DA8F56D5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7">
                              <a14:imgEffect>
                                <a14:sharpenSoften amount="36000"/>
                              </a14:imgEffect>
                              <a14:imgEffect>
                                <a14:brightnessContrast bright="12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b="6870"/>
                    <a:stretch/>
                  </p:blipFill>
                  <p:spPr bwMode="auto">
                    <a:xfrm>
                      <a:off x="3166349" y="4821479"/>
                      <a:ext cx="2944572" cy="2064545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</p:pic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85AC8C2C-3A45-4609-B2EC-7F67E18CFD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3671" y="6777281"/>
                      <a:ext cx="36195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41" name="Picture 14">
                      <a:extLst>
                        <a:ext uri="{FF2B5EF4-FFF2-40B4-BE49-F238E27FC236}">
                          <a16:creationId xmlns:a16="http://schemas.microsoft.com/office/drawing/2014/main" id="{10351BA9-71A4-4083-A911-0794C5305F1A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9">
                              <a14:imgEffect>
                                <a14:sharpenSoften amount="50000"/>
                              </a14:imgEffect>
                              <a14:imgEffect>
                                <a14:brightnessContrast bright="5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166349" y="5912886"/>
                      <a:ext cx="1297517" cy="973138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</p:pic>
              </p:grp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114F9C25-0EA7-4714-BEE1-29CCA44173E4}"/>
                      </a:ext>
                    </a:extLst>
                  </p:cNvPr>
                  <p:cNvSpPr txBox="1"/>
                  <p:nvPr/>
                </p:nvSpPr>
                <p:spPr>
                  <a:xfrm>
                    <a:off x="8010483" y="16814663"/>
                    <a:ext cx="2192445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BLM- 21 days</a:t>
                    </a:r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DCFEB57A-3BAE-8A40-ABC6-BD6E818F2DE4}"/>
                    </a:ext>
                  </a:extLst>
                </p:cNvPr>
                <p:cNvGrpSpPr/>
                <p:nvPr/>
              </p:nvGrpSpPr>
              <p:grpSpPr>
                <a:xfrm>
                  <a:off x="3565216" y="16814663"/>
                  <a:ext cx="3616537" cy="2956119"/>
                  <a:chOff x="3565216" y="16814663"/>
                  <a:chExt cx="3616537" cy="2956119"/>
                </a:xfrm>
              </p:grpSpPr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2B5CC0EC-4475-4D82-90E5-2CE457FACAF0}"/>
                      </a:ext>
                    </a:extLst>
                  </p:cNvPr>
                  <p:cNvSpPr txBox="1"/>
                  <p:nvPr/>
                </p:nvSpPr>
                <p:spPr>
                  <a:xfrm>
                    <a:off x="4128934" y="16814663"/>
                    <a:ext cx="2560089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Naïve lung</a:t>
                    </a:r>
                  </a:p>
                </p:txBody>
              </p:sp>
              <p:grpSp>
                <p:nvGrpSpPr>
                  <p:cNvPr id="4" name="Group 3"/>
                  <p:cNvGrpSpPr>
                    <a:grpSpLocks noChangeAspect="1"/>
                  </p:cNvGrpSpPr>
                  <p:nvPr/>
                </p:nvGrpSpPr>
                <p:grpSpPr>
                  <a:xfrm>
                    <a:off x="3565216" y="17247038"/>
                    <a:ext cx="3616537" cy="2523744"/>
                    <a:chOff x="145059" y="4821479"/>
                    <a:chExt cx="2948265" cy="2057401"/>
                  </a:xfrm>
                </p:grpSpPr>
                <p:pic>
                  <p:nvPicPr>
                    <p:cNvPr id="38" name="Picture 38">
                      <a:extLst>
                        <a:ext uri="{FF2B5EF4-FFF2-40B4-BE49-F238E27FC236}">
                          <a16:creationId xmlns:a16="http://schemas.microsoft.com/office/drawing/2014/main" id="{1E82C258-CFF0-4E05-A3C3-3F4D349B0CF3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0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11">
                              <a14:imgEffect>
                                <a14:brightnessContrast bright="18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b="6941"/>
                    <a:stretch/>
                  </p:blipFill>
                  <p:spPr bwMode="auto">
                    <a:xfrm>
                      <a:off x="146495" y="4821479"/>
                      <a:ext cx="2946829" cy="20574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</p:pic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E5D2F9EB-3EA4-4B37-A47B-D894B860DFA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622396" y="6777281"/>
                      <a:ext cx="36195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42" name="Picture 14">
                      <a:extLst>
                        <a:ext uri="{FF2B5EF4-FFF2-40B4-BE49-F238E27FC236}">
                          <a16:creationId xmlns:a16="http://schemas.microsoft.com/office/drawing/2014/main" id="{2D00F328-91B5-46F2-9DE8-02E97EDAC2D9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2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13">
                              <a14:imgEffect>
                                <a14:sharpenSoften amount="13000"/>
                              </a14:imgEffect>
                              <a14:imgEffect>
                                <a14:brightnessContrast bright="17000" contrast="8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l="48889" t="12119" r="2071" b="22143"/>
                    <a:stretch/>
                  </p:blipFill>
                  <p:spPr bwMode="auto">
                    <a:xfrm>
                      <a:off x="145059" y="5939082"/>
                      <a:ext cx="1249733" cy="939798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</p:pic>
              </p:grpSp>
            </p:grp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0232345-CBF8-456F-9E84-CCD49C603364}"/>
                    </a:ext>
                  </a:extLst>
                </p:cNvPr>
                <p:cNvSpPr txBox="1"/>
                <p:nvPr/>
              </p:nvSpPr>
              <p:spPr>
                <a:xfrm>
                  <a:off x="10487638" y="16326413"/>
                  <a:ext cx="425450" cy="5847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3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4DA451EA-EC54-B147-9104-160235D66A54}"/>
                    </a:ext>
                  </a:extLst>
                </p:cNvPr>
                <p:cNvGrpSpPr/>
                <p:nvPr/>
              </p:nvGrpSpPr>
              <p:grpSpPr>
                <a:xfrm>
                  <a:off x="11152539" y="16459334"/>
                  <a:ext cx="4595909" cy="3537442"/>
                  <a:chOff x="11152539" y="16459334"/>
                  <a:chExt cx="4595909" cy="3537442"/>
                </a:xfrm>
              </p:grpSpPr>
              <p:pic>
                <p:nvPicPr>
                  <p:cNvPr id="52" name="Picture 51">
                    <a:extLst>
                      <a:ext uri="{FF2B5EF4-FFF2-40B4-BE49-F238E27FC236}">
                        <a16:creationId xmlns:a16="http://schemas.microsoft.com/office/drawing/2014/main" id="{2295B714-A6DA-1D47-9D18-269A8988B6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52539" y="16641431"/>
                    <a:ext cx="4595909" cy="3355345"/>
                  </a:xfrm>
                  <a:prstGeom prst="rect">
                    <a:avLst/>
                  </a:prstGeom>
                </p:spPr>
              </p:pic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BBC62C8F-9115-2245-80CC-83A9140BD76F}"/>
                      </a:ext>
                    </a:extLst>
                  </p:cNvPr>
                  <p:cNvGrpSpPr/>
                  <p:nvPr/>
                </p:nvGrpSpPr>
                <p:grpSpPr>
                  <a:xfrm>
                    <a:off x="13240951" y="16459334"/>
                    <a:ext cx="1280160" cy="707886"/>
                    <a:chOff x="12745023" y="15034943"/>
                    <a:chExt cx="1280160" cy="707886"/>
                  </a:xfrm>
                </p:grpSpPr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4E813E23-24BE-8D4A-BCFE-2B7656977D7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745023" y="15598687"/>
                      <a:ext cx="1280160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0135E663-E666-1443-B528-6774608E0C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124882" y="15034943"/>
                      <a:ext cx="520442" cy="7078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***</a:t>
                      </a:r>
                    </a:p>
                  </p:txBody>
                </p:sp>
              </p:grpSp>
            </p:grpSp>
            <p:sp>
              <p:nvSpPr>
                <p:cNvPr id="2" name="TextBox 1"/>
                <p:cNvSpPr txBox="1"/>
                <p:nvPr/>
              </p:nvSpPr>
              <p:spPr>
                <a:xfrm>
                  <a:off x="12129470" y="16236645"/>
                  <a:ext cx="809840" cy="6381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52D46FE6-ED53-524A-8B5C-C9433B43897C}"/>
                    </a:ext>
                  </a:extLst>
                </p:cNvPr>
                <p:cNvSpPr/>
                <p:nvPr/>
              </p:nvSpPr>
              <p:spPr>
                <a:xfrm>
                  <a:off x="12395928" y="17615038"/>
                  <a:ext cx="991856" cy="9661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3221889-1223-4647-82DC-E29D4303B103}"/>
                </a:ext>
              </a:extLst>
            </p:cNvPr>
            <p:cNvSpPr/>
            <p:nvPr/>
          </p:nvSpPr>
          <p:spPr>
            <a:xfrm>
              <a:off x="5636409" y="8807429"/>
              <a:ext cx="12602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CD206</a:t>
              </a:r>
              <a:r>
                <a:rPr lang="en-US" sz="36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0A15FA5-B4F4-46F5-A13A-E205B9E97E1B}"/>
                </a:ext>
              </a:extLst>
            </p:cNvPr>
            <p:cNvSpPr/>
            <p:nvPr/>
          </p:nvSpPr>
          <p:spPr>
            <a:xfrm>
              <a:off x="13340424" y="8910689"/>
              <a:ext cx="11448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A0FD56F-FE58-4A32-82AF-31C99D00DE1B}"/>
              </a:ext>
            </a:extLst>
          </p:cNvPr>
          <p:cNvSpPr txBox="1"/>
          <p:nvPr/>
        </p:nvSpPr>
        <p:spPr>
          <a:xfrm>
            <a:off x="2765195" y="6151023"/>
            <a:ext cx="15991955" cy="638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S3. CD206 expression is increased by BLM treatment.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537219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22B97D-DA5C-99F5-05E7-89627E043BDD}"/>
              </a:ext>
            </a:extLst>
          </p:cNvPr>
          <p:cNvGrpSpPr/>
          <p:nvPr/>
        </p:nvGrpSpPr>
        <p:grpSpPr>
          <a:xfrm>
            <a:off x="4683680" y="11543757"/>
            <a:ext cx="11057152" cy="7338594"/>
            <a:chOff x="4683680" y="11543757"/>
            <a:chExt cx="11057152" cy="7338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AAB2E3-7996-4CC5-A162-710E354E407B}"/>
                </a:ext>
              </a:extLst>
            </p:cNvPr>
            <p:cNvSpPr txBox="1"/>
            <p:nvPr/>
          </p:nvSpPr>
          <p:spPr>
            <a:xfrm>
              <a:off x="6322617" y="11841765"/>
              <a:ext cx="109867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Naïve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5C5CA14-EC65-47C1-950C-546C27ACC091}"/>
                </a:ext>
              </a:extLst>
            </p:cNvPr>
            <p:cNvSpPr txBox="1"/>
            <p:nvPr/>
          </p:nvSpPr>
          <p:spPr>
            <a:xfrm>
              <a:off x="4683680" y="11543757"/>
              <a:ext cx="425451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32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53D8941-D735-453D-9B7B-8F02D1718AF4}"/>
                </a:ext>
              </a:extLst>
            </p:cNvPr>
            <p:cNvSpPr txBox="1"/>
            <p:nvPr/>
          </p:nvSpPr>
          <p:spPr>
            <a:xfrm rot="16200000">
              <a:off x="3880945" y="13219217"/>
              <a:ext cx="210955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IN-Trichrome</a:t>
              </a:r>
            </a:p>
          </p:txBody>
        </p:sp>
        <p:pic>
          <p:nvPicPr>
            <p:cNvPr id="78" name="Picture 2">
              <a:extLst>
                <a:ext uri="{FF2B5EF4-FFF2-40B4-BE49-F238E27FC236}">
                  <a16:creationId xmlns:a16="http://schemas.microsoft.com/office/drawing/2014/main" id="{D5773152-1046-4C3D-81AC-09AD5ED521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5000"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0922" y="12269752"/>
              <a:ext cx="3410712" cy="234086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86" name="Picture 4">
              <a:extLst>
                <a:ext uri="{FF2B5EF4-FFF2-40B4-BE49-F238E27FC236}">
                  <a16:creationId xmlns:a16="http://schemas.microsoft.com/office/drawing/2014/main" id="{BEF1889B-66AC-4C34-BE6C-DA77EB44D81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42000"/>
                      </a14:imgEffect>
                      <a14:imgEffect>
                        <a14:brightnessContrast bright="8000" contras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75251" y="12269752"/>
              <a:ext cx="3410715" cy="234086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88" name="Picture 1">
              <a:extLst>
                <a:ext uri="{FF2B5EF4-FFF2-40B4-BE49-F238E27FC236}">
                  <a16:creationId xmlns:a16="http://schemas.microsoft.com/office/drawing/2014/main" id="{F750648E-B31B-4907-A480-D795F6152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6595" y="12269752"/>
              <a:ext cx="3410712" cy="23427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A616FC7-7F28-4D6C-86C1-B85B0338E6CE}"/>
                </a:ext>
              </a:extLst>
            </p:cNvPr>
            <p:cNvCxnSpPr>
              <a:cxnSpLocks/>
            </p:cNvCxnSpPr>
            <p:nvPr/>
          </p:nvCxnSpPr>
          <p:spPr>
            <a:xfrm>
              <a:off x="11636892" y="14397504"/>
              <a:ext cx="352400" cy="12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E5EF48C-08AD-4691-8852-5184D722FE9D}"/>
                </a:ext>
              </a:extLst>
            </p:cNvPr>
            <p:cNvCxnSpPr>
              <a:cxnSpLocks/>
            </p:cNvCxnSpPr>
            <p:nvPr/>
          </p:nvCxnSpPr>
          <p:spPr>
            <a:xfrm>
              <a:off x="8092676" y="14397504"/>
              <a:ext cx="352380" cy="12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A616FC7-7F28-4D6C-86C1-B85B0338E6CE}"/>
                </a:ext>
              </a:extLst>
            </p:cNvPr>
            <p:cNvCxnSpPr>
              <a:cxnSpLocks/>
            </p:cNvCxnSpPr>
            <p:nvPr/>
          </p:nvCxnSpPr>
          <p:spPr>
            <a:xfrm>
              <a:off x="15098578" y="14397504"/>
              <a:ext cx="352400" cy="12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0AC3F77-BBC6-BE4A-98C1-0F51A225791D}"/>
                </a:ext>
              </a:extLst>
            </p:cNvPr>
            <p:cNvGrpSpPr/>
            <p:nvPr/>
          </p:nvGrpSpPr>
          <p:grpSpPr>
            <a:xfrm>
              <a:off x="4683680" y="15094327"/>
              <a:ext cx="11057152" cy="3788024"/>
              <a:chOff x="4683680" y="15094327"/>
              <a:chExt cx="11057152" cy="3788024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8E8FF53B-45C5-F14B-B180-D2D0D00C5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2319" y="15623880"/>
                <a:ext cx="3594100" cy="3167986"/>
              </a:xfrm>
              <a:prstGeom prst="rect">
                <a:avLst/>
              </a:prstGeom>
            </p:spPr>
          </p:pic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E93FACEA-628F-4151-ABB2-149E144267D4}"/>
                  </a:ext>
                </a:extLst>
              </p:cNvPr>
              <p:cNvSpPr txBox="1"/>
              <p:nvPr/>
            </p:nvSpPr>
            <p:spPr>
              <a:xfrm>
                <a:off x="11171581" y="15102136"/>
                <a:ext cx="444500" cy="5847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3200" b="1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25" name="TextBox 116"/>
              <p:cNvSpPr txBox="1"/>
              <p:nvPr/>
            </p:nvSpPr>
            <p:spPr>
              <a:xfrm rot="16200000">
                <a:off x="10104249" y="16643968"/>
                <a:ext cx="316463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Modified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Ashcroft Score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2F94337-B2E7-4D83-9E5B-A00FD3E80D70}"/>
                  </a:ext>
                </a:extLst>
              </p:cNvPr>
              <p:cNvSpPr txBox="1"/>
              <p:nvPr/>
            </p:nvSpPr>
            <p:spPr>
              <a:xfrm>
                <a:off x="4683680" y="15094327"/>
                <a:ext cx="425450" cy="5847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26" name="TextBox 116"/>
              <p:cNvSpPr txBox="1"/>
              <p:nvPr/>
            </p:nvSpPr>
            <p:spPr>
              <a:xfrm rot="16200000">
                <a:off x="3521461" y="17112261"/>
                <a:ext cx="314007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Lung/ Body </a:t>
                </a:r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Weight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Ratio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17A793E3-CBA2-0040-BBBD-6A3998434746}"/>
                  </a:ext>
                </a:extLst>
              </p:cNvPr>
              <p:cNvGrpSpPr/>
              <p:nvPr/>
            </p:nvGrpSpPr>
            <p:grpSpPr>
              <a:xfrm>
                <a:off x="6511602" y="15642331"/>
                <a:ext cx="1129746" cy="400110"/>
                <a:chOff x="3074754" y="4775599"/>
                <a:chExt cx="548640" cy="40011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074754" y="5010099"/>
                  <a:ext cx="54864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3088853" y="4775599"/>
                  <a:ext cx="5204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</a:t>
                  </a: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C541257-CB04-434B-8DCF-C6EB12AEDCEA}"/>
                  </a:ext>
                </a:extLst>
              </p:cNvPr>
              <p:cNvGrpSpPr/>
              <p:nvPr/>
            </p:nvGrpSpPr>
            <p:grpSpPr>
              <a:xfrm>
                <a:off x="12131634" y="15286831"/>
                <a:ext cx="3609198" cy="3266499"/>
                <a:chOff x="12404680" y="15254461"/>
                <a:chExt cx="3609198" cy="3266499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72ED8622-BCE2-4F48-8548-49F6EC1D26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2404680" y="15367798"/>
                  <a:ext cx="3609198" cy="3153162"/>
                </a:xfrm>
                <a:prstGeom prst="rect">
                  <a:avLst/>
                </a:prstGeom>
              </p:spPr>
            </p:pic>
            <p:sp>
              <p:nvSpPr>
                <p:cNvPr id="28" name="TextBox 27"/>
                <p:cNvSpPr txBox="1"/>
                <p:nvPr/>
              </p:nvSpPr>
              <p:spPr>
                <a:xfrm>
                  <a:off x="13387771" y="15254461"/>
                  <a:ext cx="61891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****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4491181" y="15566017"/>
                  <a:ext cx="5204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</a:t>
                  </a:r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EE5730A2-8965-3645-A4DA-E6CCC72A99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05523" y="15795677"/>
                  <a:ext cx="96220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1922A1BE-F2B7-F841-87E2-4B52503CAF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268067" y="15806833"/>
                  <a:ext cx="96220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3F0AD40-824F-AC47-8833-7C7781DDF08F}"/>
                </a:ext>
              </a:extLst>
            </p:cNvPr>
            <p:cNvGrpSpPr/>
            <p:nvPr/>
          </p:nvGrpSpPr>
          <p:grpSpPr>
            <a:xfrm>
              <a:off x="7989468" y="14695846"/>
              <a:ext cx="4695819" cy="533401"/>
              <a:chOff x="7398253" y="-4390278"/>
              <a:chExt cx="4695819" cy="533401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55D8B829-3EB8-BB41-A186-537A7CA484AF}"/>
                  </a:ext>
                </a:extLst>
              </p:cNvPr>
              <p:cNvGrpSpPr/>
              <p:nvPr/>
            </p:nvGrpSpPr>
            <p:grpSpPr>
              <a:xfrm>
                <a:off x="9973033" y="-4390278"/>
                <a:ext cx="2121039" cy="533401"/>
                <a:chOff x="-5270501" y="-1883818"/>
                <a:chExt cx="2121039" cy="533401"/>
              </a:xfrm>
            </p:grpSpPr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3B9FF34D-90D9-794C-A416-367019C9B18A}"/>
                    </a:ext>
                  </a:extLst>
                </p:cNvPr>
                <p:cNvSpPr txBox="1"/>
                <p:nvPr/>
              </p:nvSpPr>
              <p:spPr>
                <a:xfrm>
                  <a:off x="-5270501" y="-1787556"/>
                  <a:ext cx="2121039" cy="369332"/>
                </a:xfrm>
                <a:prstGeom prst="rect">
                  <a:avLst/>
                </a:prstGeom>
                <a:noFill/>
              </p:spPr>
              <p:txBody>
                <a:bodyPr wrap="square" anchor="t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b="1" dirty="0">
                      <a:latin typeface="Arial"/>
                      <a:cs typeface="Arial"/>
                    </a:rPr>
                    <a:t>RP-832c  </a:t>
                  </a:r>
                  <a:endParaRPr lang="en-US" sz="1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93224267-98CD-C642-8809-A30091054D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4029" t="15867" r="18535" b="66806"/>
                <a:stretch/>
              </p:blipFill>
              <p:spPr>
                <a:xfrm>
                  <a:off x="-5219701" y="-1883818"/>
                  <a:ext cx="406401" cy="533401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F0B73CFF-8442-2240-AF5A-EDF61899E4DF}"/>
                  </a:ext>
                </a:extLst>
              </p:cNvPr>
              <p:cNvGrpSpPr/>
              <p:nvPr/>
            </p:nvGrpSpPr>
            <p:grpSpPr>
              <a:xfrm>
                <a:off x="7398253" y="-4352634"/>
                <a:ext cx="1246893" cy="431801"/>
                <a:chOff x="-4991101" y="177799"/>
                <a:chExt cx="1246893" cy="431801"/>
              </a:xfrm>
            </p:grpSpPr>
            <p:pic>
              <p:nvPicPr>
                <p:cNvPr id="66" name="Picture 65">
                  <a:extLst>
                    <a:ext uri="{FF2B5EF4-FFF2-40B4-BE49-F238E27FC236}">
                      <a16:creationId xmlns:a16="http://schemas.microsoft.com/office/drawing/2014/main" id="{AD5776AA-D88F-4347-90D2-7964E1FE08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745" t="31354" r="18215" b="54619"/>
                <a:stretch/>
              </p:blipFill>
              <p:spPr>
                <a:xfrm>
                  <a:off x="-4991101" y="177799"/>
                  <a:ext cx="330201" cy="431801"/>
                </a:xfrm>
                <a:prstGeom prst="rect">
                  <a:avLst/>
                </a:prstGeom>
              </p:spPr>
            </p:pic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FC0870AD-C8B3-4C49-A4C6-97BAB5FACC62}"/>
                    </a:ext>
                  </a:extLst>
                </p:cNvPr>
                <p:cNvSpPr txBox="1"/>
                <p:nvPr/>
              </p:nvSpPr>
              <p:spPr>
                <a:xfrm>
                  <a:off x="-4816042" y="222190"/>
                  <a:ext cx="107183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Naïve</a:t>
                  </a:r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470B9080-D5A3-F54D-8886-E015FECF5A2A}"/>
                  </a:ext>
                </a:extLst>
              </p:cNvPr>
              <p:cNvGrpSpPr/>
              <p:nvPr/>
            </p:nvGrpSpPr>
            <p:grpSpPr>
              <a:xfrm>
                <a:off x="8589213" y="-4381123"/>
                <a:ext cx="1585590" cy="481839"/>
                <a:chOff x="-5257800" y="1481838"/>
                <a:chExt cx="1585590" cy="481839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9F18C5D1-1BB5-ED4C-A9E6-5C55BF47B2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1009" r="18768" b="84603"/>
                <a:stretch/>
              </p:blipFill>
              <p:spPr>
                <a:xfrm>
                  <a:off x="-5257800" y="1481838"/>
                  <a:ext cx="558799" cy="473962"/>
                </a:xfrm>
                <a:prstGeom prst="rect">
                  <a:avLst/>
                </a:prstGeom>
              </p:spPr>
            </p:pic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A4CAF39-CB28-634F-BA45-066509D60D6F}"/>
                    </a:ext>
                  </a:extLst>
                </p:cNvPr>
                <p:cNvSpPr txBox="1"/>
                <p:nvPr/>
              </p:nvSpPr>
              <p:spPr>
                <a:xfrm>
                  <a:off x="-5177898" y="1591201"/>
                  <a:ext cx="1505688" cy="372476"/>
                </a:xfrm>
                <a:prstGeom prst="rect">
                  <a:avLst/>
                </a:prstGeom>
                <a:noFill/>
              </p:spPr>
              <p:txBody>
                <a:bodyPr wrap="square" anchor="t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b="1" dirty="0">
                      <a:latin typeface="Arial"/>
                      <a:cs typeface="Arial"/>
                    </a:rPr>
                    <a:t>BLM</a:t>
                  </a:r>
                  <a:endParaRPr lang="en-US" sz="1800" dirty="0"/>
                </a:p>
              </p:txBody>
            </p:sp>
          </p:grp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CF3063B-9354-4B56-91AD-FB9549AEAA17}"/>
              </a:ext>
            </a:extLst>
          </p:cNvPr>
          <p:cNvSpPr txBox="1"/>
          <p:nvPr/>
        </p:nvSpPr>
        <p:spPr>
          <a:xfrm>
            <a:off x="2118001" y="7801102"/>
            <a:ext cx="17248094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S4. </a:t>
            </a:r>
            <a:r>
              <a:rPr lang="en-US" dirty="0"/>
              <a:t> </a:t>
            </a:r>
            <a:r>
              <a:rPr lang="en-US" b="1" dirty="0"/>
              <a:t>Intranasal administration of RP-832c peptide shows similar activity as subcutaneous administration.</a:t>
            </a:r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11B476-514D-4FFE-B17B-532689164E14}"/>
              </a:ext>
            </a:extLst>
          </p:cNvPr>
          <p:cNvCxnSpPr>
            <a:cxnSpLocks/>
          </p:cNvCxnSpPr>
          <p:nvPr/>
        </p:nvCxnSpPr>
        <p:spPr bwMode="auto">
          <a:xfrm>
            <a:off x="10353328" y="11888086"/>
            <a:ext cx="3648370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10">
            <a:extLst>
              <a:ext uri="{FF2B5EF4-FFF2-40B4-BE49-F238E27FC236}">
                <a16:creationId xmlns:a16="http://schemas.microsoft.com/office/drawing/2014/main" id="{D7206B8E-28BD-46F4-AC17-2D41567A9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4930" y="11832474"/>
            <a:ext cx="20564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400" b="1" dirty="0">
                <a:latin typeface="Arial" pitchFamily="34" charset="0"/>
                <a:cs typeface="Arial" pitchFamily="34" charset="0"/>
              </a:rPr>
              <a:t> Vehicle</a:t>
            </a:r>
          </a:p>
        </p:txBody>
      </p:sp>
      <p:sp>
        <p:nvSpPr>
          <p:cNvPr id="44" name="TextBox 11">
            <a:extLst>
              <a:ext uri="{FF2B5EF4-FFF2-40B4-BE49-F238E27FC236}">
                <a16:creationId xmlns:a16="http://schemas.microsoft.com/office/drawing/2014/main" id="{B0322873-B876-41AA-83BE-F4E1639D3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1884" y="11832474"/>
            <a:ext cx="20433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400" b="1" dirty="0">
                <a:latin typeface="Arial" pitchFamily="34" charset="0"/>
                <a:cs typeface="Arial" pitchFamily="34" charset="0"/>
              </a:rPr>
              <a:t>RP-832c</a:t>
            </a:r>
          </a:p>
        </p:txBody>
      </p:sp>
      <p:sp>
        <p:nvSpPr>
          <p:cNvPr id="46" name="TextBox 10">
            <a:extLst>
              <a:ext uri="{FF2B5EF4-FFF2-40B4-BE49-F238E27FC236}">
                <a16:creationId xmlns:a16="http://schemas.microsoft.com/office/drawing/2014/main" id="{5F9D6D0E-5409-449E-8C39-BA22F4F9A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2048" y="11474437"/>
            <a:ext cx="28709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latin typeface="Arial" pitchFamily="34" charset="0"/>
                <a:cs typeface="Arial" pitchFamily="34" charset="0"/>
              </a:rPr>
              <a:t>14</a:t>
            </a:r>
            <a:r>
              <a:rPr lang="en-US" altLang="en-US" sz="2000" b="1" dirty="0">
                <a:latin typeface="Arial" pitchFamily="34" charset="0"/>
                <a:cs typeface="Arial" pitchFamily="34" charset="0"/>
              </a:rPr>
              <a:t> Days Post BLM </a:t>
            </a:r>
          </a:p>
        </p:txBody>
      </p:sp>
    </p:spTree>
    <p:extLst>
      <p:ext uri="{BB962C8B-B14F-4D97-AF65-F5344CB8AC3E}">
        <p14:creationId xmlns:p14="http://schemas.microsoft.com/office/powerpoint/2010/main" val="119728001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650C5F5-697D-3D3A-ECC9-9821CFB48CCF}"/>
              </a:ext>
            </a:extLst>
          </p:cNvPr>
          <p:cNvGrpSpPr/>
          <p:nvPr/>
        </p:nvGrpSpPr>
        <p:grpSpPr>
          <a:xfrm>
            <a:off x="2501738" y="13961910"/>
            <a:ext cx="17017438" cy="7913524"/>
            <a:chOff x="2614846" y="10342410"/>
            <a:chExt cx="17017438" cy="791352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C0D3813-AD5E-3647-BDE9-3E516D65BAF2}"/>
                </a:ext>
              </a:extLst>
            </p:cNvPr>
            <p:cNvGrpSpPr/>
            <p:nvPr/>
          </p:nvGrpSpPr>
          <p:grpSpPr>
            <a:xfrm>
              <a:off x="2614846" y="10342410"/>
              <a:ext cx="15132373" cy="3325750"/>
              <a:chOff x="2614846" y="10342410"/>
              <a:chExt cx="15132373" cy="3325750"/>
            </a:xfrm>
          </p:grpSpPr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4A0EFF66-8BB4-441D-9782-6D5D25FD24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63000"/>
                        </a14:imgEffect>
                        <a14:imgEffect>
                          <a14:brightnessContrast bright="8000" contrast="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89336" y="11327296"/>
                <a:ext cx="3410712" cy="2340864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A616FC7-7F28-4D6C-86C1-B85B0338E6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28257" y="13491445"/>
                <a:ext cx="352400" cy="12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78FC871-B72A-48FA-A47B-C81F3B55AD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4000"/>
                        </a14:imgEffect>
                        <a14:imgEffect>
                          <a14:brightnessContrast bright="12000" contrast="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64698" y="11327296"/>
                <a:ext cx="3408490" cy="233864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DFEAE99-F408-4B2D-B78B-1D5839FFC147}"/>
                  </a:ext>
                </a:extLst>
              </p:cNvPr>
              <p:cNvSpPr txBox="1"/>
              <p:nvPr/>
            </p:nvSpPr>
            <p:spPr>
              <a:xfrm>
                <a:off x="11119309" y="10895447"/>
                <a:ext cx="26834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Nintedanib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238C994-A592-4713-8A23-7E3168A249EA}"/>
                  </a:ext>
                </a:extLst>
              </p:cNvPr>
              <p:cNvSpPr txBox="1"/>
              <p:nvPr/>
            </p:nvSpPr>
            <p:spPr>
              <a:xfrm>
                <a:off x="14698288" y="10885107"/>
                <a:ext cx="26834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Combo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3521A08-68B1-463F-B975-AD9803721BA0}"/>
                  </a:ext>
                </a:extLst>
              </p:cNvPr>
              <p:cNvSpPr txBox="1"/>
              <p:nvPr/>
            </p:nvSpPr>
            <p:spPr>
              <a:xfrm>
                <a:off x="3926716" y="10895084"/>
                <a:ext cx="26834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Vehicle 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549132-3CF8-4B02-BFA0-D8088E5B1F37}"/>
                  </a:ext>
                </a:extLst>
              </p:cNvPr>
              <p:cNvSpPr txBox="1"/>
              <p:nvPr/>
            </p:nvSpPr>
            <p:spPr>
              <a:xfrm>
                <a:off x="7508892" y="10894314"/>
                <a:ext cx="26834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RP-832c </a:t>
                </a: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0AF44EA3-A40B-4217-B9C8-E0AE0B9191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60000"/>
                        </a14:imgEffect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4167" y="11327296"/>
                <a:ext cx="3410519" cy="2338796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E5EF48C-08AD-4691-8852-5184D722FE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5941" y="13491445"/>
                <a:ext cx="352380" cy="12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D34FD50-A910-4E85-A76C-13CA9115D8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5000"/>
                        </a14:imgEffect>
                        <a14:imgEffect>
                          <a14:brightnessContrast bright="7000" contrast="1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337837" y="11327296"/>
                <a:ext cx="3409382" cy="2339487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1C6005D5-79F6-41CD-B1B4-46D536A55257}"/>
                  </a:ext>
                </a:extLst>
              </p:cNvPr>
              <p:cNvSpPr txBox="1"/>
              <p:nvPr/>
            </p:nvSpPr>
            <p:spPr>
              <a:xfrm>
                <a:off x="2614846" y="10342410"/>
                <a:ext cx="4256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90B6C9A-D5A1-49E1-AACE-166C64D02347}"/>
                  </a:ext>
                </a:extLst>
              </p:cNvPr>
              <p:cNvSpPr txBox="1"/>
              <p:nvPr/>
            </p:nvSpPr>
            <p:spPr>
              <a:xfrm rot="16200000">
                <a:off x="2404184" y="12349695"/>
                <a:ext cx="186163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Trichrome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A616FC7-7F28-4D6C-86C1-B85B0338E6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33907" y="13491445"/>
                <a:ext cx="352400" cy="12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E5EF48C-08AD-4691-8852-5184D722FE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651591" y="13491445"/>
                <a:ext cx="352380" cy="12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462610-931C-D447-9C30-B4D3D4DC584D}"/>
                </a:ext>
              </a:extLst>
            </p:cNvPr>
            <p:cNvGrpSpPr/>
            <p:nvPr/>
          </p:nvGrpSpPr>
          <p:grpSpPr>
            <a:xfrm>
              <a:off x="2614846" y="13965153"/>
              <a:ext cx="15512442" cy="3565963"/>
              <a:chOff x="2552212" y="12736601"/>
              <a:chExt cx="15512442" cy="3565963"/>
            </a:xfrm>
          </p:grpSpPr>
          <p:sp>
            <p:nvSpPr>
              <p:cNvPr id="36" name="TextBox 116"/>
              <p:cNvSpPr txBox="1"/>
              <p:nvPr/>
            </p:nvSpPr>
            <p:spPr>
              <a:xfrm rot="16200000">
                <a:off x="12578751" y="14412469"/>
                <a:ext cx="316463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1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Modified Ashcroft Score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3E7CA9E-03F1-4484-B4E3-C6033C7B9170}"/>
                  </a:ext>
                </a:extLst>
              </p:cNvPr>
              <p:cNvSpPr txBox="1"/>
              <p:nvPr/>
            </p:nvSpPr>
            <p:spPr>
              <a:xfrm>
                <a:off x="2552212" y="12757918"/>
                <a:ext cx="4256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4F1F9DC-5036-4C6A-A979-A959D96542B3}"/>
                  </a:ext>
                </a:extLst>
              </p:cNvPr>
              <p:cNvSpPr txBox="1"/>
              <p:nvPr/>
            </p:nvSpPr>
            <p:spPr>
              <a:xfrm>
                <a:off x="13667654" y="12858773"/>
                <a:ext cx="5229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35" name="TextBox 116"/>
              <p:cNvSpPr txBox="1"/>
              <p:nvPr/>
            </p:nvSpPr>
            <p:spPr>
              <a:xfrm rot="16200000">
                <a:off x="2456324" y="14456623"/>
                <a:ext cx="20410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Lung Weight (g)</a:t>
                </a:r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ABA239D7-C263-C94B-8473-C16B7B98F323}"/>
                  </a:ext>
                </a:extLst>
              </p:cNvPr>
              <p:cNvGrpSpPr/>
              <p:nvPr/>
            </p:nvGrpSpPr>
            <p:grpSpPr>
              <a:xfrm>
                <a:off x="14635654" y="12736601"/>
                <a:ext cx="3429000" cy="3422197"/>
                <a:chOff x="14635654" y="12736601"/>
                <a:chExt cx="3429000" cy="3422197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5200935" y="13446992"/>
                  <a:ext cx="74130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15277613" y="13200748"/>
                  <a:ext cx="45976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</a:t>
                  </a:r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5203983" y="13230339"/>
                  <a:ext cx="155751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15722621" y="12984095"/>
                  <a:ext cx="45976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</a:t>
                  </a:r>
                </a:p>
              </p:txBody>
            </p:sp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15264553" y="12978253"/>
                  <a:ext cx="235136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6103231" y="12736601"/>
                  <a:ext cx="45976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*</a:t>
                  </a:r>
                </a:p>
              </p:txBody>
            </p:sp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6B46EFED-E8DD-8A48-9079-BF42DEDF3D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635654" y="13199698"/>
                  <a:ext cx="3429000" cy="2959100"/>
                </a:xfrm>
                <a:prstGeom prst="rect">
                  <a:avLst/>
                </a:prstGeom>
              </p:spPr>
            </p:pic>
          </p:grpSp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A89EBEE6-2E5E-B54D-AF32-3FC4C4C721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2997" y="13173644"/>
                <a:ext cx="3657600" cy="2870200"/>
              </a:xfrm>
              <a:prstGeom prst="rect">
                <a:avLst/>
              </a:prstGeom>
            </p:spPr>
          </p:pic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939D285-A5AD-034B-BD08-040FA06EFFA6}"/>
                </a:ext>
              </a:extLst>
            </p:cNvPr>
            <p:cNvGrpSpPr/>
            <p:nvPr/>
          </p:nvGrpSpPr>
          <p:grpSpPr>
            <a:xfrm>
              <a:off x="8506103" y="14872239"/>
              <a:ext cx="3939582" cy="1076731"/>
              <a:chOff x="8768171" y="14334590"/>
              <a:chExt cx="3939582" cy="1076731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3929FAB-25E9-3F43-9BEE-72C690DD9EB0}"/>
                  </a:ext>
                </a:extLst>
              </p:cNvPr>
              <p:cNvSpPr txBox="1"/>
              <p:nvPr/>
            </p:nvSpPr>
            <p:spPr>
              <a:xfrm>
                <a:off x="8894191" y="14853017"/>
                <a:ext cx="2107165" cy="369332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defRPr/>
                </a:pPr>
                <a:r>
                  <a:rPr lang="en-US" sz="1800" b="1" dirty="0">
                    <a:latin typeface="Arial"/>
                    <a:cs typeface="Arial"/>
                  </a:rPr>
                  <a:t>RP-832c</a:t>
                </a:r>
                <a:endParaRPr 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93D013E9-B656-DC4D-B5EA-4DDC5B665D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029" t="15867" r="18535" b="66806"/>
              <a:stretch/>
            </p:blipFill>
            <p:spPr>
              <a:xfrm>
                <a:off x="8988829" y="14758728"/>
                <a:ext cx="406401" cy="533401"/>
              </a:xfrm>
              <a:prstGeom prst="rect">
                <a:avLst/>
              </a:prstGeom>
            </p:spPr>
          </p:pic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0FAF0E73-0817-D94E-BC5C-88A688FF68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745" t="31354" r="18215" b="54619"/>
              <a:stretch/>
            </p:blipFill>
            <p:spPr>
              <a:xfrm>
                <a:off x="10819913" y="14381071"/>
                <a:ext cx="330201" cy="431801"/>
              </a:xfrm>
              <a:prstGeom prst="rect">
                <a:avLst/>
              </a:prstGeom>
            </p:spPr>
          </p:pic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A2E06B88-48B2-4249-A493-D063C03BDDB6}"/>
                  </a:ext>
                </a:extLst>
              </p:cNvPr>
              <p:cNvSpPr txBox="1"/>
              <p:nvPr/>
            </p:nvSpPr>
            <p:spPr>
              <a:xfrm>
                <a:off x="11001356" y="14449067"/>
                <a:ext cx="16072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Nintedanib</a:t>
                </a:r>
              </a:p>
            </p:txBody>
          </p:sp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DD8BE1CC-987F-0D49-B2D8-269B88FC29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09" r="18768" b="84603"/>
              <a:stretch/>
            </p:blipFill>
            <p:spPr>
              <a:xfrm>
                <a:off x="8824139" y="14334590"/>
                <a:ext cx="558799" cy="473962"/>
              </a:xfrm>
              <a:prstGeom prst="rect">
                <a:avLst/>
              </a:prstGeom>
            </p:spPr>
          </p:pic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E29A4D1C-24CE-D24B-AED2-604A68FEB1E1}"/>
                  </a:ext>
                </a:extLst>
              </p:cNvPr>
              <p:cNvSpPr txBox="1"/>
              <p:nvPr/>
            </p:nvSpPr>
            <p:spPr>
              <a:xfrm>
                <a:off x="8768171" y="14476313"/>
                <a:ext cx="2071890" cy="369332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defRPr/>
                </a:pPr>
                <a:r>
                  <a:rPr lang="en-US" sz="1800" b="1" dirty="0">
                    <a:latin typeface="Arial"/>
                    <a:cs typeface="Arial"/>
                  </a:rPr>
                  <a:t>  Vehicle</a:t>
                </a:r>
                <a:endParaRPr lang="en-US" sz="1800" dirty="0"/>
              </a:p>
            </p:txBody>
          </p:sp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ECE59DAE-CF79-914E-A9EB-36BB658B574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009" t="44490" r="18536" b="35922"/>
              <a:stretch/>
            </p:blipFill>
            <p:spPr>
              <a:xfrm>
                <a:off x="10555875" y="14808324"/>
                <a:ext cx="571501" cy="602997"/>
              </a:xfrm>
              <a:prstGeom prst="rect">
                <a:avLst/>
              </a:prstGeom>
            </p:spPr>
          </p:pic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7782802-8774-4C4E-B0F6-5D014D9EE2B1}"/>
                  </a:ext>
                </a:extLst>
              </p:cNvPr>
              <p:cNvSpPr txBox="1"/>
              <p:nvPr/>
            </p:nvSpPr>
            <p:spPr>
              <a:xfrm>
                <a:off x="10582064" y="14833952"/>
                <a:ext cx="2125689" cy="369332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defRPr/>
                </a:pPr>
                <a:r>
                  <a:rPr lang="en-US" sz="1800" b="1" dirty="0">
                    <a:latin typeface="Arial"/>
                    <a:cs typeface="Arial"/>
                  </a:rPr>
                  <a:t>Combo </a:t>
                </a:r>
                <a:endParaRPr 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FD94D96-4735-554D-BC5B-33E732FC5628}"/>
                </a:ext>
              </a:extLst>
            </p:cNvPr>
            <p:cNvSpPr txBox="1"/>
            <p:nvPr/>
          </p:nvSpPr>
          <p:spPr>
            <a:xfrm>
              <a:off x="13825354" y="17424937"/>
              <a:ext cx="5806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RP-832c      </a:t>
              </a:r>
              <a:r>
                <a:rPr lang="en-US" sz="2400" dirty="0">
                  <a:latin typeface="Courier" pitchFamily="2" charset="0"/>
                  <a:cs typeface="Arial" panose="020B0604020202020204" pitchFamily="34" charset="0"/>
                </a:rPr>
                <a:t>-   +   -   +          </a:t>
              </a:r>
            </a:p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Nintedanib   </a:t>
              </a:r>
              <a:r>
                <a:rPr lang="en-US" sz="2400" dirty="0">
                  <a:latin typeface="Courier" pitchFamily="2" charset="0"/>
                  <a:cs typeface="Arial" panose="020B0604020202020204" pitchFamily="34" charset="0"/>
                </a:rPr>
                <a:t>-   -   +   +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88CAFD2-5B6C-48B7-B616-20AF63DA4E0F}"/>
              </a:ext>
            </a:extLst>
          </p:cNvPr>
          <p:cNvSpPr txBox="1"/>
          <p:nvPr/>
        </p:nvSpPr>
        <p:spPr>
          <a:xfrm>
            <a:off x="2095975" y="5959955"/>
            <a:ext cx="16781930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S5.  RP-832c peptide decreased fibrosis to a greater extent compared to Nintedanib.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28E5FAF-E664-4284-8963-B44FF6CDC64C}"/>
              </a:ext>
            </a:extLst>
          </p:cNvPr>
          <p:cNvCxnSpPr/>
          <p:nvPr/>
        </p:nvCxnSpPr>
        <p:spPr>
          <a:xfrm>
            <a:off x="4657675" y="14479089"/>
            <a:ext cx="117754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4A59099-035D-4554-B918-C367C4785841}"/>
              </a:ext>
            </a:extLst>
          </p:cNvPr>
          <p:cNvSpPr txBox="1"/>
          <p:nvPr/>
        </p:nvSpPr>
        <p:spPr>
          <a:xfrm>
            <a:off x="9274207" y="14045812"/>
            <a:ext cx="2683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BLM challenged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4B5371-3C0F-695E-0845-4B03E840CE3E}"/>
              </a:ext>
            </a:extLst>
          </p:cNvPr>
          <p:cNvGrpSpPr/>
          <p:nvPr/>
        </p:nvGrpSpPr>
        <p:grpSpPr>
          <a:xfrm>
            <a:off x="2501738" y="8695929"/>
            <a:ext cx="16127176" cy="4612211"/>
            <a:chOff x="1791305" y="3374822"/>
            <a:chExt cx="16127176" cy="4612211"/>
          </a:xfrm>
        </p:grpSpPr>
        <p:pic>
          <p:nvPicPr>
            <p:cNvPr id="9" name="Picture 2" descr="Pulmonary fibrosis model of mice induced by different administration  methods of bleomycin | BMC Pulmonary Medicine | Full Text">
              <a:extLst>
                <a:ext uri="{FF2B5EF4-FFF2-40B4-BE49-F238E27FC236}">
                  <a16:creationId xmlns:a16="http://schemas.microsoft.com/office/drawing/2014/main" id="{3E4FD598-748C-EA82-64DB-99416C3D59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027" b="68134"/>
            <a:stretch/>
          </p:blipFill>
          <p:spPr bwMode="auto">
            <a:xfrm>
              <a:off x="2060634" y="5111808"/>
              <a:ext cx="1704357" cy="2156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CD2B213D-E38C-5494-1B51-64E7E8A93FA1}"/>
                </a:ext>
              </a:extLst>
            </p:cNvPr>
            <p:cNvSpPr/>
            <p:nvPr/>
          </p:nvSpPr>
          <p:spPr>
            <a:xfrm>
              <a:off x="2963733" y="4374248"/>
              <a:ext cx="13807546" cy="20058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7E998E-1FD2-7243-AEAA-11CF383F7988}"/>
                </a:ext>
              </a:extLst>
            </p:cNvPr>
            <p:cNvSpPr txBox="1"/>
            <p:nvPr/>
          </p:nvSpPr>
          <p:spPr>
            <a:xfrm>
              <a:off x="2641698" y="3959597"/>
              <a:ext cx="1922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Day 0</a:t>
              </a: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76D10B0A-2044-DB74-1479-CB13E4CB2CA2}"/>
                </a:ext>
              </a:extLst>
            </p:cNvPr>
            <p:cNvSpPr/>
            <p:nvPr/>
          </p:nvSpPr>
          <p:spPr>
            <a:xfrm>
              <a:off x="2930741" y="4516783"/>
              <a:ext cx="158553" cy="801485"/>
            </a:xfrm>
            <a:prstGeom prst="downArrow">
              <a:avLst/>
            </a:prstGeom>
            <a:solidFill>
              <a:srgbClr val="1504EE"/>
            </a:solidFill>
            <a:ln>
              <a:solidFill>
                <a:srgbClr val="1504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AD6D78D3-F388-70B9-2E2A-4DCB7B54CF9B}"/>
                </a:ext>
              </a:extLst>
            </p:cNvPr>
            <p:cNvSpPr/>
            <p:nvPr/>
          </p:nvSpPr>
          <p:spPr>
            <a:xfrm>
              <a:off x="7177872" y="4520301"/>
              <a:ext cx="158553" cy="801485"/>
            </a:xfrm>
            <a:prstGeom prst="downArrow">
              <a:avLst/>
            </a:prstGeom>
            <a:solidFill>
              <a:srgbClr val="1504EE"/>
            </a:solidFill>
            <a:ln>
              <a:solidFill>
                <a:srgbClr val="1504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3BB4DE-C221-6FCA-0EFE-3E040977F2F3}"/>
                </a:ext>
              </a:extLst>
            </p:cNvPr>
            <p:cNvSpPr txBox="1"/>
            <p:nvPr/>
          </p:nvSpPr>
          <p:spPr>
            <a:xfrm>
              <a:off x="6719175" y="3974161"/>
              <a:ext cx="1922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Day 14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16822DE-3D8D-2E60-55C2-FFF9FEEF2C75}"/>
                </a:ext>
              </a:extLst>
            </p:cNvPr>
            <p:cNvSpPr txBox="1"/>
            <p:nvPr/>
          </p:nvSpPr>
          <p:spPr>
            <a:xfrm>
              <a:off x="15728481" y="3990885"/>
              <a:ext cx="1922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Day 35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84CDF56-A7DF-B318-AEF3-C8766A911C36}"/>
                </a:ext>
              </a:extLst>
            </p:cNvPr>
            <p:cNvSpPr txBox="1"/>
            <p:nvPr/>
          </p:nvSpPr>
          <p:spPr>
            <a:xfrm>
              <a:off x="4444882" y="5652964"/>
              <a:ext cx="62983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Vehicle, 10 mg/kg RP-832c (QD), 30mg/kg Nintedanib (Q3D) or combination of RP-832c and Nintedanib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04F1F0C-CC05-61C0-C784-A6EDC2E0C301}"/>
                </a:ext>
              </a:extLst>
            </p:cNvPr>
            <p:cNvSpPr txBox="1"/>
            <p:nvPr/>
          </p:nvSpPr>
          <p:spPr>
            <a:xfrm>
              <a:off x="14082707" y="5615259"/>
              <a:ext cx="38357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Mice euthanized and</a:t>
              </a:r>
            </a:p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lung harvested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D348D74-43AC-A503-0F9E-B815B94F1FD6}"/>
                </a:ext>
              </a:extLst>
            </p:cNvPr>
            <p:cNvSpPr/>
            <p:nvPr/>
          </p:nvSpPr>
          <p:spPr>
            <a:xfrm>
              <a:off x="2255785" y="7279147"/>
              <a:ext cx="498098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Intratracheal (IT) administration of 2.5U/kg body weight dose of bleomycin (BLM)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Arrow: Down 59">
              <a:extLst>
                <a:ext uri="{FF2B5EF4-FFF2-40B4-BE49-F238E27FC236}">
                  <a16:creationId xmlns:a16="http://schemas.microsoft.com/office/drawing/2014/main" id="{7A38DE73-4936-4EE3-ED63-A79FC58C55B7}"/>
                </a:ext>
              </a:extLst>
            </p:cNvPr>
            <p:cNvSpPr/>
            <p:nvPr/>
          </p:nvSpPr>
          <p:spPr>
            <a:xfrm>
              <a:off x="16531089" y="4526564"/>
              <a:ext cx="158553" cy="801485"/>
            </a:xfrm>
            <a:prstGeom prst="downArrow">
              <a:avLst/>
            </a:prstGeom>
            <a:solidFill>
              <a:srgbClr val="1504EE"/>
            </a:solidFill>
            <a:ln>
              <a:solidFill>
                <a:srgbClr val="1504E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D78A680-135B-4187-09C3-DC6453691898}"/>
                </a:ext>
              </a:extLst>
            </p:cNvPr>
            <p:cNvSpPr txBox="1"/>
            <p:nvPr/>
          </p:nvSpPr>
          <p:spPr>
            <a:xfrm>
              <a:off x="1791305" y="3374822"/>
              <a:ext cx="4257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1CFD2377-5C7A-A6A2-20DA-41830CED1C1C}"/>
              </a:ext>
            </a:extLst>
          </p:cNvPr>
          <p:cNvSpPr txBox="1"/>
          <p:nvPr/>
        </p:nvSpPr>
        <p:spPr>
          <a:xfrm>
            <a:off x="2989387" y="20898409"/>
            <a:ext cx="5806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RP-832c      </a:t>
            </a:r>
            <a:r>
              <a:rPr lang="en-US" sz="2400" dirty="0">
                <a:latin typeface="Courier" pitchFamily="2" charset="0"/>
                <a:cs typeface="Arial" panose="020B0604020202020204" pitchFamily="34" charset="0"/>
              </a:rPr>
              <a:t>-   +   -   +         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Nintedanib   </a:t>
            </a:r>
            <a:r>
              <a:rPr lang="en-US" sz="2400" dirty="0">
                <a:latin typeface="Courier" pitchFamily="2" charset="0"/>
                <a:cs typeface="Arial" panose="020B0604020202020204" pitchFamily="34" charset="0"/>
              </a:rPr>
              <a:t>-   -   +   +</a:t>
            </a:r>
          </a:p>
        </p:txBody>
      </p:sp>
    </p:spTree>
    <p:extLst>
      <p:ext uri="{BB962C8B-B14F-4D97-AF65-F5344CB8AC3E}">
        <p14:creationId xmlns:p14="http://schemas.microsoft.com/office/powerpoint/2010/main" val="4156122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BBCF4AB-BA9C-C94C-8D8C-0B9735373964}"/>
              </a:ext>
            </a:extLst>
          </p:cNvPr>
          <p:cNvGrpSpPr/>
          <p:nvPr/>
        </p:nvGrpSpPr>
        <p:grpSpPr>
          <a:xfrm>
            <a:off x="1087624" y="10034386"/>
            <a:ext cx="11115415" cy="5212264"/>
            <a:chOff x="5103813" y="10500551"/>
            <a:chExt cx="11115415" cy="5212264"/>
          </a:xfrm>
        </p:grpSpPr>
        <p:sp>
          <p:nvSpPr>
            <p:cNvPr id="45" name="TextBox 52">
              <a:extLst>
                <a:ext uri="{FF2B5EF4-FFF2-40B4-BE49-F238E27FC236}">
                  <a16:creationId xmlns:a16="http://schemas.microsoft.com/office/drawing/2014/main" id="{29191632-F2E6-43E1-AD30-070190EC3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3813" y="10500551"/>
              <a:ext cx="36036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en-US" sz="3200" b="1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46" name="TextBox 53">
              <a:extLst>
                <a:ext uri="{FF2B5EF4-FFF2-40B4-BE49-F238E27FC236}">
                  <a16:creationId xmlns:a16="http://schemas.microsoft.com/office/drawing/2014/main" id="{F684E7F2-6A67-4015-B68A-99238AE5C8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7142" y="10500551"/>
              <a:ext cx="42545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32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1B94AD4-CF01-7049-A3A4-422393A470E6}"/>
                </a:ext>
              </a:extLst>
            </p:cNvPr>
            <p:cNvGrpSpPr/>
            <p:nvPr/>
          </p:nvGrpSpPr>
          <p:grpSpPr>
            <a:xfrm>
              <a:off x="5464175" y="12212636"/>
              <a:ext cx="4013200" cy="3500179"/>
              <a:chOff x="652573" y="132021"/>
              <a:chExt cx="4013200" cy="350017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8159779-99CA-DD48-B024-0FCC166DB4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573" y="132021"/>
                <a:ext cx="4013200" cy="322580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B1B5D6B-66E4-C94F-95B9-94C3529FECCB}"/>
                  </a:ext>
                </a:extLst>
              </p:cNvPr>
              <p:cNvSpPr txBox="1"/>
              <p:nvPr/>
            </p:nvSpPr>
            <p:spPr>
              <a:xfrm>
                <a:off x="2530550" y="3324423"/>
                <a:ext cx="6126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484C9FE-642B-6846-ACF6-16A2BBB25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55352" y="11964986"/>
              <a:ext cx="4102100" cy="3721100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13406402" y="11085326"/>
              <a:ext cx="2812826" cy="841037"/>
              <a:chOff x="7197325" y="458071"/>
              <a:chExt cx="2812826" cy="84103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470597" y="458071"/>
                <a:ext cx="1573911" cy="439123"/>
                <a:chOff x="-4991101" y="203199"/>
                <a:chExt cx="1573911" cy="439123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745" t="31354" r="18215" b="54619"/>
                <a:stretch/>
              </p:blipFill>
              <p:spPr>
                <a:xfrm>
                  <a:off x="-4991101" y="203199"/>
                  <a:ext cx="330201" cy="431801"/>
                </a:xfrm>
                <a:prstGeom prst="rect">
                  <a:avLst/>
                </a:prstGeom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9AE218C-6550-4ECF-8B1F-461940CB2BE7}"/>
                    </a:ext>
                  </a:extLst>
                </p:cNvPr>
                <p:cNvSpPr txBox="1"/>
                <p:nvPr/>
              </p:nvSpPr>
              <p:spPr>
                <a:xfrm>
                  <a:off x="-4860493" y="272990"/>
                  <a:ext cx="14433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Vehicle</a:t>
                  </a: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7197325" y="820414"/>
                <a:ext cx="2812826" cy="478694"/>
                <a:chOff x="-5257800" y="1481838"/>
                <a:chExt cx="2812826" cy="478694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1009" r="18768" b="84603"/>
                <a:stretch/>
              </p:blipFill>
              <p:spPr>
                <a:xfrm>
                  <a:off x="-5257800" y="1481838"/>
                  <a:ext cx="558799" cy="473962"/>
                </a:xfrm>
                <a:prstGeom prst="rect">
                  <a:avLst/>
                </a:prstGeom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72C8D7C-4CF9-4EC9-A008-DF1A0AAF672F}"/>
                    </a:ext>
                  </a:extLst>
                </p:cNvPr>
                <p:cNvSpPr txBox="1"/>
                <p:nvPr/>
              </p:nvSpPr>
              <p:spPr>
                <a:xfrm>
                  <a:off x="-4667250" y="1591200"/>
                  <a:ext cx="2222276" cy="369332"/>
                </a:xfrm>
                <a:prstGeom prst="rect">
                  <a:avLst/>
                </a:prstGeom>
                <a:noFill/>
              </p:spPr>
              <p:txBody>
                <a:bodyPr wrap="square" anchor="t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b="1" dirty="0">
                      <a:latin typeface="Arial"/>
                      <a:cs typeface="Arial"/>
                    </a:rPr>
                    <a:t>RP-832c 50 mg/kg</a:t>
                  </a:r>
                  <a:endParaRPr lang="en-US" sz="1800" dirty="0"/>
                </a:p>
              </p:txBody>
            </p: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1214160-2428-4D25-A1C5-8A8A37B01477}"/>
              </a:ext>
            </a:extLst>
          </p:cNvPr>
          <p:cNvSpPr txBox="1"/>
          <p:nvPr/>
        </p:nvSpPr>
        <p:spPr>
          <a:xfrm>
            <a:off x="5103812" y="7130423"/>
            <a:ext cx="12100951" cy="638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S6: RP-832c peptide lacks toxicity. </a:t>
            </a:r>
            <a:endParaRPr lang="en-US" dirty="0"/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3BF6B97A-0783-4FA0-A8BC-65509D00A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9370" y="10034385"/>
            <a:ext cx="4254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A1D3DDC-E19F-41C6-8DE7-1998A91B32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589451"/>
              </p:ext>
            </p:extLst>
          </p:nvPr>
        </p:nvGraphicFramePr>
        <p:xfrm>
          <a:off x="14366875" y="10641013"/>
          <a:ext cx="5308600" cy="461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4617134" imgH="4009252" progId="Prism9.Document">
                  <p:embed/>
                </p:oleObj>
              </mc:Choice>
              <mc:Fallback>
                <p:oleObj name="Prism 9" r:id="rId6" imgW="4617134" imgH="4009252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366875" y="10641013"/>
                        <a:ext cx="5308600" cy="461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770558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971F5331EE4F45A992965611725827" ma:contentTypeVersion="5" ma:contentTypeDescription="Create a new document." ma:contentTypeScope="" ma:versionID="cb07ba56214ac8f476d253ca9d885f0e">
  <xsd:schema xmlns:xsd="http://www.w3.org/2001/XMLSchema" xmlns:xs="http://www.w3.org/2001/XMLSchema" xmlns:p="http://schemas.microsoft.com/office/2006/metadata/properties" xmlns:ns3="83c5098a-c382-40d0-9d7f-88406e698d29" xmlns:ns4="e730b996-9448-488d-9e72-485f10fcf722" targetNamespace="http://schemas.microsoft.com/office/2006/metadata/properties" ma:root="true" ma:fieldsID="085d389ae8789c1ec9e5d6e75af06a04" ns3:_="" ns4:_="">
    <xsd:import namespace="83c5098a-c382-40d0-9d7f-88406e698d29"/>
    <xsd:import namespace="e730b996-9448-488d-9e72-485f10fcf72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c5098a-c382-40d0-9d7f-88406e698d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30b996-9448-488d-9e72-485f10fcf72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227B2B-A411-4063-85AA-521D72AB04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504C8E-51F1-4565-B768-FDCB2D3469BB}">
  <ds:schemaRefs>
    <ds:schemaRef ds:uri="http://schemas.microsoft.com/office/2006/documentManagement/types"/>
    <ds:schemaRef ds:uri="e730b996-9448-488d-9e72-485f10fcf722"/>
    <ds:schemaRef ds:uri="83c5098a-c382-40d0-9d7f-88406e698d2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8E81730-0AA3-4913-8DC3-9DFD29EA9A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c5098a-c382-40d0-9d7f-88406e698d29"/>
    <ds:schemaRef ds:uri="e730b996-9448-488d-9e72-485f10fcf7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27595</TotalTime>
  <Words>248</Words>
  <Application>Microsoft Office PowerPoint</Application>
  <PresentationFormat>Custom</PresentationFormat>
  <Paragraphs>81</Paragraphs>
  <Slides>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Courier</vt:lpstr>
      <vt:lpstr>Times New Roman</vt:lpstr>
      <vt:lpstr>1_Office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Tuskegee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Salam</dc:creator>
  <cp:lastModifiedBy>Anghesom Ghebremedhin</cp:lastModifiedBy>
  <cp:revision>453</cp:revision>
  <dcterms:created xsi:type="dcterms:W3CDTF">2020-04-04T21:16:02Z</dcterms:created>
  <dcterms:modified xsi:type="dcterms:W3CDTF">2023-04-07T05:01:40Z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0x0101003C971F5331EE4F45A992965611725827</vt:lpwstr>
  </property>
</Properties>
</file>