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de la Torre" userId="3aa3ef75810522f9" providerId="LiveId" clId="{9DB5B0CB-5AAC-41D8-9FEA-1C0C917ED5EF}"/>
    <pc:docChg chg="modSld">
      <pc:chgData name="Fernando de la Torre" userId="3aa3ef75810522f9" providerId="LiveId" clId="{9DB5B0CB-5AAC-41D8-9FEA-1C0C917ED5EF}" dt="2024-04-18T12:52:40.323" v="24" actId="20577"/>
      <pc:docMkLst>
        <pc:docMk/>
      </pc:docMkLst>
      <pc:sldChg chg="modSp mod">
        <pc:chgData name="Fernando de la Torre" userId="3aa3ef75810522f9" providerId="LiveId" clId="{9DB5B0CB-5AAC-41D8-9FEA-1C0C917ED5EF}" dt="2024-04-18T12:52:40.323" v="24" actId="20577"/>
        <pc:sldMkLst>
          <pc:docMk/>
          <pc:sldMk cId="1600778462" sldId="256"/>
        </pc:sldMkLst>
        <pc:spChg chg="mod">
          <ac:chgData name="Fernando de la Torre" userId="3aa3ef75810522f9" providerId="LiveId" clId="{9DB5B0CB-5AAC-41D8-9FEA-1C0C917ED5EF}" dt="2024-04-18T12:52:40.323" v="24" actId="20577"/>
          <ac:spMkLst>
            <pc:docMk/>
            <pc:sldMk cId="1600778462" sldId="256"/>
            <ac:spMk id="10" creationId="{7F451EC0-FD1B-401F-8671-0A61AC4C156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aa3ef75810522f9/Escritorio/graficas%20inhibidores%20para%20paper%20integra%20datso%20todos%20expt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aa3ef75810522f9/Escritorio/graficas%20inhibidores%20para%20paper%20integra%20datso%20todos%20expt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Hoja1!$O$29:$O$49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19.646939264782709</c:v>
                  </c:pt>
                  <c:pt idx="2">
                    <c:v>12.867305092029573</c:v>
                  </c:pt>
                  <c:pt idx="3">
                    <c:v>6.6627837534301246</c:v>
                  </c:pt>
                  <c:pt idx="4">
                    <c:v>19.210975505836597</c:v>
                  </c:pt>
                  <c:pt idx="5">
                    <c:v>2.9884347774925852</c:v>
                  </c:pt>
                  <c:pt idx="6">
                    <c:v>4.187319507486106</c:v>
                  </c:pt>
                  <c:pt idx="7">
                    <c:v>8.8925687051610609</c:v>
                  </c:pt>
                  <c:pt idx="8">
                    <c:v>8.8557710457302061</c:v>
                  </c:pt>
                  <c:pt idx="9">
                    <c:v>6.7614102727091261</c:v>
                  </c:pt>
                  <c:pt idx="10">
                    <c:v>2.3980711974128357</c:v>
                  </c:pt>
                  <c:pt idx="11">
                    <c:v>2.0174812336508441</c:v>
                  </c:pt>
                  <c:pt idx="12">
                    <c:v>1.0219561644871729</c:v>
                  </c:pt>
                  <c:pt idx="13">
                    <c:v>15.673041532283763</c:v>
                  </c:pt>
                  <c:pt idx="14">
                    <c:v>7.1941004407038323</c:v>
                  </c:pt>
                  <c:pt idx="15">
                    <c:v>11.942825839540024</c:v>
                  </c:pt>
                  <c:pt idx="16">
                    <c:v>29.512128648363106</c:v>
                  </c:pt>
                  <c:pt idx="17">
                    <c:v>4.0232380768800375</c:v>
                  </c:pt>
                  <c:pt idx="18">
                    <c:v>13.333347650313236</c:v>
                  </c:pt>
                  <c:pt idx="19">
                    <c:v>10.308691375801972</c:v>
                  </c:pt>
                  <c:pt idx="20">
                    <c:v>8.7907245204018452</c:v>
                  </c:pt>
                </c:numCache>
              </c:numRef>
            </c:plus>
            <c:minus>
              <c:numRef>
                <c:f>Hoja1!$O$29:$O$49</c:f>
                <c:numCache>
                  <c:formatCode>General</c:formatCode>
                  <c:ptCount val="21"/>
                  <c:pt idx="0">
                    <c:v>0</c:v>
                  </c:pt>
                  <c:pt idx="1">
                    <c:v>19.646939264782709</c:v>
                  </c:pt>
                  <c:pt idx="2">
                    <c:v>12.867305092029573</c:v>
                  </c:pt>
                  <c:pt idx="3">
                    <c:v>6.6627837534301246</c:v>
                  </c:pt>
                  <c:pt idx="4">
                    <c:v>19.210975505836597</c:v>
                  </c:pt>
                  <c:pt idx="5">
                    <c:v>2.9884347774925852</c:v>
                  </c:pt>
                  <c:pt idx="6">
                    <c:v>4.187319507486106</c:v>
                  </c:pt>
                  <c:pt idx="7">
                    <c:v>8.8925687051610609</c:v>
                  </c:pt>
                  <c:pt idx="8">
                    <c:v>8.8557710457302061</c:v>
                  </c:pt>
                  <c:pt idx="9">
                    <c:v>6.7614102727091261</c:v>
                  </c:pt>
                  <c:pt idx="10">
                    <c:v>2.3980711974128357</c:v>
                  </c:pt>
                  <c:pt idx="11">
                    <c:v>2.0174812336508441</c:v>
                  </c:pt>
                  <c:pt idx="12">
                    <c:v>1.0219561644871729</c:v>
                  </c:pt>
                  <c:pt idx="13">
                    <c:v>15.673041532283763</c:v>
                  </c:pt>
                  <c:pt idx="14">
                    <c:v>7.1941004407038323</c:v>
                  </c:pt>
                  <c:pt idx="15">
                    <c:v>11.942825839540024</c:v>
                  </c:pt>
                  <c:pt idx="16">
                    <c:v>29.512128648363106</c:v>
                  </c:pt>
                  <c:pt idx="17">
                    <c:v>4.0232380768800375</c:v>
                  </c:pt>
                  <c:pt idx="18">
                    <c:v>13.333347650313236</c:v>
                  </c:pt>
                  <c:pt idx="19">
                    <c:v>10.308691375801972</c:v>
                  </c:pt>
                  <c:pt idx="20">
                    <c:v>8.7907245204018452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Hoja1!$M$29:$M$49</c:f>
              <c:strCache>
                <c:ptCount val="21"/>
                <c:pt idx="0">
                  <c:v>TRIS</c:v>
                </c:pt>
                <c:pt idx="1">
                  <c:v>Ala</c:v>
                </c:pt>
                <c:pt idx="2">
                  <c:v>Gly</c:v>
                </c:pt>
                <c:pt idx="3">
                  <c:v>Val</c:v>
                </c:pt>
                <c:pt idx="4">
                  <c:v>Ile</c:v>
                </c:pt>
                <c:pt idx="5">
                  <c:v>Thr</c:v>
                </c:pt>
                <c:pt idx="6">
                  <c:v>Arg</c:v>
                </c:pt>
                <c:pt idx="7">
                  <c:v>His</c:v>
                </c:pt>
                <c:pt idx="8">
                  <c:v>Lys</c:v>
                </c:pt>
                <c:pt idx="9">
                  <c:v>Asp</c:v>
                </c:pt>
                <c:pt idx="10">
                  <c:v>Glu</c:v>
                </c:pt>
                <c:pt idx="11">
                  <c:v>Phe</c:v>
                </c:pt>
                <c:pt idx="12">
                  <c:v>Tyr</c:v>
                </c:pt>
                <c:pt idx="13">
                  <c:v>Trp</c:v>
                </c:pt>
                <c:pt idx="14">
                  <c:v>Ser</c:v>
                </c:pt>
                <c:pt idx="15">
                  <c:v>Met</c:v>
                </c:pt>
                <c:pt idx="16">
                  <c:v>Pro</c:v>
                </c:pt>
                <c:pt idx="17">
                  <c:v>Asn</c:v>
                </c:pt>
                <c:pt idx="18">
                  <c:v>Gln</c:v>
                </c:pt>
                <c:pt idx="19">
                  <c:v>Cys</c:v>
                </c:pt>
                <c:pt idx="20">
                  <c:v>Leu</c:v>
                </c:pt>
              </c:strCache>
            </c:strRef>
          </c:cat>
          <c:val>
            <c:numRef>
              <c:f>Hoja1!$N$29:$N$49</c:f>
              <c:numCache>
                <c:formatCode>General</c:formatCode>
                <c:ptCount val="21"/>
                <c:pt idx="0">
                  <c:v>100</c:v>
                </c:pt>
                <c:pt idx="1">
                  <c:v>78.246553854252454</c:v>
                </c:pt>
                <c:pt idx="2">
                  <c:v>100.79146870384515</c:v>
                </c:pt>
                <c:pt idx="3">
                  <c:v>103.72799356414896</c:v>
                </c:pt>
                <c:pt idx="4">
                  <c:v>111.84683870265482</c:v>
                </c:pt>
                <c:pt idx="5">
                  <c:v>101.1759379060759</c:v>
                </c:pt>
                <c:pt idx="6">
                  <c:v>108.09080475440567</c:v>
                </c:pt>
                <c:pt idx="7">
                  <c:v>98.327486546247371</c:v>
                </c:pt>
                <c:pt idx="8">
                  <c:v>124.35327126475953</c:v>
                </c:pt>
                <c:pt idx="9">
                  <c:v>121.63738632578091</c:v>
                </c:pt>
                <c:pt idx="10">
                  <c:v>127.06049685555729</c:v>
                </c:pt>
                <c:pt idx="11">
                  <c:v>33.425889999999995</c:v>
                </c:pt>
                <c:pt idx="12">
                  <c:v>10.74926</c:v>
                </c:pt>
                <c:pt idx="13">
                  <c:v>163.26217787847366</c:v>
                </c:pt>
                <c:pt idx="14">
                  <c:v>111.28004561791478</c:v>
                </c:pt>
                <c:pt idx="15">
                  <c:v>111.32785900634835</c:v>
                </c:pt>
                <c:pt idx="16">
                  <c:v>109.52756047058917</c:v>
                </c:pt>
                <c:pt idx="17">
                  <c:v>125.85007473981634</c:v>
                </c:pt>
                <c:pt idx="18">
                  <c:v>123.60437168229149</c:v>
                </c:pt>
                <c:pt idx="19">
                  <c:v>109.16656319301254</c:v>
                </c:pt>
                <c:pt idx="20">
                  <c:v>110.94777241647085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15-434A-AD98-964CAC41E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2090481568"/>
        <c:axId val="2090481984"/>
      </c:barChart>
      <c:catAx>
        <c:axId val="209048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2090481984"/>
        <c:crosses val="autoZero"/>
        <c:auto val="1"/>
        <c:lblAlgn val="ctr"/>
        <c:lblOffset val="100"/>
        <c:noMultiLvlLbl val="0"/>
      </c:catAx>
      <c:valAx>
        <c:axId val="2090481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209048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Hoja1!$F$29:$F$49</c:f>
                <c:numCache>
                  <c:formatCode>General</c:formatCode>
                  <c:ptCount val="21"/>
                  <c:pt idx="0">
                    <c:v>3.941105316234011E-4</c:v>
                  </c:pt>
                  <c:pt idx="1">
                    <c:v>7.2109357833651844</c:v>
                  </c:pt>
                  <c:pt idx="2">
                    <c:v>12.20020733704383</c:v>
                  </c:pt>
                  <c:pt idx="3">
                    <c:v>20.443099506210306</c:v>
                  </c:pt>
                  <c:pt idx="4">
                    <c:v>1.3190899231674018</c:v>
                  </c:pt>
                  <c:pt idx="5">
                    <c:v>8.0812640846179402</c:v>
                  </c:pt>
                  <c:pt idx="6">
                    <c:v>2.9269720692605077</c:v>
                  </c:pt>
                  <c:pt idx="7">
                    <c:v>9.4904013558116382</c:v>
                  </c:pt>
                  <c:pt idx="8">
                    <c:v>17.309699709500016</c:v>
                  </c:pt>
                  <c:pt idx="9">
                    <c:v>11.997110797609917</c:v>
                  </c:pt>
                  <c:pt idx="10">
                    <c:v>0.16513823427507146</c:v>
                  </c:pt>
                  <c:pt idx="11">
                    <c:v>0.17320508075688815</c:v>
                  </c:pt>
                  <c:pt idx="12">
                    <c:v>0.60159898049559002</c:v>
                  </c:pt>
                  <c:pt idx="13">
                    <c:v>15.19811075112081</c:v>
                  </c:pt>
                  <c:pt idx="14">
                    <c:v>3.6668004384878645</c:v>
                  </c:pt>
                  <c:pt idx="15">
                    <c:v>6.1263376788256281</c:v>
                  </c:pt>
                  <c:pt idx="16">
                    <c:v>1.7769831979507189</c:v>
                  </c:pt>
                  <c:pt idx="17">
                    <c:v>4.2310956614384141</c:v>
                  </c:pt>
                  <c:pt idx="18">
                    <c:v>1.0418255977783846</c:v>
                  </c:pt>
                  <c:pt idx="19">
                    <c:v>1.887115708245293</c:v>
                  </c:pt>
                  <c:pt idx="20">
                    <c:v>9.0042301569241534</c:v>
                  </c:pt>
                </c:numCache>
              </c:numRef>
            </c:plus>
            <c:minus>
              <c:numRef>
                <c:f>Hoja1!$F$29:$F$49</c:f>
                <c:numCache>
                  <c:formatCode>General</c:formatCode>
                  <c:ptCount val="21"/>
                  <c:pt idx="0">
                    <c:v>3.941105316234011E-4</c:v>
                  </c:pt>
                  <c:pt idx="1">
                    <c:v>7.2109357833651844</c:v>
                  </c:pt>
                  <c:pt idx="2">
                    <c:v>12.20020733704383</c:v>
                  </c:pt>
                  <c:pt idx="3">
                    <c:v>20.443099506210306</c:v>
                  </c:pt>
                  <c:pt idx="4">
                    <c:v>1.3190899231674018</c:v>
                  </c:pt>
                  <c:pt idx="5">
                    <c:v>8.0812640846179402</c:v>
                  </c:pt>
                  <c:pt idx="6">
                    <c:v>2.9269720692605077</c:v>
                  </c:pt>
                  <c:pt idx="7">
                    <c:v>9.4904013558116382</c:v>
                  </c:pt>
                  <c:pt idx="8">
                    <c:v>17.309699709500016</c:v>
                  </c:pt>
                  <c:pt idx="9">
                    <c:v>11.997110797609917</c:v>
                  </c:pt>
                  <c:pt idx="10">
                    <c:v>0.16513823427507146</c:v>
                  </c:pt>
                  <c:pt idx="11">
                    <c:v>0.17320508075688815</c:v>
                  </c:pt>
                  <c:pt idx="12">
                    <c:v>0.60159898049559002</c:v>
                  </c:pt>
                  <c:pt idx="13">
                    <c:v>15.19811075112081</c:v>
                  </c:pt>
                  <c:pt idx="14">
                    <c:v>3.6668004384878645</c:v>
                  </c:pt>
                  <c:pt idx="15">
                    <c:v>6.1263376788256281</c:v>
                  </c:pt>
                  <c:pt idx="16">
                    <c:v>1.7769831979507189</c:v>
                  </c:pt>
                  <c:pt idx="17">
                    <c:v>4.2310956614384141</c:v>
                  </c:pt>
                  <c:pt idx="18">
                    <c:v>1.0418255977783846</c:v>
                  </c:pt>
                  <c:pt idx="19">
                    <c:v>1.887115708245293</c:v>
                  </c:pt>
                  <c:pt idx="20">
                    <c:v>9.0042301569241534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Hoja1!$D$29:$D$49</c:f>
              <c:strCache>
                <c:ptCount val="21"/>
                <c:pt idx="0">
                  <c:v>TRIS</c:v>
                </c:pt>
                <c:pt idx="1">
                  <c:v>Ala</c:v>
                </c:pt>
                <c:pt idx="2">
                  <c:v>Gly</c:v>
                </c:pt>
                <c:pt idx="3">
                  <c:v>Val</c:v>
                </c:pt>
                <c:pt idx="4">
                  <c:v>Ile</c:v>
                </c:pt>
                <c:pt idx="5">
                  <c:v>Thr</c:v>
                </c:pt>
                <c:pt idx="6">
                  <c:v>Arg</c:v>
                </c:pt>
                <c:pt idx="7">
                  <c:v>His</c:v>
                </c:pt>
                <c:pt idx="8">
                  <c:v>Lys</c:v>
                </c:pt>
                <c:pt idx="9">
                  <c:v>Asp</c:v>
                </c:pt>
                <c:pt idx="10">
                  <c:v>Glu</c:v>
                </c:pt>
                <c:pt idx="11">
                  <c:v>Phe</c:v>
                </c:pt>
                <c:pt idx="12">
                  <c:v>Tyr</c:v>
                </c:pt>
                <c:pt idx="13">
                  <c:v>Trp</c:v>
                </c:pt>
                <c:pt idx="14">
                  <c:v>Ser</c:v>
                </c:pt>
                <c:pt idx="15">
                  <c:v>Met</c:v>
                </c:pt>
                <c:pt idx="16">
                  <c:v>Pro</c:v>
                </c:pt>
                <c:pt idx="17">
                  <c:v>Asn</c:v>
                </c:pt>
                <c:pt idx="18">
                  <c:v>Gln</c:v>
                </c:pt>
                <c:pt idx="19">
                  <c:v>Cys</c:v>
                </c:pt>
                <c:pt idx="20">
                  <c:v>Leu</c:v>
                </c:pt>
              </c:strCache>
            </c:strRef>
          </c:cat>
          <c:val>
            <c:numRef>
              <c:f>Hoja1!$E$29:$E$49</c:f>
              <c:numCache>
                <c:formatCode>General</c:formatCode>
                <c:ptCount val="21"/>
                <c:pt idx="0">
                  <c:v>100.00357473036797</c:v>
                </c:pt>
                <c:pt idx="1">
                  <c:v>68.650868611046477</c:v>
                </c:pt>
                <c:pt idx="2">
                  <c:v>91.795682695133905</c:v>
                </c:pt>
                <c:pt idx="3">
                  <c:v>93.538360045824618</c:v>
                </c:pt>
                <c:pt idx="4">
                  <c:v>103.11604959386534</c:v>
                </c:pt>
                <c:pt idx="5">
                  <c:v>95.503769632090211</c:v>
                </c:pt>
                <c:pt idx="6">
                  <c:v>90.09909640328145</c:v>
                </c:pt>
                <c:pt idx="7">
                  <c:v>95.986898401426004</c:v>
                </c:pt>
                <c:pt idx="8">
                  <c:v>99.588853966021361</c:v>
                </c:pt>
                <c:pt idx="9">
                  <c:v>97.525610993423513</c:v>
                </c:pt>
                <c:pt idx="10">
                  <c:v>89.589128951124536</c:v>
                </c:pt>
                <c:pt idx="11">
                  <c:v>10.34</c:v>
                </c:pt>
                <c:pt idx="12">
                  <c:v>8.7540000000000013</c:v>
                </c:pt>
                <c:pt idx="13">
                  <c:v>334.72495000000004</c:v>
                </c:pt>
                <c:pt idx="14">
                  <c:v>103.24603105214291</c:v>
                </c:pt>
                <c:pt idx="15">
                  <c:v>99.91317684397967</c:v>
                </c:pt>
                <c:pt idx="16">
                  <c:v>83.047371238139959</c:v>
                </c:pt>
                <c:pt idx="17">
                  <c:v>111.44384637811912</c:v>
                </c:pt>
                <c:pt idx="18">
                  <c:v>113.28948188931928</c:v>
                </c:pt>
                <c:pt idx="19">
                  <c:v>90.896508188333854</c:v>
                </c:pt>
                <c:pt idx="20">
                  <c:v>104.43190117566445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E7-4D47-B788-6908035E8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575430496"/>
        <c:axId val="575430912"/>
      </c:barChart>
      <c:catAx>
        <c:axId val="57543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575430912"/>
        <c:crosses val="autoZero"/>
        <c:auto val="1"/>
        <c:lblAlgn val="ctr"/>
        <c:lblOffset val="100"/>
        <c:noMultiLvlLbl val="0"/>
      </c:catAx>
      <c:valAx>
        <c:axId val="575430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575430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82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331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575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423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48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303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77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04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868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2490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808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DECBD-C0C9-4097-A3A1-BC4C23F0729F}" type="datetimeFigureOut">
              <a:rPr lang="es-ES" smtClean="0"/>
              <a:t>18/04/2024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B810F-5862-4F34-BFA7-C0DA52545B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17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C912CBDA-171C-4A5A-97BC-93125B6A8D0D}"/>
              </a:ext>
            </a:extLst>
          </p:cNvPr>
          <p:cNvGrpSpPr/>
          <p:nvPr/>
        </p:nvGrpSpPr>
        <p:grpSpPr>
          <a:xfrm>
            <a:off x="1106889" y="3979001"/>
            <a:ext cx="4833610" cy="2994001"/>
            <a:chOff x="6201556" y="868311"/>
            <a:chExt cx="4833610" cy="2994001"/>
          </a:xfrm>
        </p:grpSpPr>
        <p:graphicFrame>
          <p:nvGraphicFramePr>
            <p:cNvPr id="5" name="Gráfico 4">
              <a:extLst>
                <a:ext uri="{FF2B5EF4-FFF2-40B4-BE49-F238E27FC236}">
                  <a16:creationId xmlns:a16="http://schemas.microsoft.com/office/drawing/2014/main" id="{9C546619-6299-4C9F-A24E-439F3540154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83155739"/>
                </p:ext>
              </p:extLst>
            </p:nvPr>
          </p:nvGraphicFramePr>
          <p:xfrm>
            <a:off x="6463166" y="1119112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CEA1ADF2-A945-45BB-9887-E3BF7029BEB0}"/>
                </a:ext>
              </a:extLst>
            </p:cNvPr>
            <p:cNvSpPr txBox="1"/>
            <p:nvPr/>
          </p:nvSpPr>
          <p:spPr>
            <a:xfrm rot="16200000">
              <a:off x="5125941" y="2160859"/>
              <a:ext cx="24128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Percentage of control activity (%)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FAEA13CB-EE86-4B36-8EBB-25E53BCD2812}"/>
                </a:ext>
              </a:extLst>
            </p:cNvPr>
            <p:cNvSpPr txBox="1"/>
            <p:nvPr/>
          </p:nvSpPr>
          <p:spPr>
            <a:xfrm>
              <a:off x="7130296" y="868311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PpCM2</a:t>
              </a: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831ECD46-BF80-4A9F-906C-1BB1DDDE7B1C}"/>
              </a:ext>
            </a:extLst>
          </p:cNvPr>
          <p:cNvGrpSpPr/>
          <p:nvPr/>
        </p:nvGrpSpPr>
        <p:grpSpPr>
          <a:xfrm>
            <a:off x="1107595" y="868311"/>
            <a:ext cx="4832904" cy="2994001"/>
            <a:chOff x="1107595" y="868311"/>
            <a:chExt cx="4832904" cy="2994001"/>
          </a:xfrm>
        </p:grpSpPr>
        <p:graphicFrame>
          <p:nvGraphicFramePr>
            <p:cNvPr id="4" name="Gráfico 3">
              <a:extLst>
                <a:ext uri="{FF2B5EF4-FFF2-40B4-BE49-F238E27FC236}">
                  <a16:creationId xmlns:a16="http://schemas.microsoft.com/office/drawing/2014/main" id="{F8C068CA-20E3-4D49-9775-A30531C7CCD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54778807"/>
                </p:ext>
              </p:extLst>
            </p:nvPr>
          </p:nvGraphicFramePr>
          <p:xfrm>
            <a:off x="1368499" y="1119112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1E92D375-05CE-4BB6-B2E2-6AD4E6ED2037}"/>
                </a:ext>
              </a:extLst>
            </p:cNvPr>
            <p:cNvSpPr txBox="1"/>
            <p:nvPr/>
          </p:nvSpPr>
          <p:spPr>
            <a:xfrm rot="16200000">
              <a:off x="31980" y="2160858"/>
              <a:ext cx="24128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Percentage of control activity (%)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44346870-E1DA-45DD-BC29-1B32B9E29646}"/>
                </a:ext>
              </a:extLst>
            </p:cNvPr>
            <p:cNvSpPr txBox="1"/>
            <p:nvPr/>
          </p:nvSpPr>
          <p:spPr>
            <a:xfrm>
              <a:off x="2035629" y="868311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latin typeface="Arial" panose="020B0604020202020204" pitchFamily="34" charset="0"/>
                  <a:cs typeface="Arial" panose="020B0604020202020204" pitchFamily="34" charset="0"/>
                </a:rPr>
                <a:t>PpCM1</a:t>
              </a: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7F451EC0-FD1B-401F-8671-0A61AC4C1562}"/>
              </a:ext>
            </a:extLst>
          </p:cNvPr>
          <p:cNvSpPr txBox="1"/>
          <p:nvPr/>
        </p:nvSpPr>
        <p:spPr>
          <a:xfrm>
            <a:off x="1286462" y="7244488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S2. Screening of amino acid effectors of PpCM1 and PpCM2.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Maritime pine CMs were assayed at 50 mM Tris pH 8, 1 mM chorismate, and 2 mM of the corresponding amino acid. Data are represented as percentage of control (without amino acid). Each bar represents the mean percentage activity relative to control ± standard deviation (SD) for triplicates (n = 3). Asterisks indicate significant differences compared with controls.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7784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94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de la Torre</dc:creator>
  <cp:lastModifiedBy>Fernando de la Torre</cp:lastModifiedBy>
  <cp:revision>1</cp:revision>
  <dcterms:created xsi:type="dcterms:W3CDTF">2024-04-18T07:55:15Z</dcterms:created>
  <dcterms:modified xsi:type="dcterms:W3CDTF">2024-04-18T12:52:46Z</dcterms:modified>
</cp:coreProperties>
</file>