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4" r:id="rId2"/>
    <p:sldId id="256" r:id="rId3"/>
    <p:sldId id="257" r:id="rId4"/>
    <p:sldId id="258" r:id="rId5"/>
    <p:sldId id="259" r:id="rId6"/>
    <p:sldId id="265" r:id="rId7"/>
    <p:sldId id="261" r:id="rId8"/>
    <p:sldId id="262" r:id="rId9"/>
    <p:sldId id="263" r:id="rId10"/>
    <p:sldId id="260" r:id="rId11"/>
  </p:sldIdLst>
  <p:sldSz cx="10058400" cy="7315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30"/>
    <p:restoredTop sz="94694"/>
  </p:normalViewPr>
  <p:slideViewPr>
    <p:cSldViewPr snapToGrid="0" snapToObjects="1">
      <p:cViewPr>
        <p:scale>
          <a:sx n="100" d="100"/>
          <a:sy n="100" d="100"/>
        </p:scale>
        <p:origin x="173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197187"/>
            <a:ext cx="8549640" cy="2546773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3842174"/>
            <a:ext cx="7543800" cy="1766146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95" indent="0" algn="ctr">
              <a:buNone/>
              <a:defRPr sz="2133"/>
            </a:lvl2pPr>
            <a:lvl3pPr marL="975390" indent="0" algn="ctr">
              <a:buNone/>
              <a:defRPr sz="1920"/>
            </a:lvl3pPr>
            <a:lvl4pPr marL="1463086" indent="0" algn="ctr">
              <a:buNone/>
              <a:defRPr sz="1707"/>
            </a:lvl4pPr>
            <a:lvl5pPr marL="1950781" indent="0" algn="ctr">
              <a:buNone/>
              <a:defRPr sz="1707"/>
            </a:lvl5pPr>
            <a:lvl6pPr marL="2438476" indent="0" algn="ctr">
              <a:buNone/>
              <a:defRPr sz="1707"/>
            </a:lvl6pPr>
            <a:lvl7pPr marL="2926171" indent="0" algn="ctr">
              <a:buNone/>
              <a:defRPr sz="1707"/>
            </a:lvl7pPr>
            <a:lvl8pPr marL="3413867" indent="0" algn="ctr">
              <a:buNone/>
              <a:defRPr sz="1707"/>
            </a:lvl8pPr>
            <a:lvl9pPr marL="3901562" indent="0" algn="ctr">
              <a:buNone/>
              <a:defRPr sz="170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26AB-EAB9-094C-9A3F-DF73DE577607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9809F-E63C-144D-AC65-626BACE49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156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26AB-EAB9-094C-9A3F-DF73DE577607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9809F-E63C-144D-AC65-626BACE49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356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389467"/>
            <a:ext cx="2168843" cy="619929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389467"/>
            <a:ext cx="6380798" cy="619929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26AB-EAB9-094C-9A3F-DF73DE577607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9809F-E63C-144D-AC65-626BACE49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739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26AB-EAB9-094C-9A3F-DF73DE577607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9809F-E63C-144D-AC65-626BACE49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486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823722"/>
            <a:ext cx="8675370" cy="3042919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4895429"/>
            <a:ext cx="8675370" cy="16001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/>
                </a:solidFill>
              </a:defRPr>
            </a:lvl1pPr>
            <a:lvl2pPr marL="487695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2pPr>
            <a:lvl3pPr marL="97539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8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4pPr>
            <a:lvl5pPr marL="195078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5pPr>
            <a:lvl6pPr marL="243847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6pPr>
            <a:lvl7pPr marL="292617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7pPr>
            <a:lvl8pPr marL="3413867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8pPr>
            <a:lvl9pPr marL="3901562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26AB-EAB9-094C-9A3F-DF73DE577607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9809F-E63C-144D-AC65-626BACE49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610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1947333"/>
            <a:ext cx="4274820" cy="46414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1947333"/>
            <a:ext cx="4274820" cy="46414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26AB-EAB9-094C-9A3F-DF73DE577607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9809F-E63C-144D-AC65-626BACE49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117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389468"/>
            <a:ext cx="8675370" cy="141393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793241"/>
            <a:ext cx="4255174" cy="878839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672080"/>
            <a:ext cx="4255174" cy="3930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793241"/>
            <a:ext cx="4276130" cy="878839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672080"/>
            <a:ext cx="4276130" cy="3930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26AB-EAB9-094C-9A3F-DF73DE577607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9809F-E63C-144D-AC65-626BACE49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94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26AB-EAB9-094C-9A3F-DF73DE577607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9809F-E63C-144D-AC65-626BACE49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458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26AB-EAB9-094C-9A3F-DF73DE577607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9809F-E63C-144D-AC65-626BACE49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571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87680"/>
            <a:ext cx="3244096" cy="170688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053255"/>
            <a:ext cx="5092065" cy="5198533"/>
          </a:xfrm>
        </p:spPr>
        <p:txBody>
          <a:bodyPr/>
          <a:lstStyle>
            <a:lvl1pPr>
              <a:defRPr sz="3413"/>
            </a:lvl1pPr>
            <a:lvl2pPr>
              <a:defRPr sz="2987"/>
            </a:lvl2pPr>
            <a:lvl3pPr>
              <a:defRPr sz="256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194560"/>
            <a:ext cx="3244096" cy="4065694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26AB-EAB9-094C-9A3F-DF73DE577607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9809F-E63C-144D-AC65-626BACE49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335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87680"/>
            <a:ext cx="3244096" cy="170688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053255"/>
            <a:ext cx="5092065" cy="5198533"/>
          </a:xfrm>
        </p:spPr>
        <p:txBody>
          <a:bodyPr anchor="t"/>
          <a:lstStyle>
            <a:lvl1pPr marL="0" indent="0">
              <a:buNone/>
              <a:defRPr sz="3413"/>
            </a:lvl1pPr>
            <a:lvl2pPr marL="487695" indent="0">
              <a:buNone/>
              <a:defRPr sz="2987"/>
            </a:lvl2pPr>
            <a:lvl3pPr marL="975390" indent="0">
              <a:buNone/>
              <a:defRPr sz="2560"/>
            </a:lvl3pPr>
            <a:lvl4pPr marL="1463086" indent="0">
              <a:buNone/>
              <a:defRPr sz="2133"/>
            </a:lvl4pPr>
            <a:lvl5pPr marL="1950781" indent="0">
              <a:buNone/>
              <a:defRPr sz="2133"/>
            </a:lvl5pPr>
            <a:lvl6pPr marL="2438476" indent="0">
              <a:buNone/>
              <a:defRPr sz="2133"/>
            </a:lvl6pPr>
            <a:lvl7pPr marL="2926171" indent="0">
              <a:buNone/>
              <a:defRPr sz="2133"/>
            </a:lvl7pPr>
            <a:lvl8pPr marL="3413867" indent="0">
              <a:buNone/>
              <a:defRPr sz="2133"/>
            </a:lvl8pPr>
            <a:lvl9pPr marL="3901562" indent="0">
              <a:buNone/>
              <a:defRPr sz="21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194560"/>
            <a:ext cx="3244096" cy="4065694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26AB-EAB9-094C-9A3F-DF73DE577607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9809F-E63C-144D-AC65-626BACE49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154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389468"/>
            <a:ext cx="8675370" cy="1413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1947333"/>
            <a:ext cx="8675370" cy="4641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6780108"/>
            <a:ext cx="226314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626AB-EAB9-094C-9A3F-DF73DE577607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6780108"/>
            <a:ext cx="339471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6780108"/>
            <a:ext cx="226314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9809F-E63C-144D-AC65-626BACE49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89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75390" rtl="0" eaLnBrk="1" latinLnBrk="0" hangingPunct="1">
        <a:lnSpc>
          <a:spcPct val="90000"/>
        </a:lnSpc>
        <a:spcBef>
          <a:spcPct val="0"/>
        </a:spcBef>
        <a:buNone/>
        <a:defRPr sz="46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3848" indent="-243848" algn="l" defTabSz="975390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2987" kern="1200">
          <a:solidFill>
            <a:schemeClr val="tx1"/>
          </a:solidFill>
          <a:latin typeface="+mn-lt"/>
          <a:ea typeface="+mn-ea"/>
          <a:cs typeface="+mn-cs"/>
        </a:defRPr>
      </a:lvl1pPr>
      <a:lvl2pPr marL="73154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38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70693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219462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68232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317001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65771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4145410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487695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7539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46308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195078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43847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292617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413867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3901562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7" Type="http://schemas.openxmlformats.org/officeDocument/2006/relationships/image" Target="../media/image12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tiff"/><Relationship Id="rId3" Type="http://schemas.openxmlformats.org/officeDocument/2006/relationships/image" Target="../media/image14.tiff"/><Relationship Id="rId7" Type="http://schemas.openxmlformats.org/officeDocument/2006/relationships/image" Target="../media/image18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tiff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tiff"/><Relationship Id="rId3" Type="http://schemas.openxmlformats.org/officeDocument/2006/relationships/image" Target="../media/image21.tiff"/><Relationship Id="rId7" Type="http://schemas.openxmlformats.org/officeDocument/2006/relationships/image" Target="../media/image25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tiff"/><Relationship Id="rId5" Type="http://schemas.openxmlformats.org/officeDocument/2006/relationships/image" Target="../media/image23.tiff"/><Relationship Id="rId4" Type="http://schemas.openxmlformats.org/officeDocument/2006/relationships/image" Target="../media/image22.tiff"/><Relationship Id="rId9" Type="http://schemas.openxmlformats.org/officeDocument/2006/relationships/image" Target="../media/image2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image" Target="../media/image40.jpeg"/><Relationship Id="rId3" Type="http://schemas.openxmlformats.org/officeDocument/2006/relationships/image" Target="../media/image31.png"/><Relationship Id="rId7" Type="http://schemas.openxmlformats.org/officeDocument/2006/relationships/image" Target="../media/image34.jpeg"/><Relationship Id="rId12" Type="http://schemas.openxmlformats.org/officeDocument/2006/relationships/image" Target="../media/image39.jpeg"/><Relationship Id="rId17" Type="http://schemas.openxmlformats.org/officeDocument/2006/relationships/image" Target="../media/image44.jpeg"/><Relationship Id="rId2" Type="http://schemas.openxmlformats.org/officeDocument/2006/relationships/image" Target="../media/image30.jpg"/><Relationship Id="rId16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5" Type="http://schemas.openxmlformats.org/officeDocument/2006/relationships/image" Target="../media/image42.jpeg"/><Relationship Id="rId10" Type="http://schemas.openxmlformats.org/officeDocument/2006/relationships/image" Target="../media/image37.jpeg"/><Relationship Id="rId4" Type="http://schemas.microsoft.com/office/2007/relationships/hdphoto" Target="../media/hdphoto2.wdp"/><Relationship Id="rId9" Type="http://schemas.openxmlformats.org/officeDocument/2006/relationships/image" Target="../media/image36.jpeg"/><Relationship Id="rId14" Type="http://schemas.openxmlformats.org/officeDocument/2006/relationships/image" Target="../media/image4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13" Type="http://schemas.openxmlformats.org/officeDocument/2006/relationships/image" Target="../media/image56.jpeg"/><Relationship Id="rId3" Type="http://schemas.openxmlformats.org/officeDocument/2006/relationships/image" Target="../media/image46.jpeg"/><Relationship Id="rId7" Type="http://schemas.openxmlformats.org/officeDocument/2006/relationships/image" Target="../media/image50.tiff"/><Relationship Id="rId12" Type="http://schemas.openxmlformats.org/officeDocument/2006/relationships/image" Target="../media/image55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tiff"/><Relationship Id="rId11" Type="http://schemas.openxmlformats.org/officeDocument/2006/relationships/image" Target="../media/image54.jp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tiff"/><Relationship Id="rId13" Type="http://schemas.openxmlformats.org/officeDocument/2006/relationships/image" Target="../media/image65.tiff"/><Relationship Id="rId18" Type="http://schemas.openxmlformats.org/officeDocument/2006/relationships/image" Target="../media/image70.tiff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openxmlformats.org/officeDocument/2006/relationships/image" Target="../media/image64.tiff"/><Relationship Id="rId17" Type="http://schemas.openxmlformats.org/officeDocument/2006/relationships/image" Target="../media/image69.tiff"/><Relationship Id="rId2" Type="http://schemas.openxmlformats.org/officeDocument/2006/relationships/image" Target="../media/image57.png"/><Relationship Id="rId16" Type="http://schemas.openxmlformats.org/officeDocument/2006/relationships/image" Target="../media/image68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63.tiff"/><Relationship Id="rId5" Type="http://schemas.microsoft.com/office/2007/relationships/hdphoto" Target="../media/hdphoto4.wdp"/><Relationship Id="rId15" Type="http://schemas.openxmlformats.org/officeDocument/2006/relationships/image" Target="../media/image67.tiff"/><Relationship Id="rId10" Type="http://schemas.openxmlformats.org/officeDocument/2006/relationships/image" Target="../media/image62.tiff"/><Relationship Id="rId19" Type="http://schemas.openxmlformats.org/officeDocument/2006/relationships/image" Target="../media/image71.tiff"/><Relationship Id="rId4" Type="http://schemas.openxmlformats.org/officeDocument/2006/relationships/image" Target="../media/image58.png"/><Relationship Id="rId9" Type="http://schemas.openxmlformats.org/officeDocument/2006/relationships/image" Target="../media/image61.tiff"/><Relationship Id="rId14" Type="http://schemas.openxmlformats.org/officeDocument/2006/relationships/image" Target="../media/image6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9">
            <a:extLst>
              <a:ext uri="{FF2B5EF4-FFF2-40B4-BE49-F238E27FC236}">
                <a16:creationId xmlns:a16="http://schemas.microsoft.com/office/drawing/2014/main" id="{31624552-7D32-0053-1A29-30722BE62E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46" r="7527" b="14989"/>
          <a:stretch/>
        </p:blipFill>
        <p:spPr>
          <a:xfrm>
            <a:off x="2107581" y="1427537"/>
            <a:ext cx="2831219" cy="1601975"/>
          </a:xfrm>
          <a:prstGeom prst="rect">
            <a:avLst/>
          </a:prstGeom>
        </p:spPr>
      </p:pic>
      <p:pic>
        <p:nvPicPr>
          <p:cNvPr id="5" name="图片 24">
            <a:extLst>
              <a:ext uri="{FF2B5EF4-FFF2-40B4-BE49-F238E27FC236}">
                <a16:creationId xmlns:a16="http://schemas.microsoft.com/office/drawing/2014/main" id="{2340EAFD-8F23-0967-55E0-87381E298D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7" b="30235"/>
          <a:stretch/>
        </p:blipFill>
        <p:spPr>
          <a:xfrm>
            <a:off x="2107581" y="3168192"/>
            <a:ext cx="2831219" cy="1601975"/>
          </a:xfrm>
          <a:prstGeom prst="rect">
            <a:avLst/>
          </a:prstGeom>
        </p:spPr>
      </p:pic>
      <p:pic>
        <p:nvPicPr>
          <p:cNvPr id="6" name="图片 4">
            <a:extLst>
              <a:ext uri="{FF2B5EF4-FFF2-40B4-BE49-F238E27FC236}">
                <a16:creationId xmlns:a16="http://schemas.microsoft.com/office/drawing/2014/main" id="{482FF108-2DDE-7977-F737-B10F9FB751B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8" b="20221"/>
          <a:stretch/>
        </p:blipFill>
        <p:spPr>
          <a:xfrm>
            <a:off x="5029200" y="1421477"/>
            <a:ext cx="2831219" cy="15932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8D7CC85-FE49-999E-E0DC-C790A0D2C1F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8" b="25696"/>
          <a:stretch/>
        </p:blipFill>
        <p:spPr>
          <a:xfrm>
            <a:off x="5029200" y="3153638"/>
            <a:ext cx="2831219" cy="163108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21094F6-E52E-4494-8750-BEAC244284B2}"/>
              </a:ext>
            </a:extLst>
          </p:cNvPr>
          <p:cNvSpPr txBox="1"/>
          <p:nvPr/>
        </p:nvSpPr>
        <p:spPr>
          <a:xfrm>
            <a:off x="4998219" y="1452732"/>
            <a:ext cx="9044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c. Control</a:t>
            </a:r>
            <a:endParaRPr lang="ja-JP" altLang="en-US" sz="1200" b="1" i="0" u="none" strike="noStrike">
              <a:effectLst/>
              <a:latin typeface="Roboto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849F29-ECF2-082B-C58F-BA61D2BB8D2B}"/>
              </a:ext>
            </a:extLst>
          </p:cNvPr>
          <p:cNvSpPr txBox="1"/>
          <p:nvPr/>
        </p:nvSpPr>
        <p:spPr>
          <a:xfrm rot="16200000">
            <a:off x="804468" y="3704433"/>
            <a:ext cx="16019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Anti-Hsp90⍺ </a:t>
            </a:r>
            <a:r>
              <a:rPr lang="en-US" altLang="ja-JP" sz="12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ab </a:t>
            </a:r>
            <a:endParaRPr lang="ja-JP" altLang="en-US" sz="1200" b="0" i="0" u="none" strike="noStrike">
              <a:effectLst/>
              <a:latin typeface="Roboto" panose="020F0502020204030204" pitchFamily="34" charset="0"/>
            </a:endParaRPr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FADB6AED-9834-3A45-F3E2-958DD68BB360}"/>
              </a:ext>
            </a:extLst>
          </p:cNvPr>
          <p:cNvSpPr/>
          <p:nvPr/>
        </p:nvSpPr>
        <p:spPr>
          <a:xfrm>
            <a:off x="1775896" y="3315315"/>
            <a:ext cx="188058" cy="1454123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06E7056-780B-F74D-6A80-BBEDB0596F75}"/>
              </a:ext>
            </a:extLst>
          </p:cNvPr>
          <p:cNvCxnSpPr>
            <a:cxnSpLocks/>
          </p:cNvCxnSpPr>
          <p:nvPr/>
        </p:nvCxnSpPr>
        <p:spPr>
          <a:xfrm flipV="1">
            <a:off x="6390609" y="4257333"/>
            <a:ext cx="136786" cy="4826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F958EDF-59F9-C234-1638-2F79ABDBE002}"/>
              </a:ext>
            </a:extLst>
          </p:cNvPr>
          <p:cNvCxnSpPr>
            <a:cxnSpLocks/>
          </p:cNvCxnSpPr>
          <p:nvPr/>
        </p:nvCxnSpPr>
        <p:spPr>
          <a:xfrm flipV="1">
            <a:off x="6136590" y="3509043"/>
            <a:ext cx="132074" cy="6083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CD1382C-7806-AEC8-80A8-0FDFD70B5BCF}"/>
              </a:ext>
            </a:extLst>
          </p:cNvPr>
          <p:cNvCxnSpPr>
            <a:cxnSpLocks/>
          </p:cNvCxnSpPr>
          <p:nvPr/>
        </p:nvCxnSpPr>
        <p:spPr>
          <a:xfrm flipH="1" flipV="1">
            <a:off x="5297114" y="4208043"/>
            <a:ext cx="121113" cy="6616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AA8C700-C3BA-1316-E6F1-E7EE81060C33}"/>
              </a:ext>
            </a:extLst>
          </p:cNvPr>
          <p:cNvSpPr txBox="1"/>
          <p:nvPr/>
        </p:nvSpPr>
        <p:spPr>
          <a:xfrm>
            <a:off x="4974844" y="3100730"/>
            <a:ext cx="23855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b="1" dirty="0">
                <a:latin typeface="Arial" panose="020B0604020202020204" pitchFamily="34" charset="0"/>
                <a:cs typeface="Arial" panose="020B0604020202020204" pitchFamily="34" charset="0"/>
              </a:rPr>
              <a:t>d. Fatty liver-induced tumors</a:t>
            </a:r>
            <a:r>
              <a:rPr lang="en-US" altLang="ja-JP" sz="1200" b="1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ja-JP" altLang="en-US" sz="1200" b="1" i="0" u="none" strike="noStrike">
              <a:effectLst/>
              <a:latin typeface="Roboto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CDEA35-D749-1688-A929-E906444B0188}"/>
              </a:ext>
            </a:extLst>
          </p:cNvPr>
          <p:cNvSpPr txBox="1"/>
          <p:nvPr/>
        </p:nvSpPr>
        <p:spPr>
          <a:xfrm>
            <a:off x="2112103" y="2775234"/>
            <a:ext cx="5613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Day 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8307C84-BB58-EB6F-672C-581EF942364E}"/>
              </a:ext>
            </a:extLst>
          </p:cNvPr>
          <p:cNvSpPr txBox="1"/>
          <p:nvPr/>
        </p:nvSpPr>
        <p:spPr>
          <a:xfrm>
            <a:off x="2112102" y="4507828"/>
            <a:ext cx="63991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Day 14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9AC1C93-D1F1-6E03-F5C0-ED3468F2CADB}"/>
              </a:ext>
            </a:extLst>
          </p:cNvPr>
          <p:cNvSpPr txBox="1"/>
          <p:nvPr/>
        </p:nvSpPr>
        <p:spPr>
          <a:xfrm>
            <a:off x="5001554" y="2745498"/>
            <a:ext cx="5613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Day 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F38DDC7-4288-80FF-354E-069FBD0EB7B3}"/>
              </a:ext>
            </a:extLst>
          </p:cNvPr>
          <p:cNvSpPr txBox="1"/>
          <p:nvPr/>
        </p:nvSpPr>
        <p:spPr>
          <a:xfrm>
            <a:off x="5006891" y="4535575"/>
            <a:ext cx="63991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Day 90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7C51086-5C76-D1CD-F823-4278C35915B4}"/>
              </a:ext>
            </a:extLst>
          </p:cNvPr>
          <p:cNvSpPr txBox="1"/>
          <p:nvPr/>
        </p:nvSpPr>
        <p:spPr>
          <a:xfrm>
            <a:off x="2647695" y="1144038"/>
            <a:ext cx="15392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Lung injury (mouse)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705EC55-17F9-B105-DD83-5704439AD52B}"/>
              </a:ext>
            </a:extLst>
          </p:cNvPr>
          <p:cNvSpPr txBox="1"/>
          <p:nvPr/>
        </p:nvSpPr>
        <p:spPr>
          <a:xfrm>
            <a:off x="5663559" y="1162103"/>
            <a:ext cx="16257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Liver cancer (mouse)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C1A71A8-6B71-F02E-C04C-CE6577F6F602}"/>
              </a:ext>
            </a:extLst>
          </p:cNvPr>
          <p:cNvCxnSpPr>
            <a:cxnSpLocks/>
          </p:cNvCxnSpPr>
          <p:nvPr/>
        </p:nvCxnSpPr>
        <p:spPr>
          <a:xfrm>
            <a:off x="7443594" y="4429161"/>
            <a:ext cx="0" cy="13076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1B4F2D36-A24F-CDDE-0BF0-538567504D09}"/>
              </a:ext>
            </a:extLst>
          </p:cNvPr>
          <p:cNvCxnSpPr>
            <a:cxnSpLocks/>
          </p:cNvCxnSpPr>
          <p:nvPr/>
        </p:nvCxnSpPr>
        <p:spPr>
          <a:xfrm flipH="1">
            <a:off x="6635037" y="3832685"/>
            <a:ext cx="122019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4A0070E-0F3A-AD80-677A-F5F4C1D7C30A}"/>
              </a:ext>
            </a:extLst>
          </p:cNvPr>
          <p:cNvCxnSpPr>
            <a:cxnSpLocks/>
          </p:cNvCxnSpPr>
          <p:nvPr/>
        </p:nvCxnSpPr>
        <p:spPr>
          <a:xfrm flipV="1">
            <a:off x="6885752" y="4614172"/>
            <a:ext cx="136786" cy="4826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545D95A-46FB-4B4E-C4DC-82186BC3C6F4}"/>
              </a:ext>
            </a:extLst>
          </p:cNvPr>
          <p:cNvCxnSpPr>
            <a:cxnSpLocks/>
          </p:cNvCxnSpPr>
          <p:nvPr/>
        </p:nvCxnSpPr>
        <p:spPr>
          <a:xfrm flipH="1">
            <a:off x="6347919" y="4436072"/>
            <a:ext cx="172870" cy="2389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01114E0-B474-8A69-99C7-5040C70284D1}"/>
              </a:ext>
            </a:extLst>
          </p:cNvPr>
          <p:cNvCxnSpPr>
            <a:cxnSpLocks/>
          </p:cNvCxnSpPr>
          <p:nvPr/>
        </p:nvCxnSpPr>
        <p:spPr>
          <a:xfrm>
            <a:off x="2845665" y="3914840"/>
            <a:ext cx="11293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E88F28D-F19A-246A-9BCF-3B38836D09B1}"/>
              </a:ext>
            </a:extLst>
          </p:cNvPr>
          <p:cNvCxnSpPr>
            <a:cxnSpLocks/>
          </p:cNvCxnSpPr>
          <p:nvPr/>
        </p:nvCxnSpPr>
        <p:spPr>
          <a:xfrm flipV="1">
            <a:off x="3862210" y="3873415"/>
            <a:ext cx="131691" cy="4680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9C28B74-BF43-71BD-DD80-6D2FE9BB8216}"/>
              </a:ext>
            </a:extLst>
          </p:cNvPr>
          <p:cNvCxnSpPr>
            <a:cxnSpLocks/>
          </p:cNvCxnSpPr>
          <p:nvPr/>
        </p:nvCxnSpPr>
        <p:spPr>
          <a:xfrm flipH="1" flipV="1">
            <a:off x="2245459" y="4012075"/>
            <a:ext cx="119508" cy="1739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5EED45-1D34-7E11-57FD-5CE9E0F98D68}"/>
              </a:ext>
            </a:extLst>
          </p:cNvPr>
          <p:cNvCxnSpPr>
            <a:cxnSpLocks/>
          </p:cNvCxnSpPr>
          <p:nvPr/>
        </p:nvCxnSpPr>
        <p:spPr>
          <a:xfrm>
            <a:off x="3862210" y="3456909"/>
            <a:ext cx="14108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6821132-95E8-9301-93B4-B6C6A366CD26}"/>
              </a:ext>
            </a:extLst>
          </p:cNvPr>
          <p:cNvCxnSpPr>
            <a:cxnSpLocks/>
          </p:cNvCxnSpPr>
          <p:nvPr/>
        </p:nvCxnSpPr>
        <p:spPr>
          <a:xfrm flipV="1">
            <a:off x="3425149" y="4483883"/>
            <a:ext cx="121989" cy="1846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92FAFD1-AD21-198E-6AEE-237110CBE63F}"/>
              </a:ext>
            </a:extLst>
          </p:cNvPr>
          <p:cNvCxnSpPr>
            <a:cxnSpLocks/>
          </p:cNvCxnSpPr>
          <p:nvPr/>
        </p:nvCxnSpPr>
        <p:spPr>
          <a:xfrm flipV="1">
            <a:off x="4570695" y="3416503"/>
            <a:ext cx="43317" cy="530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7C7FDE-CC78-8BA2-8626-B6C628CE0B3C}"/>
              </a:ext>
            </a:extLst>
          </p:cNvPr>
          <p:cNvCxnSpPr>
            <a:cxnSpLocks/>
          </p:cNvCxnSpPr>
          <p:nvPr/>
        </p:nvCxnSpPr>
        <p:spPr>
          <a:xfrm flipV="1">
            <a:off x="4533922" y="4484055"/>
            <a:ext cx="0" cy="11304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048D677-1ACC-9E51-E71A-E8D5EA161A92}"/>
              </a:ext>
            </a:extLst>
          </p:cNvPr>
          <p:cNvCxnSpPr>
            <a:cxnSpLocks/>
          </p:cNvCxnSpPr>
          <p:nvPr/>
        </p:nvCxnSpPr>
        <p:spPr>
          <a:xfrm flipV="1">
            <a:off x="3608132" y="3873415"/>
            <a:ext cx="0" cy="11031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FFFED2FD-3A3B-4EE7-5A05-958C14EF77FF}"/>
              </a:ext>
            </a:extLst>
          </p:cNvPr>
          <p:cNvSpPr txBox="1"/>
          <p:nvPr/>
        </p:nvSpPr>
        <p:spPr>
          <a:xfrm>
            <a:off x="1165802" y="5102811"/>
            <a:ext cx="77267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Figure S1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Location of skin epidermis and </a:t>
            </a:r>
            <a:r>
              <a:rPr lang="en-US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Hsp90</a:t>
            </a:r>
            <a:r>
              <a:rPr lang="en-US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itchFamily="2" charset="2"/>
              </a:rPr>
              <a:t></a:t>
            </a:r>
            <a:r>
              <a:rPr lang="en-US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deposition in injured lung and tumor-growing liver. </a:t>
            </a:r>
          </a:p>
          <a:p>
            <a:pPr algn="just"/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Massive anti-Hsp90</a:t>
            </a:r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itchFamily="2" charset="2"/>
              </a:rPr>
              <a:t></a:t>
            </a:r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antibody staining was detected in the entire section of the biopsy from bleomycin-induced</a:t>
            </a:r>
          </a:p>
          <a:p>
            <a:pPr algn="just"/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lung injury on day 14, in reference to uninjured lung (panel b vs panel a).Similarly, anti-Hsp90</a:t>
            </a:r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Symbol" pitchFamily="2" charset="2"/>
              </a:rPr>
              <a:t></a:t>
            </a:r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staining was </a:t>
            </a:r>
          </a:p>
          <a:p>
            <a:pPr algn="just"/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detected around growing tumors in a mouse fatty liver model (panel  d vs. panel c).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0C3630A-03E5-BB7C-27E4-0ED2DFAA4037}"/>
              </a:ext>
            </a:extLst>
          </p:cNvPr>
          <p:cNvSpPr txBox="1"/>
          <p:nvPr/>
        </p:nvSpPr>
        <p:spPr>
          <a:xfrm rot="16200000">
            <a:off x="855127" y="1835746"/>
            <a:ext cx="16019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Control IgG </a:t>
            </a:r>
            <a:endParaRPr lang="ja-JP" altLang="en-US" sz="1200" b="0" i="0" u="none" strike="noStrike">
              <a:effectLst/>
              <a:latin typeface="Roboto" panose="020F0502020204030204" pitchFamily="34" charset="0"/>
            </a:endParaRPr>
          </a:p>
        </p:txBody>
      </p:sp>
      <p:sp>
        <p:nvSpPr>
          <p:cNvPr id="35" name="Left Brace 34">
            <a:extLst>
              <a:ext uri="{FF2B5EF4-FFF2-40B4-BE49-F238E27FC236}">
                <a16:creationId xmlns:a16="http://schemas.microsoft.com/office/drawing/2014/main" id="{4D301E50-9D1D-C670-765A-3161818B6CC9}"/>
              </a:ext>
            </a:extLst>
          </p:cNvPr>
          <p:cNvSpPr/>
          <p:nvPr/>
        </p:nvSpPr>
        <p:spPr>
          <a:xfrm>
            <a:off x="1804467" y="1537181"/>
            <a:ext cx="163085" cy="1490708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AB4734C-D4D5-CCBA-6321-3025DA9B26F6}"/>
              </a:ext>
            </a:extLst>
          </p:cNvPr>
          <p:cNvSpPr txBox="1"/>
          <p:nvPr/>
        </p:nvSpPr>
        <p:spPr>
          <a:xfrm>
            <a:off x="2095861" y="1419808"/>
            <a:ext cx="12378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a. PBS control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F0E5EAD-FC92-94E2-0DAA-2C142A4769E2}"/>
              </a:ext>
            </a:extLst>
          </p:cNvPr>
          <p:cNvSpPr txBox="1"/>
          <p:nvPr/>
        </p:nvSpPr>
        <p:spPr>
          <a:xfrm>
            <a:off x="2054354" y="3139313"/>
            <a:ext cx="16353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b. PBS + Bleomycin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181AD6A-FDE0-4221-0053-4BCF94E5BAFB}"/>
              </a:ext>
            </a:extLst>
          </p:cNvPr>
          <p:cNvSpPr txBox="1"/>
          <p:nvPr/>
        </p:nvSpPr>
        <p:spPr>
          <a:xfrm>
            <a:off x="4436739" y="2813342"/>
            <a:ext cx="5020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/>
                <a:cs typeface="Arial"/>
              </a:rPr>
              <a:t>200μm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19A8A4D-E3D1-93CC-B53D-90E39DFD526E}"/>
              </a:ext>
            </a:extLst>
          </p:cNvPr>
          <p:cNvCxnSpPr/>
          <p:nvPr/>
        </p:nvCxnSpPr>
        <p:spPr>
          <a:xfrm>
            <a:off x="4485421" y="2998553"/>
            <a:ext cx="347134" cy="0"/>
          </a:xfrm>
          <a:prstGeom prst="line">
            <a:avLst/>
          </a:prstGeom>
          <a:ln w="952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D58E5A99-75B8-A9A1-C252-71657E6D9C76}"/>
              </a:ext>
            </a:extLst>
          </p:cNvPr>
          <p:cNvSpPr txBox="1"/>
          <p:nvPr/>
        </p:nvSpPr>
        <p:spPr>
          <a:xfrm>
            <a:off x="7326297" y="2760502"/>
            <a:ext cx="5020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"/>
                <a:cs typeface="Arial"/>
              </a:rPr>
              <a:t>250μm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F063680E-D5E1-B008-D070-FD66AED9C891}"/>
              </a:ext>
            </a:extLst>
          </p:cNvPr>
          <p:cNvCxnSpPr/>
          <p:nvPr/>
        </p:nvCxnSpPr>
        <p:spPr>
          <a:xfrm>
            <a:off x="7374979" y="2945713"/>
            <a:ext cx="347134" cy="0"/>
          </a:xfrm>
          <a:prstGeom prst="line">
            <a:avLst/>
          </a:prstGeom>
          <a:ln w="952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E48E0958-D5E7-B24C-91F6-AD32336B18EE}"/>
              </a:ext>
            </a:extLst>
          </p:cNvPr>
          <p:cNvSpPr txBox="1"/>
          <p:nvPr/>
        </p:nvSpPr>
        <p:spPr>
          <a:xfrm>
            <a:off x="127651" y="195931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Pg. 1</a:t>
            </a:r>
          </a:p>
        </p:txBody>
      </p:sp>
    </p:spTree>
    <p:extLst>
      <p:ext uri="{BB962C8B-B14F-4D97-AF65-F5344CB8AC3E}">
        <p14:creationId xmlns:p14="http://schemas.microsoft.com/office/powerpoint/2010/main" val="4266183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99B08DD6-4DDA-844C-87A7-CBC92CEE43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822261" y="1019895"/>
            <a:ext cx="3500562" cy="587312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19D6D3B3-22CA-DE45-80E3-A5C886841F67}"/>
              </a:ext>
            </a:extLst>
          </p:cNvPr>
          <p:cNvSpPr txBox="1"/>
          <p:nvPr/>
        </p:nvSpPr>
        <p:spPr>
          <a:xfrm>
            <a:off x="3649853" y="1608459"/>
            <a:ext cx="18453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u="sng" dirty="0">
                <a:latin typeface="Arial" panose="020B0604020202020204" pitchFamily="34" charset="0"/>
                <a:cs typeface="Arial" panose="020B0604020202020204" pitchFamily="34" charset="0"/>
              </a:rPr>
              <a:t>Bandage after wounding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AC48B5-273E-C046-B09A-ABD947652B2A}"/>
              </a:ext>
            </a:extLst>
          </p:cNvPr>
          <p:cNvSpPr txBox="1"/>
          <p:nvPr/>
        </p:nvSpPr>
        <p:spPr>
          <a:xfrm>
            <a:off x="171543" y="176947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Pg. 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2ADBA8-911E-EB4A-8EFB-5DA8B02F1B5F}"/>
              </a:ext>
            </a:extLst>
          </p:cNvPr>
          <p:cNvSpPr txBox="1"/>
          <p:nvPr/>
        </p:nvSpPr>
        <p:spPr>
          <a:xfrm>
            <a:off x="3227485" y="414789"/>
            <a:ext cx="27991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Supplementation for Figure 7B</a:t>
            </a:r>
          </a:p>
        </p:txBody>
      </p:sp>
    </p:spTree>
    <p:extLst>
      <p:ext uri="{BB962C8B-B14F-4D97-AF65-F5344CB8AC3E}">
        <p14:creationId xmlns:p14="http://schemas.microsoft.com/office/powerpoint/2010/main" val="333244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585FE13-6701-C143-896D-4A43B5248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414" y="786481"/>
            <a:ext cx="3679592" cy="176336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2958AE-AA3B-AF47-9A97-711E711439E2}"/>
              </a:ext>
            </a:extLst>
          </p:cNvPr>
          <p:cNvSpPr txBox="1"/>
          <p:nvPr/>
        </p:nvSpPr>
        <p:spPr>
          <a:xfrm>
            <a:off x="3592213" y="102609"/>
            <a:ext cx="20201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Original blots or Figure 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99A86B-0724-7F47-BD64-487D16332FE4}"/>
              </a:ext>
            </a:extLst>
          </p:cNvPr>
          <p:cNvSpPr txBox="1"/>
          <p:nvPr/>
        </p:nvSpPr>
        <p:spPr>
          <a:xfrm>
            <a:off x="2350316" y="681664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307545-F6CA-FC49-B316-FD3BAEC54C56}"/>
              </a:ext>
            </a:extLst>
          </p:cNvPr>
          <p:cNvSpPr txBox="1"/>
          <p:nvPr/>
        </p:nvSpPr>
        <p:spPr>
          <a:xfrm>
            <a:off x="2318256" y="2878953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0FC35A-4271-644C-849B-21874041A438}"/>
              </a:ext>
            </a:extLst>
          </p:cNvPr>
          <p:cNvSpPr txBox="1"/>
          <p:nvPr/>
        </p:nvSpPr>
        <p:spPr>
          <a:xfrm>
            <a:off x="2318256" y="5360366"/>
            <a:ext cx="297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1DE5C9-09E0-2A43-9AE3-C4D8D90C64EB}"/>
              </a:ext>
            </a:extLst>
          </p:cNvPr>
          <p:cNvSpPr txBox="1"/>
          <p:nvPr/>
        </p:nvSpPr>
        <p:spPr>
          <a:xfrm>
            <a:off x="2633969" y="550859"/>
            <a:ext cx="2531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from human keratinocyte (primary)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02A6FCC-A446-A841-9286-3D997BE5D9B0}"/>
              </a:ext>
            </a:extLst>
          </p:cNvPr>
          <p:cNvSpPr txBox="1"/>
          <p:nvPr/>
        </p:nvSpPr>
        <p:spPr>
          <a:xfrm>
            <a:off x="2615838" y="2786620"/>
            <a:ext cx="28376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from human dermal fibroblast (primary)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FAA6250-8F2C-A542-92AF-4D4C9E7E0A71}"/>
              </a:ext>
            </a:extLst>
          </p:cNvPr>
          <p:cNvSpPr txBox="1"/>
          <p:nvPr/>
        </p:nvSpPr>
        <p:spPr>
          <a:xfrm>
            <a:off x="3878350" y="4822663"/>
            <a:ext cx="14478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from human 293T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83CE8EC-80B2-2444-8219-C91718DA1AD8}"/>
              </a:ext>
            </a:extLst>
          </p:cNvPr>
          <p:cNvSpPr txBox="1"/>
          <p:nvPr/>
        </p:nvSpPr>
        <p:spPr>
          <a:xfrm>
            <a:off x="154918" y="186124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Pg. 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ACA889-7996-FF4C-B750-6AAB48532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8414" y="2992148"/>
            <a:ext cx="3590796" cy="21122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EF79ADA-57ED-2345-9AFC-CC360B851C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657" y="5254908"/>
            <a:ext cx="2489385" cy="1603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733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508CD30-5623-A544-811C-BAFDA22D4BFA}"/>
              </a:ext>
            </a:extLst>
          </p:cNvPr>
          <p:cNvSpPr txBox="1"/>
          <p:nvPr/>
        </p:nvSpPr>
        <p:spPr>
          <a:xfrm>
            <a:off x="3556188" y="91670"/>
            <a:ext cx="21146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Original blots for Figure 2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35B4B4-F89A-C440-91F8-644856BF4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946" y="548928"/>
            <a:ext cx="2523197" cy="23817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E3D1BE-E5C3-B641-8B77-5E7AAF9EC0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0495" y="3080118"/>
            <a:ext cx="3316022" cy="207765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2545B63-1410-0445-B057-C8B0F13F5C8E}"/>
              </a:ext>
            </a:extLst>
          </p:cNvPr>
          <p:cNvSpPr txBox="1"/>
          <p:nvPr/>
        </p:nvSpPr>
        <p:spPr>
          <a:xfrm>
            <a:off x="4909283" y="548928"/>
            <a:ext cx="365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F254F6-B74D-9444-A87B-E86E6BFED922}"/>
              </a:ext>
            </a:extLst>
          </p:cNvPr>
          <p:cNvSpPr txBox="1"/>
          <p:nvPr/>
        </p:nvSpPr>
        <p:spPr>
          <a:xfrm>
            <a:off x="4824031" y="2985286"/>
            <a:ext cx="356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e.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DD2F0F-B75F-AA4E-A2E7-629B3D22EE07}"/>
              </a:ext>
            </a:extLst>
          </p:cNvPr>
          <p:cNvSpPr txBox="1"/>
          <p:nvPr/>
        </p:nvSpPr>
        <p:spPr>
          <a:xfrm>
            <a:off x="162651" y="91670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Pg. 3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DC8A8A3-2388-1A45-A6E6-00D4DE8D98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696" y="548928"/>
            <a:ext cx="2822366" cy="166932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AF05C7A-B123-B044-BB62-D84F1C8176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8792" y="4748280"/>
            <a:ext cx="3582455" cy="237611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4E2855C-81CC-034C-9B8E-AF0F06E632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3118" y="2296314"/>
            <a:ext cx="2750829" cy="229536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52C9EE0-BE08-B64E-899F-8D1D467F641C}"/>
              </a:ext>
            </a:extLst>
          </p:cNvPr>
          <p:cNvSpPr txBox="1"/>
          <p:nvPr/>
        </p:nvSpPr>
        <p:spPr>
          <a:xfrm>
            <a:off x="1059372" y="484724"/>
            <a:ext cx="3129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F071188-B115-ED4C-B8BB-A5937C4A95C5}"/>
              </a:ext>
            </a:extLst>
          </p:cNvPr>
          <p:cNvSpPr txBox="1"/>
          <p:nvPr/>
        </p:nvSpPr>
        <p:spPr>
          <a:xfrm>
            <a:off x="1059372" y="2279361"/>
            <a:ext cx="3129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A26810-81D8-B24A-8A37-8747269C5DD1}"/>
              </a:ext>
            </a:extLst>
          </p:cNvPr>
          <p:cNvSpPr txBox="1"/>
          <p:nvPr/>
        </p:nvSpPr>
        <p:spPr>
          <a:xfrm>
            <a:off x="716008" y="4679668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f.</a:t>
            </a:r>
          </a:p>
        </p:txBody>
      </p:sp>
    </p:spTree>
    <p:extLst>
      <p:ext uri="{BB962C8B-B14F-4D97-AF65-F5344CB8AC3E}">
        <p14:creationId xmlns:p14="http://schemas.microsoft.com/office/powerpoint/2010/main" val="3251492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F3832C0-3E39-1242-B492-754EBED516B4}"/>
              </a:ext>
            </a:extLst>
          </p:cNvPr>
          <p:cNvSpPr txBox="1"/>
          <p:nvPr/>
        </p:nvSpPr>
        <p:spPr>
          <a:xfrm>
            <a:off x="3585995" y="130695"/>
            <a:ext cx="2061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Original data For Figure 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7C2752-8B45-E847-84E6-E78A1050BF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033" y="924916"/>
            <a:ext cx="2051425" cy="21707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5B27D8-E3C8-D74D-9AEA-68F81E0442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380" y="3169453"/>
            <a:ext cx="2899317" cy="2023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5390DD-EDF3-3C4F-9D28-E0C7BF53A3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543" y="5287969"/>
            <a:ext cx="2631688" cy="17261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5EC5A69-401F-EF4A-977D-AE3EB76FC391}"/>
              </a:ext>
            </a:extLst>
          </p:cNvPr>
          <p:cNvSpPr txBox="1"/>
          <p:nvPr/>
        </p:nvSpPr>
        <p:spPr>
          <a:xfrm>
            <a:off x="357238" y="555332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FA1932-4073-F14A-82A4-FC9FD5733CF3}"/>
              </a:ext>
            </a:extLst>
          </p:cNvPr>
          <p:cNvSpPr txBox="1"/>
          <p:nvPr/>
        </p:nvSpPr>
        <p:spPr>
          <a:xfrm>
            <a:off x="168261" y="5226162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C6036E0-30F5-1140-B44A-0034C06A8D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1055" y="863109"/>
            <a:ext cx="2810107" cy="193723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A1CF37C-5483-DC47-B210-B23724633B4E}"/>
              </a:ext>
            </a:extLst>
          </p:cNvPr>
          <p:cNvSpPr txBox="1"/>
          <p:nvPr/>
        </p:nvSpPr>
        <p:spPr>
          <a:xfrm>
            <a:off x="6643410" y="644486"/>
            <a:ext cx="3234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AE24D3D-3826-AB46-B4B0-9F4F00C998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4676" y="3350732"/>
            <a:ext cx="2817798" cy="193723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15995A4-039F-7443-9A34-6F1F3699E5B5}"/>
              </a:ext>
            </a:extLst>
          </p:cNvPr>
          <p:cNvSpPr txBox="1"/>
          <p:nvPr/>
        </p:nvSpPr>
        <p:spPr>
          <a:xfrm>
            <a:off x="6607091" y="3146617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00B810-F07A-1346-A850-4E4E23B26DCA}"/>
              </a:ext>
            </a:extLst>
          </p:cNvPr>
          <p:cNvSpPr txBox="1"/>
          <p:nvPr/>
        </p:nvSpPr>
        <p:spPr>
          <a:xfrm>
            <a:off x="2955472" y="709220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D.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D8CE31E-6082-A645-A0D5-4CB3039C31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9297" y="3243101"/>
            <a:ext cx="2150160" cy="172618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DC0B16-BB5B-6747-B8EE-6A2C6C9BA65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7377" y="758450"/>
            <a:ext cx="1981840" cy="20418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BBE3AC7-B3C0-E145-A213-306898E8A3CF}"/>
              </a:ext>
            </a:extLst>
          </p:cNvPr>
          <p:cNvSpPr txBox="1"/>
          <p:nvPr/>
        </p:nvSpPr>
        <p:spPr>
          <a:xfrm>
            <a:off x="556315" y="909297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 - 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5FE076-8BDC-8F45-96BF-1E46A95D4D8A}"/>
              </a:ext>
            </a:extLst>
          </p:cNvPr>
          <p:cNvSpPr txBox="1"/>
          <p:nvPr/>
        </p:nvSpPr>
        <p:spPr>
          <a:xfrm>
            <a:off x="311902" y="3219835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7C647D2-EC14-D04F-83C6-33AA75F1F448}"/>
              </a:ext>
            </a:extLst>
          </p:cNvPr>
          <p:cNvSpPr txBox="1"/>
          <p:nvPr/>
        </p:nvSpPr>
        <p:spPr>
          <a:xfrm>
            <a:off x="2955472" y="2904681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C2EE34-3EAD-084C-A30A-2EDC07EF4F73}"/>
              </a:ext>
            </a:extLst>
          </p:cNvPr>
          <p:cNvSpPr txBox="1"/>
          <p:nvPr/>
        </p:nvSpPr>
        <p:spPr>
          <a:xfrm>
            <a:off x="6946679" y="655112"/>
            <a:ext cx="5357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K - m</a:t>
            </a:r>
          </a:p>
        </p:txBody>
      </p:sp>
      <p:sp>
        <p:nvSpPr>
          <p:cNvPr id="19" name="Left Brace 18">
            <a:extLst>
              <a:ext uri="{FF2B5EF4-FFF2-40B4-BE49-F238E27FC236}">
                <a16:creationId xmlns:a16="http://schemas.microsoft.com/office/drawing/2014/main" id="{2E552135-4339-D84C-AE11-9DD1E728548A}"/>
              </a:ext>
            </a:extLst>
          </p:cNvPr>
          <p:cNvSpPr/>
          <p:nvPr/>
        </p:nvSpPr>
        <p:spPr>
          <a:xfrm rot="5400000">
            <a:off x="3232237" y="-1667926"/>
            <a:ext cx="155638" cy="4607754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B167493-9F38-EF4B-B454-D6C66AB98D54}"/>
              </a:ext>
            </a:extLst>
          </p:cNvPr>
          <p:cNvSpPr txBox="1"/>
          <p:nvPr/>
        </p:nvSpPr>
        <p:spPr>
          <a:xfrm>
            <a:off x="3076565" y="299835"/>
            <a:ext cx="4988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Hela</a:t>
            </a:r>
          </a:p>
        </p:txBody>
      </p:sp>
      <p:sp>
        <p:nvSpPr>
          <p:cNvPr id="21" name="Left Brace 20">
            <a:extLst>
              <a:ext uri="{FF2B5EF4-FFF2-40B4-BE49-F238E27FC236}">
                <a16:creationId xmlns:a16="http://schemas.microsoft.com/office/drawing/2014/main" id="{176BCB46-5849-7C4D-B963-FC790BD4EA3B}"/>
              </a:ext>
            </a:extLst>
          </p:cNvPr>
          <p:cNvSpPr/>
          <p:nvPr/>
        </p:nvSpPr>
        <p:spPr>
          <a:xfrm rot="5400000">
            <a:off x="8185865" y="-563313"/>
            <a:ext cx="170448" cy="231381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7048541-7ACC-5C4B-A57C-A6A509677CFF}"/>
              </a:ext>
            </a:extLst>
          </p:cNvPr>
          <p:cNvSpPr txBox="1"/>
          <p:nvPr/>
        </p:nvSpPr>
        <p:spPr>
          <a:xfrm>
            <a:off x="7710491" y="269195"/>
            <a:ext cx="13517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MDA-MB-231</a:t>
            </a:r>
          </a:p>
        </p:txBody>
      </p:sp>
      <p:sp>
        <p:nvSpPr>
          <p:cNvPr id="23" name="Left Brace 22">
            <a:extLst>
              <a:ext uri="{FF2B5EF4-FFF2-40B4-BE49-F238E27FC236}">
                <a16:creationId xmlns:a16="http://schemas.microsoft.com/office/drawing/2014/main" id="{8CE7CE69-7639-A045-92BC-93DF5BB461A6}"/>
              </a:ext>
            </a:extLst>
          </p:cNvPr>
          <p:cNvSpPr/>
          <p:nvPr/>
        </p:nvSpPr>
        <p:spPr>
          <a:xfrm rot="5400000">
            <a:off x="8185865" y="2086196"/>
            <a:ext cx="170448" cy="2313810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C4DD086-1224-014F-9460-99F46402B189}"/>
              </a:ext>
            </a:extLst>
          </p:cNvPr>
          <p:cNvSpPr txBox="1"/>
          <p:nvPr/>
        </p:nvSpPr>
        <p:spPr>
          <a:xfrm>
            <a:off x="7501229" y="2924030"/>
            <a:ext cx="17175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Human keratinocyte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8BDB0C3-531B-1041-95BC-24ED9D53105C}"/>
              </a:ext>
            </a:extLst>
          </p:cNvPr>
          <p:cNvSpPr txBox="1"/>
          <p:nvPr/>
        </p:nvSpPr>
        <p:spPr>
          <a:xfrm>
            <a:off x="6898770" y="3599197"/>
            <a:ext cx="4812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n - q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66BD737-B15D-E74E-8FB1-12DD06240D84}"/>
              </a:ext>
            </a:extLst>
          </p:cNvPr>
          <p:cNvSpPr txBox="1"/>
          <p:nvPr/>
        </p:nvSpPr>
        <p:spPr>
          <a:xfrm>
            <a:off x="137615" y="52850"/>
            <a:ext cx="5132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Pg. 4</a:t>
            </a:r>
          </a:p>
        </p:txBody>
      </p:sp>
    </p:spTree>
    <p:extLst>
      <p:ext uri="{BB962C8B-B14F-4D97-AF65-F5344CB8AC3E}">
        <p14:creationId xmlns:p14="http://schemas.microsoft.com/office/powerpoint/2010/main" val="3821063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2E74DA-56E0-0D4F-8474-B66A89785CB6}"/>
              </a:ext>
            </a:extLst>
          </p:cNvPr>
          <p:cNvSpPr txBox="1"/>
          <p:nvPr/>
        </p:nvSpPr>
        <p:spPr>
          <a:xfrm>
            <a:off x="3304068" y="0"/>
            <a:ext cx="20714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Original blots for Figure 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9A22A9-D6AE-E94E-9E20-61FB286E1107}"/>
              </a:ext>
            </a:extLst>
          </p:cNvPr>
          <p:cNvSpPr txBox="1"/>
          <p:nvPr/>
        </p:nvSpPr>
        <p:spPr>
          <a:xfrm>
            <a:off x="561291" y="251261"/>
            <a:ext cx="1378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sng" dirty="0">
                <a:latin typeface="Arial" panose="020B0604020202020204" pitchFamily="34" charset="0"/>
                <a:cs typeface="Arial" panose="020B0604020202020204" pitchFamily="34" charset="0"/>
              </a:rPr>
              <a:t>Panels a and b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D0ED02-E3C3-894D-9041-BF777C5D7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044" y="581438"/>
            <a:ext cx="1544425" cy="20308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A889590-383E-ED4F-9BB0-481E618A86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643" y="581438"/>
            <a:ext cx="1429095" cy="20308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B2B9FB-F7C7-FC4C-A090-4A9866909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685" y="581438"/>
            <a:ext cx="1520487" cy="20341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448957D-A6A4-E248-A083-2C201E3082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5248" y="627177"/>
            <a:ext cx="1520487" cy="20310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A9404DA-D7D5-A840-8F8A-C707AAF36A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2774" y="627177"/>
            <a:ext cx="1707169" cy="19850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F4FCD33-610A-DA42-BBDF-66E88CC4A8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5491" y="4015640"/>
            <a:ext cx="1500452" cy="172594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7D995E1-968D-7449-B4D5-F7645C1CEAE6}"/>
              </a:ext>
            </a:extLst>
          </p:cNvPr>
          <p:cNvSpPr txBox="1"/>
          <p:nvPr/>
        </p:nvSpPr>
        <p:spPr>
          <a:xfrm>
            <a:off x="4474103" y="3687843"/>
            <a:ext cx="990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sng" dirty="0">
                <a:latin typeface="Arial" panose="020B0604020202020204" pitchFamily="34" charset="0"/>
                <a:cs typeface="Arial" panose="020B0604020202020204" pitchFamily="34" charset="0"/>
              </a:rPr>
              <a:t>Panels e-f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9BD41A-9C6D-B240-B850-FDDA9083664A}"/>
              </a:ext>
            </a:extLst>
          </p:cNvPr>
          <p:cNvSpPr txBox="1"/>
          <p:nvPr/>
        </p:nvSpPr>
        <p:spPr>
          <a:xfrm>
            <a:off x="818708" y="3587118"/>
            <a:ext cx="10310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u="sng" dirty="0">
                <a:latin typeface="Arial" panose="020B0604020202020204" pitchFamily="34" charset="0"/>
                <a:cs typeface="Arial" panose="020B0604020202020204" pitchFamily="34" charset="0"/>
              </a:rPr>
              <a:t>Panels c-d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8C46322-1A62-064F-BF4F-F9FCBAAE09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74103" y="4015640"/>
            <a:ext cx="3465794" cy="181492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4F68817-2E7E-3D4D-8D8C-8C5015C5AFB4}"/>
              </a:ext>
            </a:extLst>
          </p:cNvPr>
          <p:cNvSpPr txBox="1"/>
          <p:nvPr/>
        </p:nvSpPr>
        <p:spPr>
          <a:xfrm>
            <a:off x="83761" y="74899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Pg. 5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4BD6B7F-7CDB-114A-A9F9-950B84B79A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6340" y="4015640"/>
            <a:ext cx="3136605" cy="190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802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0CF42C-EDFC-A74B-B9C7-6C7B847B9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952" y="1201479"/>
            <a:ext cx="2460752" cy="19882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2054C6-29D3-6747-9F12-5CBF62275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0493" y="1201479"/>
            <a:ext cx="3646967" cy="20386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BE23E1B-2F21-6F43-8DE4-3EE6DD402B88}"/>
              </a:ext>
            </a:extLst>
          </p:cNvPr>
          <p:cNvSpPr txBox="1"/>
          <p:nvPr/>
        </p:nvSpPr>
        <p:spPr>
          <a:xfrm>
            <a:off x="171543" y="176947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Pg. 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CA1731-3BE0-2848-A018-4B8B78807FCF}"/>
              </a:ext>
            </a:extLst>
          </p:cNvPr>
          <p:cNvSpPr txBox="1"/>
          <p:nvPr/>
        </p:nvSpPr>
        <p:spPr>
          <a:xfrm>
            <a:off x="3037945" y="453946"/>
            <a:ext cx="25250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Originals </a:t>
            </a:r>
            <a:r>
              <a:rPr lang="en-US" sz="1100">
                <a:latin typeface="Arial" panose="020B0604020202020204" pitchFamily="34" charset="0"/>
                <a:cs typeface="Arial" panose="020B0604020202020204" pitchFamily="34" charset="0"/>
              </a:rPr>
              <a:t>of keratinocytes for 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Figure 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9EC0A4-BFCB-6A4F-B15D-E1EA5233E5DC}"/>
              </a:ext>
            </a:extLst>
          </p:cNvPr>
          <p:cNvSpPr txBox="1"/>
          <p:nvPr/>
        </p:nvSpPr>
        <p:spPr>
          <a:xfrm>
            <a:off x="994567" y="914401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65B26C-9505-264A-9155-41D216000637}"/>
              </a:ext>
            </a:extLst>
          </p:cNvPr>
          <p:cNvSpPr txBox="1"/>
          <p:nvPr/>
        </p:nvSpPr>
        <p:spPr>
          <a:xfrm>
            <a:off x="4081501" y="914401"/>
            <a:ext cx="457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C-D</a:t>
            </a:r>
          </a:p>
        </p:txBody>
      </p:sp>
    </p:spTree>
    <p:extLst>
      <p:ext uri="{BB962C8B-B14F-4D97-AF65-F5344CB8AC3E}">
        <p14:creationId xmlns:p14="http://schemas.microsoft.com/office/powerpoint/2010/main" val="2294697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5">
            <a:extLst>
              <a:ext uri="{FF2B5EF4-FFF2-40B4-BE49-F238E27FC236}">
                <a16:creationId xmlns:a16="http://schemas.microsoft.com/office/drawing/2014/main" id="{B52438B2-83E5-CE4E-8429-69B74F0B6239}"/>
              </a:ext>
            </a:extLst>
          </p:cNvPr>
          <p:cNvSpPr txBox="1"/>
          <p:nvPr/>
        </p:nvSpPr>
        <p:spPr>
          <a:xfrm>
            <a:off x="2300836" y="2373464"/>
            <a:ext cx="8388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#681 +/+</a:t>
            </a:r>
            <a:endParaRPr lang="zh-CN" altLang="en-US" sz="12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图片 50">
            <a:extLst>
              <a:ext uri="{FF2B5EF4-FFF2-40B4-BE49-F238E27FC236}">
                <a16:creationId xmlns:a16="http://schemas.microsoft.com/office/drawing/2014/main" id="{29EDAA45-234B-B343-836A-6895BA9EC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791" y="4537322"/>
            <a:ext cx="946047" cy="885030"/>
          </a:xfrm>
          <a:prstGeom prst="rect">
            <a:avLst/>
          </a:prstGeom>
        </p:spPr>
      </p:pic>
      <p:pic>
        <p:nvPicPr>
          <p:cNvPr id="6" name="图片 52">
            <a:extLst>
              <a:ext uri="{FF2B5EF4-FFF2-40B4-BE49-F238E27FC236}">
                <a16:creationId xmlns:a16="http://schemas.microsoft.com/office/drawing/2014/main" id="{B91C8885-5A14-F54E-858A-068CBF870C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732" y="2626507"/>
            <a:ext cx="919905" cy="914400"/>
          </a:xfrm>
          <a:prstGeom prst="rect">
            <a:avLst/>
          </a:prstGeom>
        </p:spPr>
      </p:pic>
      <p:sp>
        <p:nvSpPr>
          <p:cNvPr id="8" name="文本框 55">
            <a:extLst>
              <a:ext uri="{FF2B5EF4-FFF2-40B4-BE49-F238E27FC236}">
                <a16:creationId xmlns:a16="http://schemas.microsoft.com/office/drawing/2014/main" id="{D37BD852-C15B-8E41-84E4-85E1B0A53A39}"/>
              </a:ext>
            </a:extLst>
          </p:cNvPr>
          <p:cNvSpPr txBox="1"/>
          <p:nvPr/>
        </p:nvSpPr>
        <p:spPr>
          <a:xfrm>
            <a:off x="3219174" y="2373464"/>
            <a:ext cx="7973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#559 +/+</a:t>
            </a:r>
            <a:endParaRPr lang="zh-CN" altLang="en-US" sz="1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图片 57">
            <a:extLst>
              <a:ext uri="{FF2B5EF4-FFF2-40B4-BE49-F238E27FC236}">
                <a16:creationId xmlns:a16="http://schemas.microsoft.com/office/drawing/2014/main" id="{9DD3EE51-9576-3946-B474-413C0F5633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595" y="4535142"/>
            <a:ext cx="928518" cy="884732"/>
          </a:xfrm>
          <a:prstGeom prst="rect">
            <a:avLst/>
          </a:prstGeom>
        </p:spPr>
      </p:pic>
      <p:pic>
        <p:nvPicPr>
          <p:cNvPr id="10" name="图片 58">
            <a:extLst>
              <a:ext uri="{FF2B5EF4-FFF2-40B4-BE49-F238E27FC236}">
                <a16:creationId xmlns:a16="http://schemas.microsoft.com/office/drawing/2014/main" id="{B90DCF99-5C71-DC46-818D-7413EAC6FA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560" y="3575871"/>
            <a:ext cx="914400" cy="885031"/>
          </a:xfrm>
          <a:prstGeom prst="rect">
            <a:avLst/>
          </a:prstGeom>
        </p:spPr>
      </p:pic>
      <p:pic>
        <p:nvPicPr>
          <p:cNvPr id="11" name="图片 66">
            <a:extLst>
              <a:ext uri="{FF2B5EF4-FFF2-40B4-BE49-F238E27FC236}">
                <a16:creationId xmlns:a16="http://schemas.microsoft.com/office/drawing/2014/main" id="{0B1BD911-12A2-6B44-8934-45F2B9656A2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826" y="2630478"/>
            <a:ext cx="914400" cy="914400"/>
          </a:xfrm>
          <a:prstGeom prst="rect">
            <a:avLst/>
          </a:prstGeom>
        </p:spPr>
      </p:pic>
      <p:pic>
        <p:nvPicPr>
          <p:cNvPr id="12" name="图片 70">
            <a:extLst>
              <a:ext uri="{FF2B5EF4-FFF2-40B4-BE49-F238E27FC236}">
                <a16:creationId xmlns:a16="http://schemas.microsoft.com/office/drawing/2014/main" id="{76BA218B-E840-F14A-9DA5-1FA71D6406C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534" y="3569861"/>
            <a:ext cx="927881" cy="885031"/>
          </a:xfrm>
          <a:prstGeom prst="rect">
            <a:avLst/>
          </a:prstGeom>
        </p:spPr>
      </p:pic>
      <p:pic>
        <p:nvPicPr>
          <p:cNvPr id="13" name="图片 103">
            <a:extLst>
              <a:ext uri="{FF2B5EF4-FFF2-40B4-BE49-F238E27FC236}">
                <a16:creationId xmlns:a16="http://schemas.microsoft.com/office/drawing/2014/main" id="{7A9C4818-AF70-CF4E-AED1-EC361AB6459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523" y="2629069"/>
            <a:ext cx="919905" cy="901187"/>
          </a:xfrm>
          <a:prstGeom prst="rect">
            <a:avLst/>
          </a:prstGeom>
        </p:spPr>
      </p:pic>
      <p:pic>
        <p:nvPicPr>
          <p:cNvPr id="14" name="图片 104">
            <a:extLst>
              <a:ext uri="{FF2B5EF4-FFF2-40B4-BE49-F238E27FC236}">
                <a16:creationId xmlns:a16="http://schemas.microsoft.com/office/drawing/2014/main" id="{81AA392C-6C7F-C243-A7E3-DC090B1DDF3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314" y="2629069"/>
            <a:ext cx="929405" cy="892981"/>
          </a:xfrm>
          <a:prstGeom prst="rect">
            <a:avLst/>
          </a:prstGeom>
        </p:spPr>
      </p:pic>
      <p:pic>
        <p:nvPicPr>
          <p:cNvPr id="16" name="图片 106">
            <a:extLst>
              <a:ext uri="{FF2B5EF4-FFF2-40B4-BE49-F238E27FC236}">
                <a16:creationId xmlns:a16="http://schemas.microsoft.com/office/drawing/2014/main" id="{6D2F50C6-589A-7A45-BCC3-AA9D61C02B4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705" y="2629069"/>
            <a:ext cx="919909" cy="885031"/>
          </a:xfrm>
          <a:prstGeom prst="rect">
            <a:avLst/>
          </a:prstGeom>
        </p:spPr>
      </p:pic>
      <p:sp>
        <p:nvSpPr>
          <p:cNvPr id="17" name="矩形 107">
            <a:extLst>
              <a:ext uri="{FF2B5EF4-FFF2-40B4-BE49-F238E27FC236}">
                <a16:creationId xmlns:a16="http://schemas.microsoft.com/office/drawing/2014/main" id="{1457FAE9-A870-744D-9A06-31619187E1F6}"/>
              </a:ext>
            </a:extLst>
          </p:cNvPr>
          <p:cNvSpPr/>
          <p:nvPr/>
        </p:nvSpPr>
        <p:spPr>
          <a:xfrm>
            <a:off x="4320973" y="2373464"/>
            <a:ext cx="5529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WT-1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08">
            <a:extLst>
              <a:ext uri="{FF2B5EF4-FFF2-40B4-BE49-F238E27FC236}">
                <a16:creationId xmlns:a16="http://schemas.microsoft.com/office/drawing/2014/main" id="{EDF7A090-441B-7E4A-8F11-9154312DF048}"/>
              </a:ext>
            </a:extLst>
          </p:cNvPr>
          <p:cNvSpPr/>
          <p:nvPr/>
        </p:nvSpPr>
        <p:spPr>
          <a:xfrm>
            <a:off x="5320402" y="2383583"/>
            <a:ext cx="5529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WT-2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110">
            <a:extLst>
              <a:ext uri="{FF2B5EF4-FFF2-40B4-BE49-F238E27FC236}">
                <a16:creationId xmlns:a16="http://schemas.microsoft.com/office/drawing/2014/main" id="{F6C36397-0CA2-834E-A3F0-4E4A1BFA211E}"/>
              </a:ext>
            </a:extLst>
          </p:cNvPr>
          <p:cNvSpPr/>
          <p:nvPr/>
        </p:nvSpPr>
        <p:spPr>
          <a:xfrm>
            <a:off x="6284799" y="2383582"/>
            <a:ext cx="5529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WT-4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图片 115">
            <a:extLst>
              <a:ext uri="{FF2B5EF4-FFF2-40B4-BE49-F238E27FC236}">
                <a16:creationId xmlns:a16="http://schemas.microsoft.com/office/drawing/2014/main" id="{9C913BEB-DFD9-3E47-AA56-BF479937E0B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989" y="3577452"/>
            <a:ext cx="934872" cy="877440"/>
          </a:xfrm>
          <a:prstGeom prst="rect">
            <a:avLst/>
          </a:prstGeom>
        </p:spPr>
      </p:pic>
      <p:pic>
        <p:nvPicPr>
          <p:cNvPr id="22" name="图片 116">
            <a:extLst>
              <a:ext uri="{FF2B5EF4-FFF2-40B4-BE49-F238E27FC236}">
                <a16:creationId xmlns:a16="http://schemas.microsoft.com/office/drawing/2014/main" id="{DE7CB438-C086-1C46-8A3F-3F37680DE19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957" y="3577452"/>
            <a:ext cx="935469" cy="877440"/>
          </a:xfrm>
          <a:prstGeom prst="rect">
            <a:avLst/>
          </a:prstGeom>
        </p:spPr>
      </p:pic>
      <p:pic>
        <p:nvPicPr>
          <p:cNvPr id="24" name="图片 118">
            <a:extLst>
              <a:ext uri="{FF2B5EF4-FFF2-40B4-BE49-F238E27FC236}">
                <a16:creationId xmlns:a16="http://schemas.microsoft.com/office/drawing/2014/main" id="{AC79ED15-4704-034A-95E3-C43652F8789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79" y="3579722"/>
            <a:ext cx="919909" cy="860613"/>
          </a:xfrm>
          <a:prstGeom prst="rect">
            <a:avLst/>
          </a:prstGeom>
        </p:spPr>
      </p:pic>
      <p:pic>
        <p:nvPicPr>
          <p:cNvPr id="25" name="图片 123">
            <a:extLst>
              <a:ext uri="{FF2B5EF4-FFF2-40B4-BE49-F238E27FC236}">
                <a16:creationId xmlns:a16="http://schemas.microsoft.com/office/drawing/2014/main" id="{0F41AF32-D335-C54F-B822-C60F4008A3F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956" y="4539048"/>
            <a:ext cx="928518" cy="879502"/>
          </a:xfrm>
          <a:prstGeom prst="rect">
            <a:avLst/>
          </a:prstGeom>
        </p:spPr>
      </p:pic>
      <p:pic>
        <p:nvPicPr>
          <p:cNvPr id="26" name="图片 124">
            <a:extLst>
              <a:ext uri="{FF2B5EF4-FFF2-40B4-BE49-F238E27FC236}">
                <a16:creationId xmlns:a16="http://schemas.microsoft.com/office/drawing/2014/main" id="{500CC2A3-B60D-D243-B67D-5704C81B218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379" y="4537322"/>
            <a:ext cx="966281" cy="884732"/>
          </a:xfrm>
          <a:prstGeom prst="rect">
            <a:avLst/>
          </a:prstGeom>
        </p:spPr>
      </p:pic>
      <p:pic>
        <p:nvPicPr>
          <p:cNvPr id="28" name="图片 126">
            <a:extLst>
              <a:ext uri="{FF2B5EF4-FFF2-40B4-BE49-F238E27FC236}">
                <a16:creationId xmlns:a16="http://schemas.microsoft.com/office/drawing/2014/main" id="{0AB065A3-3E41-0249-AD67-12BE82A3E0A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863" y="4537322"/>
            <a:ext cx="925729" cy="881228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46BC449-E547-174C-BF7F-9DE866F43C10}"/>
              </a:ext>
            </a:extLst>
          </p:cNvPr>
          <p:cNvSpPr txBox="1"/>
          <p:nvPr/>
        </p:nvSpPr>
        <p:spPr>
          <a:xfrm>
            <a:off x="3939403" y="1831070"/>
            <a:ext cx="11480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u="sng" dirty="0">
                <a:latin typeface="Arial" panose="020B0604020202020204" pitchFamily="34" charset="0"/>
                <a:cs typeface="Arial" panose="020B0604020202020204" pitchFamily="34" charset="0"/>
              </a:rPr>
              <a:t>wild type mice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D5E0776-B7D4-5646-BA1F-23B98F71008E}"/>
              </a:ext>
            </a:extLst>
          </p:cNvPr>
          <p:cNvSpPr txBox="1"/>
          <p:nvPr/>
        </p:nvSpPr>
        <p:spPr>
          <a:xfrm>
            <a:off x="1762556" y="2575382"/>
            <a:ext cx="553357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Day </a:t>
            </a: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0</a:t>
            </a: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1FCCDC2-88A8-589F-9195-788F1F3DCACC}"/>
              </a:ext>
            </a:extLst>
          </p:cNvPr>
          <p:cNvCxnSpPr>
            <a:cxnSpLocks/>
          </p:cNvCxnSpPr>
          <p:nvPr/>
        </p:nvCxnSpPr>
        <p:spPr>
          <a:xfrm>
            <a:off x="2398480" y="3092989"/>
            <a:ext cx="460316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5660218-8428-0645-77EC-7ABA27DE0FA1}"/>
              </a:ext>
            </a:extLst>
          </p:cNvPr>
          <p:cNvCxnSpPr>
            <a:cxnSpLocks/>
          </p:cNvCxnSpPr>
          <p:nvPr/>
        </p:nvCxnSpPr>
        <p:spPr>
          <a:xfrm>
            <a:off x="2575479" y="4068147"/>
            <a:ext cx="144784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36B6427-455B-3D7D-D9F4-712F3BB77971}"/>
              </a:ext>
            </a:extLst>
          </p:cNvPr>
          <p:cNvCxnSpPr>
            <a:cxnSpLocks/>
          </p:cNvCxnSpPr>
          <p:nvPr/>
        </p:nvCxnSpPr>
        <p:spPr>
          <a:xfrm>
            <a:off x="2577641" y="4922692"/>
            <a:ext cx="136845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092A67CF-A4AB-55F8-E5E3-5A6B87C4013F}"/>
              </a:ext>
            </a:extLst>
          </p:cNvPr>
          <p:cNvSpPr txBox="1"/>
          <p:nvPr/>
        </p:nvSpPr>
        <p:spPr>
          <a:xfrm>
            <a:off x="2377054" y="3276798"/>
            <a:ext cx="545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90F136A-2A44-A96D-27F1-FDFFD36C51DB}"/>
              </a:ext>
            </a:extLst>
          </p:cNvPr>
          <p:cNvSpPr txBox="1"/>
          <p:nvPr/>
        </p:nvSpPr>
        <p:spPr>
          <a:xfrm>
            <a:off x="2474446" y="4083027"/>
            <a:ext cx="466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74E361-00EC-5F52-0DBA-AC7D2E49E321}"/>
              </a:ext>
            </a:extLst>
          </p:cNvPr>
          <p:cNvSpPr txBox="1"/>
          <p:nvPr/>
        </p:nvSpPr>
        <p:spPr>
          <a:xfrm>
            <a:off x="2366246" y="4979849"/>
            <a:ext cx="5934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closed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E663B585-8C31-9063-09FE-D6A93438BD88}"/>
              </a:ext>
            </a:extLst>
          </p:cNvPr>
          <p:cNvCxnSpPr>
            <a:cxnSpLocks/>
          </p:cNvCxnSpPr>
          <p:nvPr/>
        </p:nvCxnSpPr>
        <p:spPr>
          <a:xfrm>
            <a:off x="3421439" y="3092989"/>
            <a:ext cx="407022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466A4646-9707-5F01-4AD1-8925F75B8AC7}"/>
              </a:ext>
            </a:extLst>
          </p:cNvPr>
          <p:cNvCxnSpPr>
            <a:cxnSpLocks/>
          </p:cNvCxnSpPr>
          <p:nvPr/>
        </p:nvCxnSpPr>
        <p:spPr>
          <a:xfrm>
            <a:off x="3544208" y="4012376"/>
            <a:ext cx="210128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AA2A44C8-0BA8-98D9-50FC-04AD05D0FADB}"/>
              </a:ext>
            </a:extLst>
          </p:cNvPr>
          <p:cNvCxnSpPr>
            <a:cxnSpLocks/>
          </p:cNvCxnSpPr>
          <p:nvPr/>
        </p:nvCxnSpPr>
        <p:spPr>
          <a:xfrm>
            <a:off x="3549432" y="4977073"/>
            <a:ext cx="136845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7FDB5BCE-BAF9-1E5B-4D88-F97881D91CE9}"/>
              </a:ext>
            </a:extLst>
          </p:cNvPr>
          <p:cNvSpPr txBox="1"/>
          <p:nvPr/>
        </p:nvSpPr>
        <p:spPr>
          <a:xfrm>
            <a:off x="3345184" y="3319422"/>
            <a:ext cx="545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53D1AA9-1D1A-3C65-17F8-875672D8908E}"/>
              </a:ext>
            </a:extLst>
          </p:cNvPr>
          <p:cNvSpPr txBox="1"/>
          <p:nvPr/>
        </p:nvSpPr>
        <p:spPr>
          <a:xfrm>
            <a:off x="3457884" y="4140724"/>
            <a:ext cx="466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64E67D6-7026-0A05-DF62-E517E38EE6CA}"/>
              </a:ext>
            </a:extLst>
          </p:cNvPr>
          <p:cNvSpPr txBox="1"/>
          <p:nvPr/>
        </p:nvSpPr>
        <p:spPr>
          <a:xfrm>
            <a:off x="3433312" y="5014584"/>
            <a:ext cx="4131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3%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4265D37D-076D-112D-F4A2-AE440891A208}"/>
              </a:ext>
            </a:extLst>
          </p:cNvPr>
          <p:cNvCxnSpPr>
            <a:cxnSpLocks/>
          </p:cNvCxnSpPr>
          <p:nvPr/>
        </p:nvCxnSpPr>
        <p:spPr>
          <a:xfrm>
            <a:off x="4419043" y="3089409"/>
            <a:ext cx="407022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D229BDB1-BCE2-C304-62FD-56D749F1597A}"/>
              </a:ext>
            </a:extLst>
          </p:cNvPr>
          <p:cNvCxnSpPr>
            <a:cxnSpLocks/>
          </p:cNvCxnSpPr>
          <p:nvPr/>
        </p:nvCxnSpPr>
        <p:spPr>
          <a:xfrm>
            <a:off x="4538168" y="4047636"/>
            <a:ext cx="145713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BDA4CE0F-C300-4012-8B93-D3DD8FF60CC7}"/>
              </a:ext>
            </a:extLst>
          </p:cNvPr>
          <p:cNvCxnSpPr>
            <a:cxnSpLocks/>
          </p:cNvCxnSpPr>
          <p:nvPr/>
        </p:nvCxnSpPr>
        <p:spPr>
          <a:xfrm>
            <a:off x="4547036" y="4998545"/>
            <a:ext cx="184330" cy="358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C4EE8437-E18F-8F84-89D5-A3B3B72649FA}"/>
              </a:ext>
            </a:extLst>
          </p:cNvPr>
          <p:cNvSpPr txBox="1"/>
          <p:nvPr/>
        </p:nvSpPr>
        <p:spPr>
          <a:xfrm>
            <a:off x="4342788" y="3315842"/>
            <a:ext cx="545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F3F1DAF-2A21-EC8B-302F-98B17449126A}"/>
              </a:ext>
            </a:extLst>
          </p:cNvPr>
          <p:cNvSpPr txBox="1"/>
          <p:nvPr/>
        </p:nvSpPr>
        <p:spPr>
          <a:xfrm>
            <a:off x="4401747" y="4119846"/>
            <a:ext cx="466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16%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BE02674-D616-783B-4D6B-2B793FC99D2D}"/>
              </a:ext>
            </a:extLst>
          </p:cNvPr>
          <p:cNvSpPr txBox="1"/>
          <p:nvPr/>
        </p:nvSpPr>
        <p:spPr>
          <a:xfrm>
            <a:off x="4430916" y="5011004"/>
            <a:ext cx="4131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6%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B2F65C4-6754-0405-F693-0E195C69391F}"/>
              </a:ext>
            </a:extLst>
          </p:cNvPr>
          <p:cNvSpPr txBox="1"/>
          <p:nvPr/>
        </p:nvSpPr>
        <p:spPr>
          <a:xfrm>
            <a:off x="5356973" y="4975448"/>
            <a:ext cx="5934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closed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75BB2D6-37E2-BEEC-5D5F-9C7DD17A2BBF}"/>
              </a:ext>
            </a:extLst>
          </p:cNvPr>
          <p:cNvSpPr txBox="1"/>
          <p:nvPr/>
        </p:nvSpPr>
        <p:spPr>
          <a:xfrm>
            <a:off x="6327321" y="4998545"/>
            <a:ext cx="5934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closed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992F6BF5-980D-DA15-84F2-1B1E7CDE1456}"/>
              </a:ext>
            </a:extLst>
          </p:cNvPr>
          <p:cNvCxnSpPr>
            <a:cxnSpLocks/>
          </p:cNvCxnSpPr>
          <p:nvPr/>
        </p:nvCxnSpPr>
        <p:spPr>
          <a:xfrm>
            <a:off x="5360356" y="3068608"/>
            <a:ext cx="407022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1289240-9C3D-A585-B526-1C144E50E3C3}"/>
              </a:ext>
            </a:extLst>
          </p:cNvPr>
          <p:cNvSpPr txBox="1"/>
          <p:nvPr/>
        </p:nvSpPr>
        <p:spPr>
          <a:xfrm>
            <a:off x="5284101" y="3295041"/>
            <a:ext cx="545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017DAB26-574A-A1AE-8219-DF9FE24C14B0}"/>
              </a:ext>
            </a:extLst>
          </p:cNvPr>
          <p:cNvCxnSpPr>
            <a:cxnSpLocks/>
          </p:cNvCxnSpPr>
          <p:nvPr/>
        </p:nvCxnSpPr>
        <p:spPr>
          <a:xfrm>
            <a:off x="6357960" y="3065028"/>
            <a:ext cx="407022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18B8B247-4D88-2D7F-10FD-B41D335EB941}"/>
              </a:ext>
            </a:extLst>
          </p:cNvPr>
          <p:cNvSpPr txBox="1"/>
          <p:nvPr/>
        </p:nvSpPr>
        <p:spPr>
          <a:xfrm>
            <a:off x="6281705" y="3291461"/>
            <a:ext cx="545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97D9EA66-CB75-AEC1-153B-62D164B2E680}"/>
              </a:ext>
            </a:extLst>
          </p:cNvPr>
          <p:cNvCxnSpPr>
            <a:cxnSpLocks/>
          </p:cNvCxnSpPr>
          <p:nvPr/>
        </p:nvCxnSpPr>
        <p:spPr>
          <a:xfrm>
            <a:off x="5500421" y="4049038"/>
            <a:ext cx="210128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191A3ED0-7A3F-9F86-9327-04E354311E5C}"/>
              </a:ext>
            </a:extLst>
          </p:cNvPr>
          <p:cNvSpPr txBox="1"/>
          <p:nvPr/>
        </p:nvSpPr>
        <p:spPr>
          <a:xfrm>
            <a:off x="5414097" y="4177386"/>
            <a:ext cx="466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20%</a:t>
            </a: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BF29FEA8-E007-A29B-64EF-9E5F9AA51537}"/>
              </a:ext>
            </a:extLst>
          </p:cNvPr>
          <p:cNvCxnSpPr>
            <a:cxnSpLocks/>
          </p:cNvCxnSpPr>
          <p:nvPr/>
        </p:nvCxnSpPr>
        <p:spPr>
          <a:xfrm>
            <a:off x="6525696" y="4002879"/>
            <a:ext cx="145713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261EBA9A-72B6-18EB-1E17-2FA0D45AD948}"/>
              </a:ext>
            </a:extLst>
          </p:cNvPr>
          <p:cNvSpPr txBox="1"/>
          <p:nvPr/>
        </p:nvSpPr>
        <p:spPr>
          <a:xfrm>
            <a:off x="6357960" y="4156508"/>
            <a:ext cx="466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8C6C4B2-2CDA-4E47-26F4-84EC0B1316B7}"/>
              </a:ext>
            </a:extLst>
          </p:cNvPr>
          <p:cNvSpPr txBox="1"/>
          <p:nvPr/>
        </p:nvSpPr>
        <p:spPr>
          <a:xfrm>
            <a:off x="1473121" y="620684"/>
            <a:ext cx="27991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Supplementation for Figure 7B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A362CB5-392A-654E-B823-39210C926735}"/>
              </a:ext>
            </a:extLst>
          </p:cNvPr>
          <p:cNvSpPr txBox="1"/>
          <p:nvPr/>
        </p:nvSpPr>
        <p:spPr>
          <a:xfrm>
            <a:off x="171543" y="176947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Pg. 7</a:t>
            </a:r>
          </a:p>
        </p:txBody>
      </p:sp>
    </p:spTree>
    <p:extLst>
      <p:ext uri="{BB962C8B-B14F-4D97-AF65-F5344CB8AC3E}">
        <p14:creationId xmlns:p14="http://schemas.microsoft.com/office/powerpoint/2010/main" val="2203089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5">
            <a:extLst>
              <a:ext uri="{FF2B5EF4-FFF2-40B4-BE49-F238E27FC236}">
                <a16:creationId xmlns:a16="http://schemas.microsoft.com/office/drawing/2014/main" id="{527AFDFA-9E67-7D4E-8B7C-283DA620709F}"/>
              </a:ext>
            </a:extLst>
          </p:cNvPr>
          <p:cNvSpPr txBox="1"/>
          <p:nvPr/>
        </p:nvSpPr>
        <p:spPr>
          <a:xfrm>
            <a:off x="3048745" y="1710376"/>
            <a:ext cx="9108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KO- #674 </a:t>
            </a:r>
            <a:endParaRPr lang="zh-CN" altLang="en-US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14">
            <a:extLst>
              <a:ext uri="{FF2B5EF4-FFF2-40B4-BE49-F238E27FC236}">
                <a16:creationId xmlns:a16="http://schemas.microsoft.com/office/drawing/2014/main" id="{C786241D-1499-D64E-9A24-2DC4BB6E66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250" y="3946366"/>
            <a:ext cx="914400" cy="864471"/>
          </a:xfrm>
          <a:prstGeom prst="rect">
            <a:avLst/>
          </a:prstGeom>
        </p:spPr>
      </p:pic>
      <p:pic>
        <p:nvPicPr>
          <p:cNvPr id="8" name="图片 16">
            <a:extLst>
              <a:ext uri="{FF2B5EF4-FFF2-40B4-BE49-F238E27FC236}">
                <a16:creationId xmlns:a16="http://schemas.microsoft.com/office/drawing/2014/main" id="{A34A2D4C-D3AC-9D42-B8F0-99F6593D51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469" y="2959022"/>
            <a:ext cx="914400" cy="882482"/>
          </a:xfrm>
          <a:prstGeom prst="rect">
            <a:avLst/>
          </a:prstGeom>
        </p:spPr>
      </p:pic>
      <p:pic>
        <p:nvPicPr>
          <p:cNvPr id="9" name="图片 27">
            <a:extLst>
              <a:ext uri="{FF2B5EF4-FFF2-40B4-BE49-F238E27FC236}">
                <a16:creationId xmlns:a16="http://schemas.microsoft.com/office/drawing/2014/main" id="{EF419D7D-B594-CE43-8F92-DD169ACF77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469" y="1969129"/>
            <a:ext cx="914400" cy="885031"/>
          </a:xfrm>
          <a:prstGeom prst="rect">
            <a:avLst/>
          </a:prstGeom>
        </p:spPr>
      </p:pic>
      <p:pic>
        <p:nvPicPr>
          <p:cNvPr id="12" name="图片 29">
            <a:extLst>
              <a:ext uri="{FF2B5EF4-FFF2-40B4-BE49-F238E27FC236}">
                <a16:creationId xmlns:a16="http://schemas.microsoft.com/office/drawing/2014/main" id="{BA13EE15-EC8D-B24F-9E6B-236A76C5C0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784" y="1954444"/>
            <a:ext cx="917319" cy="914400"/>
          </a:xfrm>
          <a:prstGeom prst="rect">
            <a:avLst/>
          </a:prstGeom>
        </p:spPr>
      </p:pic>
      <p:sp>
        <p:nvSpPr>
          <p:cNvPr id="13" name="矩形 34">
            <a:extLst>
              <a:ext uri="{FF2B5EF4-FFF2-40B4-BE49-F238E27FC236}">
                <a16:creationId xmlns:a16="http://schemas.microsoft.com/office/drawing/2014/main" id="{196AE501-6588-7F4F-83F9-102755A73AD1}"/>
              </a:ext>
            </a:extLst>
          </p:cNvPr>
          <p:cNvSpPr/>
          <p:nvPr/>
        </p:nvSpPr>
        <p:spPr>
          <a:xfrm>
            <a:off x="3977597" y="1710377"/>
            <a:ext cx="8418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KO- #519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图片 37">
            <a:extLst>
              <a:ext uri="{FF2B5EF4-FFF2-40B4-BE49-F238E27FC236}">
                <a16:creationId xmlns:a16="http://schemas.microsoft.com/office/drawing/2014/main" id="{82A82CB0-8FA2-4B49-A0FE-5A34521313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626" y="2959022"/>
            <a:ext cx="914400" cy="899715"/>
          </a:xfrm>
          <a:prstGeom prst="rect">
            <a:avLst/>
          </a:prstGeom>
        </p:spPr>
      </p:pic>
      <p:pic>
        <p:nvPicPr>
          <p:cNvPr id="15" name="图片 41">
            <a:extLst>
              <a:ext uri="{FF2B5EF4-FFF2-40B4-BE49-F238E27FC236}">
                <a16:creationId xmlns:a16="http://schemas.microsoft.com/office/drawing/2014/main" id="{2B63FDD7-2873-4447-A74B-79672B87BE2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626" y="3936085"/>
            <a:ext cx="914400" cy="899716"/>
          </a:xfrm>
          <a:prstGeom prst="rect">
            <a:avLst/>
          </a:prstGeom>
        </p:spPr>
      </p:pic>
      <p:pic>
        <p:nvPicPr>
          <p:cNvPr id="16" name="图片 4">
            <a:extLst>
              <a:ext uri="{FF2B5EF4-FFF2-40B4-BE49-F238E27FC236}">
                <a16:creationId xmlns:a16="http://schemas.microsoft.com/office/drawing/2014/main" id="{E2FEB75A-823C-5746-AACF-1B13FADCFB0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488" y="1939760"/>
            <a:ext cx="958468" cy="914400"/>
          </a:xfrm>
          <a:prstGeom prst="rect">
            <a:avLst/>
          </a:prstGeom>
        </p:spPr>
      </p:pic>
      <p:sp>
        <p:nvSpPr>
          <p:cNvPr id="17" name="矩形 8">
            <a:extLst>
              <a:ext uri="{FF2B5EF4-FFF2-40B4-BE49-F238E27FC236}">
                <a16:creationId xmlns:a16="http://schemas.microsoft.com/office/drawing/2014/main" id="{B2EE083F-91B0-A849-9674-C51ED714A897}"/>
              </a:ext>
            </a:extLst>
          </p:cNvPr>
          <p:cNvSpPr/>
          <p:nvPr/>
        </p:nvSpPr>
        <p:spPr>
          <a:xfrm>
            <a:off x="4858670" y="1692130"/>
            <a:ext cx="12511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KO-(ear tag off)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图片 13">
            <a:extLst>
              <a:ext uri="{FF2B5EF4-FFF2-40B4-BE49-F238E27FC236}">
                <a16:creationId xmlns:a16="http://schemas.microsoft.com/office/drawing/2014/main" id="{F47B76F2-DDAF-3A42-A834-EA979AA0BCD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488" y="2959022"/>
            <a:ext cx="958468" cy="882482"/>
          </a:xfrm>
          <a:prstGeom prst="rect">
            <a:avLst/>
          </a:prstGeom>
        </p:spPr>
      </p:pic>
      <p:pic>
        <p:nvPicPr>
          <p:cNvPr id="19" name="图片 26">
            <a:extLst>
              <a:ext uri="{FF2B5EF4-FFF2-40B4-BE49-F238E27FC236}">
                <a16:creationId xmlns:a16="http://schemas.microsoft.com/office/drawing/2014/main" id="{6042F3E5-E03E-B44F-BB12-3F8E45500A6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522" y="3928743"/>
            <a:ext cx="936434" cy="907058"/>
          </a:xfrm>
          <a:prstGeom prst="rect">
            <a:avLst/>
          </a:prstGeom>
        </p:spPr>
      </p:pic>
      <p:sp>
        <p:nvSpPr>
          <p:cNvPr id="21" name="矩形 32">
            <a:extLst>
              <a:ext uri="{FF2B5EF4-FFF2-40B4-BE49-F238E27FC236}">
                <a16:creationId xmlns:a16="http://schemas.microsoft.com/office/drawing/2014/main" id="{E23EF04E-2187-9447-83F0-118B970B3134}"/>
              </a:ext>
            </a:extLst>
          </p:cNvPr>
          <p:cNvSpPr/>
          <p:nvPr/>
        </p:nvSpPr>
        <p:spPr>
          <a:xfrm>
            <a:off x="6053029" y="1692129"/>
            <a:ext cx="8418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KO- #725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E959294-85F4-8740-9B05-EFA59BF43D71}"/>
              </a:ext>
            </a:extLst>
          </p:cNvPr>
          <p:cNvSpPr txBox="1"/>
          <p:nvPr/>
        </p:nvSpPr>
        <p:spPr>
          <a:xfrm>
            <a:off x="4280482" y="1198223"/>
            <a:ext cx="1356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u="sng" dirty="0">
                <a:latin typeface="Arial" panose="020B0604020202020204" pitchFamily="34" charset="0"/>
                <a:cs typeface="Arial" panose="020B0604020202020204" pitchFamily="34" charset="0"/>
              </a:rPr>
              <a:t>Hsp90⍺-KO Mice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0345454-5832-5249-ACB7-BBEDA75D1E1D}"/>
              </a:ext>
            </a:extLst>
          </p:cNvPr>
          <p:cNvSpPr txBox="1"/>
          <p:nvPr/>
        </p:nvSpPr>
        <p:spPr>
          <a:xfrm>
            <a:off x="2497545" y="1861632"/>
            <a:ext cx="500458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Day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 0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pic>
        <p:nvPicPr>
          <p:cNvPr id="26" name="图片 29">
            <a:extLst>
              <a:ext uri="{FF2B5EF4-FFF2-40B4-BE49-F238E27FC236}">
                <a16:creationId xmlns:a16="http://schemas.microsoft.com/office/drawing/2014/main" id="{C1CF160B-3A7C-359E-C65C-C8A1C6A77E4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229" y="3936086"/>
            <a:ext cx="914054" cy="914054"/>
          </a:xfrm>
          <a:prstGeom prst="rect">
            <a:avLst/>
          </a:prstGeom>
        </p:spPr>
      </p:pic>
      <p:pic>
        <p:nvPicPr>
          <p:cNvPr id="27" name="图片 32">
            <a:extLst>
              <a:ext uri="{FF2B5EF4-FFF2-40B4-BE49-F238E27FC236}">
                <a16:creationId xmlns:a16="http://schemas.microsoft.com/office/drawing/2014/main" id="{010763A4-6EDE-2C00-0751-B4CB59FAE07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963" y="1939760"/>
            <a:ext cx="917319" cy="917319"/>
          </a:xfrm>
          <a:prstGeom prst="rect">
            <a:avLst/>
          </a:prstGeom>
        </p:spPr>
      </p:pic>
      <p:pic>
        <p:nvPicPr>
          <p:cNvPr id="28" name="图片 33">
            <a:extLst>
              <a:ext uri="{FF2B5EF4-FFF2-40B4-BE49-F238E27FC236}">
                <a16:creationId xmlns:a16="http://schemas.microsoft.com/office/drawing/2014/main" id="{E4BD49C0-D308-4D0B-BA89-6DAC8F55704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963" y="2959391"/>
            <a:ext cx="917319" cy="882114"/>
          </a:xfrm>
          <a:prstGeom prst="rect">
            <a:avLst/>
          </a:prstGeom>
        </p:spPr>
      </p:pic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A285FB57-FB05-41B0-97B9-DB933354E4E0}"/>
              </a:ext>
            </a:extLst>
          </p:cNvPr>
          <p:cNvCxnSpPr>
            <a:cxnSpLocks/>
          </p:cNvCxnSpPr>
          <p:nvPr/>
        </p:nvCxnSpPr>
        <p:spPr>
          <a:xfrm>
            <a:off x="3156054" y="2384624"/>
            <a:ext cx="498485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891D9F25-FF8B-0BEC-489A-97E02050642A}"/>
              </a:ext>
            </a:extLst>
          </p:cNvPr>
          <p:cNvCxnSpPr>
            <a:cxnSpLocks/>
          </p:cNvCxnSpPr>
          <p:nvPr/>
        </p:nvCxnSpPr>
        <p:spPr>
          <a:xfrm>
            <a:off x="3207909" y="3449767"/>
            <a:ext cx="374104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95548681-AC2C-7A75-3E9D-E2C0BFC61FED}"/>
              </a:ext>
            </a:extLst>
          </p:cNvPr>
          <p:cNvCxnSpPr>
            <a:cxnSpLocks/>
          </p:cNvCxnSpPr>
          <p:nvPr/>
        </p:nvCxnSpPr>
        <p:spPr>
          <a:xfrm>
            <a:off x="3247991" y="4393113"/>
            <a:ext cx="256193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447AFF70-563B-0622-B779-EC3D246FC135}"/>
              </a:ext>
            </a:extLst>
          </p:cNvPr>
          <p:cNvSpPr txBox="1"/>
          <p:nvPr/>
        </p:nvSpPr>
        <p:spPr>
          <a:xfrm>
            <a:off x="3172505" y="3609465"/>
            <a:ext cx="466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43%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1F7A0D3-8D40-7F9A-589D-46BFA5D8AB61}"/>
              </a:ext>
            </a:extLst>
          </p:cNvPr>
          <p:cNvSpPr txBox="1"/>
          <p:nvPr/>
        </p:nvSpPr>
        <p:spPr>
          <a:xfrm>
            <a:off x="3115620" y="2607234"/>
            <a:ext cx="545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F6CEA8E-5716-9632-67FA-F8B16EB58873}"/>
              </a:ext>
            </a:extLst>
          </p:cNvPr>
          <p:cNvSpPr txBox="1"/>
          <p:nvPr/>
        </p:nvSpPr>
        <p:spPr>
          <a:xfrm>
            <a:off x="3177795" y="4567238"/>
            <a:ext cx="5293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33%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1D176FAF-6B8E-980E-1C80-23BE42DB1F28}"/>
              </a:ext>
            </a:extLst>
          </p:cNvPr>
          <p:cNvCxnSpPr>
            <a:cxnSpLocks/>
          </p:cNvCxnSpPr>
          <p:nvPr/>
        </p:nvCxnSpPr>
        <p:spPr>
          <a:xfrm flipV="1">
            <a:off x="4186309" y="2405916"/>
            <a:ext cx="459174" cy="5728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BE9A8614-BE96-4F6F-2A4C-76C7BB615B35}"/>
              </a:ext>
            </a:extLst>
          </p:cNvPr>
          <p:cNvCxnSpPr>
            <a:cxnSpLocks/>
          </p:cNvCxnSpPr>
          <p:nvPr/>
        </p:nvCxnSpPr>
        <p:spPr>
          <a:xfrm>
            <a:off x="4238935" y="3442526"/>
            <a:ext cx="322874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C6876EC4-33A4-53F6-7904-AA7DF88BA4F0}"/>
              </a:ext>
            </a:extLst>
          </p:cNvPr>
          <p:cNvCxnSpPr>
            <a:cxnSpLocks/>
          </p:cNvCxnSpPr>
          <p:nvPr/>
        </p:nvCxnSpPr>
        <p:spPr>
          <a:xfrm>
            <a:off x="4317969" y="4414405"/>
            <a:ext cx="177159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5C3353DA-B643-838D-0403-FEFC24BB924A}"/>
              </a:ext>
            </a:extLst>
          </p:cNvPr>
          <p:cNvSpPr txBox="1"/>
          <p:nvPr/>
        </p:nvSpPr>
        <p:spPr>
          <a:xfrm>
            <a:off x="4178689" y="3623137"/>
            <a:ext cx="466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005F2C3-189A-0C49-BAE2-2DD92D4FC949}"/>
              </a:ext>
            </a:extLst>
          </p:cNvPr>
          <p:cNvSpPr txBox="1"/>
          <p:nvPr/>
        </p:nvSpPr>
        <p:spPr>
          <a:xfrm>
            <a:off x="4106564" y="2628526"/>
            <a:ext cx="545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635772E-09BF-1E21-5A95-2C1306517A00}"/>
              </a:ext>
            </a:extLst>
          </p:cNvPr>
          <p:cNvSpPr txBox="1"/>
          <p:nvPr/>
        </p:nvSpPr>
        <p:spPr>
          <a:xfrm>
            <a:off x="4186309" y="4523326"/>
            <a:ext cx="5293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6%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29559EBE-D6A9-6AEE-FD43-78F10CE00AC8}"/>
              </a:ext>
            </a:extLst>
          </p:cNvPr>
          <p:cNvCxnSpPr>
            <a:cxnSpLocks/>
          </p:cNvCxnSpPr>
          <p:nvPr/>
        </p:nvCxnSpPr>
        <p:spPr>
          <a:xfrm flipV="1">
            <a:off x="5198412" y="2384624"/>
            <a:ext cx="459174" cy="5728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BA5DA98A-2095-E812-838F-A3819119565C}"/>
              </a:ext>
            </a:extLst>
          </p:cNvPr>
          <p:cNvCxnSpPr>
            <a:cxnSpLocks/>
          </p:cNvCxnSpPr>
          <p:nvPr/>
        </p:nvCxnSpPr>
        <p:spPr>
          <a:xfrm>
            <a:off x="5251038" y="3421234"/>
            <a:ext cx="383528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2B8A9DD0-F40E-9E8C-E027-D4DB645E76F5}"/>
              </a:ext>
            </a:extLst>
          </p:cNvPr>
          <p:cNvCxnSpPr>
            <a:cxnSpLocks/>
          </p:cNvCxnSpPr>
          <p:nvPr/>
        </p:nvCxnSpPr>
        <p:spPr>
          <a:xfrm>
            <a:off x="5251038" y="4393113"/>
            <a:ext cx="256193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525EDFFE-3F6E-190F-32A3-94AF18817CEC}"/>
              </a:ext>
            </a:extLst>
          </p:cNvPr>
          <p:cNvSpPr txBox="1"/>
          <p:nvPr/>
        </p:nvSpPr>
        <p:spPr>
          <a:xfrm>
            <a:off x="5190792" y="3632325"/>
            <a:ext cx="466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58%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97D3CFA-5C94-69AF-6F3D-55B2DC726179}"/>
              </a:ext>
            </a:extLst>
          </p:cNvPr>
          <p:cNvSpPr txBox="1"/>
          <p:nvPr/>
        </p:nvSpPr>
        <p:spPr>
          <a:xfrm>
            <a:off x="5118667" y="2607234"/>
            <a:ext cx="545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87FAF58-512B-ECDA-12DE-83484376CFB4}"/>
              </a:ext>
            </a:extLst>
          </p:cNvPr>
          <p:cNvSpPr txBox="1"/>
          <p:nvPr/>
        </p:nvSpPr>
        <p:spPr>
          <a:xfrm>
            <a:off x="5198412" y="4502034"/>
            <a:ext cx="5293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30%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47CC2CD1-CFDD-9B6F-E716-DB0EBB7FA8A0}"/>
              </a:ext>
            </a:extLst>
          </p:cNvPr>
          <p:cNvCxnSpPr>
            <a:cxnSpLocks/>
          </p:cNvCxnSpPr>
          <p:nvPr/>
        </p:nvCxnSpPr>
        <p:spPr>
          <a:xfrm flipV="1">
            <a:off x="6201488" y="2405916"/>
            <a:ext cx="459174" cy="5728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7B025848-D682-A5D4-8AAD-E98AD28AF6DD}"/>
              </a:ext>
            </a:extLst>
          </p:cNvPr>
          <p:cNvCxnSpPr>
            <a:cxnSpLocks/>
          </p:cNvCxnSpPr>
          <p:nvPr/>
        </p:nvCxnSpPr>
        <p:spPr>
          <a:xfrm>
            <a:off x="6224348" y="3442526"/>
            <a:ext cx="308819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26846B7E-CB4B-80CE-D53B-EEB001F2F7A4}"/>
              </a:ext>
            </a:extLst>
          </p:cNvPr>
          <p:cNvCxnSpPr>
            <a:cxnSpLocks/>
          </p:cNvCxnSpPr>
          <p:nvPr/>
        </p:nvCxnSpPr>
        <p:spPr>
          <a:xfrm>
            <a:off x="6276974" y="4478019"/>
            <a:ext cx="189835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11BDFD25-7529-9F36-AB8F-019B2571C03A}"/>
              </a:ext>
            </a:extLst>
          </p:cNvPr>
          <p:cNvSpPr txBox="1"/>
          <p:nvPr/>
        </p:nvSpPr>
        <p:spPr>
          <a:xfrm>
            <a:off x="6184026" y="3566122"/>
            <a:ext cx="466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32%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A1C73F6-23BF-469B-7F4D-B8A404406BAC}"/>
              </a:ext>
            </a:extLst>
          </p:cNvPr>
          <p:cNvSpPr txBox="1"/>
          <p:nvPr/>
        </p:nvSpPr>
        <p:spPr>
          <a:xfrm>
            <a:off x="6121743" y="2628526"/>
            <a:ext cx="545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C717E28-060E-3885-BBCF-9116B4E53EB4}"/>
              </a:ext>
            </a:extLst>
          </p:cNvPr>
          <p:cNvSpPr txBox="1"/>
          <p:nvPr/>
        </p:nvSpPr>
        <p:spPr>
          <a:xfrm>
            <a:off x="6190759" y="4512368"/>
            <a:ext cx="460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8%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094119-B178-FC89-5996-4FAA97D09965}"/>
              </a:ext>
            </a:extLst>
          </p:cNvPr>
          <p:cNvSpPr txBox="1"/>
          <p:nvPr/>
        </p:nvSpPr>
        <p:spPr>
          <a:xfrm>
            <a:off x="1596578" y="332902"/>
            <a:ext cx="27991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Supplementation for Figure 7B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C2B0C8F-96FB-DF4F-B333-40D40236E5A7}"/>
              </a:ext>
            </a:extLst>
          </p:cNvPr>
          <p:cNvSpPr txBox="1"/>
          <p:nvPr/>
        </p:nvSpPr>
        <p:spPr>
          <a:xfrm>
            <a:off x="171543" y="176947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Pg. 8</a:t>
            </a:r>
          </a:p>
        </p:txBody>
      </p:sp>
    </p:spTree>
    <p:extLst>
      <p:ext uri="{BB962C8B-B14F-4D97-AF65-F5344CB8AC3E}">
        <p14:creationId xmlns:p14="http://schemas.microsoft.com/office/powerpoint/2010/main" val="2688387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4">
            <a:extLst>
              <a:ext uri="{FF2B5EF4-FFF2-40B4-BE49-F238E27FC236}">
                <a16:creationId xmlns:a16="http://schemas.microsoft.com/office/drawing/2014/main" id="{511556C2-0B07-5E4C-A855-CA09406DB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741" y="2676486"/>
            <a:ext cx="958467" cy="885682"/>
          </a:xfrm>
          <a:prstGeom prst="rect">
            <a:avLst/>
          </a:prstGeom>
        </p:spPr>
      </p:pic>
      <p:pic>
        <p:nvPicPr>
          <p:cNvPr id="10" name="图片 61">
            <a:extLst>
              <a:ext uri="{FF2B5EF4-FFF2-40B4-BE49-F238E27FC236}">
                <a16:creationId xmlns:a16="http://schemas.microsoft.com/office/drawing/2014/main" id="{7BF3911E-A3BF-3A4D-904C-30B4A34BAD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889" y="2660617"/>
            <a:ext cx="953459" cy="914400"/>
          </a:xfrm>
          <a:prstGeom prst="rect">
            <a:avLst/>
          </a:prstGeom>
        </p:spPr>
      </p:pic>
      <p:pic>
        <p:nvPicPr>
          <p:cNvPr id="14" name="图片 69">
            <a:extLst>
              <a:ext uri="{FF2B5EF4-FFF2-40B4-BE49-F238E27FC236}">
                <a16:creationId xmlns:a16="http://schemas.microsoft.com/office/drawing/2014/main" id="{44F55CC8-B2AE-154F-B817-4F5FD54094E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589" y="3650823"/>
            <a:ext cx="932759" cy="914400"/>
          </a:xfrm>
          <a:prstGeom prst="rect">
            <a:avLst/>
          </a:prstGeom>
        </p:spPr>
      </p:pic>
      <p:sp>
        <p:nvSpPr>
          <p:cNvPr id="18" name="矩形 77">
            <a:extLst>
              <a:ext uri="{FF2B5EF4-FFF2-40B4-BE49-F238E27FC236}">
                <a16:creationId xmlns:a16="http://schemas.microsoft.com/office/drawing/2014/main" id="{15325534-70C0-5C42-8452-4EA22BC149DD}"/>
              </a:ext>
            </a:extLst>
          </p:cNvPr>
          <p:cNvSpPr/>
          <p:nvPr/>
        </p:nvSpPr>
        <p:spPr>
          <a:xfrm>
            <a:off x="5428289" y="2437691"/>
            <a:ext cx="7906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KO #764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D3F3EF7-F2A2-084F-8782-ACABEE221F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9303" y="3626885"/>
            <a:ext cx="976431" cy="872463"/>
          </a:xfrm>
          <a:prstGeom prst="rect">
            <a:avLst/>
          </a:prstGeom>
        </p:spPr>
      </p:pic>
      <p:sp>
        <p:nvSpPr>
          <p:cNvPr id="21" name="矩形 41">
            <a:extLst>
              <a:ext uri="{FF2B5EF4-FFF2-40B4-BE49-F238E27FC236}">
                <a16:creationId xmlns:a16="http://schemas.microsoft.com/office/drawing/2014/main" id="{B183FD4F-0228-4B45-8FFA-9BF1273E8C31}"/>
              </a:ext>
            </a:extLst>
          </p:cNvPr>
          <p:cNvSpPr/>
          <p:nvPr/>
        </p:nvSpPr>
        <p:spPr>
          <a:xfrm>
            <a:off x="2526056" y="2429797"/>
            <a:ext cx="7906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KO #729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C7A24620-8CF2-A045-A5B6-4E71D829AF3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81811" y="3635584"/>
            <a:ext cx="916354" cy="885031"/>
          </a:xfrm>
          <a:prstGeom prst="rect">
            <a:avLst/>
          </a:prstGeom>
        </p:spPr>
      </p:pic>
      <p:sp>
        <p:nvSpPr>
          <p:cNvPr id="23" name="矩形 41">
            <a:extLst>
              <a:ext uri="{FF2B5EF4-FFF2-40B4-BE49-F238E27FC236}">
                <a16:creationId xmlns:a16="http://schemas.microsoft.com/office/drawing/2014/main" id="{5B0C1EF1-334E-3040-A5AA-354B9A788A34}"/>
              </a:ext>
            </a:extLst>
          </p:cNvPr>
          <p:cNvSpPr/>
          <p:nvPr/>
        </p:nvSpPr>
        <p:spPr>
          <a:xfrm>
            <a:off x="3473534" y="2415539"/>
            <a:ext cx="7906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KO #716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矩形 41">
            <a:extLst>
              <a:ext uri="{FF2B5EF4-FFF2-40B4-BE49-F238E27FC236}">
                <a16:creationId xmlns:a16="http://schemas.microsoft.com/office/drawing/2014/main" id="{6B6A2E98-39B6-8C45-8E5A-8078B336BA5A}"/>
              </a:ext>
            </a:extLst>
          </p:cNvPr>
          <p:cNvSpPr/>
          <p:nvPr/>
        </p:nvSpPr>
        <p:spPr>
          <a:xfrm>
            <a:off x="4474974" y="2436882"/>
            <a:ext cx="7906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KO #740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F47BBD12-5762-FD4A-A4CF-79BADFABA75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61229" y="4579672"/>
            <a:ext cx="916354" cy="87196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992FC9C-E302-8C44-B8EE-B16F1F466E8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25918" y="4564065"/>
            <a:ext cx="976431" cy="87813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0506159-56C9-A449-AB19-0A6B6A8203E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77872" y="2662127"/>
            <a:ext cx="924232" cy="9144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5FE0226-DA2F-DE4E-937B-AC296BB5845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32388" y="3650434"/>
            <a:ext cx="914400" cy="895378"/>
          </a:xfrm>
          <a:prstGeom prst="rect">
            <a:avLst/>
          </a:prstGeom>
        </p:spPr>
      </p:pic>
      <p:sp>
        <p:nvSpPr>
          <p:cNvPr id="34" name="矩形 76">
            <a:extLst>
              <a:ext uri="{FF2B5EF4-FFF2-40B4-BE49-F238E27FC236}">
                <a16:creationId xmlns:a16="http://schemas.microsoft.com/office/drawing/2014/main" id="{30F0FDC7-ADCC-3D4B-B432-91ABEBE764B3}"/>
              </a:ext>
            </a:extLst>
          </p:cNvPr>
          <p:cNvSpPr/>
          <p:nvPr/>
        </p:nvSpPr>
        <p:spPr>
          <a:xfrm>
            <a:off x="6460539" y="2415538"/>
            <a:ext cx="7906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KO #741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EDFE3FA0-EC3A-C041-A831-9F9F323BA6E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404481" y="3650823"/>
            <a:ext cx="917891" cy="88503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2D92F4F-2EDB-4043-B233-C1DB1BC05CE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05212" y="2660617"/>
            <a:ext cx="936434" cy="90155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FF0B8ED-8D66-A74B-8907-F8CEDED1553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28902" y="2654832"/>
            <a:ext cx="934065" cy="89537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5A0C9C6E-140C-6249-BBAD-A19F062570F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387115" y="4594033"/>
            <a:ext cx="935257" cy="87359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5D18CFA1-7E78-8D44-AF34-FE5180505FA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421233" y="4594033"/>
            <a:ext cx="936709" cy="885031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EB98B94E-E6E9-DC40-90A1-DE422738909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423589" y="4594033"/>
            <a:ext cx="924232" cy="885031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D0EBBF7D-DE39-AE4F-889F-E21BA265E9A5}"/>
              </a:ext>
            </a:extLst>
          </p:cNvPr>
          <p:cNvSpPr txBox="1"/>
          <p:nvPr/>
        </p:nvSpPr>
        <p:spPr>
          <a:xfrm>
            <a:off x="3614507" y="1872142"/>
            <a:ext cx="26003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u="sng" dirty="0">
                <a:latin typeface="Arial" panose="020B0604020202020204" pitchFamily="34" charset="0"/>
                <a:cs typeface="Arial" panose="020B0604020202020204" pitchFamily="34" charset="0"/>
              </a:rPr>
              <a:t>Hsp90⍺-KO mice + topical rHsp90⍺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66534EE-6DEF-3D4B-A6DB-3F4436191576}"/>
              </a:ext>
            </a:extLst>
          </p:cNvPr>
          <p:cNvSpPr txBox="1"/>
          <p:nvPr/>
        </p:nvSpPr>
        <p:spPr>
          <a:xfrm>
            <a:off x="1805884" y="2537843"/>
            <a:ext cx="500458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Day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382AD10-AA47-524C-AF4C-1927FE15B31F}"/>
              </a:ext>
            </a:extLst>
          </p:cNvPr>
          <p:cNvCxnSpPr>
            <a:cxnSpLocks/>
          </p:cNvCxnSpPr>
          <p:nvPr/>
        </p:nvCxnSpPr>
        <p:spPr>
          <a:xfrm flipV="1">
            <a:off x="2592566" y="3159049"/>
            <a:ext cx="363998" cy="1283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E1534F0-3362-96B9-0651-651993DDC88B}"/>
              </a:ext>
            </a:extLst>
          </p:cNvPr>
          <p:cNvCxnSpPr>
            <a:cxnSpLocks/>
          </p:cNvCxnSpPr>
          <p:nvPr/>
        </p:nvCxnSpPr>
        <p:spPr>
          <a:xfrm>
            <a:off x="2728446" y="4070334"/>
            <a:ext cx="192910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75DEFA5-8CFB-E563-5812-B564B8CC6E26}"/>
              </a:ext>
            </a:extLst>
          </p:cNvPr>
          <p:cNvCxnSpPr>
            <a:cxnSpLocks/>
          </p:cNvCxnSpPr>
          <p:nvPr/>
        </p:nvCxnSpPr>
        <p:spPr>
          <a:xfrm>
            <a:off x="2757140" y="5030832"/>
            <a:ext cx="164216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156B306-DF86-8095-E14D-209AB7F640E7}"/>
              </a:ext>
            </a:extLst>
          </p:cNvPr>
          <p:cNvSpPr txBox="1"/>
          <p:nvPr/>
        </p:nvSpPr>
        <p:spPr>
          <a:xfrm>
            <a:off x="2580736" y="4252174"/>
            <a:ext cx="466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16%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04F0C8A-42A4-F53B-6907-4239431E8724}"/>
              </a:ext>
            </a:extLst>
          </p:cNvPr>
          <p:cNvSpPr txBox="1"/>
          <p:nvPr/>
        </p:nvSpPr>
        <p:spPr>
          <a:xfrm>
            <a:off x="2534170" y="3332917"/>
            <a:ext cx="545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32E7115-A3F7-8820-4F54-F41FE510903E}"/>
              </a:ext>
            </a:extLst>
          </p:cNvPr>
          <p:cNvSpPr txBox="1"/>
          <p:nvPr/>
        </p:nvSpPr>
        <p:spPr>
          <a:xfrm>
            <a:off x="2552382" y="5105709"/>
            <a:ext cx="7045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closed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8B67A2C8-F0C8-D718-5985-604FE399471E}"/>
              </a:ext>
            </a:extLst>
          </p:cNvPr>
          <p:cNvCxnSpPr>
            <a:cxnSpLocks/>
          </p:cNvCxnSpPr>
          <p:nvPr/>
        </p:nvCxnSpPr>
        <p:spPr>
          <a:xfrm flipV="1">
            <a:off x="3614507" y="3110556"/>
            <a:ext cx="459174" cy="5728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B60A7585-741B-6352-29C8-E4E2945C8DB9}"/>
              </a:ext>
            </a:extLst>
          </p:cNvPr>
          <p:cNvCxnSpPr>
            <a:cxnSpLocks/>
          </p:cNvCxnSpPr>
          <p:nvPr/>
        </p:nvCxnSpPr>
        <p:spPr>
          <a:xfrm>
            <a:off x="3701639" y="4070334"/>
            <a:ext cx="290970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57E708A-E2FF-12C6-4A28-D4F402697BE8}"/>
              </a:ext>
            </a:extLst>
          </p:cNvPr>
          <p:cNvCxnSpPr>
            <a:cxnSpLocks/>
          </p:cNvCxnSpPr>
          <p:nvPr/>
        </p:nvCxnSpPr>
        <p:spPr>
          <a:xfrm>
            <a:off x="3702004" y="5030832"/>
            <a:ext cx="177159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7E921308-0460-E64A-8C06-DEC4EF49F873}"/>
              </a:ext>
            </a:extLst>
          </p:cNvPr>
          <p:cNvSpPr txBox="1"/>
          <p:nvPr/>
        </p:nvSpPr>
        <p:spPr>
          <a:xfrm>
            <a:off x="3635994" y="4259005"/>
            <a:ext cx="466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28%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30C7236-A2D3-16F8-9C34-0AEB282F5FB4}"/>
              </a:ext>
            </a:extLst>
          </p:cNvPr>
          <p:cNvSpPr txBox="1"/>
          <p:nvPr/>
        </p:nvSpPr>
        <p:spPr>
          <a:xfrm>
            <a:off x="3534762" y="3333166"/>
            <a:ext cx="545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2709B50-DEB1-4EE4-F23B-CFD2557A2F59}"/>
              </a:ext>
            </a:extLst>
          </p:cNvPr>
          <p:cNvSpPr txBox="1"/>
          <p:nvPr/>
        </p:nvSpPr>
        <p:spPr>
          <a:xfrm>
            <a:off x="3604178" y="5089276"/>
            <a:ext cx="5293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5%</a:t>
            </a: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30D87D4E-875E-66EA-B031-783419080CB6}"/>
              </a:ext>
            </a:extLst>
          </p:cNvPr>
          <p:cNvCxnSpPr>
            <a:cxnSpLocks/>
          </p:cNvCxnSpPr>
          <p:nvPr/>
        </p:nvCxnSpPr>
        <p:spPr>
          <a:xfrm flipV="1">
            <a:off x="4646245" y="3110307"/>
            <a:ext cx="459174" cy="5728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17A6331B-7D2F-27C4-1747-F4F354DF520F}"/>
              </a:ext>
            </a:extLst>
          </p:cNvPr>
          <p:cNvCxnSpPr>
            <a:cxnSpLocks/>
          </p:cNvCxnSpPr>
          <p:nvPr/>
        </p:nvCxnSpPr>
        <p:spPr>
          <a:xfrm>
            <a:off x="4722979" y="4146917"/>
            <a:ext cx="298766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9801224F-045A-77C1-D599-0D8700F6AB03}"/>
              </a:ext>
            </a:extLst>
          </p:cNvPr>
          <p:cNvCxnSpPr>
            <a:cxnSpLocks/>
          </p:cNvCxnSpPr>
          <p:nvPr/>
        </p:nvCxnSpPr>
        <p:spPr>
          <a:xfrm>
            <a:off x="4774846" y="5089276"/>
            <a:ext cx="177159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D2E3B71B-5EEA-95E9-023B-E38119517B17}"/>
              </a:ext>
            </a:extLst>
          </p:cNvPr>
          <p:cNvSpPr txBox="1"/>
          <p:nvPr/>
        </p:nvSpPr>
        <p:spPr>
          <a:xfrm>
            <a:off x="4655601" y="4278832"/>
            <a:ext cx="466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24%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FB18C00-9C0D-F57F-7E03-EFE8A985A1A3}"/>
              </a:ext>
            </a:extLst>
          </p:cNvPr>
          <p:cNvSpPr txBox="1"/>
          <p:nvPr/>
        </p:nvSpPr>
        <p:spPr>
          <a:xfrm>
            <a:off x="4655163" y="3332917"/>
            <a:ext cx="545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53FC6AD-E426-D80B-292A-D48D95A07741}"/>
              </a:ext>
            </a:extLst>
          </p:cNvPr>
          <p:cNvSpPr txBox="1"/>
          <p:nvPr/>
        </p:nvSpPr>
        <p:spPr>
          <a:xfrm>
            <a:off x="4563423" y="5105709"/>
            <a:ext cx="6399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closed</a:t>
            </a:r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0B63E890-E78C-1FD9-00AB-F5611DC12B0B}"/>
              </a:ext>
            </a:extLst>
          </p:cNvPr>
          <p:cNvCxnSpPr>
            <a:cxnSpLocks/>
          </p:cNvCxnSpPr>
          <p:nvPr/>
        </p:nvCxnSpPr>
        <p:spPr>
          <a:xfrm flipV="1">
            <a:off x="5660648" y="3133981"/>
            <a:ext cx="459174" cy="5728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D9529EFC-F829-69C4-7DF8-6577D1D7FA0D}"/>
              </a:ext>
            </a:extLst>
          </p:cNvPr>
          <p:cNvCxnSpPr>
            <a:cxnSpLocks/>
          </p:cNvCxnSpPr>
          <p:nvPr/>
        </p:nvCxnSpPr>
        <p:spPr>
          <a:xfrm>
            <a:off x="5786569" y="4126041"/>
            <a:ext cx="230372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94E1C34C-FCA4-8C50-57DC-78BCB62C12C3}"/>
              </a:ext>
            </a:extLst>
          </p:cNvPr>
          <p:cNvCxnSpPr>
            <a:cxnSpLocks/>
          </p:cNvCxnSpPr>
          <p:nvPr/>
        </p:nvCxnSpPr>
        <p:spPr>
          <a:xfrm>
            <a:off x="5823589" y="5067550"/>
            <a:ext cx="177159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37F49175-1255-E460-D4B4-5B4464E22A91}"/>
              </a:ext>
            </a:extLst>
          </p:cNvPr>
          <p:cNvSpPr txBox="1"/>
          <p:nvPr/>
        </p:nvSpPr>
        <p:spPr>
          <a:xfrm>
            <a:off x="5691907" y="4289674"/>
            <a:ext cx="466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18%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8086AD1-9215-38BC-6171-E7566230E467}"/>
              </a:ext>
            </a:extLst>
          </p:cNvPr>
          <p:cNvSpPr txBox="1"/>
          <p:nvPr/>
        </p:nvSpPr>
        <p:spPr>
          <a:xfrm>
            <a:off x="5660648" y="3360682"/>
            <a:ext cx="545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BE2F8A3-36E5-E565-B14E-7407D98344E8}"/>
              </a:ext>
            </a:extLst>
          </p:cNvPr>
          <p:cNvSpPr txBox="1"/>
          <p:nvPr/>
        </p:nvSpPr>
        <p:spPr>
          <a:xfrm>
            <a:off x="5628651" y="5105709"/>
            <a:ext cx="6093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closed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966BEB38-2503-FE94-1F95-934A39B013D7}"/>
              </a:ext>
            </a:extLst>
          </p:cNvPr>
          <p:cNvCxnSpPr>
            <a:cxnSpLocks/>
          </p:cNvCxnSpPr>
          <p:nvPr/>
        </p:nvCxnSpPr>
        <p:spPr>
          <a:xfrm flipV="1">
            <a:off x="6700930" y="3105963"/>
            <a:ext cx="459174" cy="5728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04F54197-8971-C1D2-04B9-BE9C7C469608}"/>
              </a:ext>
            </a:extLst>
          </p:cNvPr>
          <p:cNvCxnSpPr>
            <a:cxnSpLocks/>
          </p:cNvCxnSpPr>
          <p:nvPr/>
        </p:nvCxnSpPr>
        <p:spPr>
          <a:xfrm>
            <a:off x="6788062" y="4070334"/>
            <a:ext cx="275551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767188AD-2A43-DA84-82A0-768704F1438B}"/>
              </a:ext>
            </a:extLst>
          </p:cNvPr>
          <p:cNvCxnSpPr>
            <a:cxnSpLocks/>
          </p:cNvCxnSpPr>
          <p:nvPr/>
        </p:nvCxnSpPr>
        <p:spPr>
          <a:xfrm>
            <a:off x="6815076" y="5105709"/>
            <a:ext cx="177159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C8ADC462-BEF8-9715-E99B-308465CE5EFB}"/>
              </a:ext>
            </a:extLst>
          </p:cNvPr>
          <p:cNvSpPr txBox="1"/>
          <p:nvPr/>
        </p:nvSpPr>
        <p:spPr>
          <a:xfrm>
            <a:off x="6700930" y="4261897"/>
            <a:ext cx="466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21%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1DA5A07-1CE3-3376-03AC-C63C7CD7E899}"/>
              </a:ext>
            </a:extLst>
          </p:cNvPr>
          <p:cNvSpPr txBox="1"/>
          <p:nvPr/>
        </p:nvSpPr>
        <p:spPr>
          <a:xfrm>
            <a:off x="6621185" y="3328573"/>
            <a:ext cx="5453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94401BDE-4122-E349-1336-D75A9DBA8F50}"/>
              </a:ext>
            </a:extLst>
          </p:cNvPr>
          <p:cNvSpPr txBox="1"/>
          <p:nvPr/>
        </p:nvSpPr>
        <p:spPr>
          <a:xfrm>
            <a:off x="6727579" y="5139096"/>
            <a:ext cx="5293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6%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28390D-E147-6B53-AD0F-C3FF95A3B9C7}"/>
              </a:ext>
            </a:extLst>
          </p:cNvPr>
          <p:cNvSpPr txBox="1"/>
          <p:nvPr/>
        </p:nvSpPr>
        <p:spPr>
          <a:xfrm>
            <a:off x="1279171" y="792806"/>
            <a:ext cx="27991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Supplementation for Figure 7B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B8E3CED-D3E5-EA41-A46C-291EC3554BEA}"/>
              </a:ext>
            </a:extLst>
          </p:cNvPr>
          <p:cNvSpPr txBox="1"/>
          <p:nvPr/>
        </p:nvSpPr>
        <p:spPr>
          <a:xfrm>
            <a:off x="171543" y="176947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Pg. 9</a:t>
            </a:r>
          </a:p>
        </p:txBody>
      </p:sp>
    </p:spTree>
    <p:extLst>
      <p:ext uri="{BB962C8B-B14F-4D97-AF65-F5344CB8AC3E}">
        <p14:creationId xmlns:p14="http://schemas.microsoft.com/office/powerpoint/2010/main" val="1087501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597</TotalTime>
  <Words>412</Words>
  <Application>Microsoft Office PowerPoint</Application>
  <PresentationFormat>Custom</PresentationFormat>
  <Paragraphs>165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Wei Li</dc:creator>
  <cp:lastModifiedBy>MDPI</cp:lastModifiedBy>
  <cp:revision>65</cp:revision>
  <dcterms:created xsi:type="dcterms:W3CDTF">2023-12-13T18:33:26Z</dcterms:created>
  <dcterms:modified xsi:type="dcterms:W3CDTF">2024-07-30T10:17:06Z</dcterms:modified>
</cp:coreProperties>
</file>