
<file path=[Content_Types].xml><?xml version="1.0" encoding="utf-8"?>
<Types xmlns="http://schemas.openxmlformats.org/package/2006/content-types">
  <Default Extension="jpeg" ContentType="image/jpeg"/>
  <Default Extension="m4v" ContentType="video/unknown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76"/>
    <p:restoredTop sz="96327"/>
  </p:normalViewPr>
  <p:slideViewPr>
    <p:cSldViewPr snapToGrid="0">
      <p:cViewPr>
        <p:scale>
          <a:sx n="255" d="100"/>
          <a:sy n="255" d="100"/>
        </p:scale>
        <p:origin x="144" y="-5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E6139E-8EF1-C28F-5269-C92BF30FFA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ECF67A-F2F8-2048-7A86-846F0BEB6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38EB2B-9E15-FCA2-CF4D-F6769A2AB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A9BFFB-888E-D72F-B00E-F8B0AF66C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13C446-DF0F-A7CC-B4CC-5E071A4E0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62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5B875-E1BF-60B1-089A-19D55F068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B68434-7B18-D5CD-FD2A-87D4CBFFF9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65AEE-6B82-8BA5-51C2-4F93A44D5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9F80A8-5877-6B83-DF36-0F7072889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9DB4DD-0767-0EA5-ED17-3E40D9407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47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72AD974-58DD-D270-50C6-3DF56A0216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8ABF1E-696E-03EE-655C-048CC137AD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A1289F-7EB8-554D-0AEC-19980B98A9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01D4CB-A8A1-A769-FD2D-E0CFAB29D4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0F4D4-A24B-078B-F8DA-803D50A94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05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7E6F1-22B9-FAE5-016B-8AE2E885C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1ACAA-A2B8-5FB6-E701-5F8144BB1A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AC0C9-F4B6-403A-6EED-F67139C0B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E0085-B970-33A5-35D0-D43494459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361DC-C98D-CD9D-08EB-1FEE03AA9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01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4F407-5654-7D93-FE0F-56E01BCCF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D76CCD-E90A-9505-476D-F8ABB4E68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DE153-2D85-164F-EDD9-E86883A79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B38EA-006B-78BC-5DAF-861DAA28F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0099F-8265-553F-971F-E6213FA5E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2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11922-FD36-270F-A5B0-6E7E96BC9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5880B-AE83-7449-C3FD-CC1D31BBB2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D53B9E-5A10-DE36-EC0F-E239264EED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268F6C-173E-8EC4-D0FE-7772C3E9F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4044B-A349-B103-7E66-1E0670AAE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EEB546-E45C-787D-AB25-1EBE9108F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335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96752-7E12-D14A-06D6-82FE2A4DA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D2060-0FE2-E66D-187E-59E9ED58F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22378D-BDCF-8930-DD9D-4E95DA4579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0E5B1-BDEB-EEDF-DA52-119AAF4017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952F9F-1E72-7DAC-BB74-BC4E1127D7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989453-1713-F333-B909-4FBF76CEC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BCF9F4-A755-7099-DE5D-A099D4BED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5FFB803-A752-F673-9396-75D7BDBFB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58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9C48E1-F244-F55A-F609-DB7B6020C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992B65-63E8-202A-DBBA-6198F051C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DEEC7E-6124-EAC9-07AB-22DDCD2B4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33BACB-8AA8-05F0-9241-9F5581EAE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327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E7E59D-C5BF-F462-D893-3D1435009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EEB4EC-075F-9D69-7A54-1E0306D8A6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B8AC7-B092-77B7-EAD3-A98EA0AD5E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207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7ABAE-E8B1-4752-F485-77B14D9AC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9D84E-7B8C-FBE4-52CB-A345C7645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BE63A3-12DB-C6CD-40B1-92100A7B62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00848C-F3B4-DE41-3F8B-8244EF59C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D3E4D7-69B2-1A3E-2D9E-A51625EDA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955768-FF1C-F8D5-6C93-8A001033B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90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C62F9-742C-58D0-B71E-DEB08E7E7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9B9EA2-635F-CEDD-8DDB-A262CDABF1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A6686-E176-CB0A-6CFD-11D1E0677B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1612C3-0291-00DB-333F-B35010D12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25A217-F570-0E09-FA67-3AD19E606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95BF55-A649-BF47-A8FA-47AEFCBDC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06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14A2ED-2F1A-CD5B-AA12-A0FC5C4E9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2224D1-40C7-1E1C-B68A-F88E0E7763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38A107-15A0-19B7-15A3-EA36635B9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9FA16-8C21-8C49-8C12-398156235BB9}" type="datetimeFigureOut">
              <a:rPr lang="en-US" smtClean="0"/>
              <a:t>2/9/24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D0ADC-37F3-7EAF-F7FB-F9AF3CA5E5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BCDBD9-3580-6BED-6DBF-9AF03FB4EB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68EBB-A311-2847-A417-A08AA257D1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65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4v"/><Relationship Id="rId1" Type="http://schemas.microsoft.com/office/2007/relationships/media" Target="../media/media2.m4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4v"/><Relationship Id="rId1" Type="http://schemas.microsoft.com/office/2007/relationships/media" Target="../media/media3.m4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ov"/><Relationship Id="rId1" Type="http://schemas.microsoft.com/office/2007/relationships/media" Target="../media/media5.mov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ov"/><Relationship Id="rId1" Type="http://schemas.microsoft.com/office/2007/relationships/media" Target="../media/media6.mo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F880FE6A-BC51-CC1E-2E87-3AF7CAF8E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5">
            <a:extLst>
              <a:ext uri="{FF2B5EF4-FFF2-40B4-BE49-F238E27FC236}">
                <a16:creationId xmlns:a16="http://schemas.microsoft.com/office/drawing/2014/main" id="{C8E97B0C-9550-488C-82A4-55477B18D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9121" y="0"/>
            <a:ext cx="4231913" cy="6007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4BF096BE-C4AA-F2C5-3FFE-61490306D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43" y="5932729"/>
            <a:ext cx="11639725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2668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000" b="1" dirty="0"/>
              <a:t>Supplementary Figure 1: PCA plots and selected gene boxplots</a:t>
            </a:r>
            <a:endParaRPr lang="en-SG" sz="1000" dirty="0"/>
          </a:p>
          <a:p>
            <a:pPr lvl="0"/>
            <a:r>
              <a:rPr lang="en-US" sz="1000" dirty="0"/>
              <a:t> (A) PCA plot of all samples. Samples cluster in three groups – WT (grey), Activating (green) and Deactivating (brown). </a:t>
            </a:r>
            <a:endParaRPr lang="en-SG" sz="1000" dirty="0"/>
          </a:p>
          <a:p>
            <a:pPr lvl="0"/>
            <a:r>
              <a:rPr lang="en-US" sz="1000" dirty="0"/>
              <a:t> (B) Boxplot of normalized counts for </a:t>
            </a:r>
            <a:r>
              <a:rPr lang="en-US" sz="1000" i="1" dirty="0"/>
              <a:t>wnt-4</a:t>
            </a:r>
            <a:r>
              <a:rPr lang="en-US" sz="1000" dirty="0"/>
              <a:t>. </a:t>
            </a:r>
            <a:r>
              <a:rPr lang="en-US" sz="1000" i="1" dirty="0"/>
              <a:t>wnt-4</a:t>
            </a:r>
            <a:r>
              <a:rPr lang="en-US" sz="1000" dirty="0"/>
              <a:t> is upregulated in UAS-wnt-4 and UAS-otk-1 UAS-wnt-4 double mutants. </a:t>
            </a:r>
            <a:endParaRPr lang="en-SG" sz="1000" dirty="0"/>
          </a:p>
          <a:p>
            <a:pPr lvl="0"/>
            <a:r>
              <a:rPr lang="en-US" sz="1000" dirty="0"/>
              <a:t> (C) Boxplot of normalized counts for </a:t>
            </a:r>
            <a:r>
              <a:rPr lang="en-US" sz="1000" i="1" dirty="0"/>
              <a:t>otk-1</a:t>
            </a:r>
            <a:r>
              <a:rPr lang="en-US" sz="1000" dirty="0"/>
              <a:t>.</a:t>
            </a:r>
            <a:r>
              <a:rPr lang="en-US" sz="1000" i="1" dirty="0"/>
              <a:t> otk-1</a:t>
            </a:r>
            <a:r>
              <a:rPr lang="en-US" sz="1000" dirty="0"/>
              <a:t> is upregulated in UAS-otk-1 and UAS-otk-1 UAS-wnt-4 double mutants, and downregulated in otk-1</a:t>
            </a:r>
            <a:r>
              <a:rPr lang="en-US" sz="1000" baseline="30000" dirty="0"/>
              <a:t>RNAi</a:t>
            </a:r>
            <a:r>
              <a:rPr lang="en-US" sz="1000" dirty="0"/>
              <a:t>, otk-1</a:t>
            </a:r>
            <a:r>
              <a:rPr lang="en-US" sz="1000" baseline="30000" dirty="0"/>
              <a:t>RNAi</a:t>
            </a:r>
            <a:r>
              <a:rPr lang="en-US" sz="1000" dirty="0"/>
              <a:t> wnt-4</a:t>
            </a:r>
            <a:r>
              <a:rPr lang="en-US" sz="1000" baseline="30000" dirty="0"/>
              <a:t>RNAi</a:t>
            </a:r>
            <a:r>
              <a:rPr lang="en-US" sz="1000" dirty="0"/>
              <a:t> and otk-1</a:t>
            </a:r>
            <a:r>
              <a:rPr lang="en-US" sz="1000" baseline="30000" dirty="0"/>
              <a:t>RNAi</a:t>
            </a:r>
            <a:r>
              <a:rPr lang="en-US" sz="1000" dirty="0"/>
              <a:t> otk-2</a:t>
            </a:r>
            <a:r>
              <a:rPr lang="en-US" sz="1000" baseline="30000" dirty="0"/>
              <a:t>RNAi</a:t>
            </a:r>
            <a:r>
              <a:rPr lang="en-US" sz="1000" dirty="0"/>
              <a:t> mutants. </a:t>
            </a:r>
            <a:endParaRPr lang="en-SG" sz="1000" dirty="0"/>
          </a:p>
          <a:p>
            <a:pPr lvl="0"/>
            <a:r>
              <a:rPr lang="en-US" sz="1000" dirty="0"/>
              <a:t> (D) Boxplot of normalized counts for </a:t>
            </a:r>
            <a:r>
              <a:rPr lang="en-US" sz="1000" i="1" dirty="0"/>
              <a:t>otk-2</a:t>
            </a:r>
            <a:r>
              <a:rPr lang="en-US" sz="1000" dirty="0"/>
              <a:t>. </a:t>
            </a:r>
            <a:r>
              <a:rPr lang="en-US" sz="1000" i="1" dirty="0"/>
              <a:t>otk-2</a:t>
            </a:r>
            <a:r>
              <a:rPr lang="en-US" sz="1000" dirty="0"/>
              <a:t> is downregulated in otk-2</a:t>
            </a:r>
            <a:r>
              <a:rPr lang="en-US" sz="1000" baseline="30000" dirty="0"/>
              <a:t>RNAi</a:t>
            </a:r>
            <a:r>
              <a:rPr lang="en-US" sz="1000" dirty="0"/>
              <a:t>, otk-2</a:t>
            </a:r>
            <a:r>
              <a:rPr lang="en-US" sz="1000" baseline="30000" dirty="0"/>
              <a:t>RNAi</a:t>
            </a:r>
            <a:r>
              <a:rPr lang="en-US" sz="1000" dirty="0"/>
              <a:t> wnt-4</a:t>
            </a:r>
            <a:r>
              <a:rPr lang="en-US" sz="1000" baseline="30000" dirty="0"/>
              <a:t>RNAi</a:t>
            </a:r>
            <a:r>
              <a:rPr lang="en-US" sz="1000" dirty="0"/>
              <a:t>, and otk-1</a:t>
            </a:r>
            <a:r>
              <a:rPr lang="en-US" sz="1000" baseline="30000" dirty="0"/>
              <a:t>RNAi</a:t>
            </a:r>
            <a:r>
              <a:rPr lang="en-US" sz="1000" dirty="0"/>
              <a:t> otk-2</a:t>
            </a:r>
            <a:r>
              <a:rPr lang="en-US" sz="1000" baseline="30000" dirty="0"/>
              <a:t>RNAi</a:t>
            </a:r>
            <a:r>
              <a:rPr lang="en-US" sz="1000" dirty="0"/>
              <a:t> mutants. </a:t>
            </a:r>
            <a:endParaRPr lang="en-SG" sz="1000" dirty="0"/>
          </a:p>
        </p:txBody>
      </p:sp>
    </p:spTree>
    <p:extLst>
      <p:ext uri="{BB962C8B-B14F-4D97-AF65-F5344CB8AC3E}">
        <p14:creationId xmlns:p14="http://schemas.microsoft.com/office/powerpoint/2010/main" val="2815303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5B8A6F-3C06-864A-03F0-17A3D5EEFC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889" y="0"/>
            <a:ext cx="5357701" cy="57749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5F997C-D068-4817-E006-E2FA24B65AED}"/>
              </a:ext>
            </a:extLst>
          </p:cNvPr>
          <p:cNvSpPr txBox="1"/>
          <p:nvPr/>
        </p:nvSpPr>
        <p:spPr>
          <a:xfrm>
            <a:off x="291190" y="5657671"/>
            <a:ext cx="11900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Supplementary Figure 2: Cluster </a:t>
            </a:r>
            <a:r>
              <a:rPr lang="en-US" sz="1000" b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zscore</a:t>
            </a:r>
            <a:r>
              <a:rPr lang="en-US" sz="1000" b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boxplots and cluster representative gene boxplots</a:t>
            </a:r>
            <a:endParaRPr lang="en-SG" sz="10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sz="1000" b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SG" sz="10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(A – C): Boxplots of z-scores for each cluster. Cluster I is downregulated in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otk-1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double mutants. Cluster II is upregulated in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otk-1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double mutants.</a:t>
            </a:r>
            <a:endParaRPr lang="en-SG" sz="10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(D, E): Representative gene boxplots for cluster I. 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thisbe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ths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) and 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egfr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are strongly downregulated in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otk-1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double mutants, but are unaffected by Otk-1 expression levels.  </a:t>
            </a:r>
            <a:endParaRPr lang="en-SG" sz="10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(F, G): Representative gene boxplots for cluster II. </a:t>
            </a:r>
            <a:r>
              <a:rPr lang="en-US" sz="1000" i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easter (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ea</a:t>
            </a:r>
            <a:r>
              <a:rPr lang="en-US" sz="1000" i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dishevelled</a:t>
            </a:r>
            <a:r>
              <a:rPr lang="en-US" sz="1000" i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dsh</a:t>
            </a:r>
            <a:r>
              <a:rPr lang="en-US" sz="1000" i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are upregulated strongly in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wnt-4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otk-1</a:t>
            </a:r>
            <a:r>
              <a:rPr lang="en-US" sz="1000" kern="100" baseline="300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RNAi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 double mutants. </a:t>
            </a:r>
            <a:endParaRPr lang="en-SG" sz="10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(H, I): Representative gene boxplots for cluster III. </a:t>
            </a:r>
            <a:r>
              <a:rPr lang="en-US" sz="1000" i="1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mesh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and </a:t>
            </a:r>
            <a:r>
              <a:rPr lang="en-US" sz="1000" i="1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gli</a:t>
            </a:r>
            <a:r>
              <a:rPr lang="en-US" sz="10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are downregulated in all deactivating mutants (brown). </a:t>
            </a:r>
            <a:endParaRPr lang="en-SG" sz="10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52774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1E7D091-BD26-4501-EB39-CD1142D90859}"/>
              </a:ext>
            </a:extLst>
          </p:cNvPr>
          <p:cNvSpPr txBox="1"/>
          <p:nvPr/>
        </p:nvSpPr>
        <p:spPr>
          <a:xfrm>
            <a:off x="1434996" y="5657671"/>
            <a:ext cx="60947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/>
            <a:r>
              <a:rPr lang="en-US" sz="18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 </a:t>
            </a:r>
            <a:endParaRPr lang="en-SG" sz="28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marL="228600"/>
            <a:r>
              <a:rPr lang="en-US" sz="18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Video 1: Otk-1 TrojanGal4 &gt; UAS-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TdTomato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sz="1800" kern="1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Lightsheet</a:t>
            </a:r>
            <a:r>
              <a:rPr lang="en-US" sz="1800" kern="100" dirty="0">
                <a:effectLst/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imaging of embryo expressing a red fluorescent protein in the pattern of Otk-1.</a:t>
            </a:r>
            <a:endParaRPr lang="en-SG" sz="2800" kern="100" dirty="0">
              <a:effectLst/>
              <a:latin typeface="Calibri" panose="020F0502020204030204" pitchFamily="34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video1_otkTrojanGal4.m4v">
            <a:hlinkClick r:id="" action="ppaction://media"/>
            <a:extLst>
              <a:ext uri="{FF2B5EF4-FFF2-40B4-BE49-F238E27FC236}">
                <a16:creationId xmlns:a16="http://schemas.microsoft.com/office/drawing/2014/main" id="{632F7F50-C2B1-BB7A-6869-8C31A606B47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91814" y="0"/>
            <a:ext cx="4369014" cy="585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16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E11880-8EA6-7762-8AA0-D4FCF4BBB3C1}"/>
              </a:ext>
            </a:extLst>
          </p:cNvPr>
          <p:cNvSpPr txBox="1"/>
          <p:nvPr/>
        </p:nvSpPr>
        <p:spPr>
          <a:xfrm>
            <a:off x="2575035" y="6457890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Video 2: </a:t>
            </a:r>
            <a:r>
              <a:rPr lang="en-SG" sz="1800" dirty="0">
                <a:effectLst/>
                <a:latin typeface="PalatinoLinotype"/>
                <a:ea typeface="Times New Roman" panose="02020603050405020304" pitchFamily="18" charset="0"/>
              </a:rPr>
              <a:t>Embryo expressing Otk1 TFP (ventral view)</a:t>
            </a:r>
            <a:endParaRPr lang="en-SG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video2_otkTimer_ventral.m4v">
            <a:hlinkClick r:id="" action="ppaction://media"/>
            <a:extLst>
              <a:ext uri="{FF2B5EF4-FFF2-40B4-BE49-F238E27FC236}">
                <a16:creationId xmlns:a16="http://schemas.microsoft.com/office/drawing/2014/main" id="{C74B2F9C-A05A-939A-578B-2E728A129C6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2206" y="252247"/>
            <a:ext cx="10247587" cy="576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8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8E8D38C-ECD0-EE60-D36F-F4B3344C3C29}"/>
              </a:ext>
            </a:extLst>
          </p:cNvPr>
          <p:cNvSpPr txBox="1"/>
          <p:nvPr/>
        </p:nvSpPr>
        <p:spPr>
          <a:xfrm>
            <a:off x="3279228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800" dirty="0">
                <a:effectLst/>
                <a:latin typeface="PalatinoLinotype"/>
                <a:ea typeface="DengXian" panose="02010600030101010101" pitchFamily="2" charset="-122"/>
                <a:cs typeface="Times New Roman" panose="02020603050405020304" pitchFamily="18" charset="0"/>
              </a:rPr>
              <a:t>Video 3: Embryo expressing Otk-1 TFP (dorsal view)</a:t>
            </a:r>
            <a:r>
              <a:rPr lang="en-SG" dirty="0">
                <a:effectLst/>
              </a:rPr>
              <a:t> </a:t>
            </a:r>
            <a:endParaRPr lang="en-US" dirty="0"/>
          </a:p>
        </p:txBody>
      </p:sp>
      <p:pic>
        <p:nvPicPr>
          <p:cNvPr id="4" name="video3_otkTimer_dorsal.m4v">
            <a:hlinkClick r:id="" action="ppaction://media"/>
            <a:extLst>
              <a:ext uri="{FF2B5EF4-FFF2-40B4-BE49-F238E27FC236}">
                <a16:creationId xmlns:a16="http://schemas.microsoft.com/office/drawing/2014/main" id="{3B025D15-F6C3-C31A-BE99-B8E431380E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9807" y="157656"/>
            <a:ext cx="11004331" cy="618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8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25ED13-06F9-7696-4F16-9D1C3C2989B0}"/>
              </a:ext>
            </a:extLst>
          </p:cNvPr>
          <p:cNvSpPr txBox="1"/>
          <p:nvPr/>
        </p:nvSpPr>
        <p:spPr>
          <a:xfrm>
            <a:off x="2532992" y="6488668"/>
            <a:ext cx="742030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800" dirty="0">
                <a:effectLst/>
                <a:latin typeface="PalatinoLinotype"/>
                <a:ea typeface="Times New Roman" panose="02020603050405020304" pitchFamily="18" charset="0"/>
              </a:rPr>
              <a:t>Video 4: Embryo expressing daGal4 &gt; UAS-otk-1 Franken-HA-GFP </a:t>
            </a:r>
            <a:endParaRPr lang="en-SG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video4_otkHA_gfp.mp4">
            <a:hlinkClick r:id="" action="ppaction://media"/>
            <a:extLst>
              <a:ext uri="{FF2B5EF4-FFF2-40B4-BE49-F238E27FC236}">
                <a16:creationId xmlns:a16="http://schemas.microsoft.com/office/drawing/2014/main" id="{E6F486CE-4DF0-9F2C-E1E1-8871643365A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782613" y="0"/>
            <a:ext cx="6350876" cy="635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41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B2F080-9DCF-D934-7AAD-BC58246F3184}"/>
              </a:ext>
            </a:extLst>
          </p:cNvPr>
          <p:cNvSpPr txBox="1"/>
          <p:nvPr/>
        </p:nvSpPr>
        <p:spPr>
          <a:xfrm>
            <a:off x="3321269" y="648866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800" dirty="0">
                <a:effectLst/>
                <a:latin typeface="PalatinoLinotype"/>
                <a:ea typeface="Times New Roman" panose="02020603050405020304" pitchFamily="18" charset="0"/>
              </a:rPr>
              <a:t>Video 5: Embryo expressing elavGal4 &gt; UAS-GFP </a:t>
            </a:r>
            <a:endParaRPr lang="en-SG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Video5_elavgal4UAS GFP.mov">
            <a:hlinkClick r:id="" action="ppaction://media"/>
            <a:extLst>
              <a:ext uri="{FF2B5EF4-FFF2-40B4-BE49-F238E27FC236}">
                <a16:creationId xmlns:a16="http://schemas.microsoft.com/office/drawing/2014/main" id="{F25BE494-73DE-C9C7-E098-3088CF72A2D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0912" y="0"/>
            <a:ext cx="9859032" cy="628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63581F3-C6D1-71C2-1619-BDD509A622A5}"/>
              </a:ext>
            </a:extLst>
          </p:cNvPr>
          <p:cNvSpPr txBox="1"/>
          <p:nvPr/>
        </p:nvSpPr>
        <p:spPr>
          <a:xfrm>
            <a:off x="2301765" y="6488668"/>
            <a:ext cx="80509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SG" sz="1800" dirty="0">
                <a:effectLst/>
                <a:latin typeface="PalatinoLinotype"/>
                <a:ea typeface="DengXian" panose="02010600030101010101" pitchFamily="2" charset="-122"/>
                <a:cs typeface="Times New Roman" panose="02020603050405020304" pitchFamily="18" charset="0"/>
              </a:rPr>
              <a:t>Video 6: Embryo expressing elavGal4 &gt; UAS-GFP, Otk-1 RNAi, Otk-2 RNAi</a:t>
            </a:r>
            <a:r>
              <a:rPr lang="en-SG" dirty="0">
                <a:effectLst/>
              </a:rPr>
              <a:t> </a:t>
            </a:r>
            <a:endParaRPr lang="en-US" dirty="0"/>
          </a:p>
        </p:txBody>
      </p:sp>
      <p:pic>
        <p:nvPicPr>
          <p:cNvPr id="6" name="Video6_elavOTK">
            <a:hlinkClick r:id="" action="ppaction://media"/>
            <a:extLst>
              <a:ext uri="{FF2B5EF4-FFF2-40B4-BE49-F238E27FC236}">
                <a16:creationId xmlns:a16="http://schemas.microsoft.com/office/drawing/2014/main" id="{CDAB116D-9B29-75F9-60D7-22F2DDAA65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7573" y="3175"/>
            <a:ext cx="9776790" cy="622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45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339</Words>
  <Application>Microsoft Macintosh PowerPoint</Application>
  <PresentationFormat>Widescreen</PresentationFormat>
  <Paragraphs>18</Paragraphs>
  <Slides>8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PalatinoLinotype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Tolwinski, Nicholas Stanislaw</dc:creator>
  <cp:lastModifiedBy>Tolwinski, Nicholas Stanislaw</cp:lastModifiedBy>
  <cp:revision>1</cp:revision>
  <dcterms:created xsi:type="dcterms:W3CDTF">2024-02-09T06:38:16Z</dcterms:created>
  <dcterms:modified xsi:type="dcterms:W3CDTF">2024-02-09T07:19:55Z</dcterms:modified>
</cp:coreProperties>
</file>