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7" r:id="rId2"/>
    <p:sldId id="256" r:id="rId3"/>
    <p:sldId id="259" r:id="rId4"/>
    <p:sldId id="262" r:id="rId5"/>
    <p:sldId id="260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73" autoAdjust="0"/>
    <p:restoredTop sz="93060" autoAdjust="0"/>
  </p:normalViewPr>
  <p:slideViewPr>
    <p:cSldViewPr>
      <p:cViewPr>
        <p:scale>
          <a:sx n="80" d="100"/>
          <a:sy n="80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EEDF7-FE2A-4886-87B0-CC2D92FD7111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49B5F-E3A9-40A7-B374-A80AB974E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62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GTGASGSFKLSKK;</a:t>
            </a:r>
            <a:r>
              <a:rPr lang="en-US" baseline="0" dirty="0" smtClean="0"/>
              <a:t> </a:t>
            </a:r>
            <a:r>
              <a:rPr lang="en-US" dirty="0" smtClean="0"/>
              <a:t>K9 acetylated (known)</a:t>
            </a:r>
            <a:r>
              <a:rPr lang="en-US" baseline="0" dirty="0" smtClean="0"/>
              <a:t>, </a:t>
            </a:r>
            <a:r>
              <a:rPr lang="en-US" dirty="0" smtClean="0"/>
              <a:t>K12 acetylated (new)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49B5F-E3A9-40A7-B374-A80AB974E1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82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ASGPPVSELITKAVTASK; T15 acetylated (new),</a:t>
            </a:r>
            <a:r>
              <a:rPr lang="en-US" baseline="0" dirty="0" smtClean="0"/>
              <a:t> </a:t>
            </a:r>
            <a:r>
              <a:rPr lang="en-US" dirty="0" smtClean="0"/>
              <a:t>T11</a:t>
            </a:r>
            <a:r>
              <a:rPr lang="en-US" baseline="0" dirty="0" smtClean="0"/>
              <a:t> may not be acetylated.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49B5F-E3A9-40A7-B374-A80AB974E1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9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AMGIMNSFVNDIFER; S7 acetylated</a:t>
            </a:r>
            <a:r>
              <a:rPr lang="en-US" baseline="0" dirty="0" smtClean="0"/>
              <a:t> (new)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E0F5E-731E-4B0E-B634-0182A87A85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74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FQSSAVMALQEACEAYLVGLFEDTNLCAIHAK; S3 acetylated</a:t>
            </a:r>
            <a:r>
              <a:rPr lang="en-US" baseline="0" dirty="0" smtClean="0"/>
              <a:t> (new)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49B5F-E3A9-40A7-B374-A80AB974E1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89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KQLATKAAR; T5 acetylated</a:t>
            </a:r>
            <a:r>
              <a:rPr lang="en-US" baseline="0" dirty="0" smtClean="0"/>
              <a:t> (new)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E0F5E-731E-4B0E-B634-0182A87A85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31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KSTGGKAPR; T3 acetylated (new)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E0F5E-731E-4B0E-B634-0182A87A85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14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2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34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54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1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472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23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77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30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60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2737C-27B1-488B-A34D-7BF038D2D91C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9C3A7-C050-4CD9-A4EF-6190BD075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60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228601" y="223421"/>
            <a:ext cx="8760884" cy="511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1600" b="1" dirty="0" smtClean="0"/>
              <a:t>Post-translational </a:t>
            </a:r>
            <a:r>
              <a:rPr lang="en-US" altLang="en-US" sz="1600" b="1" dirty="0"/>
              <a:t>modification of human histone by wide tolerance of acetylation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None/>
            </a:pPr>
            <a:r>
              <a:rPr lang="en-US" sz="1600" dirty="0" err="1" smtClean="0"/>
              <a:t>Cuiling</a:t>
            </a:r>
            <a:r>
              <a:rPr lang="en-US" sz="1600" dirty="0" smtClean="0"/>
              <a:t> </a:t>
            </a:r>
            <a:r>
              <a:rPr lang="en-US" sz="1600" dirty="0"/>
              <a:t>Li</a:t>
            </a:r>
            <a:r>
              <a:rPr lang="en-US" sz="1600" baseline="30000" dirty="0"/>
              <a:t>1†</a:t>
            </a:r>
            <a:r>
              <a:rPr lang="en-US" sz="1600" dirty="0"/>
              <a:t>, Han-</a:t>
            </a:r>
            <a:r>
              <a:rPr lang="en-US" sz="1600" dirty="0" err="1"/>
              <a:t>Pil</a:t>
            </a:r>
            <a:r>
              <a:rPr lang="en-US" sz="1600" dirty="0"/>
              <a:t> Choi</a:t>
            </a:r>
            <a:r>
              <a:rPr lang="en-US" sz="1600" baseline="30000" dirty="0"/>
              <a:t>2†</a:t>
            </a:r>
            <a:r>
              <a:rPr lang="en-US" sz="1600" dirty="0"/>
              <a:t>, </a:t>
            </a:r>
            <a:r>
              <a:rPr lang="en-US" sz="1600" dirty="0" err="1"/>
              <a:t>Xiaoyue</a:t>
            </a:r>
            <a:r>
              <a:rPr lang="en-US" sz="1600" dirty="0"/>
              <a:t> Wang</a:t>
            </a:r>
            <a:r>
              <a:rPr lang="en-US" sz="1600" baseline="30000" dirty="0"/>
              <a:t>1†</a:t>
            </a:r>
            <a:r>
              <a:rPr lang="en-US" sz="1600" dirty="0"/>
              <a:t>, </a:t>
            </a:r>
            <a:r>
              <a:rPr lang="en-US" sz="1600" dirty="0" err="1"/>
              <a:t>Fei</a:t>
            </a:r>
            <a:r>
              <a:rPr lang="en-US" sz="1600" dirty="0"/>
              <a:t> Wu</a:t>
            </a:r>
            <a:r>
              <a:rPr lang="en-US" sz="1600" baseline="30000" dirty="0"/>
              <a:t>1</a:t>
            </a:r>
            <a:r>
              <a:rPr lang="en-US" sz="1600" dirty="0"/>
              <a:t>, </a:t>
            </a:r>
            <a:r>
              <a:rPr lang="en-US" sz="1600" dirty="0" err="1"/>
              <a:t>Xinjun</a:t>
            </a:r>
            <a:r>
              <a:rPr lang="en-US" sz="1600" dirty="0"/>
              <a:t> Chen</a:t>
            </a:r>
            <a:r>
              <a:rPr lang="en-US" sz="1600" baseline="30000" dirty="0"/>
              <a:t>1</a:t>
            </a:r>
            <a:r>
              <a:rPr lang="en-US" sz="1600" dirty="0"/>
              <a:t>, Xin Lü</a:t>
            </a:r>
            <a:r>
              <a:rPr lang="en-US" sz="1600" baseline="30000" dirty="0"/>
              <a:t>1</a:t>
            </a:r>
            <a:r>
              <a:rPr lang="en-US" sz="1600" dirty="0"/>
              <a:t>, </a:t>
            </a:r>
            <a:r>
              <a:rPr lang="en-US" sz="1600" dirty="0" err="1"/>
              <a:t>Ruirui</a:t>
            </a:r>
            <a:r>
              <a:rPr lang="en-US" sz="1600" dirty="0"/>
              <a:t> Jing</a:t>
            </a:r>
            <a:r>
              <a:rPr lang="en-US" sz="1600" baseline="30000" dirty="0"/>
              <a:t>1</a:t>
            </a:r>
            <a:r>
              <a:rPr lang="en-US" sz="1600" dirty="0"/>
              <a:t>, </a:t>
            </a:r>
            <a:r>
              <a:rPr lang="en-US" sz="1600" dirty="0" err="1"/>
              <a:t>Hoon</a:t>
            </a:r>
            <a:r>
              <a:rPr lang="en-US" sz="1600" dirty="0"/>
              <a:t> Ryu</a:t>
            </a:r>
            <a:r>
              <a:rPr lang="en-US" sz="1600" baseline="30000" dirty="0"/>
              <a:t>2</a:t>
            </a:r>
            <a:r>
              <a:rPr lang="en-US" sz="1600" dirty="0"/>
              <a:t>, </a:t>
            </a:r>
            <a:r>
              <a:rPr lang="en-US" sz="1600" dirty="0" err="1"/>
              <a:t>Xingyuan</a:t>
            </a:r>
            <a:r>
              <a:rPr lang="en-US" sz="1600" dirty="0"/>
              <a:t> </a:t>
            </a:r>
            <a:r>
              <a:rPr lang="en-US" sz="1600" dirty="0" smtClean="0"/>
              <a:t>Wang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, </a:t>
            </a:r>
            <a:r>
              <a:rPr lang="en-US" sz="1600" dirty="0" err="1"/>
              <a:t>Kazem</a:t>
            </a:r>
            <a:r>
              <a:rPr lang="en-US" sz="1600" dirty="0"/>
              <a:t> M. Azadzoi</a:t>
            </a:r>
            <a:r>
              <a:rPr lang="en-US" sz="1600" baseline="30000" dirty="0"/>
              <a:t>2</a:t>
            </a:r>
            <a:r>
              <a:rPr lang="en-US" sz="1600" dirty="0"/>
              <a:t>*, and Jing-Hua Yang</a:t>
            </a:r>
            <a:r>
              <a:rPr lang="en-US" sz="1600" baseline="30000" dirty="0"/>
              <a:t>1, 2</a:t>
            </a:r>
            <a:r>
              <a:rPr lang="en-US" sz="1600" dirty="0"/>
              <a:t>* </a:t>
            </a:r>
            <a:r>
              <a:rPr lang="en-US" altLang="en-US" sz="1600" dirty="0"/>
              <a:t> 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600" baseline="30000" dirty="0"/>
              <a:t> </a:t>
            </a:r>
            <a:endParaRPr lang="en-US" altLang="en-US" sz="1600" dirty="0"/>
          </a:p>
          <a:p>
            <a:pPr>
              <a:buNone/>
            </a:pPr>
            <a:r>
              <a:rPr lang="en-US" sz="1600" baseline="30000" dirty="0" smtClean="0"/>
              <a:t>1</a:t>
            </a:r>
            <a:r>
              <a:rPr lang="en-US" sz="1600" dirty="0" smtClean="0"/>
              <a:t>Cancer </a:t>
            </a:r>
            <a:r>
              <a:rPr lang="en-US" sz="1600" dirty="0"/>
              <a:t>Research Center, Shandong University School of </a:t>
            </a:r>
            <a:r>
              <a:rPr lang="en-US" sz="1600" dirty="0" smtClean="0"/>
              <a:t>Medicine, Jinan 250012, China</a:t>
            </a:r>
            <a:endParaRPr lang="en-US" sz="1600" dirty="0"/>
          </a:p>
          <a:p>
            <a:pPr>
              <a:buNone/>
            </a:pPr>
            <a:r>
              <a:rPr lang="en-US" sz="1600" baseline="30000" dirty="0"/>
              <a:t>2</a:t>
            </a:r>
            <a:r>
              <a:rPr lang="en-US" sz="1600" dirty="0"/>
              <a:t>Departments of Surgery, Urology, Neurology and Proteomics Laboratory, VA Boston Healthcare System, Boston University School of Medicine, Boston, MA 02130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1600" baseline="30000" dirty="0" smtClean="0"/>
              <a:t>3</a:t>
            </a:r>
            <a:r>
              <a:rPr lang="en-US" sz="1600" dirty="0" smtClean="0"/>
              <a:t>Shandong </a:t>
            </a:r>
            <a:r>
              <a:rPr lang="en-US" sz="1600" dirty="0"/>
              <a:t>University School of </a:t>
            </a:r>
            <a:r>
              <a:rPr lang="en-US" sz="1600" dirty="0" smtClean="0"/>
              <a:t>Management, </a:t>
            </a:r>
            <a:r>
              <a:rPr lang="en-US" sz="1600" dirty="0"/>
              <a:t>Jinan </a:t>
            </a:r>
            <a:r>
              <a:rPr lang="en-US" sz="1600" dirty="0" smtClean="0"/>
              <a:t>250100, </a:t>
            </a:r>
            <a:r>
              <a:rPr lang="en-US" sz="1600" dirty="0"/>
              <a:t>China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buNone/>
            </a:pPr>
            <a:r>
              <a:rPr lang="en-US" sz="1600" baseline="30000" dirty="0" smtClean="0"/>
              <a:t>†</a:t>
            </a:r>
            <a:r>
              <a:rPr lang="en-US" sz="1600" dirty="0" smtClean="0"/>
              <a:t>These </a:t>
            </a:r>
            <a:r>
              <a:rPr lang="en-US" sz="1600" dirty="0"/>
              <a:t>authors contributed equally to this work.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sz="1600" baseline="30000" dirty="0"/>
              <a:t>*</a:t>
            </a:r>
            <a:r>
              <a:rPr lang="en-US" sz="1600" dirty="0"/>
              <a:t>Correspondence: kazadzoi@bu.edu (K.M.A.); jyang@bu.edu (J.-H.Y.)</a:t>
            </a:r>
            <a:endParaRPr lang="en-US" altLang="en-US" sz="1600" dirty="0"/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en-US" altLang="en-US" sz="1600" b="1" dirty="0"/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en-US" sz="1600" b="1" dirty="0"/>
              <a:t>Table of Contents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en-US" altLang="en-US" sz="1600" b="1" dirty="0"/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600" b="1" dirty="0" smtClean="0"/>
              <a:t>Fig S1. </a:t>
            </a:r>
            <a:r>
              <a:rPr lang="en-US" altLang="zh-CN" sz="1600" b="1" dirty="0"/>
              <a:t>MS/MS spectra of </a:t>
            </a:r>
            <a:r>
              <a:rPr lang="en-US" altLang="zh-CN" sz="1600" b="1" dirty="0" smtClean="0"/>
              <a:t>putative new </a:t>
            </a:r>
            <a:r>
              <a:rPr lang="en-US" altLang="zh-CN" sz="1600" b="1" dirty="0"/>
              <a:t>sites of human histone acetylation identified in this study.</a:t>
            </a:r>
            <a:r>
              <a:rPr lang="en-US" altLang="zh-CN" sz="1600" dirty="0" smtClean="0"/>
              <a:t> The </a:t>
            </a:r>
            <a:r>
              <a:rPr lang="en-US" altLang="zh-CN" sz="1600" dirty="0"/>
              <a:t>matched b and y ions are labeled with their mass weights in Dalton. The peptide sequence is shown on the top of each </a:t>
            </a:r>
            <a:r>
              <a:rPr lang="en-US" altLang="zh-CN" sz="1600" dirty="0" smtClean="0"/>
              <a:t>spectrum, </a:t>
            </a:r>
            <a:r>
              <a:rPr lang="en-US" altLang="zh-CN" sz="1600" dirty="0"/>
              <a:t>with the matched b and y ions labeled on the </a:t>
            </a:r>
            <a:r>
              <a:rPr lang="en-US" altLang="zh-CN" sz="1600" dirty="0" smtClean="0"/>
              <a:t>bottom and top </a:t>
            </a:r>
            <a:r>
              <a:rPr lang="en-US" altLang="zh-CN" sz="1600" dirty="0"/>
              <a:t>of the residues, respectively. </a:t>
            </a:r>
            <a:r>
              <a:rPr lang="en-US" altLang="zh-CN" sz="1600" dirty="0" smtClean="0"/>
              <a:t>Ac: acetylation, Ox: oxidation, Ca: </a:t>
            </a:r>
            <a:r>
              <a:rPr lang="en-US" altLang="zh-CN" sz="1600" dirty="0" err="1" smtClean="0"/>
              <a:t>carbamidomethylation</a:t>
            </a:r>
            <a:r>
              <a:rPr lang="en-US" altLang="zh-CN" sz="1600" dirty="0" smtClean="0"/>
              <a:t>.   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6207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8408" y="2467155"/>
            <a:ext cx="8564592" cy="1952445"/>
            <a:chOff x="-76199" y="2467155"/>
            <a:chExt cx="8564592" cy="195244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1" t="3140" r="7171" b="1738"/>
            <a:stretch/>
          </p:blipFill>
          <p:spPr>
            <a:xfrm>
              <a:off x="114301" y="2467155"/>
              <a:ext cx="8374092" cy="195244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 rot="10800000">
              <a:off x="-76199" y="2551060"/>
              <a:ext cx="338554" cy="14875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Intensity [counts] (10</a:t>
              </a:r>
              <a:r>
                <a:rPr lang="en-US" sz="1000" baseline="30000" dirty="0" smtClean="0"/>
                <a:t>3</a:t>
              </a:r>
              <a:r>
                <a:rPr lang="en-US" sz="1000" dirty="0" smtClean="0"/>
                <a:t>) </a:t>
              </a:r>
              <a:endParaRPr lang="en-US" sz="1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300" y="2901616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20</a:t>
              </a:r>
              <a:endParaRPr lang="en-US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4300" y="3171719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15</a:t>
              </a:r>
              <a:endParaRPr lang="en-US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4300" y="3411423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10</a:t>
              </a:r>
              <a:endParaRPr lang="en-US" sz="1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2400" y="3679658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5</a:t>
              </a:r>
              <a:endParaRPr lang="en-US" sz="1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20000" y="4060658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1200</a:t>
              </a:r>
              <a:endParaRPr lang="en-US" sz="1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92349" y="4060658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4</a:t>
              </a:r>
              <a:r>
                <a:rPr lang="en-US" sz="1000" dirty="0" smtClean="0"/>
                <a:t>00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81400" y="4060658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600</a:t>
              </a:r>
              <a:endParaRPr lang="en-US" sz="1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53000" y="4060658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800</a:t>
              </a:r>
              <a:endParaRPr lang="en-US" sz="1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14400" y="4060658"/>
              <a:ext cx="450851" cy="282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200</a:t>
              </a:r>
              <a:endParaRPr lang="en-US" sz="1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48400" y="4060658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1000</a:t>
              </a:r>
              <a:endParaRPr lang="en-US" sz="1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400" y="3897229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0800000">
              <a:off x="685799" y="2551060"/>
              <a:ext cx="338554" cy="12589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159.07613 b</a:t>
              </a:r>
              <a:r>
                <a:rPr lang="en-US" sz="1000" baseline="-25000" dirty="0" smtClean="0"/>
                <a:t>2</a:t>
              </a:r>
              <a:r>
                <a:rPr lang="en-US" sz="1000" dirty="0" smtClean="0"/>
                <a:t>, y</a:t>
              </a:r>
              <a:r>
                <a:rPr lang="en-US" sz="1000" baseline="-25000" dirty="0" smtClean="0"/>
                <a:t>2</a:t>
              </a:r>
              <a:r>
                <a:rPr lang="en-US" sz="1000" baseline="30000" dirty="0" smtClean="0"/>
                <a:t>2+</a:t>
              </a:r>
              <a:endParaRPr lang="en-US" sz="10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0800000">
              <a:off x="1066799" y="2667000"/>
              <a:ext cx="338554" cy="12589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216.09749 b</a:t>
              </a:r>
              <a:r>
                <a:rPr lang="en-US" sz="1000" baseline="-25000" dirty="0" smtClean="0"/>
                <a:t>3,</a:t>
              </a:r>
              <a:r>
                <a:rPr lang="en-US" sz="1000" dirty="0" smtClean="0"/>
                <a:t> b</a:t>
              </a:r>
              <a:r>
                <a:rPr lang="en-US" sz="1000" baseline="-25000" dirty="0" smtClean="0"/>
                <a:t>6</a:t>
              </a:r>
              <a:r>
                <a:rPr lang="en-US" sz="1000" baseline="30000" dirty="0" smtClean="0"/>
                <a:t>2+</a:t>
              </a:r>
              <a:endParaRPr lang="en-US" sz="1000" baseline="30000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0800000">
              <a:off x="1524000" y="2938076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287.13446 b</a:t>
              </a:r>
              <a:r>
                <a:rPr lang="en-US" sz="1000" baseline="-25000" dirty="0" smtClean="0"/>
                <a:t>4</a:t>
              </a:r>
              <a:endParaRPr lang="en-US" sz="1000" baseline="-25000" dirty="0"/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1337845" y="2703460"/>
              <a:ext cx="338554" cy="125894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259.13931 y</a:t>
              </a:r>
              <a:r>
                <a:rPr lang="en-US" sz="1000" baseline="-25000" dirty="0" smtClean="0"/>
                <a:t>4</a:t>
              </a:r>
              <a:r>
                <a:rPr lang="en-US" sz="1000" baseline="30000" dirty="0" smtClean="0"/>
                <a:t>2+</a:t>
              </a:r>
              <a:r>
                <a:rPr lang="en-US" sz="1000" dirty="0" smtClean="0"/>
                <a:t>, b</a:t>
              </a:r>
              <a:r>
                <a:rPr lang="en-US" sz="1000" baseline="-25000" dirty="0" smtClean="0"/>
                <a:t>7</a:t>
              </a:r>
              <a:r>
                <a:rPr lang="en-US" sz="1000" baseline="30000" dirty="0" smtClean="0"/>
                <a:t>2+</a:t>
              </a:r>
              <a:endParaRPr lang="en-US" sz="1000" baseline="30000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0800000">
              <a:off x="5376446" y="2785675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835.51630 b</a:t>
              </a:r>
              <a:r>
                <a:rPr lang="en-US" sz="1000" baseline="-25000" dirty="0" smtClean="0"/>
                <a:t>9</a:t>
              </a:r>
              <a:endParaRPr lang="en-US" sz="1000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0800000">
              <a:off x="5065297" y="2709475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834.51776 y</a:t>
              </a:r>
              <a:r>
                <a:rPr lang="en-US" sz="1000" baseline="-25000" dirty="0" smtClean="0"/>
                <a:t>6</a:t>
              </a:r>
              <a:endParaRPr lang="en-US" sz="1000" baseline="-25000" dirty="0"/>
            </a:p>
          </p:txBody>
        </p:sp>
        <p:sp>
          <p:nvSpPr>
            <p:cNvPr id="34" name="Line 243"/>
            <p:cNvSpPr>
              <a:spLocks noChangeShapeType="1"/>
            </p:cNvSpPr>
            <p:nvPr/>
          </p:nvSpPr>
          <p:spPr bwMode="auto">
            <a:xfrm flipH="1" flipV="1">
              <a:off x="5257800" y="3721662"/>
              <a:ext cx="118646" cy="2187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243"/>
            <p:cNvSpPr>
              <a:spLocks noChangeShapeType="1"/>
            </p:cNvSpPr>
            <p:nvPr/>
          </p:nvSpPr>
          <p:spPr bwMode="auto">
            <a:xfrm flipV="1">
              <a:off x="5410200" y="3781739"/>
              <a:ext cx="106759" cy="1967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 rot="10800000">
              <a:off x="499645" y="2709476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147.11255 y</a:t>
              </a:r>
              <a:r>
                <a:rPr lang="en-US" sz="1000" baseline="-25000" dirty="0" smtClean="0"/>
                <a:t>1</a:t>
              </a:r>
              <a:endParaRPr lang="en-US" sz="1000" baseline="-25000" dirty="0"/>
            </a:p>
          </p:txBody>
        </p:sp>
        <p:sp>
          <p:nvSpPr>
            <p:cNvPr id="37" name="Line 243"/>
            <p:cNvSpPr>
              <a:spLocks noChangeShapeType="1"/>
            </p:cNvSpPr>
            <p:nvPr/>
          </p:nvSpPr>
          <p:spPr bwMode="auto">
            <a:xfrm flipH="1" flipV="1">
              <a:off x="676834" y="3693982"/>
              <a:ext cx="85165" cy="2175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 rot="10800000">
              <a:off x="4233446" y="2938075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687.44763 y</a:t>
              </a:r>
              <a:r>
                <a:rPr lang="en-US" sz="1000" baseline="-25000" dirty="0" smtClean="0"/>
                <a:t>5</a:t>
              </a:r>
              <a:endParaRPr lang="en-US" sz="1000" baseline="-25000" dirty="0"/>
            </a:p>
          </p:txBody>
        </p:sp>
        <p:sp>
          <p:nvSpPr>
            <p:cNvPr id="39" name="TextBox 38"/>
            <p:cNvSpPr txBox="1"/>
            <p:nvPr/>
          </p:nvSpPr>
          <p:spPr>
            <a:xfrm rot="10800000">
              <a:off x="5791201" y="2938076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921.54706 y</a:t>
              </a:r>
              <a:r>
                <a:rPr lang="en-US" sz="1000" baseline="-25000" dirty="0" smtClean="0"/>
                <a:t>7</a:t>
              </a:r>
              <a:endParaRPr lang="en-US" sz="1000" baseline="-25000" dirty="0"/>
            </a:p>
          </p:txBody>
        </p:sp>
        <p:sp>
          <p:nvSpPr>
            <p:cNvPr id="40" name="TextBox 39"/>
            <p:cNvSpPr txBox="1"/>
            <p:nvPr/>
          </p:nvSpPr>
          <p:spPr>
            <a:xfrm rot="10800000">
              <a:off x="6172201" y="2819400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978.56970 y</a:t>
              </a:r>
              <a:r>
                <a:rPr lang="en-US" sz="1000" baseline="-25000" dirty="0" smtClean="0"/>
                <a:t>8</a:t>
              </a:r>
              <a:endParaRPr lang="en-US" sz="1000" baseline="-25000" dirty="0"/>
            </a:p>
          </p:txBody>
        </p:sp>
        <p:sp>
          <p:nvSpPr>
            <p:cNvPr id="41" name="TextBox 40"/>
            <p:cNvSpPr txBox="1"/>
            <p:nvPr/>
          </p:nvSpPr>
          <p:spPr>
            <a:xfrm rot="10800000">
              <a:off x="6781800" y="2743200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1065.60291 y</a:t>
              </a:r>
              <a:r>
                <a:rPr lang="en-US" sz="1000" baseline="-25000" dirty="0" smtClean="0"/>
                <a:t>9</a:t>
              </a:r>
              <a:endParaRPr lang="en-US" sz="1000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 rot="10800000">
              <a:off x="7620001" y="2895600"/>
              <a:ext cx="338554" cy="10243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1193.66016 y</a:t>
              </a:r>
              <a:r>
                <a:rPr lang="en-US" sz="1000" baseline="-25000" dirty="0" smtClean="0"/>
                <a:t>11</a:t>
              </a:r>
              <a:endParaRPr lang="en-US" sz="1000" baseline="-25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191000" y="4136858"/>
              <a:ext cx="450851" cy="282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m/z</a:t>
              </a:r>
              <a:endParaRPr lang="en-US" sz="10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514600" y="1981200"/>
            <a:ext cx="4089360" cy="609600"/>
            <a:chOff x="2514600" y="1447800"/>
            <a:chExt cx="4089360" cy="609600"/>
          </a:xfrm>
        </p:grpSpPr>
        <p:sp>
          <p:nvSpPr>
            <p:cNvPr id="18" name="TextBox 17"/>
            <p:cNvSpPr txBox="1"/>
            <p:nvPr/>
          </p:nvSpPr>
          <p:spPr>
            <a:xfrm>
              <a:off x="2514600" y="1600200"/>
              <a:ext cx="40893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         G  T  G  A  S  G  S  F  </a:t>
              </a:r>
              <a:r>
                <a:rPr lang="en-US" sz="1600" dirty="0" err="1" smtClean="0"/>
                <a:t>Kac</a:t>
              </a:r>
              <a:r>
                <a:rPr lang="en-US" sz="1600" dirty="0" smtClean="0"/>
                <a:t>  L  S  </a:t>
              </a:r>
              <a:r>
                <a:rPr lang="en-US" sz="1600" dirty="0" err="1" smtClean="0"/>
                <a:t>Kac</a:t>
              </a:r>
              <a:r>
                <a:rPr lang="en-US" sz="1600" dirty="0" smtClean="0"/>
                <a:t>  K</a:t>
              </a:r>
              <a:endParaRPr lang="en-US" sz="1600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3156796" y="1630076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>
              <a:off x="3287608" y="1597832"/>
              <a:ext cx="217592" cy="307168"/>
              <a:chOff x="5301404" y="1646524"/>
              <a:chExt cx="217592" cy="307168"/>
            </a:xfrm>
          </p:grpSpPr>
          <p:cxnSp>
            <p:nvCxnSpPr>
              <p:cNvPr id="65" name="Straight Connector 64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3516208" y="1627708"/>
              <a:ext cx="108796" cy="277292"/>
              <a:chOff x="5301404" y="1676400"/>
              <a:chExt cx="108796" cy="277292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3733800" y="1600200"/>
              <a:ext cx="217592" cy="307168"/>
              <a:chOff x="5301404" y="1646524"/>
              <a:chExt cx="217592" cy="307168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>
              <a:off x="4006004" y="1600200"/>
              <a:ext cx="108796" cy="285786"/>
              <a:chOff x="5410200" y="1646524"/>
              <a:chExt cx="108796" cy="285786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 79"/>
            <p:cNvGrpSpPr/>
            <p:nvPr/>
          </p:nvGrpSpPr>
          <p:grpSpPr>
            <a:xfrm>
              <a:off x="4125808" y="1600200"/>
              <a:ext cx="217592" cy="307168"/>
              <a:chOff x="5301404" y="1646524"/>
              <a:chExt cx="217592" cy="307168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4604596" y="1600200"/>
              <a:ext cx="108796" cy="285786"/>
              <a:chOff x="5410200" y="1646524"/>
              <a:chExt cx="108796" cy="285786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>
              <a:off x="4876800" y="1600200"/>
              <a:ext cx="217592" cy="307168"/>
              <a:chOff x="5301404" y="1646524"/>
              <a:chExt cx="217592" cy="307168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Connector 93"/>
            <p:cNvCxnSpPr/>
            <p:nvPr/>
          </p:nvCxnSpPr>
          <p:spPr>
            <a:xfrm>
              <a:off x="5181600" y="1627708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" name="Group 99"/>
            <p:cNvGrpSpPr/>
            <p:nvPr/>
          </p:nvGrpSpPr>
          <p:grpSpPr>
            <a:xfrm>
              <a:off x="4278208" y="1604447"/>
              <a:ext cx="217592" cy="307168"/>
              <a:chOff x="5301404" y="1646524"/>
              <a:chExt cx="217592" cy="307168"/>
            </a:xfrm>
          </p:grpSpPr>
          <p:cxnSp>
            <p:nvCxnSpPr>
              <p:cNvPr id="101" name="Straight Connector 100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103"/>
            <p:cNvGrpSpPr/>
            <p:nvPr/>
          </p:nvGrpSpPr>
          <p:grpSpPr>
            <a:xfrm>
              <a:off x="5747596" y="1615893"/>
              <a:ext cx="108796" cy="285786"/>
              <a:chOff x="5410200" y="1646524"/>
              <a:chExt cx="108796" cy="285786"/>
            </a:xfrm>
          </p:grpSpPr>
          <p:cxnSp>
            <p:nvCxnSpPr>
              <p:cNvPr id="105" name="Straight Connector 104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5366596" y="1600200"/>
              <a:ext cx="108796" cy="285786"/>
              <a:chOff x="5410200" y="1646524"/>
              <a:chExt cx="108796" cy="285786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" name="TextBox 111"/>
            <p:cNvSpPr txBox="1"/>
            <p:nvPr/>
          </p:nvSpPr>
          <p:spPr>
            <a:xfrm>
              <a:off x="577632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1</a:t>
              </a:r>
              <a:endParaRPr lang="en-US" sz="1100" baseline="-25000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080009" y="17957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2</a:t>
              </a:r>
              <a:endParaRPr lang="en-US" sz="1100" baseline="-250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539532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/>
                <a:t>2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63332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5</a:t>
              </a:r>
              <a:endParaRPr lang="en-US" sz="1100" baseline="-25000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25232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7</a:t>
              </a:r>
              <a:endParaRPr lang="en-US" sz="1100" baseline="-250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40472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6</a:t>
              </a:r>
              <a:endParaRPr lang="en-US" sz="1100" baseline="-25000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501432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/>
                <a:t>4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381000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9</a:t>
              </a:r>
              <a:endParaRPr lang="en-US" sz="1100" baseline="-25000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02372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8</a:t>
              </a:r>
              <a:endParaRPr lang="en-US" sz="1100" baseline="-25000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414120" y="1447800"/>
              <a:ext cx="395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11</a:t>
              </a:r>
              <a:endParaRPr lang="en-US" sz="1100" baseline="-25000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308609" y="17957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3</a:t>
              </a:r>
              <a:endParaRPr lang="en-US" sz="1100" baseline="-25000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962400" y="17957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/>
                <a:t>6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3581400" y="17957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4</a:t>
              </a:r>
              <a:endParaRPr lang="en-US" sz="1100" baseline="-250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4680209" y="17957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9</a:t>
              </a:r>
              <a:endParaRPr lang="en-US" sz="1100" baseline="-250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114800" y="17957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7</a:t>
              </a:r>
              <a:endParaRPr lang="en-US" sz="1100" baseline="-25000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2150476" y="4964668"/>
            <a:ext cx="5075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GTGASGSFKLSKK; K9 acetylated (known), K12 acetylated (new)</a:t>
            </a:r>
          </a:p>
        </p:txBody>
      </p:sp>
    </p:spTree>
    <p:extLst>
      <p:ext uri="{BB962C8B-B14F-4D97-AF65-F5344CB8AC3E}">
        <p14:creationId xmlns:p14="http://schemas.microsoft.com/office/powerpoint/2010/main" val="281000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" t="13646" r="12641" b="7342"/>
          <a:stretch/>
        </p:blipFill>
        <p:spPr>
          <a:xfrm>
            <a:off x="914400" y="2682815"/>
            <a:ext cx="7703388" cy="16217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800000">
            <a:off x="1354722" y="2709476"/>
            <a:ext cx="338554" cy="10243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147.11165 y</a:t>
            </a:r>
            <a:r>
              <a:rPr lang="en-US" sz="1000" baseline="-25000" dirty="0" smtClean="0"/>
              <a:t>1</a:t>
            </a:r>
            <a:endParaRPr lang="en-US" sz="1000" baseline="-25000" dirty="0"/>
          </a:p>
        </p:txBody>
      </p:sp>
      <p:sp>
        <p:nvSpPr>
          <p:cNvPr id="4" name="Line 243"/>
          <p:cNvSpPr>
            <a:spLocks noChangeShapeType="1"/>
          </p:cNvSpPr>
          <p:nvPr/>
        </p:nvSpPr>
        <p:spPr bwMode="auto">
          <a:xfrm flipV="1">
            <a:off x="1417240" y="3687281"/>
            <a:ext cx="106759" cy="1967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0800000">
            <a:off x="1642645" y="2667000"/>
            <a:ext cx="338554" cy="10243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234.14384 y</a:t>
            </a:r>
            <a:r>
              <a:rPr lang="en-US" sz="1000" baseline="-25000" dirty="0" smtClean="0"/>
              <a:t>2</a:t>
            </a:r>
            <a:endParaRPr lang="en-US" sz="1000" baseline="-25000" dirty="0"/>
          </a:p>
        </p:txBody>
      </p:sp>
      <p:sp>
        <p:nvSpPr>
          <p:cNvPr id="6" name="TextBox 5"/>
          <p:cNvSpPr txBox="1"/>
          <p:nvPr/>
        </p:nvSpPr>
        <p:spPr>
          <a:xfrm rot="10800000">
            <a:off x="1981201" y="2590800"/>
            <a:ext cx="338554" cy="10243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305.18137 y</a:t>
            </a:r>
            <a:r>
              <a:rPr lang="en-US" sz="1000" baseline="-25000" dirty="0" smtClean="0"/>
              <a:t>3</a:t>
            </a:r>
            <a:endParaRPr lang="en-US" sz="1000" baseline="-25000" dirty="0"/>
          </a:p>
        </p:txBody>
      </p:sp>
      <p:sp>
        <p:nvSpPr>
          <p:cNvPr id="7" name="Line 243"/>
          <p:cNvSpPr>
            <a:spLocks noChangeShapeType="1"/>
          </p:cNvSpPr>
          <p:nvPr/>
        </p:nvSpPr>
        <p:spPr bwMode="auto">
          <a:xfrm flipV="1">
            <a:off x="1766778" y="3733799"/>
            <a:ext cx="214422" cy="200531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243"/>
          <p:cNvSpPr>
            <a:spLocks noChangeShapeType="1"/>
          </p:cNvSpPr>
          <p:nvPr/>
        </p:nvSpPr>
        <p:spPr bwMode="auto">
          <a:xfrm flipV="1">
            <a:off x="2151467" y="3581398"/>
            <a:ext cx="0" cy="1967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0800000">
            <a:off x="1828800" y="2743200"/>
            <a:ext cx="338554" cy="990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224.10286 y</a:t>
            </a:r>
            <a:r>
              <a:rPr lang="en-US" sz="1000" baseline="-25000" dirty="0" smtClean="0"/>
              <a:t>4</a:t>
            </a:r>
            <a:r>
              <a:rPr lang="en-US" sz="1000" baseline="30000" dirty="0" smtClean="0"/>
              <a:t>2+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 rot="10800000">
            <a:off x="4800600" y="2895600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889.50812 y</a:t>
            </a:r>
            <a:r>
              <a:rPr lang="en-US" sz="1000" baseline="-25000" dirty="0" smtClean="0"/>
              <a:t>8</a:t>
            </a:r>
            <a:endParaRPr lang="en-US" sz="1000" baseline="-25000" dirty="0"/>
          </a:p>
        </p:txBody>
      </p:sp>
      <p:sp>
        <p:nvSpPr>
          <p:cNvPr id="11" name="TextBox 10"/>
          <p:cNvSpPr txBox="1"/>
          <p:nvPr/>
        </p:nvSpPr>
        <p:spPr>
          <a:xfrm rot="10800000">
            <a:off x="5334001" y="2938075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1002.58826 y</a:t>
            </a:r>
            <a:r>
              <a:rPr lang="en-US" sz="1000" baseline="-25000" dirty="0" smtClean="0"/>
              <a:t>9</a:t>
            </a:r>
            <a:endParaRPr lang="en-US" sz="1000" baseline="-25000" dirty="0"/>
          </a:p>
        </p:txBody>
      </p:sp>
      <p:sp>
        <p:nvSpPr>
          <p:cNvPr id="12" name="TextBox 11"/>
          <p:cNvSpPr txBox="1"/>
          <p:nvPr/>
        </p:nvSpPr>
        <p:spPr>
          <a:xfrm rot="10800000">
            <a:off x="5867400" y="2938075"/>
            <a:ext cx="338554" cy="948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1115.68982 y</a:t>
            </a:r>
            <a:r>
              <a:rPr lang="en-US" sz="1000" baseline="-25000" dirty="0" smtClean="0"/>
              <a:t>10</a:t>
            </a:r>
            <a:endParaRPr lang="en-US" sz="1000" baseline="-25000" dirty="0"/>
          </a:p>
        </p:txBody>
      </p:sp>
      <p:sp>
        <p:nvSpPr>
          <p:cNvPr id="13" name="TextBox 12"/>
          <p:cNvSpPr txBox="1"/>
          <p:nvPr/>
        </p:nvSpPr>
        <p:spPr>
          <a:xfrm rot="10800000">
            <a:off x="6477001" y="2938075"/>
            <a:ext cx="338554" cy="948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1244.74097 y</a:t>
            </a:r>
            <a:r>
              <a:rPr lang="en-US" sz="1000" baseline="-25000" dirty="0" smtClean="0"/>
              <a:t>11</a:t>
            </a:r>
            <a:endParaRPr lang="en-US" sz="1000" baseline="-25000" dirty="0"/>
          </a:p>
        </p:txBody>
      </p:sp>
      <p:sp>
        <p:nvSpPr>
          <p:cNvPr id="14" name="TextBox 13"/>
          <p:cNvSpPr txBox="1"/>
          <p:nvPr/>
        </p:nvSpPr>
        <p:spPr>
          <a:xfrm rot="10800000">
            <a:off x="6900446" y="2709475"/>
            <a:ext cx="338554" cy="948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1331.75232 y</a:t>
            </a:r>
            <a:r>
              <a:rPr lang="en-US" sz="1000" baseline="-25000" dirty="0" smtClean="0"/>
              <a:t>12</a:t>
            </a:r>
            <a:endParaRPr lang="en-US" sz="1000" baseline="-25000" dirty="0"/>
          </a:p>
        </p:txBody>
      </p:sp>
      <p:sp>
        <p:nvSpPr>
          <p:cNvPr id="15" name="TextBox 14"/>
          <p:cNvSpPr txBox="1"/>
          <p:nvPr/>
        </p:nvSpPr>
        <p:spPr>
          <a:xfrm rot="10800000">
            <a:off x="7391401" y="2971800"/>
            <a:ext cx="338554" cy="948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1430.84436 y</a:t>
            </a:r>
            <a:r>
              <a:rPr lang="en-US" sz="1000" baseline="-25000" dirty="0" smtClean="0"/>
              <a:t>13</a:t>
            </a:r>
            <a:endParaRPr lang="en-US" sz="1000" baseline="-25000" dirty="0"/>
          </a:p>
        </p:txBody>
      </p:sp>
      <p:sp>
        <p:nvSpPr>
          <p:cNvPr id="16" name="TextBox 15"/>
          <p:cNvSpPr txBox="1"/>
          <p:nvPr/>
        </p:nvSpPr>
        <p:spPr>
          <a:xfrm rot="10800000">
            <a:off x="7848601" y="2743200"/>
            <a:ext cx="338554" cy="948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1527.86877 y</a:t>
            </a:r>
            <a:r>
              <a:rPr lang="en-US" sz="1000" baseline="-25000" dirty="0" smtClean="0"/>
              <a:t>14</a:t>
            </a:r>
            <a:endParaRPr lang="en-US" sz="1000" baseline="-25000" dirty="0"/>
          </a:p>
        </p:txBody>
      </p:sp>
      <p:sp>
        <p:nvSpPr>
          <p:cNvPr id="17" name="TextBox 16"/>
          <p:cNvSpPr txBox="1"/>
          <p:nvPr/>
        </p:nvSpPr>
        <p:spPr>
          <a:xfrm rot="10800000">
            <a:off x="4419601" y="2843464"/>
            <a:ext cx="338554" cy="990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813.46014 y</a:t>
            </a:r>
            <a:r>
              <a:rPr lang="en-US" sz="1000" baseline="-25000" dirty="0" smtClean="0"/>
              <a:t>15</a:t>
            </a:r>
            <a:r>
              <a:rPr lang="en-US" sz="1000" baseline="30000" dirty="0" smtClean="0"/>
              <a:t>2+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 rot="10800000">
            <a:off x="1490245" y="2593536"/>
            <a:ext cx="338554" cy="987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216.09662 b</a:t>
            </a:r>
            <a:r>
              <a:rPr lang="en-US" sz="1000" baseline="-25000" dirty="0" smtClean="0"/>
              <a:t>3</a:t>
            </a:r>
            <a:endParaRPr lang="en-US" sz="1000" baseline="30000" dirty="0"/>
          </a:p>
        </p:txBody>
      </p:sp>
      <p:sp>
        <p:nvSpPr>
          <p:cNvPr id="19" name="Line 243"/>
          <p:cNvSpPr>
            <a:spLocks noChangeShapeType="1"/>
          </p:cNvSpPr>
          <p:nvPr/>
        </p:nvSpPr>
        <p:spPr bwMode="auto">
          <a:xfrm flipH="1" flipV="1">
            <a:off x="1671637" y="3524250"/>
            <a:ext cx="49672" cy="4147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0800000">
            <a:off x="2133601" y="2557075"/>
            <a:ext cx="338554" cy="10243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313.15036 b</a:t>
            </a:r>
            <a:r>
              <a:rPr lang="en-US" sz="1000" baseline="-25000" dirty="0" smtClean="0"/>
              <a:t>4</a:t>
            </a:r>
            <a:endParaRPr lang="en-US" sz="1000" baseline="-25000" dirty="0"/>
          </a:p>
        </p:txBody>
      </p:sp>
      <p:sp>
        <p:nvSpPr>
          <p:cNvPr id="21" name="Line 243"/>
          <p:cNvSpPr>
            <a:spLocks noChangeShapeType="1"/>
          </p:cNvSpPr>
          <p:nvPr/>
        </p:nvSpPr>
        <p:spPr bwMode="auto">
          <a:xfrm flipV="1">
            <a:off x="2209800" y="3534825"/>
            <a:ext cx="106759" cy="1967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0800000">
            <a:off x="2480846" y="2895600"/>
            <a:ext cx="338554" cy="10243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410.20404 b</a:t>
            </a:r>
            <a:r>
              <a:rPr lang="en-US" sz="1000" baseline="-25000" dirty="0" smtClean="0"/>
              <a:t>5</a:t>
            </a:r>
            <a:endParaRPr lang="en-US" sz="1000" baseline="-25000" dirty="0"/>
          </a:p>
        </p:txBody>
      </p:sp>
      <p:sp>
        <p:nvSpPr>
          <p:cNvPr id="23" name="TextBox 22"/>
          <p:cNvSpPr txBox="1"/>
          <p:nvPr/>
        </p:nvSpPr>
        <p:spPr>
          <a:xfrm rot="10800000">
            <a:off x="2819401" y="2743200"/>
            <a:ext cx="338554" cy="10243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509.27798 b</a:t>
            </a:r>
            <a:r>
              <a:rPr lang="en-US" sz="1000" baseline="-25000" dirty="0" smtClean="0"/>
              <a:t>6</a:t>
            </a:r>
            <a:endParaRPr lang="en-US" sz="1000" baseline="-25000" dirty="0"/>
          </a:p>
        </p:txBody>
      </p:sp>
      <p:sp>
        <p:nvSpPr>
          <p:cNvPr id="24" name="Line 243"/>
          <p:cNvSpPr>
            <a:spLocks noChangeShapeType="1"/>
          </p:cNvSpPr>
          <p:nvPr/>
        </p:nvSpPr>
        <p:spPr bwMode="auto">
          <a:xfrm flipH="1" flipV="1">
            <a:off x="3005554" y="3733800"/>
            <a:ext cx="118646" cy="21875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 rot="10800000">
            <a:off x="3852446" y="2743200"/>
            <a:ext cx="338554" cy="10243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725.34467 b</a:t>
            </a:r>
            <a:r>
              <a:rPr lang="en-US" sz="1000" baseline="-25000" dirty="0" smtClean="0"/>
              <a:t>8</a:t>
            </a:r>
            <a:endParaRPr lang="en-US" sz="1000" baseline="-25000" dirty="0"/>
          </a:p>
        </p:txBody>
      </p:sp>
      <p:sp>
        <p:nvSpPr>
          <p:cNvPr id="26" name="Line 243"/>
          <p:cNvSpPr>
            <a:spLocks noChangeShapeType="1"/>
          </p:cNvSpPr>
          <p:nvPr/>
        </p:nvSpPr>
        <p:spPr bwMode="auto">
          <a:xfrm flipH="1" flipV="1">
            <a:off x="4038600" y="3733800"/>
            <a:ext cx="118646" cy="21875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866320" y="1817354"/>
            <a:ext cx="5520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A    S    G    P    </a:t>
            </a:r>
            <a:r>
              <a:rPr lang="en-US" sz="1600" dirty="0" err="1" smtClean="0"/>
              <a:t>P</a:t>
            </a:r>
            <a:r>
              <a:rPr lang="en-US" sz="1600" dirty="0" smtClean="0"/>
              <a:t>    V    S    E    L   </a:t>
            </a:r>
            <a:r>
              <a:rPr lang="en-US" sz="1600" dirty="0"/>
              <a:t>I</a:t>
            </a:r>
            <a:r>
              <a:rPr lang="en-US" sz="1600" dirty="0" smtClean="0"/>
              <a:t>   Tac  K   A </a:t>
            </a:r>
            <a:r>
              <a:rPr lang="en-US" sz="1600" dirty="0"/>
              <a:t>V</a:t>
            </a:r>
            <a:r>
              <a:rPr lang="en-US" sz="1600" dirty="0" smtClean="0"/>
              <a:t>  Tac  </a:t>
            </a:r>
            <a:r>
              <a:rPr lang="en-US" sz="1600" dirty="0"/>
              <a:t>A</a:t>
            </a:r>
            <a:r>
              <a:rPr lang="en-US" sz="1600" dirty="0" smtClean="0"/>
              <a:t>   S   K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901949" y="4038600"/>
            <a:ext cx="450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500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5264149" y="4038600"/>
            <a:ext cx="450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1000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7702549" y="4038600"/>
            <a:ext cx="450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1500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4953000" y="4136858"/>
            <a:ext cx="450851" cy="282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m/z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 rot="10800000">
            <a:off x="381000" y="2819400"/>
            <a:ext cx="338554" cy="11430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Intensity [counts] 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762000" y="3716179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500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85800" y="327660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1500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685800" y="350520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1000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689363" y="2877979"/>
            <a:ext cx="6060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2500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689363" y="3067050"/>
            <a:ext cx="53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2000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838200" y="3886200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0</a:t>
            </a:r>
            <a:endParaRPr lang="en-US" sz="10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520604" y="1828800"/>
            <a:ext cx="108796" cy="285786"/>
            <a:chOff x="5410200" y="1646524"/>
            <a:chExt cx="108796" cy="285786"/>
          </a:xfrm>
        </p:grpSpPr>
        <p:cxnSp>
          <p:nvCxnSpPr>
            <p:cNvPr id="41" name="Straight Connector 40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Straight Connector 45"/>
          <p:cNvCxnSpPr/>
          <p:nvPr/>
        </p:nvCxnSpPr>
        <p:spPr>
          <a:xfrm>
            <a:off x="2209800" y="1856308"/>
            <a:ext cx="0" cy="255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514600" y="1858676"/>
            <a:ext cx="0" cy="255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276600" y="1828800"/>
            <a:ext cx="217592" cy="307168"/>
            <a:chOff x="5301404" y="1646524"/>
            <a:chExt cx="217592" cy="307168"/>
          </a:xfrm>
        </p:grpSpPr>
        <p:cxnSp>
          <p:nvCxnSpPr>
            <p:cNvPr id="53" name="Straight Connector 52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5301404" y="1923816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2982808" y="1828800"/>
            <a:ext cx="217592" cy="307168"/>
            <a:chOff x="5301404" y="1646524"/>
            <a:chExt cx="217592" cy="307168"/>
          </a:xfrm>
        </p:grpSpPr>
        <p:cxnSp>
          <p:nvCxnSpPr>
            <p:cNvPr id="57" name="Straight Connector 56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5301404" y="1923816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6280996" y="1828800"/>
            <a:ext cx="108796" cy="285786"/>
            <a:chOff x="5410200" y="1646524"/>
            <a:chExt cx="108796" cy="285786"/>
          </a:xfrm>
        </p:grpSpPr>
        <p:cxnSp>
          <p:nvCxnSpPr>
            <p:cNvPr id="61" name="Straight Connector 60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5671396" y="1828800"/>
            <a:ext cx="108796" cy="285786"/>
            <a:chOff x="5410200" y="1646524"/>
            <a:chExt cx="108796" cy="285786"/>
          </a:xfrm>
        </p:grpSpPr>
        <p:cxnSp>
          <p:nvCxnSpPr>
            <p:cNvPr id="65" name="Straight Connector 64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6052396" y="1828800"/>
            <a:ext cx="108796" cy="285786"/>
            <a:chOff x="5410200" y="1646524"/>
            <a:chExt cx="108796" cy="285786"/>
          </a:xfrm>
        </p:grpSpPr>
        <p:cxnSp>
          <p:nvCxnSpPr>
            <p:cNvPr id="69" name="Straight Connector 68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3592408" y="1826432"/>
            <a:ext cx="217592" cy="307168"/>
            <a:chOff x="5301404" y="1646524"/>
            <a:chExt cx="217592" cy="307168"/>
          </a:xfrm>
        </p:grpSpPr>
        <p:cxnSp>
          <p:nvCxnSpPr>
            <p:cNvPr id="73" name="Straight Connector 72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5301404" y="1923816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2678008" y="1828800"/>
            <a:ext cx="217592" cy="307168"/>
            <a:chOff x="5301404" y="1646524"/>
            <a:chExt cx="217592" cy="307168"/>
          </a:xfrm>
        </p:grpSpPr>
        <p:cxnSp>
          <p:nvCxnSpPr>
            <p:cNvPr id="77" name="Straight Connector 76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5301404" y="1923816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3994996" y="1828800"/>
            <a:ext cx="108796" cy="285786"/>
            <a:chOff x="5410200" y="1646524"/>
            <a:chExt cx="108796" cy="285786"/>
          </a:xfrm>
        </p:grpSpPr>
        <p:cxnSp>
          <p:nvCxnSpPr>
            <p:cNvPr id="81" name="Straight Connector 80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114800" y="1828800"/>
            <a:ext cx="217592" cy="307168"/>
            <a:chOff x="5301404" y="1646524"/>
            <a:chExt cx="217592" cy="307168"/>
          </a:xfrm>
        </p:grpSpPr>
        <p:cxnSp>
          <p:nvCxnSpPr>
            <p:cNvPr id="85" name="Straight Connector 84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>
              <a:off x="5301404" y="1923816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0" name="Straight Connector 89"/>
          <p:cNvCxnSpPr/>
          <p:nvPr/>
        </p:nvCxnSpPr>
        <p:spPr>
          <a:xfrm>
            <a:off x="5486400" y="1858676"/>
            <a:ext cx="0" cy="255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/>
        </p:nvGrpSpPr>
        <p:grpSpPr>
          <a:xfrm>
            <a:off x="4452196" y="1826432"/>
            <a:ext cx="108796" cy="285786"/>
            <a:chOff x="5410200" y="1646524"/>
            <a:chExt cx="108796" cy="285786"/>
          </a:xfrm>
        </p:grpSpPr>
        <p:cxnSp>
          <p:nvCxnSpPr>
            <p:cNvPr id="93" name="Straight Connector 92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Straight Connector 97"/>
          <p:cNvCxnSpPr/>
          <p:nvPr/>
        </p:nvCxnSpPr>
        <p:spPr>
          <a:xfrm>
            <a:off x="5072804" y="1856308"/>
            <a:ext cx="0" cy="255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290396" y="1858676"/>
            <a:ext cx="0" cy="255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4680796" y="1828800"/>
            <a:ext cx="108796" cy="285786"/>
            <a:chOff x="5410200" y="1646524"/>
            <a:chExt cx="108796" cy="285786"/>
          </a:xfrm>
        </p:grpSpPr>
        <p:cxnSp>
          <p:nvCxnSpPr>
            <p:cNvPr id="109" name="Straight Connector 108"/>
            <p:cNvCxnSpPr/>
            <p:nvPr/>
          </p:nvCxnSpPr>
          <p:spPr>
            <a:xfrm flipH="1">
              <a:off x="5410200" y="1646524"/>
              <a:ext cx="108796" cy="29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5410200" y="167640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TextBox 111"/>
          <p:cNvSpPr txBox="1"/>
          <p:nvPr/>
        </p:nvSpPr>
        <p:spPr>
          <a:xfrm>
            <a:off x="653832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1</a:t>
            </a:r>
            <a:endParaRPr lang="en-US" sz="1100" baseline="-25000" dirty="0"/>
          </a:p>
        </p:txBody>
      </p:sp>
      <p:sp>
        <p:nvSpPr>
          <p:cNvPr id="113" name="TextBox 112"/>
          <p:cNvSpPr txBox="1"/>
          <p:nvPr/>
        </p:nvSpPr>
        <p:spPr>
          <a:xfrm>
            <a:off x="396240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11</a:t>
            </a:r>
            <a:endParaRPr lang="en-US" sz="1100" baseline="-25000" dirty="0"/>
          </a:p>
        </p:txBody>
      </p:sp>
      <p:sp>
        <p:nvSpPr>
          <p:cNvPr id="114" name="TextBox 113"/>
          <p:cNvSpPr txBox="1"/>
          <p:nvPr/>
        </p:nvSpPr>
        <p:spPr>
          <a:xfrm>
            <a:off x="419100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10</a:t>
            </a:r>
            <a:endParaRPr lang="en-US" sz="1100" baseline="-25000" dirty="0"/>
          </a:p>
        </p:txBody>
      </p:sp>
      <p:sp>
        <p:nvSpPr>
          <p:cNvPr id="115" name="TextBox 114"/>
          <p:cNvSpPr txBox="1"/>
          <p:nvPr/>
        </p:nvSpPr>
        <p:spPr>
          <a:xfrm>
            <a:off x="608112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/>
              <a:t>3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72440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8</a:t>
            </a:r>
            <a:endParaRPr lang="en-US" sz="1100" baseline="-25000" dirty="0"/>
          </a:p>
        </p:txBody>
      </p:sp>
      <p:sp>
        <p:nvSpPr>
          <p:cNvPr id="117" name="TextBox 116"/>
          <p:cNvSpPr txBox="1"/>
          <p:nvPr/>
        </p:nvSpPr>
        <p:spPr>
          <a:xfrm>
            <a:off x="448092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9</a:t>
            </a:r>
            <a:endParaRPr lang="en-US" sz="1100" baseline="-25000" dirty="0"/>
          </a:p>
        </p:txBody>
      </p:sp>
      <p:sp>
        <p:nvSpPr>
          <p:cNvPr id="119" name="TextBox 118"/>
          <p:cNvSpPr txBox="1"/>
          <p:nvPr/>
        </p:nvSpPr>
        <p:spPr>
          <a:xfrm>
            <a:off x="571500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/>
              <a:t>4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30972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2</a:t>
            </a:r>
            <a:endParaRPr lang="en-US" sz="1100" baseline="-25000" dirty="0"/>
          </a:p>
        </p:txBody>
      </p:sp>
      <p:sp>
        <p:nvSpPr>
          <p:cNvPr id="121" name="TextBox 120"/>
          <p:cNvSpPr txBox="1"/>
          <p:nvPr/>
        </p:nvSpPr>
        <p:spPr>
          <a:xfrm>
            <a:off x="341412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13</a:t>
            </a:r>
            <a:endParaRPr lang="en-US" sz="1100" baseline="-25000" dirty="0"/>
          </a:p>
        </p:txBody>
      </p:sp>
      <p:sp>
        <p:nvSpPr>
          <p:cNvPr id="122" name="TextBox 121"/>
          <p:cNvSpPr txBox="1"/>
          <p:nvPr/>
        </p:nvSpPr>
        <p:spPr>
          <a:xfrm>
            <a:off x="373380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12</a:t>
            </a:r>
            <a:endParaRPr lang="en-US" sz="1100" baseline="-25000" dirty="0"/>
          </a:p>
        </p:txBody>
      </p:sp>
      <p:sp>
        <p:nvSpPr>
          <p:cNvPr id="123" name="TextBox 122"/>
          <p:cNvSpPr txBox="1"/>
          <p:nvPr/>
        </p:nvSpPr>
        <p:spPr>
          <a:xfrm>
            <a:off x="312420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14</a:t>
            </a:r>
            <a:endParaRPr lang="en-US" sz="1100" baseline="-25000" dirty="0"/>
          </a:p>
        </p:txBody>
      </p:sp>
      <p:sp>
        <p:nvSpPr>
          <p:cNvPr id="124" name="TextBox 123"/>
          <p:cNvSpPr txBox="1"/>
          <p:nvPr/>
        </p:nvSpPr>
        <p:spPr>
          <a:xfrm>
            <a:off x="2804520" y="1676400"/>
            <a:ext cx="395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y</a:t>
            </a:r>
            <a:r>
              <a:rPr lang="en-US" sz="1100" baseline="-25000" dirty="0" smtClean="0"/>
              <a:t>15</a:t>
            </a:r>
            <a:endParaRPr lang="en-US" sz="1100" baseline="-25000" dirty="0"/>
          </a:p>
        </p:txBody>
      </p:sp>
      <p:sp>
        <p:nvSpPr>
          <p:cNvPr id="125" name="TextBox 124"/>
          <p:cNvSpPr txBox="1"/>
          <p:nvPr/>
        </p:nvSpPr>
        <p:spPr>
          <a:xfrm>
            <a:off x="2470409" y="2024390"/>
            <a:ext cx="348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</a:t>
            </a:r>
            <a:r>
              <a:rPr lang="en-US" sz="1100" baseline="-25000" dirty="0" smtClean="0"/>
              <a:t>3</a:t>
            </a:r>
            <a:endParaRPr lang="en-US" sz="1100" baseline="-25000" dirty="0"/>
          </a:p>
        </p:txBody>
      </p:sp>
      <p:sp>
        <p:nvSpPr>
          <p:cNvPr id="126" name="TextBox 125"/>
          <p:cNvSpPr txBox="1"/>
          <p:nvPr/>
        </p:nvSpPr>
        <p:spPr>
          <a:xfrm>
            <a:off x="2775209" y="2024390"/>
            <a:ext cx="348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</a:t>
            </a:r>
            <a:r>
              <a:rPr lang="en-US" sz="1100" baseline="-25000" dirty="0" smtClean="0"/>
              <a:t>4</a:t>
            </a:r>
            <a:endParaRPr lang="en-US" sz="1100" baseline="-25000" dirty="0"/>
          </a:p>
        </p:txBody>
      </p:sp>
      <p:sp>
        <p:nvSpPr>
          <p:cNvPr id="127" name="TextBox 126"/>
          <p:cNvSpPr txBox="1"/>
          <p:nvPr/>
        </p:nvSpPr>
        <p:spPr>
          <a:xfrm>
            <a:off x="3080009" y="2024390"/>
            <a:ext cx="348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</a:t>
            </a:r>
            <a:r>
              <a:rPr lang="en-US" sz="1100" baseline="-25000" dirty="0" smtClean="0"/>
              <a:t>5</a:t>
            </a:r>
            <a:endParaRPr lang="en-US" sz="1100" baseline="-25000" dirty="0"/>
          </a:p>
        </p:txBody>
      </p:sp>
      <p:sp>
        <p:nvSpPr>
          <p:cNvPr id="128" name="TextBox 127"/>
          <p:cNvSpPr txBox="1"/>
          <p:nvPr/>
        </p:nvSpPr>
        <p:spPr>
          <a:xfrm>
            <a:off x="3384809" y="2024390"/>
            <a:ext cx="348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</a:t>
            </a:r>
            <a:r>
              <a:rPr lang="en-US" sz="1100" baseline="-25000" dirty="0" smtClean="0"/>
              <a:t>6</a:t>
            </a:r>
            <a:endParaRPr lang="en-US" sz="1100" baseline="-25000" dirty="0"/>
          </a:p>
        </p:txBody>
      </p:sp>
      <p:sp>
        <p:nvSpPr>
          <p:cNvPr id="129" name="TextBox 128"/>
          <p:cNvSpPr txBox="1"/>
          <p:nvPr/>
        </p:nvSpPr>
        <p:spPr>
          <a:xfrm>
            <a:off x="3918209" y="2024390"/>
            <a:ext cx="3489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</a:t>
            </a:r>
            <a:r>
              <a:rPr lang="en-US" sz="1100" baseline="-25000" dirty="0" smtClean="0"/>
              <a:t>8</a:t>
            </a:r>
            <a:endParaRPr lang="en-US" sz="1100" baseline="-25000" dirty="0"/>
          </a:p>
        </p:txBody>
      </p:sp>
      <p:sp>
        <p:nvSpPr>
          <p:cNvPr id="28" name="Rectangle 27"/>
          <p:cNvSpPr/>
          <p:nvPr/>
        </p:nvSpPr>
        <p:spPr>
          <a:xfrm>
            <a:off x="1676400" y="4800600"/>
            <a:ext cx="5655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ASGPPVSELITKAVTASK; T15 acetylated (new), T11 may not be acetylated.</a:t>
            </a:r>
          </a:p>
        </p:txBody>
      </p:sp>
    </p:spTree>
    <p:extLst>
      <p:ext uri="{BB962C8B-B14F-4D97-AF65-F5344CB8AC3E}">
        <p14:creationId xmlns:p14="http://schemas.microsoft.com/office/powerpoint/2010/main" val="148209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194845" y="2057400"/>
            <a:ext cx="8796755" cy="2362200"/>
            <a:chOff x="194845" y="2057400"/>
            <a:chExt cx="8796755" cy="2362200"/>
          </a:xfrm>
        </p:grpSpPr>
        <p:grpSp>
          <p:nvGrpSpPr>
            <p:cNvPr id="89" name="Group 88"/>
            <p:cNvGrpSpPr/>
            <p:nvPr/>
          </p:nvGrpSpPr>
          <p:grpSpPr>
            <a:xfrm>
              <a:off x="194845" y="2133600"/>
              <a:ext cx="8796755" cy="2286000"/>
              <a:chOff x="194845" y="2428874"/>
              <a:chExt cx="8796755" cy="1990726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4" t="4128" r="26980" b="27719"/>
              <a:stretch/>
            </p:blipFill>
            <p:spPr>
              <a:xfrm>
                <a:off x="486691" y="2428874"/>
                <a:ext cx="8504909" cy="1914525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 rot="10800000">
                <a:off x="194845" y="2743200"/>
                <a:ext cx="338554" cy="129540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Intensity [counts] (10</a:t>
                </a:r>
                <a:r>
                  <a:rPr lang="en-US" sz="1000" baseline="30000" dirty="0" smtClean="0"/>
                  <a:t>3</a:t>
                </a:r>
                <a:r>
                  <a:rPr lang="en-US" sz="1000" dirty="0" smtClean="0"/>
                  <a:t>) </a:t>
                </a:r>
                <a:endParaRPr lang="en-US" sz="1000" dirty="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33400" y="3962400"/>
                <a:ext cx="152400" cy="257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0</a:t>
                </a:r>
                <a:endParaRPr lang="en-US" sz="10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57200" y="3657600"/>
                <a:ext cx="381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0.5</a:t>
                </a:r>
                <a:endParaRPr lang="en-US" sz="10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33400" y="3411379"/>
                <a:ext cx="1524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1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57200" y="3124200"/>
                <a:ext cx="381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1.5</a:t>
                </a:r>
                <a:endParaRPr lang="en-US" sz="10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33400" y="2819400"/>
                <a:ext cx="1524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2</a:t>
                </a:r>
                <a:endParaRPr lang="en-US" sz="10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57200" y="2514600"/>
                <a:ext cx="381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2.5</a:t>
                </a:r>
                <a:endParaRPr lang="en-US" sz="10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066800" y="40971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200</a:t>
                </a:r>
                <a:endParaRPr lang="en-US" sz="1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133600" y="40971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400</a:t>
                </a:r>
                <a:endParaRPr lang="en-US" sz="10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206749" y="40971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600</a:t>
                </a:r>
                <a:endParaRPr lang="en-US" sz="10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73549" y="40971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800</a:t>
                </a:r>
                <a:endParaRPr lang="en-US" sz="10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264149" y="40971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1000</a:t>
                </a:r>
                <a:endParaRPr lang="en-US" sz="10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330949" y="40971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1200</a:t>
                </a:r>
                <a:endParaRPr lang="en-US" sz="10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397749" y="40971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1400</a:t>
                </a:r>
                <a:endParaRPr lang="en-US" sz="10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464549" y="40971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1600</a:t>
                </a:r>
                <a:endParaRPr lang="en-US" sz="10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959349" y="41733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m/z</a:t>
                </a:r>
                <a:endParaRPr lang="en-US" sz="10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0800000">
                <a:off x="990600" y="2895601"/>
                <a:ext cx="338554" cy="8381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175.11864 y</a:t>
                </a:r>
                <a:r>
                  <a:rPr lang="en-US" sz="1000" baseline="-25000" dirty="0" smtClean="0"/>
                  <a:t>1</a:t>
                </a:r>
                <a:endParaRPr lang="en-US" sz="10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0800000">
                <a:off x="2438401" y="3124200"/>
                <a:ext cx="338554" cy="8381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451.23666 y</a:t>
                </a:r>
                <a:r>
                  <a:rPr lang="en-US" sz="1000" baseline="-25000" dirty="0"/>
                  <a:t>3</a:t>
                </a:r>
                <a:endParaRPr lang="en-US" sz="10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0800000">
                <a:off x="3166646" y="2696290"/>
                <a:ext cx="338554" cy="8381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564.31140 y</a:t>
                </a:r>
                <a:r>
                  <a:rPr lang="en-US" sz="1000" baseline="-25000" dirty="0"/>
                  <a:t>4</a:t>
                </a:r>
                <a:endParaRPr lang="en-US" sz="1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0800000">
                <a:off x="3623846" y="3083782"/>
                <a:ext cx="338554" cy="8381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679.34863 y</a:t>
                </a:r>
                <a:r>
                  <a:rPr lang="en-US" sz="1000" baseline="-25000" dirty="0"/>
                  <a:t>5</a:t>
                </a:r>
                <a:endParaRPr lang="en-US" sz="10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10800000">
                <a:off x="4343401" y="2971800"/>
                <a:ext cx="338554" cy="8381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793.40009 y</a:t>
                </a:r>
                <a:r>
                  <a:rPr lang="en-US" sz="1000" baseline="-25000" dirty="0"/>
                  <a:t>6</a:t>
                </a:r>
                <a:endParaRPr lang="en-US" sz="10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0800000">
                <a:off x="5528846" y="3048000"/>
                <a:ext cx="338554" cy="8381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1039.54871 y</a:t>
                </a:r>
                <a:r>
                  <a:rPr lang="en-US" sz="1000" baseline="-25000" dirty="0"/>
                  <a:t>8</a:t>
                </a:r>
                <a:endParaRPr lang="en-US" sz="10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0800000">
                <a:off x="8195845" y="2760821"/>
                <a:ext cx="338554" cy="104917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1542.74329 y</a:t>
                </a:r>
                <a:r>
                  <a:rPr lang="en-US" sz="1000" baseline="-25000" dirty="0" smtClean="0"/>
                  <a:t>12</a:t>
                </a:r>
                <a:endParaRPr lang="en-US" sz="10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0800000">
                <a:off x="5029201" y="2971800"/>
                <a:ext cx="338554" cy="8381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892.44678 y</a:t>
                </a:r>
                <a:r>
                  <a:rPr lang="en-US" sz="1000" baseline="-25000" dirty="0"/>
                  <a:t>7</a:t>
                </a:r>
                <a:endParaRPr lang="en-US" sz="10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0800000">
                <a:off x="3429000" y="2942510"/>
                <a:ext cx="338554" cy="101988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641.36871 y</a:t>
                </a:r>
                <a:r>
                  <a:rPr lang="en-US" sz="1000" baseline="-25000" dirty="0" smtClean="0"/>
                  <a:t>10</a:t>
                </a:r>
                <a:r>
                  <a:rPr lang="en-US" sz="1000" baseline="30000" dirty="0" smtClean="0"/>
                  <a:t>2+</a:t>
                </a:r>
                <a:endParaRPr lang="en-US" sz="1000" baseline="300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10800000">
                <a:off x="1447800" y="2971801"/>
                <a:ext cx="338554" cy="10667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260.10852 b</a:t>
                </a:r>
                <a:r>
                  <a:rPr lang="en-US" sz="1000" baseline="-25000" dirty="0" smtClean="0"/>
                  <a:t>3,</a:t>
                </a:r>
                <a:r>
                  <a:rPr lang="en-US" sz="1000" dirty="0" smtClean="0"/>
                  <a:t> b</a:t>
                </a:r>
                <a:r>
                  <a:rPr lang="en-US" sz="1000" baseline="-25000" dirty="0"/>
                  <a:t>5</a:t>
                </a:r>
                <a:r>
                  <a:rPr lang="en-US" sz="1000" baseline="30000" dirty="0" smtClean="0"/>
                  <a:t>2</a:t>
                </a:r>
                <a:r>
                  <a:rPr lang="en-US" sz="1000" baseline="30000" dirty="0"/>
                  <a:t>+</a:t>
                </a:r>
                <a:endParaRPr lang="en-US" sz="10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 rot="10800000">
                <a:off x="1718846" y="2895600"/>
                <a:ext cx="338554" cy="10667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317.12915 b</a:t>
                </a:r>
                <a:r>
                  <a:rPr lang="en-US" sz="1000" baseline="-25000" dirty="0" smtClean="0"/>
                  <a:t>6</a:t>
                </a:r>
                <a:r>
                  <a:rPr lang="en-US" sz="1000" baseline="30000" dirty="0" smtClean="0"/>
                  <a:t>2</a:t>
                </a:r>
                <a:r>
                  <a:rPr lang="en-US" sz="1000" baseline="30000" dirty="0"/>
                  <a:t>+</a:t>
                </a:r>
                <a:endParaRPr lang="en-US" sz="10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10800000">
                <a:off x="2861846" y="2514600"/>
                <a:ext cx="338554" cy="106679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US" sz="1000" dirty="0" smtClean="0"/>
                  <a:t>562.21490 b</a:t>
                </a:r>
                <a:r>
                  <a:rPr lang="en-US" sz="1000" baseline="-25000" dirty="0" smtClean="0"/>
                  <a:t>10</a:t>
                </a:r>
                <a:r>
                  <a:rPr lang="en-US" sz="1000" baseline="30000" dirty="0" smtClean="0"/>
                  <a:t>2</a:t>
                </a:r>
                <a:r>
                  <a:rPr lang="en-US" sz="1000" baseline="30000" dirty="0"/>
                  <a:t>+</a:t>
                </a:r>
                <a:endParaRPr lang="en-US" sz="1000" dirty="0"/>
              </a:p>
            </p:txBody>
          </p:sp>
          <p:sp>
            <p:nvSpPr>
              <p:cNvPr id="32" name="Line 243"/>
              <p:cNvSpPr>
                <a:spLocks noChangeShapeType="1"/>
              </p:cNvSpPr>
              <p:nvPr/>
            </p:nvSpPr>
            <p:spPr bwMode="auto">
              <a:xfrm flipV="1">
                <a:off x="4928975" y="3733800"/>
                <a:ext cx="213518" cy="951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243"/>
              <p:cNvSpPr>
                <a:spLocks noChangeShapeType="1"/>
              </p:cNvSpPr>
              <p:nvPr/>
            </p:nvSpPr>
            <p:spPr bwMode="auto">
              <a:xfrm flipH="1" flipV="1">
                <a:off x="3064877" y="3543300"/>
                <a:ext cx="118646" cy="1905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243"/>
              <p:cNvSpPr>
                <a:spLocks noChangeShapeType="1"/>
              </p:cNvSpPr>
              <p:nvPr/>
            </p:nvSpPr>
            <p:spPr bwMode="auto">
              <a:xfrm flipV="1">
                <a:off x="3200400" y="3505199"/>
                <a:ext cx="106759" cy="1713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243"/>
              <p:cNvSpPr>
                <a:spLocks noChangeShapeType="1"/>
              </p:cNvSpPr>
              <p:nvPr/>
            </p:nvSpPr>
            <p:spPr bwMode="auto">
              <a:xfrm flipV="1">
                <a:off x="4419600" y="3780709"/>
                <a:ext cx="79374" cy="1054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3149640" y="2057400"/>
              <a:ext cx="4089360" cy="685800"/>
              <a:chOff x="3149640" y="2057400"/>
              <a:chExt cx="4089360" cy="685800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3149640" y="2057400"/>
                <a:ext cx="4089360" cy="685800"/>
                <a:chOff x="3149640" y="2133600"/>
                <a:chExt cx="3181309" cy="685800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3149640" y="2133600"/>
                  <a:ext cx="3181309" cy="685800"/>
                  <a:chOff x="3149640" y="2057400"/>
                  <a:chExt cx="3181309" cy="685800"/>
                </a:xfrm>
              </p:grpSpPr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3149640" y="2252246"/>
                    <a:ext cx="3181309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 smtClean="0"/>
                      <a:t>         A  M  G I </a:t>
                    </a:r>
                    <a:r>
                      <a:rPr lang="en-US" sz="1600" dirty="0" err="1" smtClean="0"/>
                      <a:t>Mox</a:t>
                    </a:r>
                    <a:r>
                      <a:rPr lang="en-US" sz="1600" dirty="0" smtClean="0"/>
                      <a:t> N Sac F V N D  I  F E R </a:t>
                    </a:r>
                    <a:endParaRPr lang="en-US" sz="1600" dirty="0"/>
                  </a:p>
                </p:txBody>
              </p:sp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3841204" y="2057400"/>
                    <a:ext cx="2134067" cy="685800"/>
                    <a:chOff x="3841204" y="2057400"/>
                    <a:chExt cx="2134067" cy="685800"/>
                  </a:xfrm>
                </p:grpSpPr>
                <p:grpSp>
                  <p:nvGrpSpPr>
                    <p:cNvPr id="54" name="Group 53"/>
                    <p:cNvGrpSpPr/>
                    <p:nvPr/>
                  </p:nvGrpSpPr>
                  <p:grpSpPr>
                    <a:xfrm>
                      <a:off x="4908237" y="2275138"/>
                      <a:ext cx="203198" cy="285786"/>
                      <a:chOff x="4730394" y="1570324"/>
                      <a:chExt cx="203198" cy="285786"/>
                    </a:xfrm>
                  </p:grpSpPr>
                  <p:cxnSp>
                    <p:nvCxnSpPr>
                      <p:cNvPr id="73" name="Straight Connector 72"/>
                      <p:cNvCxnSpPr/>
                      <p:nvPr/>
                    </p:nvCxnSpPr>
                    <p:spPr>
                      <a:xfrm>
                        <a:off x="4730394" y="1600200"/>
                        <a:ext cx="0" cy="25591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4" name="Straight Connector 73"/>
                      <p:cNvCxnSpPr/>
                      <p:nvPr/>
                    </p:nvCxnSpPr>
                    <p:spPr>
                      <a:xfrm flipH="1">
                        <a:off x="4848954" y="1570324"/>
                        <a:ext cx="84638" cy="29876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5" name="Group 54"/>
                    <p:cNvGrpSpPr/>
                    <p:nvPr/>
                  </p:nvGrpSpPr>
                  <p:grpSpPr>
                    <a:xfrm>
                      <a:off x="5441754" y="2286000"/>
                      <a:ext cx="84638" cy="285786"/>
                      <a:chOff x="4840592" y="1570324"/>
                      <a:chExt cx="84638" cy="285786"/>
                    </a:xfrm>
                  </p:grpSpPr>
                  <p:cxnSp>
                    <p:nvCxnSpPr>
                      <p:cNvPr id="71" name="Straight Connector 70"/>
                      <p:cNvCxnSpPr/>
                      <p:nvPr/>
                    </p:nvCxnSpPr>
                    <p:spPr>
                      <a:xfrm>
                        <a:off x="4840592" y="1600200"/>
                        <a:ext cx="0" cy="25591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2" name="Straight Connector 71"/>
                      <p:cNvCxnSpPr/>
                      <p:nvPr/>
                    </p:nvCxnSpPr>
                    <p:spPr>
                      <a:xfrm flipH="1">
                        <a:off x="4840592" y="1570324"/>
                        <a:ext cx="84638" cy="29876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6" name="TextBox 55"/>
                    <p:cNvSpPr txBox="1"/>
                    <p:nvPr/>
                  </p:nvSpPr>
                  <p:spPr>
                    <a:xfrm>
                      <a:off x="5667297" y="2057400"/>
                      <a:ext cx="307974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dirty="0" smtClean="0"/>
                        <a:t>y</a:t>
                      </a:r>
                      <a:r>
                        <a:rPr lang="en-US" sz="1100" baseline="-25000" dirty="0" smtClean="0"/>
                        <a:t>1</a:t>
                      </a:r>
                      <a:endParaRPr lang="en-US" sz="1100" baseline="-25000" dirty="0"/>
                    </a:p>
                  </p:txBody>
                </p: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5441754" y="2057400"/>
                      <a:ext cx="251636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dirty="0" smtClean="0"/>
                        <a:t>y</a:t>
                      </a:r>
                      <a:r>
                        <a:rPr lang="en-US" sz="1100" baseline="-25000" dirty="0" smtClean="0"/>
                        <a:t>3</a:t>
                      </a:r>
                      <a:endParaRPr lang="en-US" sz="1100" baseline="-25000" dirty="0"/>
                    </a:p>
                  </p:txBody>
                </p:sp>
                <p:sp>
                  <p:nvSpPr>
                    <p:cNvPr id="58" name="TextBox 57"/>
                    <p:cNvSpPr txBox="1"/>
                    <p:nvPr/>
                  </p:nvSpPr>
                  <p:spPr>
                    <a:xfrm>
                      <a:off x="4764317" y="2057400"/>
                      <a:ext cx="262480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dirty="0" smtClean="0"/>
                        <a:t>y</a:t>
                      </a:r>
                      <a:r>
                        <a:rPr lang="en-US" sz="1100" baseline="-25000" dirty="0"/>
                        <a:t>8</a:t>
                      </a:r>
                    </a:p>
                  </p:txBody>
                </p:sp>
                <p:sp>
                  <p:nvSpPr>
                    <p:cNvPr id="59" name="TextBox 58"/>
                    <p:cNvSpPr txBox="1"/>
                    <p:nvPr/>
                  </p:nvSpPr>
                  <p:spPr>
                    <a:xfrm>
                      <a:off x="5027479" y="2057400"/>
                      <a:ext cx="236436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dirty="0" smtClean="0"/>
                        <a:t>y</a:t>
                      </a:r>
                      <a:r>
                        <a:rPr lang="en-US" sz="1100" baseline="-25000" dirty="0"/>
                        <a:t>6</a:t>
                      </a:r>
                    </a:p>
                  </p:txBody>
                </p: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3841205" y="2481590"/>
                      <a:ext cx="271497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dirty="0" smtClean="0"/>
                        <a:t>b</a:t>
                      </a:r>
                      <a:r>
                        <a:rPr lang="en-US" sz="1100" baseline="-25000" dirty="0"/>
                        <a:t>3</a:t>
                      </a:r>
                    </a:p>
                  </p:txBody>
                </p:sp>
                <p:sp>
                  <p:nvSpPr>
                    <p:cNvPr id="61" name="TextBox 60"/>
                    <p:cNvSpPr txBox="1"/>
                    <p:nvPr/>
                  </p:nvSpPr>
                  <p:spPr>
                    <a:xfrm>
                      <a:off x="4908238" y="2057400"/>
                      <a:ext cx="231734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dirty="0" smtClean="0"/>
                        <a:t>y</a:t>
                      </a:r>
                      <a:r>
                        <a:rPr lang="en-US" sz="1100" baseline="-25000" dirty="0"/>
                        <a:t>7</a:t>
                      </a:r>
                    </a:p>
                  </p:txBody>
                </p:sp>
                <p:cxnSp>
                  <p:nvCxnSpPr>
                    <p:cNvPr id="62" name="Straight Connector 61"/>
                    <p:cNvCxnSpPr/>
                    <p:nvPr/>
                  </p:nvCxnSpPr>
                  <p:spPr>
                    <a:xfrm>
                      <a:off x="5323195" y="2305014"/>
                      <a:ext cx="0" cy="25591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63" name="Group 62"/>
                    <p:cNvGrpSpPr/>
                    <p:nvPr/>
                  </p:nvGrpSpPr>
                  <p:grpSpPr>
                    <a:xfrm>
                      <a:off x="3841204" y="2275138"/>
                      <a:ext cx="1922307" cy="286127"/>
                      <a:chOff x="4831804" y="1570324"/>
                      <a:chExt cx="1922307" cy="286127"/>
                    </a:xfrm>
                  </p:grpSpPr>
                  <p:cxnSp>
                    <p:nvCxnSpPr>
                      <p:cNvPr id="69" name="Straight Connector 68"/>
                      <p:cNvCxnSpPr/>
                      <p:nvPr/>
                    </p:nvCxnSpPr>
                    <p:spPr>
                      <a:xfrm>
                        <a:off x="4831804" y="1600541"/>
                        <a:ext cx="0" cy="25591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0" name="Straight Connector 69"/>
                      <p:cNvCxnSpPr/>
                      <p:nvPr/>
                    </p:nvCxnSpPr>
                    <p:spPr>
                      <a:xfrm flipH="1">
                        <a:off x="6669473" y="1570324"/>
                        <a:ext cx="84638" cy="29876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64" name="TextBox 63"/>
                    <p:cNvSpPr txBox="1"/>
                    <p:nvPr/>
                  </p:nvSpPr>
                  <p:spPr>
                    <a:xfrm>
                      <a:off x="4363145" y="2481590"/>
                      <a:ext cx="307974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dirty="0" smtClean="0"/>
                        <a:t>b</a:t>
                      </a:r>
                      <a:r>
                        <a:rPr lang="en-US" sz="1100" baseline="-25000" dirty="0"/>
                        <a:t>6</a:t>
                      </a:r>
                    </a:p>
                  </p:txBody>
                </p:sp>
                <p:grpSp>
                  <p:nvGrpSpPr>
                    <p:cNvPr id="65" name="Group 64"/>
                    <p:cNvGrpSpPr/>
                    <p:nvPr/>
                  </p:nvGrpSpPr>
                  <p:grpSpPr>
                    <a:xfrm>
                      <a:off x="3953962" y="2275138"/>
                      <a:ext cx="160838" cy="315662"/>
                      <a:chOff x="4724400" y="1570324"/>
                      <a:chExt cx="160838" cy="315662"/>
                    </a:xfrm>
                  </p:grpSpPr>
                  <p:cxnSp>
                    <p:nvCxnSpPr>
                      <p:cNvPr id="66" name="Straight Connector 65"/>
                      <p:cNvCxnSpPr/>
                      <p:nvPr/>
                    </p:nvCxnSpPr>
                    <p:spPr>
                      <a:xfrm>
                        <a:off x="4800600" y="1600200"/>
                        <a:ext cx="0" cy="25591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/>
                      <p:cNvCxnSpPr/>
                      <p:nvPr/>
                    </p:nvCxnSpPr>
                    <p:spPr>
                      <a:xfrm flipH="1">
                        <a:off x="4800600" y="1570324"/>
                        <a:ext cx="84638" cy="29876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8" name="Straight Connector 67"/>
                      <p:cNvCxnSpPr/>
                      <p:nvPr/>
                    </p:nvCxnSpPr>
                    <p:spPr>
                      <a:xfrm flipH="1">
                        <a:off x="4724400" y="1856110"/>
                        <a:ext cx="84638" cy="29876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38" name="Group 37"/>
                <p:cNvGrpSpPr/>
                <p:nvPr/>
              </p:nvGrpSpPr>
              <p:grpSpPr>
                <a:xfrm>
                  <a:off x="3663365" y="2351338"/>
                  <a:ext cx="1329511" cy="315662"/>
                  <a:chOff x="4272965" y="1570324"/>
                  <a:chExt cx="1329511" cy="315662"/>
                </a:xfrm>
              </p:grpSpPr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4272965" y="1600200"/>
                    <a:ext cx="0" cy="25591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 flipH="1">
                    <a:off x="5517838" y="1570324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H="1">
                    <a:off x="4942003" y="1856110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" name="Group 38"/>
                <p:cNvGrpSpPr/>
                <p:nvPr/>
              </p:nvGrpSpPr>
              <p:grpSpPr>
                <a:xfrm>
                  <a:off x="4411162" y="2351338"/>
                  <a:ext cx="793475" cy="315662"/>
                  <a:chOff x="4800600" y="1570324"/>
                  <a:chExt cx="793475" cy="315662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4800600" y="1600200"/>
                    <a:ext cx="0" cy="25591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H="1">
                    <a:off x="4800600" y="1570324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flipH="1">
                    <a:off x="5509437" y="1856110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4792162" y="2351338"/>
                  <a:ext cx="84638" cy="285786"/>
                  <a:chOff x="4800600" y="1570324"/>
                  <a:chExt cx="84638" cy="285786"/>
                </a:xfrm>
              </p:grpSpPr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4800600" y="1600200"/>
                    <a:ext cx="0" cy="25591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 flipH="1">
                    <a:off x="4800600" y="1570324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1" name="TextBox 40"/>
                <p:cNvSpPr txBox="1"/>
                <p:nvPr/>
              </p:nvSpPr>
              <p:spPr>
                <a:xfrm>
                  <a:off x="5309293" y="2133600"/>
                  <a:ext cx="25102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y</a:t>
                  </a:r>
                  <a:r>
                    <a:rPr lang="en-US" sz="1100" baseline="-25000" dirty="0"/>
                    <a:t>4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5193060" y="213360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y</a:t>
                  </a:r>
                  <a:r>
                    <a:rPr lang="en-US" sz="1100" baseline="-25000" dirty="0"/>
                    <a:t>5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4196882" y="255779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b</a:t>
                  </a:r>
                  <a:r>
                    <a:rPr lang="en-US" sz="1100" baseline="-25000" dirty="0"/>
                    <a:t>5</a:t>
                  </a:r>
                </a:p>
              </p:txBody>
            </p:sp>
          </p:grpSp>
          <p:sp>
            <p:nvSpPr>
              <p:cNvPr id="75" name="TextBox 74"/>
              <p:cNvSpPr txBox="1"/>
              <p:nvPr/>
            </p:nvSpPr>
            <p:spPr>
              <a:xfrm>
                <a:off x="4724400" y="2057400"/>
                <a:ext cx="37256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y</a:t>
                </a:r>
                <a:r>
                  <a:rPr lang="en-US" sz="1100" baseline="-25000" dirty="0" smtClean="0"/>
                  <a:t>10</a:t>
                </a:r>
                <a:endParaRPr lang="en-US" sz="1100" baseline="-25000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199439" y="2057400"/>
                <a:ext cx="37256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y</a:t>
                </a:r>
                <a:r>
                  <a:rPr lang="en-US" sz="1100" baseline="-25000" dirty="0" smtClean="0"/>
                  <a:t>12</a:t>
                </a:r>
                <a:endParaRPr lang="en-US" sz="1100" baseline="-25000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5486400" y="2481590"/>
                <a:ext cx="3757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b</a:t>
                </a:r>
                <a:r>
                  <a:rPr lang="en-US" sz="1100" baseline="-25000" dirty="0" smtClean="0"/>
                  <a:t>10</a:t>
                </a:r>
                <a:endParaRPr lang="en-US" sz="1100" baseline="-25000" dirty="0"/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>
                <a:off x="6248400" y="2305014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6400800" y="2305014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5563477" y="2290076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5791200" y="2305014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4972049" y="231901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4400719" y="2290076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H="1">
                <a:off x="5791200" y="2286000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H="1">
                <a:off x="5943600" y="2286000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>
                <a:off x="4876800" y="2556848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Rectangle 17"/>
          <p:cNvSpPr/>
          <p:nvPr/>
        </p:nvSpPr>
        <p:spPr>
          <a:xfrm>
            <a:off x="3428524" y="4800600"/>
            <a:ext cx="3200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AMGIMNSFVNDIFER; S7 acetylated (new)</a:t>
            </a:r>
          </a:p>
        </p:txBody>
      </p:sp>
    </p:spTree>
    <p:extLst>
      <p:ext uri="{BB962C8B-B14F-4D97-AF65-F5344CB8AC3E}">
        <p14:creationId xmlns:p14="http://schemas.microsoft.com/office/powerpoint/2010/main" val="79359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" t="9228" r="10871" b="8259"/>
          <a:stretch/>
        </p:blipFill>
        <p:spPr>
          <a:xfrm>
            <a:off x="722906" y="2590800"/>
            <a:ext cx="7887694" cy="16936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800000">
            <a:off x="347245" y="2590800"/>
            <a:ext cx="338554" cy="14875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Intensity [counts] (10</a:t>
            </a:r>
            <a:r>
              <a:rPr lang="en-US" sz="1000" baseline="30000" dirty="0" smtClean="0"/>
              <a:t>3</a:t>
            </a:r>
            <a:r>
              <a:rPr lang="en-US" sz="1000" dirty="0" smtClean="0"/>
              <a:t>) 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258979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646375" y="3563779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646375" y="3886200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895600"/>
            <a:ext cx="38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4038600"/>
            <a:ext cx="450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500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4038600"/>
            <a:ext cx="450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1000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934200" y="4038600"/>
            <a:ext cx="450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1500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495800" y="4136858"/>
            <a:ext cx="450851" cy="282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m/z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 rot="10800000">
            <a:off x="1694602" y="2908785"/>
            <a:ext cx="338554" cy="8250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276.13455 b</a:t>
            </a:r>
            <a:r>
              <a:rPr lang="en-US" sz="1000" baseline="-25000" dirty="0" smtClean="0"/>
              <a:t>2</a:t>
            </a:r>
            <a:endParaRPr lang="en-US" sz="1000" baseline="-25000" dirty="0"/>
          </a:p>
        </p:txBody>
      </p:sp>
      <p:sp>
        <p:nvSpPr>
          <p:cNvPr id="13" name="Line 243"/>
          <p:cNvSpPr>
            <a:spLocks noChangeShapeType="1"/>
          </p:cNvSpPr>
          <p:nvPr/>
        </p:nvSpPr>
        <p:spPr bwMode="auto">
          <a:xfrm flipV="1">
            <a:off x="1689276" y="3711606"/>
            <a:ext cx="106759" cy="1967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0800000">
            <a:off x="914400" y="2826570"/>
            <a:ext cx="338554" cy="907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136.07576 b</a:t>
            </a:r>
            <a:r>
              <a:rPr lang="en-US" sz="1000" baseline="-25000" dirty="0" smtClean="0"/>
              <a:t>3</a:t>
            </a:r>
            <a:r>
              <a:rPr lang="en-US" sz="1000" baseline="30000" dirty="0" smtClean="0"/>
              <a:t>3+</a:t>
            </a:r>
            <a:endParaRPr lang="en-US" sz="1000" baseline="30000" dirty="0"/>
          </a:p>
        </p:txBody>
      </p:sp>
      <p:sp>
        <p:nvSpPr>
          <p:cNvPr id="15" name="TextBox 14"/>
          <p:cNvSpPr txBox="1"/>
          <p:nvPr/>
        </p:nvSpPr>
        <p:spPr>
          <a:xfrm rot="10800000">
            <a:off x="1151224" y="2779659"/>
            <a:ext cx="338554" cy="907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165.10242 b</a:t>
            </a:r>
            <a:r>
              <a:rPr lang="en-US" sz="1000" baseline="-25000" dirty="0" smtClean="0"/>
              <a:t>4</a:t>
            </a:r>
            <a:r>
              <a:rPr lang="en-US" sz="1000" baseline="30000" dirty="0" smtClean="0"/>
              <a:t>3+</a:t>
            </a:r>
            <a:endParaRPr lang="en-US" sz="1000" baseline="30000" dirty="0"/>
          </a:p>
        </p:txBody>
      </p:sp>
      <p:sp>
        <p:nvSpPr>
          <p:cNvPr id="16" name="Line 243"/>
          <p:cNvSpPr>
            <a:spLocks noChangeShapeType="1"/>
          </p:cNvSpPr>
          <p:nvPr/>
        </p:nvSpPr>
        <p:spPr bwMode="auto">
          <a:xfrm flipV="1">
            <a:off x="1199574" y="3660545"/>
            <a:ext cx="106759" cy="1967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rot="10800000">
            <a:off x="1371600" y="2867677"/>
            <a:ext cx="338554" cy="907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270.18112 b</a:t>
            </a:r>
            <a:r>
              <a:rPr lang="en-US" sz="1000" baseline="-25000" dirty="0" smtClean="0"/>
              <a:t>7</a:t>
            </a:r>
            <a:r>
              <a:rPr lang="en-US" sz="1000" baseline="30000" dirty="0" smtClean="0"/>
              <a:t>3+</a:t>
            </a:r>
            <a:endParaRPr lang="en-US" sz="1000" baseline="30000" dirty="0"/>
          </a:p>
        </p:txBody>
      </p:sp>
      <p:sp>
        <p:nvSpPr>
          <p:cNvPr id="18" name="Line 243"/>
          <p:cNvSpPr>
            <a:spLocks noChangeShapeType="1"/>
          </p:cNvSpPr>
          <p:nvPr/>
        </p:nvSpPr>
        <p:spPr bwMode="auto">
          <a:xfrm flipH="1" flipV="1">
            <a:off x="1543808" y="3733800"/>
            <a:ext cx="118646" cy="21875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10800000">
            <a:off x="7239000" y="2438400"/>
            <a:ext cx="338554" cy="1288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1588.78052 y</a:t>
            </a:r>
            <a:r>
              <a:rPr lang="en-US" sz="1000" baseline="-25000" dirty="0" smtClean="0"/>
              <a:t>14</a:t>
            </a:r>
            <a:r>
              <a:rPr lang="en-US" sz="1000" dirty="0" smtClean="0"/>
              <a:t>, b</a:t>
            </a:r>
            <a:r>
              <a:rPr lang="en-US" sz="1000" baseline="-25000" dirty="0" smtClean="0"/>
              <a:t>28</a:t>
            </a:r>
            <a:r>
              <a:rPr lang="en-US" sz="1000" baseline="30000" dirty="0" smtClean="0"/>
              <a:t>2+</a:t>
            </a:r>
            <a:endParaRPr lang="en-US" sz="1000" baseline="30000" dirty="0"/>
          </a:p>
        </p:txBody>
      </p:sp>
      <p:sp>
        <p:nvSpPr>
          <p:cNvPr id="21" name="Line 243"/>
          <p:cNvSpPr>
            <a:spLocks noChangeShapeType="1"/>
          </p:cNvSpPr>
          <p:nvPr/>
        </p:nvSpPr>
        <p:spPr bwMode="auto">
          <a:xfrm flipH="1" flipV="1">
            <a:off x="7433494" y="3711606"/>
            <a:ext cx="118646" cy="21875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0800000">
            <a:off x="1524000" y="2785676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218.15047 y</a:t>
            </a:r>
            <a:r>
              <a:rPr lang="en-US" sz="1000" baseline="-25000" dirty="0" smtClean="0"/>
              <a:t>2</a:t>
            </a:r>
            <a:endParaRPr lang="en-US" sz="1000" baseline="-25000" dirty="0"/>
          </a:p>
        </p:txBody>
      </p:sp>
      <p:sp>
        <p:nvSpPr>
          <p:cNvPr id="23" name="Line 243"/>
          <p:cNvSpPr>
            <a:spLocks noChangeShapeType="1"/>
          </p:cNvSpPr>
          <p:nvPr/>
        </p:nvSpPr>
        <p:spPr bwMode="auto">
          <a:xfrm flipV="1">
            <a:off x="1434118" y="3657600"/>
            <a:ext cx="259159" cy="32699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 rot="10800000">
            <a:off x="1871246" y="3014275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355.20886 y</a:t>
            </a:r>
            <a:r>
              <a:rPr lang="en-US" sz="1000" baseline="-25000" dirty="0" smtClean="0"/>
              <a:t>3</a:t>
            </a:r>
            <a:endParaRPr lang="en-US" sz="1000" baseline="-25000" dirty="0"/>
          </a:p>
        </p:txBody>
      </p:sp>
      <p:sp>
        <p:nvSpPr>
          <p:cNvPr id="25" name="TextBox 24"/>
          <p:cNvSpPr txBox="1"/>
          <p:nvPr/>
        </p:nvSpPr>
        <p:spPr>
          <a:xfrm rot="10800000">
            <a:off x="2404646" y="3124200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468.29459 y</a:t>
            </a:r>
            <a:r>
              <a:rPr lang="en-US" sz="1000" baseline="-25000" dirty="0" smtClean="0"/>
              <a:t>4</a:t>
            </a:r>
            <a:endParaRPr lang="en-US" sz="1000" baseline="-25000" dirty="0"/>
          </a:p>
        </p:txBody>
      </p:sp>
      <p:sp>
        <p:nvSpPr>
          <p:cNvPr id="26" name="TextBox 25"/>
          <p:cNvSpPr txBox="1"/>
          <p:nvPr/>
        </p:nvSpPr>
        <p:spPr>
          <a:xfrm rot="10800000">
            <a:off x="2709446" y="3124200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539.33252 y</a:t>
            </a:r>
            <a:r>
              <a:rPr lang="en-US" sz="1000" baseline="-25000" dirty="0" smtClean="0"/>
              <a:t>5</a:t>
            </a:r>
            <a:endParaRPr lang="en-US" sz="1000" baseline="-25000" dirty="0"/>
          </a:p>
        </p:txBody>
      </p:sp>
      <p:sp>
        <p:nvSpPr>
          <p:cNvPr id="27" name="TextBox 26"/>
          <p:cNvSpPr txBox="1"/>
          <p:nvPr/>
        </p:nvSpPr>
        <p:spPr>
          <a:xfrm rot="10800000">
            <a:off x="3429001" y="3090475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699.36035 y</a:t>
            </a:r>
            <a:r>
              <a:rPr lang="en-US" sz="1000" baseline="-25000" dirty="0" smtClean="0"/>
              <a:t>6</a:t>
            </a:r>
            <a:endParaRPr lang="en-US" sz="1000" baseline="-25000" dirty="0"/>
          </a:p>
        </p:txBody>
      </p:sp>
      <p:sp>
        <p:nvSpPr>
          <p:cNvPr id="28" name="TextBox 27"/>
          <p:cNvSpPr txBox="1"/>
          <p:nvPr/>
        </p:nvSpPr>
        <p:spPr>
          <a:xfrm rot="10800000">
            <a:off x="3928646" y="3124200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812.44690 y</a:t>
            </a:r>
            <a:r>
              <a:rPr lang="en-US" sz="1000" baseline="-25000" dirty="0" smtClean="0"/>
              <a:t>7</a:t>
            </a:r>
            <a:endParaRPr lang="en-US" sz="1000" baseline="-25000" dirty="0"/>
          </a:p>
        </p:txBody>
      </p:sp>
      <p:sp>
        <p:nvSpPr>
          <p:cNvPr id="29" name="TextBox 28"/>
          <p:cNvSpPr txBox="1"/>
          <p:nvPr/>
        </p:nvSpPr>
        <p:spPr>
          <a:xfrm rot="10800000">
            <a:off x="4538246" y="2938075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926.48737 y</a:t>
            </a:r>
            <a:r>
              <a:rPr lang="en-US" sz="1000" baseline="-25000" dirty="0" smtClean="0"/>
              <a:t>8</a:t>
            </a:r>
            <a:endParaRPr lang="en-US" sz="1000" baseline="-25000" dirty="0"/>
          </a:p>
        </p:txBody>
      </p:sp>
      <p:sp>
        <p:nvSpPr>
          <p:cNvPr id="30" name="Line 243"/>
          <p:cNvSpPr>
            <a:spLocks noChangeShapeType="1"/>
          </p:cNvSpPr>
          <p:nvPr/>
        </p:nvSpPr>
        <p:spPr bwMode="auto">
          <a:xfrm flipV="1">
            <a:off x="4596417" y="3774907"/>
            <a:ext cx="106759" cy="1967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0800000">
            <a:off x="4724401" y="2895600"/>
            <a:ext cx="338554" cy="871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1027.54358 y</a:t>
            </a:r>
            <a:r>
              <a:rPr lang="en-US" sz="1000" baseline="-25000" dirty="0" smtClean="0"/>
              <a:t>9</a:t>
            </a:r>
            <a:endParaRPr lang="en-US" sz="1000" baseline="-25000" dirty="0"/>
          </a:p>
        </p:txBody>
      </p:sp>
      <p:sp>
        <p:nvSpPr>
          <p:cNvPr id="33" name="Line 243"/>
          <p:cNvSpPr>
            <a:spLocks noChangeShapeType="1"/>
          </p:cNvSpPr>
          <p:nvPr/>
        </p:nvSpPr>
        <p:spPr bwMode="auto">
          <a:xfrm flipH="1" flipV="1">
            <a:off x="4927431" y="3737212"/>
            <a:ext cx="118646" cy="21875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 rot="10800000">
            <a:off x="5105401" y="2938075"/>
            <a:ext cx="338554" cy="9481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1142.55945 y</a:t>
            </a:r>
            <a:r>
              <a:rPr lang="en-US" sz="1000" baseline="-25000" dirty="0" smtClean="0"/>
              <a:t>10</a:t>
            </a:r>
            <a:endParaRPr lang="en-US" sz="1000" baseline="-25000" dirty="0"/>
          </a:p>
        </p:txBody>
      </p:sp>
      <p:sp>
        <p:nvSpPr>
          <p:cNvPr id="35" name="Line 243"/>
          <p:cNvSpPr>
            <a:spLocks noChangeShapeType="1"/>
          </p:cNvSpPr>
          <p:nvPr/>
        </p:nvSpPr>
        <p:spPr bwMode="auto">
          <a:xfrm flipH="1" flipV="1">
            <a:off x="5338093" y="3787806"/>
            <a:ext cx="211724" cy="14255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rot="10800000">
            <a:off x="5986046" y="3014276"/>
            <a:ext cx="338554" cy="9481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1271.59851 y</a:t>
            </a:r>
            <a:r>
              <a:rPr lang="en-US" sz="1000" baseline="-25000" dirty="0" smtClean="0"/>
              <a:t>11</a:t>
            </a:r>
            <a:endParaRPr lang="en-US" sz="1000" baseline="-25000" dirty="0"/>
          </a:p>
        </p:txBody>
      </p:sp>
      <p:sp>
        <p:nvSpPr>
          <p:cNvPr id="37" name="TextBox 36"/>
          <p:cNvSpPr txBox="1"/>
          <p:nvPr/>
        </p:nvSpPr>
        <p:spPr>
          <a:xfrm rot="10800000">
            <a:off x="6367046" y="2551060"/>
            <a:ext cx="338554" cy="12589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1418.67444 y</a:t>
            </a:r>
            <a:r>
              <a:rPr lang="en-US" sz="1000" baseline="-25000" dirty="0" smtClean="0"/>
              <a:t>12</a:t>
            </a:r>
            <a:r>
              <a:rPr lang="en-US" sz="1000" dirty="0" smtClean="0"/>
              <a:t>, y</a:t>
            </a:r>
            <a:r>
              <a:rPr lang="en-US" sz="1000" baseline="-25000" dirty="0" smtClean="0"/>
              <a:t>25</a:t>
            </a:r>
            <a:r>
              <a:rPr lang="en-US" sz="1000" baseline="30000" dirty="0" smtClean="0"/>
              <a:t>2+</a:t>
            </a:r>
            <a:endParaRPr lang="en-US" sz="1000" baseline="30000" dirty="0"/>
          </a:p>
        </p:txBody>
      </p:sp>
      <p:sp>
        <p:nvSpPr>
          <p:cNvPr id="38" name="Line 243"/>
          <p:cNvSpPr>
            <a:spLocks noChangeShapeType="1"/>
          </p:cNvSpPr>
          <p:nvPr/>
        </p:nvSpPr>
        <p:spPr bwMode="auto">
          <a:xfrm flipH="1" flipV="1">
            <a:off x="6570076" y="3786054"/>
            <a:ext cx="211724" cy="14255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 rot="10800000">
            <a:off x="7662446" y="2938076"/>
            <a:ext cx="338554" cy="9481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1687.83704 y</a:t>
            </a:r>
            <a:r>
              <a:rPr lang="en-US" sz="1000" baseline="-25000" dirty="0" smtClean="0"/>
              <a:t>15</a:t>
            </a:r>
            <a:endParaRPr lang="en-US" sz="1000" baseline="-25000" dirty="0"/>
          </a:p>
        </p:txBody>
      </p:sp>
      <p:sp>
        <p:nvSpPr>
          <p:cNvPr id="40" name="Line 243"/>
          <p:cNvSpPr>
            <a:spLocks noChangeShapeType="1"/>
          </p:cNvSpPr>
          <p:nvPr/>
        </p:nvSpPr>
        <p:spPr bwMode="auto">
          <a:xfrm flipH="1" flipV="1">
            <a:off x="7848600" y="3856863"/>
            <a:ext cx="152400" cy="132119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 rot="10800000">
            <a:off x="3700046" y="2551059"/>
            <a:ext cx="338554" cy="12589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sz="1000" dirty="0" smtClean="0"/>
              <a:t>788.86090 y</a:t>
            </a:r>
            <a:r>
              <a:rPr lang="en-US" sz="1000" baseline="-25000" dirty="0" smtClean="0"/>
              <a:t>28</a:t>
            </a:r>
            <a:r>
              <a:rPr lang="en-US" sz="1000" baseline="30000" dirty="0" smtClean="0"/>
              <a:t>4+</a:t>
            </a:r>
            <a:endParaRPr lang="en-US" sz="1000" baseline="30000" dirty="0"/>
          </a:p>
        </p:txBody>
      </p:sp>
      <p:sp>
        <p:nvSpPr>
          <p:cNvPr id="42" name="Line 243"/>
          <p:cNvSpPr>
            <a:spLocks noChangeShapeType="1"/>
          </p:cNvSpPr>
          <p:nvPr/>
        </p:nvSpPr>
        <p:spPr bwMode="auto">
          <a:xfrm flipH="1" flipV="1">
            <a:off x="3872635" y="3751254"/>
            <a:ext cx="112019" cy="204714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2" name="Group 161"/>
          <p:cNvGrpSpPr/>
          <p:nvPr/>
        </p:nvGrpSpPr>
        <p:grpSpPr>
          <a:xfrm>
            <a:off x="805901" y="1828800"/>
            <a:ext cx="7423699" cy="609600"/>
            <a:chOff x="70453" y="1752600"/>
            <a:chExt cx="7079757" cy="609600"/>
          </a:xfrm>
        </p:grpSpPr>
        <p:sp>
          <p:nvSpPr>
            <p:cNvPr id="20" name="Rectangle 19"/>
            <p:cNvSpPr/>
            <p:nvPr/>
          </p:nvSpPr>
          <p:spPr>
            <a:xfrm>
              <a:off x="70453" y="1905000"/>
              <a:ext cx="707975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F Q  S</a:t>
              </a:r>
              <a:r>
                <a:rPr lang="en-US" sz="1200" dirty="0" smtClean="0"/>
                <a:t>ac</a:t>
              </a:r>
              <a:r>
                <a:rPr lang="en-US" sz="1600" dirty="0" smtClean="0"/>
                <a:t>    S   A  V  </a:t>
              </a:r>
              <a:r>
                <a:rPr lang="en-US" sz="1600" dirty="0" err="1" smtClean="0"/>
                <a:t>M</a:t>
              </a:r>
              <a:r>
                <a:rPr lang="en-US" sz="1000" dirty="0" err="1" smtClean="0"/>
                <a:t>ox</a:t>
              </a:r>
              <a:r>
                <a:rPr lang="en-US" sz="1600" dirty="0" smtClean="0"/>
                <a:t> A  L  Q  E  A </a:t>
              </a:r>
              <a:r>
                <a:rPr lang="en-US" sz="1600" dirty="0" err="1" smtClean="0"/>
                <a:t>C</a:t>
              </a:r>
              <a:r>
                <a:rPr lang="en-US" sz="1000" dirty="0" err="1" smtClean="0"/>
                <a:t>ca</a:t>
              </a:r>
              <a:r>
                <a:rPr lang="en-US" sz="1600" dirty="0" err="1" smtClean="0"/>
                <a:t>E</a:t>
              </a:r>
              <a:r>
                <a:rPr lang="en-US" sz="1600" dirty="0" smtClean="0"/>
                <a:t> A Y L   V    G L   F    E   D   T   N  L   </a:t>
              </a:r>
              <a:r>
                <a:rPr lang="en-US" sz="1600" dirty="0" err="1" smtClean="0"/>
                <a:t>C</a:t>
              </a:r>
              <a:r>
                <a:rPr lang="en-US" sz="1000" dirty="0" err="1" smtClean="0"/>
                <a:t>ca</a:t>
              </a:r>
              <a:r>
                <a:rPr lang="en-US" sz="1600" dirty="0" smtClean="0"/>
                <a:t>  A   I    H  A  K</a:t>
              </a:r>
              <a:endParaRPr lang="en-US" sz="16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261196" y="195389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6"/>
            <p:cNvGrpSpPr/>
            <p:nvPr/>
          </p:nvGrpSpPr>
          <p:grpSpPr>
            <a:xfrm>
              <a:off x="381000" y="1932508"/>
              <a:ext cx="108796" cy="277292"/>
              <a:chOff x="5301404" y="1676400"/>
              <a:chExt cx="108796" cy="277292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740198" y="1932508"/>
              <a:ext cx="108796" cy="277292"/>
              <a:chOff x="5301404" y="1676400"/>
              <a:chExt cx="108796" cy="277292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>
              <a:off x="925408" y="1905000"/>
              <a:ext cx="217592" cy="307168"/>
              <a:chOff x="5301404" y="1646524"/>
              <a:chExt cx="217592" cy="307168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1" name="Straight Connector 60"/>
            <p:cNvCxnSpPr/>
            <p:nvPr/>
          </p:nvCxnSpPr>
          <p:spPr>
            <a:xfrm>
              <a:off x="1491404" y="1934876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1711208" y="1911229"/>
              <a:ext cx="217593" cy="307168"/>
              <a:chOff x="5378753" y="1646524"/>
              <a:chExt cx="217593" cy="307168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 flipH="1">
                <a:off x="548755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548755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5378753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TextBox 66"/>
            <p:cNvSpPr txBox="1"/>
            <p:nvPr/>
          </p:nvSpPr>
          <p:spPr>
            <a:xfrm>
              <a:off x="184409" y="21005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2</a:t>
              </a:r>
              <a:endParaRPr lang="en-US" sz="1100" baseline="-250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820005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25</a:t>
              </a:r>
              <a:endParaRPr lang="en-US" sz="1100" baseline="-25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33400" y="21005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3</a:t>
              </a:r>
              <a:endParaRPr lang="en-US" sz="1100" baseline="-250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62000" y="21005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4</a:t>
              </a:r>
              <a:endParaRPr lang="en-US" sz="1100" baseline="-250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0226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28</a:t>
              </a:r>
              <a:endParaRPr lang="en-US" sz="1100" baseline="-25000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1284606" y="1946322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2033156" y="194132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>
              <a:off x="3505200" y="1902632"/>
              <a:ext cx="108796" cy="285786"/>
              <a:chOff x="5410200" y="1646524"/>
              <a:chExt cx="108796" cy="285786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5424773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3777404" y="1902632"/>
              <a:ext cx="108796" cy="285786"/>
              <a:chOff x="5410200" y="1646524"/>
              <a:chExt cx="108796" cy="285786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/>
            <p:cNvGrpSpPr/>
            <p:nvPr/>
          </p:nvGrpSpPr>
          <p:grpSpPr>
            <a:xfrm>
              <a:off x="4191000" y="1902632"/>
              <a:ext cx="108796" cy="285786"/>
              <a:chOff x="5410200" y="1646524"/>
              <a:chExt cx="108796" cy="285786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/>
            <p:cNvGrpSpPr/>
            <p:nvPr/>
          </p:nvGrpSpPr>
          <p:grpSpPr>
            <a:xfrm>
              <a:off x="6357196" y="1902632"/>
              <a:ext cx="108796" cy="285786"/>
              <a:chOff x="5410200" y="1646524"/>
              <a:chExt cx="108796" cy="285786"/>
            </a:xfrm>
          </p:grpSpPr>
          <p:cxnSp>
            <p:nvCxnSpPr>
              <p:cNvPr id="93" name="Straight Connector 92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TextBox 95"/>
            <p:cNvSpPr txBox="1"/>
            <p:nvPr/>
          </p:nvSpPr>
          <p:spPr>
            <a:xfrm>
              <a:off x="3505200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15</a:t>
              </a:r>
              <a:endParaRPr lang="en-US" sz="1100" baseline="-250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7658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14</a:t>
              </a:r>
              <a:endParaRPr lang="en-US" sz="1100" baseline="-250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5852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2</a:t>
              </a:r>
              <a:endParaRPr lang="en-US" sz="1100" baseline="-250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543684" y="210059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7</a:t>
              </a:r>
              <a:endParaRPr lang="en-US" sz="1100" baseline="-25000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856606" y="2100590"/>
              <a:ext cx="3917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 smtClean="0"/>
                <a:t>28</a:t>
              </a:r>
              <a:endParaRPr lang="en-US" sz="1100" baseline="-25000" dirty="0"/>
            </a:p>
          </p:txBody>
        </p:sp>
        <p:cxnSp>
          <p:nvCxnSpPr>
            <p:cNvPr id="102" name="Straight Connector 101"/>
            <p:cNvCxnSpPr/>
            <p:nvPr/>
          </p:nvCxnSpPr>
          <p:spPr>
            <a:xfrm>
              <a:off x="2209800" y="1934876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2435525" y="195389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590800" y="195389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743200" y="195389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2982719" y="195389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3128058" y="1962487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3273397" y="195389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3418737" y="195389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6800850" y="1934876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038600" y="1953890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4191000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12</a:t>
              </a:r>
              <a:endParaRPr lang="en-US" sz="1100" baseline="-25000" dirty="0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4463204" y="1902632"/>
              <a:ext cx="108796" cy="285786"/>
              <a:chOff x="5410200" y="1646524"/>
              <a:chExt cx="108796" cy="285786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TextBox 116"/>
            <p:cNvSpPr txBox="1"/>
            <p:nvPr/>
          </p:nvSpPr>
          <p:spPr>
            <a:xfrm>
              <a:off x="44516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11</a:t>
              </a:r>
              <a:endParaRPr lang="en-US" sz="1100" baseline="-25000" dirty="0"/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4725375" y="1902632"/>
              <a:ext cx="108796" cy="285786"/>
              <a:chOff x="5410200" y="1646524"/>
              <a:chExt cx="108796" cy="285786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TextBox 121"/>
            <p:cNvSpPr txBox="1"/>
            <p:nvPr/>
          </p:nvSpPr>
          <p:spPr>
            <a:xfrm>
              <a:off x="4724400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10</a:t>
              </a:r>
              <a:endParaRPr lang="en-US" sz="1100" baseline="-25000" dirty="0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4996604" y="1902632"/>
              <a:ext cx="108796" cy="285786"/>
              <a:chOff x="5410200" y="1646524"/>
              <a:chExt cx="108796" cy="285786"/>
            </a:xfrm>
          </p:grpSpPr>
          <p:cxnSp>
            <p:nvCxnSpPr>
              <p:cNvPr id="124" name="Straight Connector 123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TextBox 126"/>
            <p:cNvSpPr txBox="1"/>
            <p:nvPr/>
          </p:nvSpPr>
          <p:spPr>
            <a:xfrm>
              <a:off x="49850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9</a:t>
              </a:r>
              <a:endParaRPr lang="en-US" sz="1100" baseline="-25000" dirty="0"/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5225204" y="1902632"/>
              <a:ext cx="108796" cy="285786"/>
              <a:chOff x="5410200" y="1646524"/>
              <a:chExt cx="108796" cy="285786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2" name="TextBox 131"/>
            <p:cNvSpPr txBox="1"/>
            <p:nvPr/>
          </p:nvSpPr>
          <p:spPr>
            <a:xfrm>
              <a:off x="52136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8</a:t>
              </a:r>
              <a:endParaRPr lang="en-US" sz="1100" baseline="-25000" dirty="0"/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5671396" y="1902632"/>
              <a:ext cx="108796" cy="285786"/>
              <a:chOff x="5410200" y="1646524"/>
              <a:chExt cx="108796" cy="285786"/>
            </a:xfrm>
          </p:grpSpPr>
          <p:cxnSp>
            <p:nvCxnSpPr>
              <p:cNvPr id="134" name="Straight Connector 133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oup 136"/>
            <p:cNvGrpSpPr/>
            <p:nvPr/>
          </p:nvGrpSpPr>
          <p:grpSpPr>
            <a:xfrm>
              <a:off x="5442796" y="1902632"/>
              <a:ext cx="108796" cy="285786"/>
              <a:chOff x="5410200" y="1646524"/>
              <a:chExt cx="108796" cy="285786"/>
            </a:xfrm>
          </p:grpSpPr>
          <p:cxnSp>
            <p:nvCxnSpPr>
              <p:cNvPr id="138" name="Straight Connector 137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1" name="TextBox 140"/>
            <p:cNvSpPr txBox="1"/>
            <p:nvPr/>
          </p:nvSpPr>
          <p:spPr>
            <a:xfrm>
              <a:off x="54422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7</a:t>
              </a:r>
              <a:endParaRPr lang="en-US" sz="1100" baseline="-25000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56708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6</a:t>
              </a:r>
              <a:endParaRPr lang="en-US" sz="1100" baseline="-25000" dirty="0"/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5899996" y="1902632"/>
              <a:ext cx="108796" cy="285786"/>
              <a:chOff x="5410200" y="1646524"/>
              <a:chExt cx="108796" cy="285786"/>
            </a:xfrm>
          </p:grpSpPr>
          <p:cxnSp>
            <p:nvCxnSpPr>
              <p:cNvPr id="144" name="Straight Connector 143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1" name="TextBox 150"/>
            <p:cNvSpPr txBox="1"/>
            <p:nvPr/>
          </p:nvSpPr>
          <p:spPr>
            <a:xfrm>
              <a:off x="58994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5</a:t>
              </a:r>
              <a:endParaRPr lang="en-US" sz="1100" baseline="-25000" dirty="0"/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63566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3</a:t>
              </a:r>
              <a:endParaRPr lang="en-US" sz="1100" baseline="-25000" dirty="0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6128009" y="1752600"/>
              <a:ext cx="3489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4</a:t>
              </a:r>
              <a:endParaRPr lang="en-US" sz="1100" baseline="-25000" dirty="0"/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6019800" y="1902632"/>
              <a:ext cx="217592" cy="307168"/>
              <a:chOff x="5301404" y="1646524"/>
              <a:chExt cx="217592" cy="307168"/>
            </a:xfrm>
          </p:grpSpPr>
          <p:cxnSp>
            <p:nvCxnSpPr>
              <p:cNvPr id="155" name="Straight Connector 154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H="1">
                <a:off x="5301404" y="1923816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Group 157"/>
            <p:cNvGrpSpPr/>
            <p:nvPr/>
          </p:nvGrpSpPr>
          <p:grpSpPr>
            <a:xfrm>
              <a:off x="6585796" y="1902632"/>
              <a:ext cx="108796" cy="285786"/>
              <a:chOff x="5410200" y="1646524"/>
              <a:chExt cx="108796" cy="285786"/>
            </a:xfrm>
          </p:grpSpPr>
          <p:cxnSp>
            <p:nvCxnSpPr>
              <p:cNvPr id="159" name="Straight Connector 158"/>
              <p:cNvCxnSpPr/>
              <p:nvPr/>
            </p:nvCxnSpPr>
            <p:spPr>
              <a:xfrm flipH="1">
                <a:off x="5410200" y="1646524"/>
                <a:ext cx="108796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5410200" y="16764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Rectangle 30"/>
          <p:cNvSpPr/>
          <p:nvPr/>
        </p:nvSpPr>
        <p:spPr>
          <a:xfrm>
            <a:off x="2394780" y="4800600"/>
            <a:ext cx="48442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FQSSAVMALQEACEAYLVGLFEDTNLCAIHAK; S3 acetylated (new)</a:t>
            </a:r>
          </a:p>
        </p:txBody>
      </p:sp>
    </p:spTree>
    <p:extLst>
      <p:ext uri="{BB962C8B-B14F-4D97-AF65-F5344CB8AC3E}">
        <p14:creationId xmlns:p14="http://schemas.microsoft.com/office/powerpoint/2010/main" val="134807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 117"/>
          <p:cNvGrpSpPr/>
          <p:nvPr/>
        </p:nvGrpSpPr>
        <p:grpSpPr>
          <a:xfrm>
            <a:off x="381000" y="2286000"/>
            <a:ext cx="8458200" cy="2133600"/>
            <a:chOff x="381000" y="2362200"/>
            <a:chExt cx="8458200" cy="21336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312"/>
            <a:stretch/>
          </p:blipFill>
          <p:spPr>
            <a:xfrm>
              <a:off x="638175" y="2428788"/>
              <a:ext cx="8201025" cy="200042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TextBox 2"/>
            <p:cNvSpPr txBox="1"/>
            <p:nvPr/>
          </p:nvSpPr>
          <p:spPr>
            <a:xfrm rot="10800000">
              <a:off x="381000" y="2819400"/>
              <a:ext cx="338554" cy="12954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Intensity [counts] (10</a:t>
              </a:r>
              <a:r>
                <a:rPr lang="en-US" sz="1000" baseline="30000" dirty="0" smtClean="0"/>
                <a:t>3</a:t>
              </a:r>
              <a:r>
                <a:rPr lang="en-US" sz="1000" dirty="0" smtClean="0"/>
                <a:t>) </a:t>
              </a:r>
              <a:endParaRPr lang="en-US" sz="1000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09600" y="2696288"/>
              <a:ext cx="456782" cy="1581511"/>
              <a:chOff x="76200" y="2468447"/>
              <a:chExt cx="456782" cy="1511574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28600" y="3733800"/>
                <a:ext cx="1524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0</a:t>
                </a:r>
                <a:endParaRPr lang="en-US" sz="10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51982" y="3443236"/>
                <a:ext cx="381000" cy="235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5</a:t>
                </a:r>
                <a:r>
                  <a:rPr lang="en-US" sz="1000" dirty="0" smtClean="0"/>
                  <a:t>0</a:t>
                </a:r>
                <a:endParaRPr lang="en-US" sz="10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6200" y="2468447"/>
                <a:ext cx="381000" cy="235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200</a:t>
                </a:r>
                <a:endParaRPr lang="en-US" sz="1000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454149" y="4173379"/>
              <a:ext cx="6388102" cy="322421"/>
              <a:chOff x="1835149" y="3868579"/>
              <a:chExt cx="6388102" cy="32242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835149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200</a:t>
                </a:r>
                <a:endParaRPr lang="en-US" sz="10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49549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300</a:t>
                </a:r>
                <a:endParaRPr lang="en-US" sz="1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7338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400</a:t>
                </a:r>
                <a:endParaRPr lang="en-US" sz="10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30749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500</a:t>
                </a:r>
                <a:endParaRPr lang="en-US" sz="10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6388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600</a:t>
                </a:r>
                <a:endParaRPr lang="en-US" sz="10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294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700</a:t>
                </a:r>
                <a:endParaRPr lang="en-US" sz="10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7724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340349" y="39447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m/z</a:t>
                </a:r>
                <a:endParaRPr lang="en-US" sz="1000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22998" y="3352800"/>
              <a:ext cx="381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100</a:t>
              </a:r>
              <a:endParaRPr lang="en-US" sz="1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9600" y="3030378"/>
              <a:ext cx="381000" cy="246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150</a:t>
              </a:r>
              <a:endParaRPr lang="en-US" sz="1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159749" y="4173379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9</a:t>
              </a:r>
              <a:r>
                <a:rPr lang="en-US" sz="1000" dirty="0" smtClean="0"/>
                <a:t>00</a:t>
              </a:r>
              <a:endParaRPr lang="en-US" sz="1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69149" y="4173379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8</a:t>
              </a:r>
              <a:r>
                <a:rPr lang="en-US" sz="1000" dirty="0" smtClean="0"/>
                <a:t>00</a:t>
              </a:r>
              <a:endParaRPr lang="en-US" sz="1000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0800000">
              <a:off x="1219200" y="32766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175.15 y</a:t>
              </a:r>
              <a:r>
                <a:rPr lang="en-US" sz="1000" baseline="-25000" dirty="0" smtClean="0"/>
                <a:t>1</a:t>
              </a:r>
              <a:endParaRPr lang="en-US" sz="1000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0800000">
              <a:off x="2023646" y="3153489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257.26 b</a:t>
              </a:r>
              <a:r>
                <a:rPr lang="en-US" sz="1000" baseline="-25000" dirty="0" smtClean="0"/>
                <a:t>2</a:t>
              </a:r>
              <a:endParaRPr lang="en-US" sz="1000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0800000">
              <a:off x="2590801" y="3237244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317.18 y</a:t>
              </a:r>
              <a:r>
                <a:rPr lang="en-US" sz="1000" baseline="-25000" dirty="0"/>
                <a:t>3</a:t>
              </a:r>
              <a:endParaRPr lang="en-US" sz="1000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0800000">
              <a:off x="3090446" y="3237244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370.21 b</a:t>
              </a:r>
              <a:r>
                <a:rPr lang="en-US" sz="1000" baseline="-25000" dirty="0"/>
                <a:t>3</a:t>
              </a:r>
              <a:endParaRPr lang="en-US" sz="1000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0800000">
              <a:off x="3776246" y="2694564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441.82 b</a:t>
              </a:r>
              <a:r>
                <a:rPr lang="en-US" sz="1000" baseline="-25000" dirty="0"/>
                <a:t>4</a:t>
              </a:r>
              <a:endParaRPr lang="en-US" sz="1000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0800000">
              <a:off x="3886201" y="31242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445.87 y</a:t>
              </a:r>
              <a:r>
                <a:rPr lang="en-US" sz="1000" baseline="-25000" dirty="0"/>
                <a:t>4</a:t>
              </a:r>
              <a:endParaRPr lang="en-US" sz="1000" dirty="0"/>
            </a:p>
          </p:txBody>
        </p:sp>
        <p:sp>
          <p:nvSpPr>
            <p:cNvPr id="27" name="Line 243"/>
            <p:cNvSpPr>
              <a:spLocks noChangeShapeType="1"/>
            </p:cNvSpPr>
            <p:nvPr/>
          </p:nvSpPr>
          <p:spPr bwMode="auto">
            <a:xfrm flipV="1">
              <a:off x="3980656" y="3920649"/>
              <a:ext cx="57944" cy="1420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 rot="10800000">
              <a:off x="5181601" y="30480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588.29 y</a:t>
              </a:r>
              <a:r>
                <a:rPr lang="en-US" sz="1000" baseline="-25000" dirty="0" smtClean="0"/>
                <a:t>5</a:t>
              </a:r>
              <a:endParaRPr lang="en-US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 rot="10800000">
              <a:off x="5867401" y="27432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659.37 y</a:t>
              </a:r>
              <a:r>
                <a:rPr lang="en-US" sz="1000" baseline="-25000" dirty="0" smtClean="0"/>
                <a:t>6</a:t>
              </a:r>
              <a:endParaRPr lang="en-US" sz="1000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0800000">
              <a:off x="6934201" y="23622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772.41 y</a:t>
              </a:r>
              <a:r>
                <a:rPr lang="en-US" sz="1000" baseline="-25000" dirty="0" smtClean="0"/>
                <a:t>7</a:t>
              </a:r>
              <a:endParaRPr lang="en-US" sz="10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0800000">
              <a:off x="8153400" y="24384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900.48 y</a:t>
              </a:r>
              <a:r>
                <a:rPr lang="en-US" sz="1000" baseline="-25000" dirty="0" smtClean="0"/>
                <a:t>8</a:t>
              </a:r>
              <a:endParaRPr lang="en-US" sz="1000" dirty="0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149640" y="2057400"/>
            <a:ext cx="2793959" cy="685800"/>
            <a:chOff x="3149640" y="2133600"/>
            <a:chExt cx="2793959" cy="685800"/>
          </a:xfrm>
        </p:grpSpPr>
        <p:grpSp>
          <p:nvGrpSpPr>
            <p:cNvPr id="66" name="Group 65"/>
            <p:cNvGrpSpPr/>
            <p:nvPr/>
          </p:nvGrpSpPr>
          <p:grpSpPr>
            <a:xfrm>
              <a:off x="3149640" y="2133600"/>
              <a:ext cx="2793959" cy="685800"/>
              <a:chOff x="3149640" y="2057400"/>
              <a:chExt cx="2793959" cy="685800"/>
            </a:xfrm>
          </p:grpSpPr>
          <p:sp>
            <p:nvSpPr>
              <p:cNvPr id="67" name="TextBox 66"/>
              <p:cNvSpPr txBox="1"/>
              <p:nvPr/>
            </p:nvSpPr>
            <p:spPr>
              <a:xfrm>
                <a:off x="3149640" y="2263108"/>
                <a:ext cx="27939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         K  </a:t>
                </a:r>
                <a:r>
                  <a:rPr lang="en-US" sz="1600" dirty="0"/>
                  <a:t>Q</a:t>
                </a:r>
                <a:r>
                  <a:rPr lang="en-US" sz="1600" dirty="0" smtClean="0"/>
                  <a:t>  L  </a:t>
                </a:r>
                <a:r>
                  <a:rPr lang="en-US" sz="1600" dirty="0"/>
                  <a:t>A</a:t>
                </a:r>
                <a:r>
                  <a:rPr lang="en-US" sz="1600" dirty="0" smtClean="0"/>
                  <a:t>  Tac  K  </a:t>
                </a:r>
                <a:r>
                  <a:rPr lang="en-US" sz="1600" dirty="0"/>
                  <a:t>A</a:t>
                </a:r>
                <a:r>
                  <a:rPr lang="en-US" sz="1600" dirty="0" smtClean="0"/>
                  <a:t>  </a:t>
                </a:r>
                <a:r>
                  <a:rPr lang="en-US" sz="1600" dirty="0" err="1" smtClean="0"/>
                  <a:t>A</a:t>
                </a:r>
                <a:r>
                  <a:rPr lang="en-US" sz="1600" dirty="0" smtClean="0"/>
                  <a:t>  R  </a:t>
                </a:r>
                <a:endParaRPr lang="en-US" sz="1600" dirty="0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3806826" y="2057400"/>
                <a:ext cx="1908174" cy="685800"/>
                <a:chOff x="3806826" y="2057400"/>
                <a:chExt cx="1908174" cy="685800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4978443" y="2275138"/>
                  <a:ext cx="84638" cy="285786"/>
                  <a:chOff x="4800600" y="1570324"/>
                  <a:chExt cx="84638" cy="285786"/>
                </a:xfrm>
              </p:grpSpPr>
              <p:cxnSp>
                <p:nvCxnSpPr>
                  <p:cNvPr id="100" name="Straight Connector 99"/>
                  <p:cNvCxnSpPr/>
                  <p:nvPr/>
                </p:nvCxnSpPr>
                <p:spPr>
                  <a:xfrm>
                    <a:off x="4800600" y="1600200"/>
                    <a:ext cx="0" cy="25591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/>
                </p:nvCxnSpPr>
                <p:spPr>
                  <a:xfrm flipH="1">
                    <a:off x="4800600" y="1570324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5401762" y="2286000"/>
                  <a:ext cx="84638" cy="285786"/>
                  <a:chOff x="4800600" y="1570324"/>
                  <a:chExt cx="84638" cy="285786"/>
                </a:xfrm>
              </p:grpSpPr>
              <p:cxnSp>
                <p:nvCxnSpPr>
                  <p:cNvPr id="98" name="Straight Connector 97"/>
                  <p:cNvCxnSpPr/>
                  <p:nvPr/>
                </p:nvCxnSpPr>
                <p:spPr>
                  <a:xfrm>
                    <a:off x="4800600" y="1600200"/>
                    <a:ext cx="0" cy="25591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 flipH="1">
                    <a:off x="4800600" y="1570324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2" name="TextBox 71"/>
                <p:cNvSpPr txBox="1"/>
                <p:nvPr/>
              </p:nvSpPr>
              <p:spPr>
                <a:xfrm>
                  <a:off x="5407026" y="205740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y</a:t>
                  </a:r>
                  <a:r>
                    <a:rPr lang="en-US" sz="1100" baseline="-25000" dirty="0" smtClean="0"/>
                    <a:t>1</a:t>
                  </a:r>
                  <a:endParaRPr lang="en-US" sz="1100" baseline="-25000" dirty="0"/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4953000" y="205740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y</a:t>
                  </a:r>
                  <a:r>
                    <a:rPr lang="en-US" sz="1100" baseline="-25000" dirty="0" smtClean="0"/>
                    <a:t>3</a:t>
                  </a:r>
                  <a:endParaRPr lang="en-US" sz="1100" baseline="-25000" dirty="0"/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3810000" y="205740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y</a:t>
                  </a:r>
                  <a:r>
                    <a:rPr lang="en-US" sz="1100" baseline="-25000" dirty="0"/>
                    <a:t>8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4191000" y="205740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y</a:t>
                  </a:r>
                  <a:r>
                    <a:rPr lang="en-US" sz="1100" baseline="-25000" dirty="0"/>
                    <a:t>6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3806826" y="248159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b</a:t>
                  </a:r>
                  <a:r>
                    <a:rPr lang="en-US" sz="1100" baseline="-25000" dirty="0"/>
                    <a:t>2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4038600" y="205740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y</a:t>
                  </a:r>
                  <a:r>
                    <a:rPr lang="en-US" sz="1100" baseline="-25000" dirty="0"/>
                    <a:t>7</a:t>
                  </a:r>
                </a:p>
              </p:txBody>
            </p:sp>
            <p:cxnSp>
              <p:nvCxnSpPr>
                <p:cNvPr id="94" name="Straight Connector 93"/>
                <p:cNvCxnSpPr/>
                <p:nvPr/>
              </p:nvCxnSpPr>
              <p:spPr>
                <a:xfrm>
                  <a:off x="5181600" y="2305014"/>
                  <a:ext cx="0" cy="25591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up 80"/>
                <p:cNvGrpSpPr/>
                <p:nvPr/>
              </p:nvGrpSpPr>
              <p:grpSpPr>
                <a:xfrm>
                  <a:off x="3810000" y="2275138"/>
                  <a:ext cx="84638" cy="285786"/>
                  <a:chOff x="4800600" y="1570324"/>
                  <a:chExt cx="84638" cy="285786"/>
                </a:xfrm>
              </p:grpSpPr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4800600" y="1600200"/>
                    <a:ext cx="0" cy="25591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 flipH="1">
                    <a:off x="4800600" y="1570324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2" name="TextBox 81"/>
                <p:cNvSpPr txBox="1"/>
                <p:nvPr/>
              </p:nvSpPr>
              <p:spPr>
                <a:xfrm>
                  <a:off x="4187826" y="2481590"/>
                  <a:ext cx="3079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b</a:t>
                  </a:r>
                  <a:r>
                    <a:rPr lang="en-US" sz="1100" baseline="-25000" dirty="0"/>
                    <a:t>4</a:t>
                  </a:r>
                </a:p>
              </p:txBody>
            </p:sp>
            <p:grpSp>
              <p:nvGrpSpPr>
                <p:cNvPr id="84" name="Group 83"/>
                <p:cNvGrpSpPr/>
                <p:nvPr/>
              </p:nvGrpSpPr>
              <p:grpSpPr>
                <a:xfrm>
                  <a:off x="3953962" y="2275138"/>
                  <a:ext cx="160838" cy="315662"/>
                  <a:chOff x="4724400" y="1570324"/>
                  <a:chExt cx="160838" cy="315662"/>
                </a:xfrm>
              </p:grpSpPr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4800600" y="1600200"/>
                    <a:ext cx="0" cy="25591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/>
                  <p:cNvCxnSpPr/>
                  <p:nvPr/>
                </p:nvCxnSpPr>
                <p:spPr>
                  <a:xfrm flipH="1">
                    <a:off x="4800600" y="1570324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 flipH="1">
                    <a:off x="4724400" y="1856110"/>
                    <a:ext cx="84638" cy="2987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02" name="Group 101"/>
            <p:cNvGrpSpPr/>
            <p:nvPr/>
          </p:nvGrpSpPr>
          <p:grpSpPr>
            <a:xfrm>
              <a:off x="4114800" y="2351338"/>
              <a:ext cx="160838" cy="315662"/>
              <a:chOff x="4724400" y="1570324"/>
              <a:chExt cx="160838" cy="315662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flipH="1">
                <a:off x="4724400" y="1856110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Group 105"/>
            <p:cNvGrpSpPr/>
            <p:nvPr/>
          </p:nvGrpSpPr>
          <p:grpSpPr>
            <a:xfrm>
              <a:off x="4334962" y="2351338"/>
              <a:ext cx="160838" cy="315662"/>
              <a:chOff x="4724400" y="1570324"/>
              <a:chExt cx="160838" cy="315662"/>
            </a:xfrm>
          </p:grpSpPr>
          <p:cxnSp>
            <p:nvCxnSpPr>
              <p:cNvPr id="107" name="Straight Connector 106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H="1">
                <a:off x="4724400" y="1856110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/>
            <p:cNvGrpSpPr/>
            <p:nvPr/>
          </p:nvGrpSpPr>
          <p:grpSpPr>
            <a:xfrm>
              <a:off x="4792162" y="2351338"/>
              <a:ext cx="84638" cy="285786"/>
              <a:chOff x="4800600" y="1570324"/>
              <a:chExt cx="84638" cy="285786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TextBox 113"/>
            <p:cNvSpPr txBox="1"/>
            <p:nvPr/>
          </p:nvSpPr>
          <p:spPr>
            <a:xfrm>
              <a:off x="4797426" y="213360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/>
                <a:t>4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495800" y="213360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/>
                <a:t>5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962400" y="255779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/>
                <a:t>3</a:t>
              </a:r>
            </a:p>
          </p:txBody>
        </p:sp>
      </p:grpSp>
      <p:sp>
        <p:nvSpPr>
          <p:cNvPr id="64" name="Rectangle 63"/>
          <p:cNvSpPr/>
          <p:nvPr/>
        </p:nvSpPr>
        <p:spPr>
          <a:xfrm>
            <a:off x="3205809" y="4800600"/>
            <a:ext cx="25739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KQLATKAAR; T5 acetylated (new)</a:t>
            </a:r>
          </a:p>
        </p:txBody>
      </p:sp>
    </p:spTree>
    <p:extLst>
      <p:ext uri="{BB962C8B-B14F-4D97-AF65-F5344CB8AC3E}">
        <p14:creationId xmlns:p14="http://schemas.microsoft.com/office/powerpoint/2010/main" val="203761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152400" y="2057400"/>
            <a:ext cx="8763000" cy="2438400"/>
            <a:chOff x="152400" y="2057400"/>
            <a:chExt cx="8763000" cy="24384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64"/>
            <a:stretch/>
          </p:blipFill>
          <p:spPr>
            <a:xfrm>
              <a:off x="435634" y="2428788"/>
              <a:ext cx="8479766" cy="200042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TextBox 2"/>
            <p:cNvSpPr txBox="1"/>
            <p:nvPr/>
          </p:nvSpPr>
          <p:spPr>
            <a:xfrm rot="10800000">
              <a:off x="152400" y="2819400"/>
              <a:ext cx="338554" cy="12954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Intensity [counts] (10</a:t>
              </a:r>
              <a:r>
                <a:rPr lang="en-US" sz="1000" baseline="30000" dirty="0" smtClean="0"/>
                <a:t>3</a:t>
              </a:r>
              <a:r>
                <a:rPr lang="en-US" sz="1000" dirty="0" smtClean="0"/>
                <a:t>) </a:t>
              </a:r>
              <a:endParaRPr lang="en-US" sz="1000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81000" y="2615313"/>
              <a:ext cx="457200" cy="1662487"/>
              <a:chOff x="76200" y="2391052"/>
              <a:chExt cx="457200" cy="1588969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28600" y="3733800"/>
                <a:ext cx="1524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0</a:t>
                </a:r>
                <a:endParaRPr lang="en-US" sz="10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52400" y="3516061"/>
                <a:ext cx="381000" cy="235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2</a:t>
                </a:r>
                <a:r>
                  <a:rPr lang="en-US" sz="1000" dirty="0" smtClean="0"/>
                  <a:t>0</a:t>
                </a:r>
                <a:endParaRPr lang="en-US" sz="10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6200" y="2391052"/>
                <a:ext cx="381000" cy="235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120</a:t>
                </a:r>
                <a:endParaRPr lang="en-US" sz="1000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606549" y="4173379"/>
              <a:ext cx="6235702" cy="322421"/>
              <a:chOff x="1987549" y="3868579"/>
              <a:chExt cx="6235702" cy="322421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987549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200</a:t>
                </a:r>
                <a:endParaRPr lang="en-US" sz="10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9718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300</a:t>
                </a:r>
                <a:endParaRPr lang="en-US" sz="10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386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400</a:t>
                </a:r>
                <a:endParaRPr lang="en-US" sz="10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0292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500</a:t>
                </a:r>
                <a:endParaRPr lang="en-US" sz="10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0198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600</a:t>
                </a:r>
                <a:endParaRPr lang="en-US" sz="10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092949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700</a:t>
                </a:r>
                <a:endParaRPr lang="en-US" sz="10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772400" y="38685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40349" y="3944779"/>
                <a:ext cx="4508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m/z</a:t>
                </a:r>
                <a:endParaRPr lang="en-US" sz="1000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609600" y="4173379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1</a:t>
              </a:r>
              <a:r>
                <a:rPr lang="en-US" sz="1000" dirty="0" smtClean="0"/>
                <a:t>00</a:t>
              </a:r>
              <a:endParaRPr lang="en-US" sz="1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200" y="3563777"/>
              <a:ext cx="381000" cy="24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4</a:t>
              </a:r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7200" y="3106577"/>
              <a:ext cx="381000" cy="24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8</a:t>
              </a:r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0" y="3335177"/>
              <a:ext cx="381000" cy="24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6</a:t>
              </a:r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85948" y="2860354"/>
              <a:ext cx="381000" cy="24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100</a:t>
              </a:r>
              <a:endParaRPr lang="en-US" sz="1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96200" y="4173379"/>
              <a:ext cx="450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8</a:t>
              </a:r>
              <a:r>
                <a:rPr lang="en-US" sz="1000" dirty="0" smtClean="0"/>
                <a:t>00</a:t>
              </a:r>
              <a:endParaRPr lang="en-US" sz="1000" dirty="0"/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1371600" y="3276601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175.11905 y</a:t>
              </a:r>
              <a:r>
                <a:rPr lang="en-US" sz="1000" baseline="-25000" dirty="0" smtClean="0"/>
                <a:t>1</a:t>
              </a:r>
              <a:endParaRPr lang="en-US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0800000">
              <a:off x="2362201" y="32004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272.17194 y</a:t>
              </a:r>
              <a:r>
                <a:rPr lang="en-US" sz="1000" baseline="-25000" dirty="0"/>
                <a:t>2</a:t>
              </a:r>
              <a:endParaRPr lang="en-US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 rot="10800000">
              <a:off x="3090445" y="3229688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343.20905 y</a:t>
              </a:r>
              <a:r>
                <a:rPr lang="en-US" sz="1000" baseline="-25000" dirty="0"/>
                <a:t>3</a:t>
              </a:r>
              <a:endParaRPr lang="en-US" sz="1000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0800000">
              <a:off x="5528846" y="3229689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585.34515 y</a:t>
              </a:r>
              <a:r>
                <a:rPr lang="en-US" sz="1000" baseline="-25000" dirty="0"/>
                <a:t>6</a:t>
              </a:r>
              <a:endParaRPr lang="en-US" sz="10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0800000">
              <a:off x="6993523" y="2781301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728.40442 y</a:t>
              </a:r>
              <a:r>
                <a:rPr lang="en-US" sz="1000" baseline="-25000" dirty="0"/>
                <a:t>7</a:t>
              </a:r>
              <a:endParaRPr lang="en-US" sz="1000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0800000">
              <a:off x="7891046" y="2286001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815.43622 y</a:t>
              </a:r>
              <a:r>
                <a:rPr lang="en-US" sz="1000" baseline="-25000" dirty="0"/>
                <a:t>8</a:t>
              </a:r>
              <a:endParaRPr lang="en-US" sz="10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0800000">
              <a:off x="880646" y="26670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129.10234 b</a:t>
              </a:r>
              <a:r>
                <a:rPr lang="en-US" sz="1000" baseline="-25000" dirty="0"/>
                <a:t>1</a:t>
              </a:r>
              <a:endParaRPr lang="en-US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0800000">
              <a:off x="1795046" y="32766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216.13440 b</a:t>
              </a:r>
              <a:r>
                <a:rPr lang="en-US" sz="1000" baseline="-25000" dirty="0" smtClean="0"/>
                <a:t>2</a:t>
              </a:r>
              <a:endParaRPr lang="en-US" sz="1000" dirty="0"/>
            </a:p>
          </p:txBody>
        </p:sp>
        <p:sp>
          <p:nvSpPr>
            <p:cNvPr id="35" name="TextBox 34"/>
            <p:cNvSpPr txBox="1"/>
            <p:nvPr/>
          </p:nvSpPr>
          <p:spPr>
            <a:xfrm rot="10800000">
              <a:off x="4614446" y="2819400"/>
              <a:ext cx="338554" cy="8381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sz="1000" dirty="0" smtClean="0"/>
                <a:t>472.78589 b</a:t>
              </a:r>
              <a:r>
                <a:rPr lang="en-US" sz="1000" baseline="-25000" dirty="0"/>
                <a:t>5</a:t>
              </a:r>
              <a:endParaRPr lang="en-US" sz="1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49640" y="2263108"/>
              <a:ext cx="27939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         K  S  Tac  </a:t>
              </a:r>
              <a:r>
                <a:rPr lang="en-US" sz="1600" dirty="0"/>
                <a:t>G</a:t>
              </a:r>
              <a:r>
                <a:rPr lang="en-US" sz="1600" dirty="0" smtClean="0"/>
                <a:t>  </a:t>
              </a:r>
              <a:r>
                <a:rPr lang="en-US" sz="1600" dirty="0" err="1"/>
                <a:t>G</a:t>
              </a:r>
              <a:r>
                <a:rPr lang="en-US" sz="1600" dirty="0" smtClean="0"/>
                <a:t>  K  </a:t>
              </a:r>
              <a:r>
                <a:rPr lang="en-US" sz="1600" dirty="0"/>
                <a:t>A</a:t>
              </a:r>
              <a:r>
                <a:rPr lang="en-US" sz="1600" dirty="0" smtClean="0"/>
                <a:t>  </a:t>
              </a:r>
              <a:r>
                <a:rPr lang="en-US" sz="1600" dirty="0"/>
                <a:t>P</a:t>
              </a:r>
              <a:r>
                <a:rPr lang="en-US" sz="1600" dirty="0" smtClean="0"/>
                <a:t>  R  </a:t>
              </a:r>
              <a:endParaRPr lang="en-US" sz="1600" dirty="0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4572000" y="2315876"/>
              <a:ext cx="0" cy="255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/>
            <p:cNvGrpSpPr/>
            <p:nvPr/>
          </p:nvGrpSpPr>
          <p:grpSpPr>
            <a:xfrm>
              <a:off x="4978443" y="2275138"/>
              <a:ext cx="84638" cy="285786"/>
              <a:chOff x="4800600" y="1570324"/>
              <a:chExt cx="84638" cy="285786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5401762" y="2286000"/>
              <a:ext cx="84638" cy="285786"/>
              <a:chOff x="4800600" y="1570324"/>
              <a:chExt cx="84638" cy="285786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Box 50"/>
            <p:cNvSpPr txBox="1"/>
            <p:nvPr/>
          </p:nvSpPr>
          <p:spPr>
            <a:xfrm>
              <a:off x="5407026" y="205740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1</a:t>
              </a:r>
              <a:endParaRPr lang="en-US" sz="1100" baseline="-250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181600" y="205740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2</a:t>
              </a:r>
              <a:endParaRPr lang="en-US" sz="1100" baseline="-250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953000" y="205740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 smtClean="0"/>
                <a:t>3</a:t>
              </a:r>
              <a:endParaRPr lang="en-US" sz="1100" baseline="-250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10000" y="205740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/>
                <a:t>8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340226" y="205740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/>
                <a:t>6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806826" y="248159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/>
                <a:t>2</a:t>
              </a: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4343400" y="2275138"/>
              <a:ext cx="84638" cy="285786"/>
              <a:chOff x="4800600" y="1570324"/>
              <a:chExt cx="84638" cy="285786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/>
            <p:cNvSpPr txBox="1"/>
            <p:nvPr/>
          </p:nvSpPr>
          <p:spPr>
            <a:xfrm>
              <a:off x="4038600" y="205740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y</a:t>
              </a:r>
              <a:r>
                <a:rPr lang="en-US" sz="1100" baseline="-25000" dirty="0"/>
                <a:t>7</a:t>
              </a: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5181600" y="2275138"/>
              <a:ext cx="84638" cy="285786"/>
              <a:chOff x="4800600" y="1570324"/>
              <a:chExt cx="84638" cy="285786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/>
          </p:nvGrpSpPr>
          <p:grpSpPr>
            <a:xfrm>
              <a:off x="3733800" y="2275138"/>
              <a:ext cx="160838" cy="315662"/>
              <a:chOff x="4724400" y="1570324"/>
              <a:chExt cx="160838" cy="315662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>
                <a:off x="4724400" y="1856110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/>
            <p:cNvSpPr txBox="1"/>
            <p:nvPr/>
          </p:nvSpPr>
          <p:spPr>
            <a:xfrm>
              <a:off x="4568826" y="248159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/>
                <a:t>5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581400" y="2481590"/>
              <a:ext cx="3079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</a:t>
              </a:r>
              <a:r>
                <a:rPr lang="en-US" sz="1100" baseline="-25000" dirty="0"/>
                <a:t>1</a:t>
              </a: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3953962" y="2275138"/>
              <a:ext cx="160838" cy="315662"/>
              <a:chOff x="4724400" y="1570324"/>
              <a:chExt cx="160838" cy="315662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4800600" y="1570324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H="1">
                <a:off x="4724400" y="1856110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/>
            <p:cNvGrpSpPr/>
            <p:nvPr/>
          </p:nvGrpSpPr>
          <p:grpSpPr>
            <a:xfrm>
              <a:off x="4724400" y="2305014"/>
              <a:ext cx="84638" cy="285786"/>
              <a:chOff x="4724400" y="1600200"/>
              <a:chExt cx="84638" cy="285786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4800600" y="1600200"/>
                <a:ext cx="0" cy="25591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H="1">
                <a:off x="4724400" y="1856110"/>
                <a:ext cx="84638" cy="29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0" name="Line 243"/>
          <p:cNvSpPr>
            <a:spLocks noChangeShapeType="1"/>
          </p:cNvSpPr>
          <p:nvPr/>
        </p:nvSpPr>
        <p:spPr bwMode="auto">
          <a:xfrm flipV="1">
            <a:off x="4568826" y="3646005"/>
            <a:ext cx="207933" cy="204714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48339" y="4800600"/>
            <a:ext cx="25869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KSTGGKAPR; T3 acetylated (new)</a:t>
            </a:r>
          </a:p>
        </p:txBody>
      </p:sp>
    </p:spTree>
    <p:extLst>
      <p:ext uri="{BB962C8B-B14F-4D97-AF65-F5344CB8AC3E}">
        <p14:creationId xmlns:p14="http://schemas.microsoft.com/office/powerpoint/2010/main" val="374867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641</Words>
  <Application>Microsoft Office PowerPoint</Application>
  <PresentationFormat>On-screen Show (4:3)</PresentationFormat>
  <Paragraphs>282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Han-Pil Choi</dc:creator>
  <cp:lastModifiedBy>Han-Pil Choi</cp:lastModifiedBy>
  <cp:revision>145</cp:revision>
  <dcterms:created xsi:type="dcterms:W3CDTF">2016-09-26T19:14:12Z</dcterms:created>
  <dcterms:modified xsi:type="dcterms:W3CDTF">2017-10-11T19:03:55Z</dcterms:modified>
</cp:coreProperties>
</file>