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311" r:id="rId2"/>
    <p:sldId id="334" r:id="rId3"/>
  </p:sldIdLst>
  <p:sldSz cx="6858000" cy="9144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581" autoAdjust="0"/>
  </p:normalViewPr>
  <p:slideViewPr>
    <p:cSldViewPr snapToGrid="0">
      <p:cViewPr varScale="1">
        <p:scale>
          <a:sx n="82" d="100"/>
          <a:sy n="82" d="100"/>
        </p:scale>
        <p:origin x="301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3A078-881A-41E4-A173-AD0BE5095AEA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A612C-91E8-41BD-86FC-A9AFF7CF72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091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1.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Physicochemical characterization of liposome-</a:t>
            </a:r>
            <a:r>
              <a:rPr lang="en-US" altLang="ko-KR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pheophorbide</a:t>
            </a:r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(</a:t>
            </a:r>
            <a:r>
              <a:rPr lang="en-US" altLang="ko-KR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Lipo-PhA</a:t>
            </a:r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for photodynamic therapy (PDT).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Schematic illustration of 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Pheophorbide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loaded liposomes. Field emission transmission electron microscopy (FE-TEM) images of Liposome and 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Lipo-PhA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Dynamic light scattering analysis determining hydrodynamic size and zeta potential </a:t>
            </a:r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(C)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Lipo-PhA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(D)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UV-Vis spectrum of 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Lipo-PhA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demonstrating a characteristic peak at 674 nm. </a:t>
            </a:r>
            <a:endParaRPr lang="ko-KR" altLang="ko-K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4A612C-91E8-41BD-86FC-A9AFF7CF724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2258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2.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Combination therapy induced 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IFNγ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-secreting cells and CXCL10</a:t>
            </a:r>
            <a:r>
              <a:rPr lang="en-US" altLang="ko-KR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CD103</a:t>
            </a:r>
            <a:r>
              <a:rPr lang="en-US" altLang="ko-KR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DCs in tumor draining lymph nodes (TDLNs). </a:t>
            </a:r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Spot-forming cells that secreted 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IFNγ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extracted from spleens were detected by ELISpot analysis by stimulating the cells with CD8</a:t>
            </a:r>
            <a:r>
              <a:rPr lang="en-US" altLang="ko-KR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 cell-specific peptides on plates coated with capture antibodies for 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IFNγ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7 days after all treatments. </a:t>
            </a:r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 and C)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Percentage of CXCL10</a:t>
            </a:r>
            <a:r>
              <a:rPr lang="en-US" altLang="ko-KR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cells gated from CD103</a:t>
            </a:r>
            <a:r>
              <a:rPr lang="en-US" altLang="ko-KR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CD11c</a:t>
            </a:r>
            <a:r>
              <a:rPr lang="en-US" altLang="ko-KR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cells from TDLNs at 7 days posttreatment. The results are presented as the means ± the SEM, and statistical analysis was performed using one-way ANOVA in 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GraphPad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Prism. *, </a:t>
            </a:r>
            <a:r>
              <a:rPr lang="en-US" altLang="ko-K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&lt; 0.05; **, </a:t>
            </a:r>
            <a:r>
              <a:rPr lang="en-US" altLang="ko-K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&lt; 0.01; and ***, </a:t>
            </a:r>
            <a:r>
              <a:rPr lang="en-US" altLang="ko-K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&lt; 0.001.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4A612C-91E8-41BD-86FC-A9AFF7CF7243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517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4784-4A66-4ED9-B179-525351A915D7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1363-E643-4AC1-A8D4-062F8D236D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640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4784-4A66-4ED9-B179-525351A915D7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1363-E643-4AC1-A8D4-062F8D236D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9805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4784-4A66-4ED9-B179-525351A915D7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1363-E643-4AC1-A8D4-062F8D236D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2612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4784-4A66-4ED9-B179-525351A915D7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1363-E643-4AC1-A8D4-062F8D236D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3386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4784-4A66-4ED9-B179-525351A915D7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1363-E643-4AC1-A8D4-062F8D236D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823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4784-4A66-4ED9-B179-525351A915D7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1363-E643-4AC1-A8D4-062F8D236D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3600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4784-4A66-4ED9-B179-525351A915D7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1363-E643-4AC1-A8D4-062F8D236D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6117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4784-4A66-4ED9-B179-525351A915D7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1363-E643-4AC1-A8D4-062F8D236D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598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4784-4A66-4ED9-B179-525351A915D7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1363-E643-4AC1-A8D4-062F8D236D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2154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4784-4A66-4ED9-B179-525351A915D7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1363-E643-4AC1-A8D4-062F8D236D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173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4784-4A66-4ED9-B179-525351A915D7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1363-E643-4AC1-A8D4-062F8D236D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2004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E4784-4A66-4ED9-B179-525351A915D7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71363-E643-4AC1-A8D4-062F8D236D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3115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2.wdp"/><Relationship Id="rId5" Type="http://schemas.openxmlformats.org/officeDocument/2006/relationships/image" Target="../media/image3.emf"/><Relationship Id="rId10" Type="http://schemas.openxmlformats.org/officeDocument/2006/relationships/image" Target="../media/image7.png"/><Relationship Id="rId4" Type="http://schemas.openxmlformats.org/officeDocument/2006/relationships/image" Target="../media/image2.tiff"/><Relationship Id="rId9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0"/>
          <p:cNvSpPr txBox="1">
            <a:spLocks noChangeArrowheads="1"/>
          </p:cNvSpPr>
          <p:nvPr/>
        </p:nvSpPr>
        <p:spPr bwMode="auto">
          <a:xfrm>
            <a:off x="0" y="59416"/>
            <a:ext cx="39208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en-US" altLang="ko-KR" sz="2400" b="1" dirty="0" smtClean="0">
                <a:solidFill>
                  <a:srgbClr val="3538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Figure 1 </a:t>
            </a:r>
            <a:endParaRPr lang="ko-KR" altLang="en-US" sz="2400" b="1" dirty="0">
              <a:solidFill>
                <a:srgbClr val="3538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6"/>
          <p:cNvGrpSpPr/>
          <p:nvPr/>
        </p:nvGrpSpPr>
        <p:grpSpPr>
          <a:xfrm>
            <a:off x="3369981" y="4667566"/>
            <a:ext cx="3407676" cy="1253897"/>
            <a:chOff x="558034" y="4950528"/>
            <a:chExt cx="4644175" cy="1672675"/>
          </a:xfrm>
        </p:grpSpPr>
        <p:sp>
          <p:nvSpPr>
            <p:cNvPr id="20" name="TextBox 19"/>
            <p:cNvSpPr txBox="1"/>
            <p:nvPr/>
          </p:nvSpPr>
          <p:spPr>
            <a:xfrm>
              <a:off x="961879" y="4950528"/>
              <a:ext cx="513282" cy="124649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000" b="1" dirty="0"/>
                <a:t>80000</a:t>
              </a:r>
            </a:p>
            <a:p>
              <a:pPr algn="r">
                <a:lnSpc>
                  <a:spcPct val="150000"/>
                </a:lnSpc>
              </a:pPr>
              <a:r>
                <a:rPr lang="en-US" sz="1000" b="1" dirty="0"/>
                <a:t>60000</a:t>
              </a:r>
            </a:p>
            <a:p>
              <a:pPr algn="r">
                <a:lnSpc>
                  <a:spcPct val="150000"/>
                </a:lnSpc>
              </a:pPr>
              <a:r>
                <a:rPr lang="en-US" sz="1000" b="1" dirty="0"/>
                <a:t>40000</a:t>
              </a:r>
            </a:p>
            <a:p>
              <a:pPr algn="r">
                <a:lnSpc>
                  <a:spcPct val="150000"/>
                </a:lnSpc>
              </a:pPr>
              <a:r>
                <a:rPr lang="en-US" sz="1000" b="1" dirty="0"/>
                <a:t>20000</a:t>
              </a:r>
            </a:p>
            <a:p>
              <a:pPr algn="r">
                <a:lnSpc>
                  <a:spcPct val="150000"/>
                </a:lnSpc>
              </a:pPr>
              <a:r>
                <a:rPr lang="en-US" sz="1000" b="1" dirty="0"/>
                <a:t>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92501" y="6038143"/>
              <a:ext cx="3209708" cy="58506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/>
                <a:t>-</a:t>
              </a:r>
              <a:r>
                <a:rPr lang="en-US" sz="1000" b="1" dirty="0"/>
                <a:t>100       </a:t>
              </a:r>
              <a:r>
                <a:rPr lang="en-US" sz="1000" b="1" dirty="0" smtClean="0"/>
                <a:t>           </a:t>
              </a:r>
              <a:r>
                <a:rPr lang="en-US" sz="1000" b="1" dirty="0"/>
                <a:t>0        </a:t>
              </a:r>
              <a:r>
                <a:rPr lang="en-US" sz="1000" b="1" dirty="0" smtClean="0"/>
                <a:t>          </a:t>
              </a:r>
              <a:r>
                <a:rPr lang="en-US" sz="1000" b="1" dirty="0"/>
                <a:t>100  </a:t>
              </a:r>
              <a:r>
                <a:rPr lang="en-US" sz="1000" b="1" dirty="0" smtClean="0"/>
                <a:t>             </a:t>
              </a:r>
              <a:r>
                <a:rPr lang="en-US" sz="1000" b="1" dirty="0"/>
                <a:t>200</a:t>
              </a:r>
            </a:p>
            <a:p>
              <a:r>
                <a:rPr lang="en-US" sz="1100" b="1" dirty="0"/>
                <a:t>Apparent Zeta Potential(mV)</a:t>
              </a:r>
            </a:p>
          </p:txBody>
        </p:sp>
        <p:pic>
          <p:nvPicPr>
            <p:cNvPr id="22" name="Picture 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09" t="12610" r="4851" b="31367"/>
            <a:stretch/>
          </p:blipFill>
          <p:spPr bwMode="auto">
            <a:xfrm>
              <a:off x="1391842" y="5031805"/>
              <a:ext cx="3566160" cy="1077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1533831" y="5124542"/>
              <a:ext cx="1504192" cy="49268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Zeta potential</a:t>
              </a:r>
            </a:p>
            <a:p>
              <a:r>
                <a:rPr 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-7 ± 3 mV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208324" y="5387776"/>
              <a:ext cx="97642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Total Counts</a:t>
              </a:r>
            </a:p>
          </p:txBody>
        </p:sp>
      </p:grpSp>
      <p:pic>
        <p:nvPicPr>
          <p:cNvPr id="25" name="Picture 3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6" r="10625"/>
          <a:stretch/>
        </p:blipFill>
        <p:spPr>
          <a:xfrm>
            <a:off x="688811" y="6323985"/>
            <a:ext cx="3134955" cy="2266562"/>
          </a:xfrm>
          <a:prstGeom prst="rect">
            <a:avLst/>
          </a:prstGeom>
        </p:spPr>
      </p:pic>
      <p:sp>
        <p:nvSpPr>
          <p:cNvPr id="35" name="Text Box 20"/>
          <p:cNvSpPr txBox="1">
            <a:spLocks noChangeArrowheads="1"/>
          </p:cNvSpPr>
          <p:nvPr/>
        </p:nvSpPr>
        <p:spPr bwMode="auto">
          <a:xfrm>
            <a:off x="129980" y="713590"/>
            <a:ext cx="5693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en-US" altLang="ko-KR" b="1" dirty="0" smtClean="0">
                <a:solidFill>
                  <a:srgbClr val="3538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endParaRPr lang="ko-KR" altLang="en-US" b="1" dirty="0">
              <a:solidFill>
                <a:srgbClr val="3538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 Box 20"/>
          <p:cNvSpPr txBox="1">
            <a:spLocks noChangeArrowheads="1"/>
          </p:cNvSpPr>
          <p:nvPr/>
        </p:nvSpPr>
        <p:spPr bwMode="auto">
          <a:xfrm>
            <a:off x="111697" y="2300170"/>
            <a:ext cx="5693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en-US" altLang="ko-KR" b="1" dirty="0" smtClean="0">
                <a:solidFill>
                  <a:srgbClr val="3538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endParaRPr lang="ko-KR" altLang="en-US" b="1" dirty="0">
              <a:solidFill>
                <a:srgbClr val="3538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Box 20"/>
          <p:cNvSpPr txBox="1">
            <a:spLocks noChangeArrowheads="1"/>
          </p:cNvSpPr>
          <p:nvPr/>
        </p:nvSpPr>
        <p:spPr bwMode="auto">
          <a:xfrm>
            <a:off x="129980" y="3968119"/>
            <a:ext cx="5693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en-US" altLang="ko-KR" b="1" dirty="0" smtClean="0">
                <a:solidFill>
                  <a:srgbClr val="3538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endParaRPr lang="ko-KR" altLang="en-US" b="1" dirty="0">
              <a:solidFill>
                <a:srgbClr val="3538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 Box 20"/>
          <p:cNvSpPr txBox="1">
            <a:spLocks noChangeArrowheads="1"/>
          </p:cNvSpPr>
          <p:nvPr/>
        </p:nvSpPr>
        <p:spPr bwMode="auto">
          <a:xfrm flipH="1">
            <a:off x="157675" y="6103100"/>
            <a:ext cx="4774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buFontTx/>
              <a:buNone/>
              <a:defRPr/>
            </a:pPr>
            <a:r>
              <a:rPr lang="en-US" altLang="ko-KR" b="1" dirty="0" smtClean="0">
                <a:solidFill>
                  <a:srgbClr val="3538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(D) </a:t>
            </a:r>
            <a:endParaRPr lang="ko-KR" altLang="en-US" b="1" dirty="0">
              <a:solidFill>
                <a:srgbClr val="3538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" t="10824" r="4604" b="15605"/>
          <a:stretch/>
        </p:blipFill>
        <p:spPr bwMode="auto">
          <a:xfrm>
            <a:off x="345456" y="2792515"/>
            <a:ext cx="3415676" cy="1200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1225" y="2628224"/>
            <a:ext cx="3017006" cy="1406577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1546218" y="2494140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Liposome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318929" y="2367850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Lipo-PhA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4729" y="2930603"/>
            <a:ext cx="1397775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Size distribution</a:t>
            </a:r>
          </a:p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160 </a:t>
            </a:r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± </a:t>
            </a:r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66546" y="652559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Liposome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196407" y="566129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Lipo-PhA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6" t="9992" r="5259" b="14080"/>
          <a:stretch/>
        </p:blipFill>
        <p:spPr bwMode="auto">
          <a:xfrm>
            <a:off x="288702" y="4649534"/>
            <a:ext cx="3111278" cy="1141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1566266" y="4282841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Liposome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338977" y="415655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Lipo-PhA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99367" y="4763090"/>
            <a:ext cx="110370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Zeta potential</a:t>
            </a:r>
          </a:p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-4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± 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0.2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mV</a:t>
            </a:r>
          </a:p>
        </p:txBody>
      </p:sp>
      <p:pic>
        <p:nvPicPr>
          <p:cNvPr id="50" name="Picture 7"/>
          <p:cNvPicPr preferRelativeResize="0">
            <a:picLocks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14000"/>
                    </a14:imgEffect>
                    <a14:imgEffect>
                      <a14:brightnessContrast bright="22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0" t="32150"/>
          <a:stretch/>
        </p:blipFill>
        <p:spPr>
          <a:xfrm>
            <a:off x="3457024" y="919770"/>
            <a:ext cx="1304290" cy="1046364"/>
          </a:xfrm>
          <a:prstGeom prst="rect">
            <a:avLst/>
          </a:prstGeom>
        </p:spPr>
      </p:pic>
      <p:pic>
        <p:nvPicPr>
          <p:cNvPr id="51" name="Picture 9"/>
          <p:cNvPicPr>
            <a:picLocks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3000"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622" y="919770"/>
            <a:ext cx="1040363" cy="1046364"/>
          </a:xfrm>
          <a:prstGeom prst="rect">
            <a:avLst/>
          </a:prstGeom>
        </p:spPr>
      </p:pic>
      <p:pic>
        <p:nvPicPr>
          <p:cNvPr id="52" name="Picture 2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5897" y="924528"/>
            <a:ext cx="1311945" cy="1047557"/>
          </a:xfrm>
          <a:prstGeom prst="rect">
            <a:avLst/>
          </a:prstGeom>
        </p:spPr>
      </p:pic>
      <p:pic>
        <p:nvPicPr>
          <p:cNvPr id="53" name="Picture 1" descr="D:\PhD finale docs-after leaving korea\PhD\PhD\All Projects\Photo-Immune\TEM\LIP x100k-1.bmp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81" y="931184"/>
            <a:ext cx="1028700" cy="10409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3998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6200000">
            <a:off x="207077" y="3573673"/>
            <a:ext cx="878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CXCL10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0316" y="4032965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CD103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2791" y="855805"/>
            <a:ext cx="768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Cancer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38417" y="839129"/>
            <a:ext cx="521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PDT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86895" y="2426624"/>
            <a:ext cx="911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FlaB</a:t>
            </a:r>
            <a:r>
              <a:rPr lang="en-US" sz="1600" b="1" dirty="0" smtClean="0"/>
              <a:t>-Vax</a:t>
            </a:r>
            <a:endParaRPr lang="en-US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82924" y="2426621"/>
            <a:ext cx="13515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PDT+FlaB-Vax</a:t>
            </a:r>
            <a:endParaRPr lang="en-US" sz="1600" b="1" dirty="0"/>
          </a:p>
        </p:txBody>
      </p:sp>
      <p:pic>
        <p:nvPicPr>
          <p:cNvPr id="17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0" y="1112215"/>
            <a:ext cx="1309856" cy="1309856"/>
          </a:xfrm>
          <a:prstGeom prst="rect">
            <a:avLst/>
          </a:prstGeom>
        </p:spPr>
      </p:pic>
      <p:pic>
        <p:nvPicPr>
          <p:cNvPr id="18" name="Picture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7758" y="1112213"/>
            <a:ext cx="1309856" cy="1309856"/>
          </a:xfrm>
          <a:prstGeom prst="rect">
            <a:avLst/>
          </a:prstGeom>
        </p:spPr>
      </p:pic>
      <p:pic>
        <p:nvPicPr>
          <p:cNvPr id="19" name="Picture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3068" y="2699713"/>
            <a:ext cx="1309856" cy="1309856"/>
          </a:xfrm>
          <a:prstGeom prst="rect">
            <a:avLst/>
          </a:prstGeom>
        </p:spPr>
      </p:pic>
      <p:pic>
        <p:nvPicPr>
          <p:cNvPr id="20" name="Picture 4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62868" y="2690863"/>
            <a:ext cx="1309856" cy="1309856"/>
          </a:xfrm>
          <a:prstGeom prst="rect">
            <a:avLst/>
          </a:prstGeom>
        </p:spPr>
      </p:pic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5508" y="-3077"/>
            <a:ext cx="38587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en-US" altLang="ko-KR" sz="2400" b="1" dirty="0" smtClean="0">
                <a:solidFill>
                  <a:srgbClr val="3538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Figure 2 </a:t>
            </a:r>
            <a:endParaRPr lang="ko-KR" altLang="en-US" sz="2400" b="1" dirty="0">
              <a:solidFill>
                <a:srgbClr val="3538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797021" y="3253815"/>
            <a:ext cx="811448" cy="830711"/>
            <a:chOff x="456379" y="3632465"/>
            <a:chExt cx="811448" cy="830711"/>
          </a:xfrm>
        </p:grpSpPr>
        <p:cxnSp>
          <p:nvCxnSpPr>
            <p:cNvPr id="23" name="Straight Arrow Connector 8"/>
            <p:cNvCxnSpPr/>
            <p:nvPr/>
          </p:nvCxnSpPr>
          <p:spPr>
            <a:xfrm>
              <a:off x="456379" y="4453618"/>
              <a:ext cx="81144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10"/>
            <p:cNvCxnSpPr/>
            <p:nvPr/>
          </p:nvCxnSpPr>
          <p:spPr>
            <a:xfrm flipV="1">
              <a:off x="459779" y="3632465"/>
              <a:ext cx="0" cy="83071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6" name="개체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5325928"/>
              </p:ext>
            </p:extLst>
          </p:nvPr>
        </p:nvGraphicFramePr>
        <p:xfrm>
          <a:off x="3718496" y="926475"/>
          <a:ext cx="2836863" cy="354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8" name="Prism 8" r:id="rId8" imgW="2837149" imgH="3546437" progId="Prism8.Document">
                  <p:embed/>
                </p:oleObj>
              </mc:Choice>
              <mc:Fallback>
                <p:oleObj name="Prism 8" r:id="rId8" imgW="2837149" imgH="3546437" progId="Prism8.Document">
                  <p:embed/>
                  <p:pic>
                    <p:nvPicPr>
                      <p:cNvPr id="26" name="개체 25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718496" y="926475"/>
                        <a:ext cx="2836863" cy="3546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5536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5873</TotalTime>
  <Words>266</Words>
  <Application>Microsoft Office PowerPoint</Application>
  <PresentationFormat>화면 슬라이드 쇼(4:3)</PresentationFormat>
  <Paragraphs>36</Paragraphs>
  <Slides>2</Slides>
  <Notes>2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Office 테마</vt:lpstr>
      <vt:lpstr>GraphPad Prism 8 Project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PDT Fla-Vax</dc:title>
  <dc:creator>user</dc:creator>
  <cp:lastModifiedBy>user</cp:lastModifiedBy>
  <cp:revision>216</cp:revision>
  <cp:lastPrinted>2020-10-08T03:29:37Z</cp:lastPrinted>
  <dcterms:created xsi:type="dcterms:W3CDTF">2019-07-25T06:42:38Z</dcterms:created>
  <dcterms:modified xsi:type="dcterms:W3CDTF">2020-11-03T11:34:13Z</dcterms:modified>
</cp:coreProperties>
</file>