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5" r:id="rId2"/>
    <p:sldId id="259" r:id="rId3"/>
    <p:sldId id="266" r:id="rId4"/>
    <p:sldId id="260" r:id="rId5"/>
    <p:sldId id="261" r:id="rId6"/>
    <p:sldId id="262" r:id="rId7"/>
    <p:sldId id="264" r:id="rId8"/>
    <p:sldId id="268" r:id="rId9"/>
    <p:sldId id="269" r:id="rId10"/>
    <p:sldId id="270" r:id="rId11"/>
    <p:sldId id="271" r:id="rId12"/>
    <p:sldId id="272" r:id="rId13"/>
    <p:sldId id="273" r:id="rId14"/>
    <p:sldId id="279" r:id="rId15"/>
    <p:sldId id="277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0E4C1-5472-465F-B88A-859CA43F4D72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4003A9-27C6-40B3-8906-3D9F21399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4003A9-27C6-40B3-8906-3D9F21399C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379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81EE-2DC1-4368-B772-08B5F5295F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E20E3-C984-47DE-B98B-361A853E57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BF65B-E636-4150-BB02-D57BE95A9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66D21-4C88-4A03-9D49-CDE1440D1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0B087-825D-4843-91BB-0C41050C0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717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15E0B-59D1-4D5D-9048-46E78CD36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CF754B-96BC-444B-A624-091BEF5D4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A78A0-C951-470E-B4CC-68334A890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EDE0D-B22E-469C-9019-F63B68CB8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A70C0-71A2-427E-A714-DD8FC52B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017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3A39D6-3A54-4C3F-A597-ACD5F474B4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E36322-1FED-4504-8EAE-4721EAE84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F0DD6-C931-4D1D-8223-C13522E23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5870E-8691-4774-9374-9CBCD0F1C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0360B-A6A3-4BF3-8DB0-AE308FF6E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49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E091E-F3D7-43DD-8261-DE6816DEE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1EEA9-C3F0-4DC0-B9DC-FDC430804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58C20-464A-4D00-87E9-6B671B2E1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845E3-FB6C-455B-9BAD-515E55FA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97619-C4BF-4A1A-8F59-8E9747666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09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1FD45-DD25-49E9-A990-5FCDDBD7E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965FB-9EA5-4805-AB56-9FD9B422C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3CD3E-1FDB-4FAF-882D-D7E27C00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C9A8F-4655-4396-8B97-5E3889EC7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A9119-B5DE-44BC-B7DC-1264FE77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69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EE0B0-9DC8-4B74-8227-BF327CB3A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E73E2-8C7E-4169-B998-067ACC38E4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1B458-6629-458F-A689-68D475FD7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1D009D-706C-431C-8D62-730527935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B332B1-4684-44D6-8256-E70E35F3C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7A93C-4E1A-4B21-BFB2-DC0E4A20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507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8A771-AACB-4300-8196-C2C9EE77B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5CF5A-4F87-48CF-A67F-6DEAA4E02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C5EED-E4ED-4A44-BE39-BBEAEEA2F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5BAF94-C140-42ED-A9E6-08F3FB37D6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3409F-833D-4394-B99A-11BAC983DE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AA265A-9827-43EC-9359-48C5CA867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4C0E3E-46E5-4AC8-8C50-9A3F5F6D5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107E4C-6042-4A37-8C47-DD0091173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97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98677-F40A-4758-B9CB-6A7145252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90F497-F6B1-4020-861A-A4EB09A60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BDC799-EB6E-4BD5-A312-8E6368DB2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8379AC-08B8-4D28-95DB-7EFE58F5F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5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1C892E-0C3E-47D1-82DF-5F52D4FC1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0FCF4B-B009-4CA5-9F9D-AA4C429A5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8312C-7909-44B8-A918-177286EE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38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4AF0F-3136-4446-8019-D71177B49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3323C-EA07-46A4-8493-0A4E85A5C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FFC84-2A4A-4C5F-849B-A9D09B05A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4A9124-8F39-40ED-BC90-33733EE34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165A20-DE6E-4A8F-8CE2-F5875C786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67F60-ACB8-4C79-B078-C2B760E2F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83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22415-CD6B-4CD3-9241-2A8ABFD28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A9D16D-61CA-48AF-9445-06B3A68E72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112F2-C539-4918-864C-8CFFBFE3E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7FDAD-F4C6-4751-81A4-E6AF9F006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E08E0F-9398-46B3-85FD-DA1909F7D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597F8-3CEB-4BDA-9E47-8177AD998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88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6DB63D-32FB-41EA-AC44-5585EDECB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7BD911-0390-4B58-A9DA-4C1BC5165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F40E9-715C-453E-AA6B-08A2882C3D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B44C0-5100-4608-A2F4-1F0A1A20C023}" type="datetimeFigureOut">
              <a:rPr lang="en-GB" smtClean="0"/>
              <a:t>16/09/2020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F3A0-CB6B-45F0-9907-405F2631E4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EC3F6-71DA-47E1-8C00-00ABFB8E84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AD0B8-225D-4D14-9170-20830B752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09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cytree.org/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8D85A5-8E98-4056-B81D-94E9471416D5}"/>
              </a:ext>
            </a:extLst>
          </p:cNvPr>
          <p:cNvSpPr txBox="1"/>
          <p:nvPr/>
        </p:nvSpPr>
        <p:spPr>
          <a:xfrm>
            <a:off x="0" y="88900"/>
            <a:ext cx="99169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PsaM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proteins. Blue mark indicate conservation of amino acids below 90%.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479939-75EB-4924-84F8-35A895B2E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1" y="669303"/>
            <a:ext cx="4594508" cy="6219474"/>
          </a:xfrm>
          <a:prstGeom prst="rect">
            <a:avLst/>
          </a:prstGeom>
        </p:spPr>
      </p:pic>
      <p:sp>
        <p:nvSpPr>
          <p:cNvPr id="2" name="Right Bracket 1">
            <a:extLst>
              <a:ext uri="{FF2B5EF4-FFF2-40B4-BE49-F238E27FC236}">
                <a16:creationId xmlns:a16="http://schemas.microsoft.com/office/drawing/2014/main" id="{FB992FD6-0264-4CB5-8A19-6B5BE5B8EA5C}"/>
              </a:ext>
            </a:extLst>
          </p:cNvPr>
          <p:cNvSpPr/>
          <p:nvPr/>
        </p:nvSpPr>
        <p:spPr>
          <a:xfrm>
            <a:off x="4349750" y="5784850"/>
            <a:ext cx="228600" cy="984250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Bracket 4">
            <a:extLst>
              <a:ext uri="{FF2B5EF4-FFF2-40B4-BE49-F238E27FC236}">
                <a16:creationId xmlns:a16="http://schemas.microsoft.com/office/drawing/2014/main" id="{A4D4D7A2-32AF-4B51-B50B-779180161AB2}"/>
              </a:ext>
            </a:extLst>
          </p:cNvPr>
          <p:cNvSpPr/>
          <p:nvPr/>
        </p:nvSpPr>
        <p:spPr>
          <a:xfrm>
            <a:off x="4483359" y="772997"/>
            <a:ext cx="486574" cy="4892175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344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7E7C083-A8AB-4E34-8D57-5A78482B7D05}"/>
              </a:ext>
            </a:extLst>
          </p:cNvPr>
          <p:cNvGrpSpPr/>
          <p:nvPr/>
        </p:nvGrpSpPr>
        <p:grpSpPr>
          <a:xfrm>
            <a:off x="19455" y="0"/>
            <a:ext cx="12153090" cy="6858000"/>
            <a:chOff x="19455" y="0"/>
            <a:chExt cx="1215309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A2FE5DA-9D5E-430E-A249-62EBAF315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042" y="0"/>
              <a:ext cx="4027251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4A3CA8-019D-4E89-AB34-ABB18F511C38}"/>
                </a:ext>
              </a:extLst>
            </p:cNvPr>
            <p:cNvSpPr txBox="1"/>
            <p:nvPr/>
          </p:nvSpPr>
          <p:spPr>
            <a:xfrm>
              <a:off x="9153728" y="923532"/>
              <a:ext cx="3018817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/>
                <a:t>Supplementary Figure S10. </a:t>
              </a:r>
              <a:r>
                <a:rPr lang="en-GB" sz="1200" dirty="0"/>
                <a:t>(A) Phylogenetic tree of </a:t>
              </a:r>
              <a:r>
                <a:rPr lang="en-GB" sz="1200" i="1" dirty="0" err="1"/>
                <a:t>ChlN</a:t>
              </a:r>
              <a:r>
                <a:rPr lang="en-GB" sz="1200" dirty="0"/>
                <a:t> genes.</a:t>
              </a:r>
            </a:p>
            <a:p>
              <a:r>
                <a:rPr lang="en-GB" sz="1200" dirty="0"/>
                <a:t>(B) Deletion and duplication event of </a:t>
              </a:r>
              <a:r>
                <a:rPr lang="en-GB" sz="1200" dirty="0" err="1"/>
                <a:t>ChlN</a:t>
              </a:r>
              <a:r>
                <a:rPr lang="en-GB" sz="1200" dirty="0"/>
                <a:t> genes.</a:t>
              </a:r>
            </a:p>
            <a:p>
              <a:endParaRPr lang="en-GB" sz="1200" dirty="0"/>
            </a:p>
            <a:p>
              <a:r>
                <a:rPr lang="en-GB" sz="1200" dirty="0"/>
                <a:t>- Duplications: 8</a:t>
              </a:r>
            </a:p>
            <a:p>
              <a:r>
                <a:rPr lang="en-GB" sz="1200" dirty="0"/>
                <a:t>- Co-Divergences: 34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46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161</a:t>
              </a:r>
            </a:p>
            <a:p>
              <a:r>
                <a:rPr lang="en-GB" sz="1200" dirty="0"/>
                <a:t>- Internal nodes: 80</a:t>
              </a:r>
            </a:p>
            <a:p>
              <a:r>
                <a:rPr lang="en-GB" sz="1200" dirty="0"/>
                <a:t>- Leaf nodes: 81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17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253</a:t>
              </a:r>
            </a:p>
            <a:p>
              <a:r>
                <a:rPr lang="en-GB" sz="1200" dirty="0"/>
                <a:t>- Internal nodes: 126</a:t>
              </a:r>
            </a:p>
            <a:p>
              <a:r>
                <a:rPr lang="en-GB" sz="1200" dirty="0"/>
                <a:t>- Leaf nodes: 127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23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1B491B5-9E2A-4422-A727-438A23261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55" y="77821"/>
              <a:ext cx="5472070" cy="518484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104928E-ADE6-4EDD-A6EB-4F0889ECB866}"/>
                </a:ext>
              </a:extLst>
            </p:cNvPr>
            <p:cNvSpPr txBox="1"/>
            <p:nvPr/>
          </p:nvSpPr>
          <p:spPr>
            <a:xfrm>
              <a:off x="99259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5682A8-D973-43F4-8981-CE882AAA0D3C}"/>
                </a:ext>
              </a:extLst>
            </p:cNvPr>
            <p:cNvSpPr txBox="1"/>
            <p:nvPr/>
          </p:nvSpPr>
          <p:spPr>
            <a:xfrm>
              <a:off x="7445792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881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582C21-5BC5-4F7F-95B2-FFF71B274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25" y="550312"/>
            <a:ext cx="9534525" cy="32194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C50629-1567-4D58-BAD7-E49B55658F53}"/>
              </a:ext>
            </a:extLst>
          </p:cNvPr>
          <p:cNvSpPr txBox="1"/>
          <p:nvPr/>
        </p:nvSpPr>
        <p:spPr>
          <a:xfrm>
            <a:off x="2181807" y="4031225"/>
            <a:ext cx="7455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S11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Rpl21 proteins. Red mark indicate conservation of 90% or more.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64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A18017A-3DEC-4EE7-BAF8-782E82997123}"/>
              </a:ext>
            </a:extLst>
          </p:cNvPr>
          <p:cNvGrpSpPr/>
          <p:nvPr/>
        </p:nvGrpSpPr>
        <p:grpSpPr>
          <a:xfrm>
            <a:off x="76200" y="0"/>
            <a:ext cx="12096345" cy="6611235"/>
            <a:chOff x="76200" y="0"/>
            <a:chExt cx="12096345" cy="661123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ACD648-6DCC-4C5C-8A4E-1B7CC2813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002" y="703128"/>
              <a:ext cx="5709309" cy="590810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FA78E0-B893-4582-A536-6C98C84C71DB}"/>
                </a:ext>
              </a:extLst>
            </p:cNvPr>
            <p:cNvSpPr txBox="1"/>
            <p:nvPr/>
          </p:nvSpPr>
          <p:spPr>
            <a:xfrm>
              <a:off x="9433249" y="923532"/>
              <a:ext cx="2739296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/>
                <a:t>Supplementary Figure S12. </a:t>
              </a:r>
              <a:r>
                <a:rPr lang="en-GB" sz="1200" dirty="0"/>
                <a:t>(A) Phylogenetic tree of</a:t>
              </a:r>
              <a:r>
                <a:rPr lang="en-GB" sz="1200" i="1" dirty="0"/>
                <a:t> Rpl21 </a:t>
              </a:r>
              <a:r>
                <a:rPr lang="en-GB" sz="1200" dirty="0"/>
                <a:t>genes. (B) Deletion and duplication event of Rpl21 genes.</a:t>
              </a:r>
            </a:p>
            <a:p>
              <a:endParaRPr lang="en-GB" sz="1200" dirty="0"/>
            </a:p>
            <a:p>
              <a:r>
                <a:rPr lang="en-GB" sz="1200" dirty="0"/>
                <a:t>- Duplications: 3</a:t>
              </a:r>
            </a:p>
            <a:p>
              <a:r>
                <a:rPr lang="en-GB" sz="1200" dirty="0"/>
                <a:t>- Co-Divergences: 9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8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43</a:t>
              </a:r>
            </a:p>
            <a:p>
              <a:r>
                <a:rPr lang="en-GB" sz="1200" dirty="0"/>
                <a:t>- Internal nodes: 21</a:t>
              </a:r>
            </a:p>
            <a:p>
              <a:r>
                <a:rPr lang="en-GB" sz="1200" dirty="0"/>
                <a:t>- Leaf nodes: 22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10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59</a:t>
              </a:r>
            </a:p>
            <a:p>
              <a:r>
                <a:rPr lang="en-GB" sz="1200" dirty="0"/>
                <a:t>- Internal nodes: 29</a:t>
              </a:r>
            </a:p>
            <a:p>
              <a:r>
                <a:rPr lang="en-GB" sz="1200" dirty="0"/>
                <a:t>- Leaf nodes: 30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11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5B803EA-042D-4E4E-9470-2BDC2F7CC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" y="411297"/>
              <a:ext cx="4159898" cy="574357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CB0CD6A-8EEA-4350-9839-6A8DC3279B2B}"/>
                </a:ext>
              </a:extLst>
            </p:cNvPr>
            <p:cNvSpPr txBox="1"/>
            <p:nvPr/>
          </p:nvSpPr>
          <p:spPr>
            <a:xfrm>
              <a:off x="99259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4007A3B-0B51-41DD-97E5-D164FD8C7649}"/>
                </a:ext>
              </a:extLst>
            </p:cNvPr>
            <p:cNvSpPr txBox="1"/>
            <p:nvPr/>
          </p:nvSpPr>
          <p:spPr>
            <a:xfrm>
              <a:off x="9582271" y="38928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0754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9E57D9-8A61-42F1-A350-6000740FD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47" y="490311"/>
            <a:ext cx="4984756" cy="375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B3B396-2D9E-42D0-86F1-0C28022939E0}"/>
              </a:ext>
            </a:extLst>
          </p:cNvPr>
          <p:cNvSpPr txBox="1"/>
          <p:nvPr/>
        </p:nvSpPr>
        <p:spPr>
          <a:xfrm rot="16200000">
            <a:off x="1365382" y="2180645"/>
            <a:ext cx="2356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Molecular weight (kDa)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05AD94-3C42-40DF-AF83-93575A0F6730}"/>
              </a:ext>
            </a:extLst>
          </p:cNvPr>
          <p:cNvSpPr txBox="1"/>
          <p:nvPr/>
        </p:nvSpPr>
        <p:spPr>
          <a:xfrm>
            <a:off x="4475055" y="4240311"/>
            <a:ext cx="2159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Isoelectric point (pI)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C8F996-6282-4B45-9BB7-27074C2C59EF}"/>
              </a:ext>
            </a:extLst>
          </p:cNvPr>
          <p:cNvSpPr txBox="1"/>
          <p:nvPr/>
        </p:nvSpPr>
        <p:spPr>
          <a:xfrm>
            <a:off x="2625578" y="4877532"/>
            <a:ext cx="6940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S13. 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Molecular weight and isoelectric point (pI) of RBCL proteins.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371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6DC9909-3D41-4649-952D-BE0D82AE03EF}"/>
              </a:ext>
            </a:extLst>
          </p:cNvPr>
          <p:cNvGrpSpPr/>
          <p:nvPr/>
        </p:nvGrpSpPr>
        <p:grpSpPr>
          <a:xfrm>
            <a:off x="0" y="0"/>
            <a:ext cx="11524894" cy="6326155"/>
            <a:chOff x="0" y="0"/>
            <a:chExt cx="11524894" cy="632615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CF685A2-78E3-49A7-ACF6-1C7ABA4D6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5310" y="175099"/>
              <a:ext cx="5999584" cy="615105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BD2C8B-67A8-4D92-9FAE-53D89BB5C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8099"/>
              <a:ext cx="5252936" cy="603345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1740699-41E6-4C56-9422-940A5F2346C3}"/>
                </a:ext>
              </a:extLst>
            </p:cNvPr>
            <p:cNvSpPr txBox="1"/>
            <p:nvPr/>
          </p:nvSpPr>
          <p:spPr>
            <a:xfrm>
              <a:off x="99259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A38BAB-43E2-48F2-B852-65D32D6C55F5}"/>
                </a:ext>
              </a:extLst>
            </p:cNvPr>
            <p:cNvSpPr txBox="1"/>
            <p:nvPr/>
          </p:nvSpPr>
          <p:spPr>
            <a:xfrm>
              <a:off x="5823625" y="78099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84A6912-35CA-4966-9DB8-784AEBE3F0BB}"/>
              </a:ext>
            </a:extLst>
          </p:cNvPr>
          <p:cNvSpPr txBox="1"/>
          <p:nvPr/>
        </p:nvSpPr>
        <p:spPr>
          <a:xfrm>
            <a:off x="96184" y="5915323"/>
            <a:ext cx="119682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Supplementary Figure S14</a:t>
            </a:r>
          </a:p>
          <a:p>
            <a:r>
              <a:rPr lang="en-GB" sz="1200" dirty="0"/>
              <a:t>Recombination events of chloroplast genomes (A) unresolved (B) resolved. Chloroplast genomes were found to undergo vivid genomic recombination; which might be one of the possible reasons regarding the loss of the IR region in the chloroplast genomes. The </a:t>
            </a:r>
            <a:r>
              <a:rPr lang="en-GB" sz="1200" dirty="0" err="1"/>
              <a:t>color</a:t>
            </a:r>
            <a:r>
              <a:rPr lang="en-GB" sz="1200" dirty="0"/>
              <a:t> represents their link of recombination event in different taxon/groups. The genomic recombination of chloroplast genomes was studied using the </a:t>
            </a:r>
            <a:r>
              <a:rPr lang="en-GB" sz="1200" dirty="0" err="1"/>
              <a:t>IcyTree</a:t>
            </a:r>
            <a:r>
              <a:rPr lang="en-GB" sz="1200" dirty="0"/>
              <a:t> viewer (</a:t>
            </a:r>
            <a:r>
              <a:rPr lang="en-GB" sz="1200" u="sng" dirty="0">
                <a:hlinkClick r:id="rId5"/>
              </a:rPr>
              <a:t>https://icytree.org/</a:t>
            </a:r>
            <a:r>
              <a:rPr lang="en-GB" sz="1200" dirty="0"/>
              <a:t>) server.      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846101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DC6C56-F298-4F76-B417-E03227BB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41" y="213513"/>
            <a:ext cx="11575318" cy="57981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144E11-D337-475B-860D-0BE75F12AAFC}"/>
              </a:ext>
            </a:extLst>
          </p:cNvPr>
          <p:cNvSpPr txBox="1"/>
          <p:nvPr/>
        </p:nvSpPr>
        <p:spPr>
          <a:xfrm>
            <a:off x="680935" y="6011694"/>
            <a:ext cx="10194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Supplementary Figure S15</a:t>
            </a:r>
          </a:p>
          <a:p>
            <a:r>
              <a:rPr lang="en-GB" sz="1200" dirty="0"/>
              <a:t>Recombination event of inverted repeat deleted chloroplast genomes. Each </a:t>
            </a:r>
            <a:r>
              <a:rPr lang="en-GB" sz="1200" dirty="0" err="1"/>
              <a:t>color</a:t>
            </a:r>
            <a:r>
              <a:rPr lang="en-GB" sz="1200" dirty="0"/>
              <a:t> indicates a locus and their distribution in different cluster indicates they have been undergone vivid recombination. </a:t>
            </a:r>
          </a:p>
        </p:txBody>
      </p:sp>
    </p:spTree>
    <p:extLst>
      <p:ext uri="{BB962C8B-B14F-4D97-AF65-F5344CB8AC3E}">
        <p14:creationId xmlns:p14="http://schemas.microsoft.com/office/powerpoint/2010/main" val="2675570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9E9583-8655-4004-8952-A4C36B7C7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54" y="468827"/>
            <a:ext cx="7119031" cy="64688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545E6F-2A98-4A7B-8F7D-68D97D4431BE}"/>
              </a:ext>
            </a:extLst>
          </p:cNvPr>
          <p:cNvSpPr txBox="1"/>
          <p:nvPr/>
        </p:nvSpPr>
        <p:spPr>
          <a:xfrm>
            <a:off x="340468" y="6127563"/>
            <a:ext cx="118515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S17. 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Venn diagram showing group specific loss of chloroplast encoding genes in algae, gymnosperm, bryophyte, monocot, eudicot, and magnoliid. 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174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BA4452-8961-40F1-95C4-169C119AB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484" y="0"/>
            <a:ext cx="5848759" cy="57782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52F738-4662-4AC3-8281-13AB7CC1A5E2}"/>
              </a:ext>
            </a:extLst>
          </p:cNvPr>
          <p:cNvSpPr txBox="1"/>
          <p:nvPr/>
        </p:nvSpPr>
        <p:spPr>
          <a:xfrm>
            <a:off x="68094" y="5516620"/>
            <a:ext cx="11877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S18. 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Venn diagram showing group specific loss of chloroplast encoding genes in algae, bryophyte, gymnosperm, angiosperm, pteridophyte and protist. 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86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AE97CB-C2C3-48A8-A7D7-EEA0B4856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922" y="68094"/>
            <a:ext cx="711903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9CA222-3B74-48FF-99F7-D0C8CDBD7665}"/>
              </a:ext>
            </a:extLst>
          </p:cNvPr>
          <p:cNvSpPr txBox="1"/>
          <p:nvPr/>
        </p:nvSpPr>
        <p:spPr>
          <a:xfrm>
            <a:off x="1138136" y="6119336"/>
            <a:ext cx="107977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S19. 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Venn diagram showing group specific loss of chloroplast encoding genes in eudicot, gymnosperm, monocot, and magnoliid. 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40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86EFC9D-56D3-464E-8F6F-76AFD807CA7A}"/>
              </a:ext>
            </a:extLst>
          </p:cNvPr>
          <p:cNvGrpSpPr/>
          <p:nvPr/>
        </p:nvGrpSpPr>
        <p:grpSpPr>
          <a:xfrm>
            <a:off x="99259" y="7346"/>
            <a:ext cx="11993482" cy="6776008"/>
            <a:chOff x="99259" y="7346"/>
            <a:chExt cx="11993482" cy="67760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8B7DB1F-F3EE-40B5-9C08-7BC3F9090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4723" y="153069"/>
              <a:ext cx="6395439" cy="663028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CF131F1-0A0E-4BCA-8C12-EA1966D2E86A}"/>
                </a:ext>
              </a:extLst>
            </p:cNvPr>
            <p:cNvSpPr txBox="1"/>
            <p:nvPr/>
          </p:nvSpPr>
          <p:spPr>
            <a:xfrm>
              <a:off x="8745633" y="376678"/>
              <a:ext cx="3347108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 (A) Phylogenetic tree of </a:t>
              </a:r>
              <a:r>
                <a:rPr lang="en-GB" sz="1200" i="1" dirty="0" err="1"/>
                <a:t>PsaM</a:t>
              </a:r>
              <a:r>
                <a:rPr lang="en-GB" sz="1200" dirty="0"/>
                <a:t> genes showing five clusters (mentioned as 1, 2, 3, 4, and 5). (B)</a:t>
              </a:r>
            </a:p>
            <a:p>
              <a:r>
                <a:rPr lang="en-GB" sz="1200" dirty="0"/>
                <a:t>Deletion and duplication event of </a:t>
              </a:r>
              <a:r>
                <a:rPr lang="en-GB" sz="1200" dirty="0" err="1"/>
                <a:t>PsaM</a:t>
              </a:r>
              <a:r>
                <a:rPr lang="en-GB" sz="1200" dirty="0"/>
                <a:t> genes.</a:t>
              </a:r>
            </a:p>
            <a:p>
              <a:r>
                <a:rPr lang="en-GB" sz="1200" dirty="0"/>
                <a:t>-Duplications: 12</a:t>
              </a:r>
            </a:p>
            <a:p>
              <a:r>
                <a:rPr lang="en-GB" sz="1200" dirty="0"/>
                <a:t>- Co-Divergences: 37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34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171</a:t>
              </a:r>
            </a:p>
            <a:p>
              <a:r>
                <a:rPr lang="en-GB" sz="1200" dirty="0"/>
                <a:t>- Internal nodes: 85</a:t>
              </a:r>
            </a:p>
            <a:p>
              <a:r>
                <a:rPr lang="en-GB" sz="1200" dirty="0"/>
                <a:t>- Leaf nodes: 86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18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239</a:t>
              </a:r>
            </a:p>
            <a:p>
              <a:r>
                <a:rPr lang="en-GB" sz="1200" dirty="0"/>
                <a:t>- Internal nodes: 119</a:t>
              </a:r>
            </a:p>
            <a:p>
              <a:r>
                <a:rPr lang="en-GB" sz="1200" dirty="0"/>
                <a:t>- Leaf nodes: 120</a:t>
              </a:r>
            </a:p>
            <a:p>
              <a:r>
                <a:rPr lang="en-GB" sz="1200" dirty="0"/>
                <a:t>- Size of largest polytomy: 0</a:t>
              </a:r>
            </a:p>
            <a:p>
              <a:pPr marL="171450" indent="-171450">
                <a:buFontTx/>
                <a:buChar char="-"/>
              </a:pPr>
              <a:r>
                <a:rPr lang="en-GB" sz="1200" dirty="0"/>
                <a:t>Height: 22</a:t>
              </a:r>
            </a:p>
            <a:p>
              <a:pPr marL="171450" indent="-171450">
                <a:buFontTx/>
                <a:buChar char="-"/>
              </a:pPr>
              <a:endParaRPr lang="en-GB" sz="1200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B72DCE3-A7D3-489E-9511-23B7F1671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59" y="153070"/>
              <a:ext cx="4244708" cy="427519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72C7C-2116-4653-8645-E5A1CADCEFAE}"/>
                </a:ext>
              </a:extLst>
            </p:cNvPr>
            <p:cNvSpPr txBox="1"/>
            <p:nvPr/>
          </p:nvSpPr>
          <p:spPr>
            <a:xfrm>
              <a:off x="637660" y="153069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F9F012-E3D5-4575-A1E7-AE4580D1FA3B}"/>
                </a:ext>
              </a:extLst>
            </p:cNvPr>
            <p:cNvSpPr txBox="1"/>
            <p:nvPr/>
          </p:nvSpPr>
          <p:spPr>
            <a:xfrm>
              <a:off x="6613549" y="7346"/>
              <a:ext cx="41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E83540E-4F47-4D1D-A6B6-F1FC66AA406D}"/>
              </a:ext>
            </a:extLst>
          </p:cNvPr>
          <p:cNvSpPr txBox="1"/>
          <p:nvPr/>
        </p:nvSpPr>
        <p:spPr>
          <a:xfrm>
            <a:off x="2421252" y="2152165"/>
            <a:ext cx="297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AA1537-1A14-4D31-8609-41DB0AA47177}"/>
              </a:ext>
            </a:extLst>
          </p:cNvPr>
          <p:cNvSpPr txBox="1"/>
          <p:nvPr/>
        </p:nvSpPr>
        <p:spPr>
          <a:xfrm>
            <a:off x="2205073" y="2525545"/>
            <a:ext cx="297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FC13D5-31D3-4946-AC07-16EC59AF8648}"/>
              </a:ext>
            </a:extLst>
          </p:cNvPr>
          <p:cNvSpPr txBox="1"/>
          <p:nvPr/>
        </p:nvSpPr>
        <p:spPr>
          <a:xfrm>
            <a:off x="1842515" y="2387045"/>
            <a:ext cx="297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93D60B-AAEB-4C74-8DEA-CABB7881C450}"/>
              </a:ext>
            </a:extLst>
          </p:cNvPr>
          <p:cNvSpPr txBox="1"/>
          <p:nvPr/>
        </p:nvSpPr>
        <p:spPr>
          <a:xfrm>
            <a:off x="1690414" y="2005099"/>
            <a:ext cx="297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F6711D-523A-48E1-BA4A-969C5C10CAE3}"/>
              </a:ext>
            </a:extLst>
          </p:cNvPr>
          <p:cNvSpPr txBox="1"/>
          <p:nvPr/>
        </p:nvSpPr>
        <p:spPr>
          <a:xfrm>
            <a:off x="1712965" y="1651565"/>
            <a:ext cx="297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7289B5-A81C-4FD2-A31C-57C2CBB6B269}"/>
              </a:ext>
            </a:extLst>
          </p:cNvPr>
          <p:cNvSpPr/>
          <p:nvPr/>
        </p:nvSpPr>
        <p:spPr>
          <a:xfrm>
            <a:off x="-73961" y="-112651"/>
            <a:ext cx="2621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Supplementary Figure S2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7216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8E003E-163A-4AD4-9307-DFFF449E8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" y="386498"/>
            <a:ext cx="2955686" cy="64715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CB8A67-3FDC-4494-93A4-F4085CEFCCBA}"/>
              </a:ext>
            </a:extLst>
          </p:cNvPr>
          <p:cNvSpPr txBox="1"/>
          <p:nvPr/>
        </p:nvSpPr>
        <p:spPr>
          <a:xfrm>
            <a:off x="0" y="-75118"/>
            <a:ext cx="105297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S3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Psb30 proteins. Red mark indicate conservation of amino acids of 90% or more.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32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079C2E8-D040-43D2-800C-CBE6E1FE9770}"/>
              </a:ext>
            </a:extLst>
          </p:cNvPr>
          <p:cNvGrpSpPr/>
          <p:nvPr/>
        </p:nvGrpSpPr>
        <p:grpSpPr>
          <a:xfrm>
            <a:off x="271789" y="65315"/>
            <a:ext cx="11792693" cy="6858000"/>
            <a:chOff x="271789" y="65315"/>
            <a:chExt cx="11792693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0EF6955-04BE-44F1-BC71-5F0AD6C45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9138" y="65315"/>
              <a:ext cx="5104630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6A8D38-97A4-446A-A410-2AC1FAED64C6}"/>
                </a:ext>
              </a:extLst>
            </p:cNvPr>
            <p:cNvSpPr txBox="1"/>
            <p:nvPr/>
          </p:nvSpPr>
          <p:spPr>
            <a:xfrm>
              <a:off x="9582539" y="531845"/>
              <a:ext cx="2481943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/>
                <a:t> </a:t>
              </a:r>
              <a:r>
                <a:rPr lang="en-GB" sz="1200" dirty="0"/>
                <a:t>(A) Phylogenetic tree of </a:t>
              </a:r>
              <a:r>
                <a:rPr lang="en-GB" sz="1200" i="1" dirty="0"/>
                <a:t>Psb30</a:t>
              </a:r>
              <a:r>
                <a:rPr lang="en-GB" sz="1200" dirty="0"/>
                <a:t> genes. </a:t>
              </a:r>
            </a:p>
            <a:p>
              <a:r>
                <a:rPr lang="en-GB" sz="1200" dirty="0"/>
                <a:t>(B) Deletion and duplication event of Psb30 genes.</a:t>
              </a:r>
            </a:p>
            <a:p>
              <a:endParaRPr lang="en-GB" sz="1200" dirty="0"/>
            </a:p>
            <a:p>
              <a:r>
                <a:rPr lang="en-GB" sz="1200" dirty="0"/>
                <a:t>- Duplications: 39</a:t>
              </a:r>
            </a:p>
            <a:p>
              <a:r>
                <a:rPr lang="en-GB" sz="1200" dirty="0"/>
                <a:t>- Co-Divergences: 49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120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313</a:t>
              </a:r>
            </a:p>
            <a:p>
              <a:r>
                <a:rPr lang="en-GB" sz="1200" dirty="0"/>
                <a:t>- Internal nodes: 156</a:t>
              </a:r>
            </a:p>
            <a:p>
              <a:r>
                <a:rPr lang="en-GB" sz="1200" dirty="0"/>
                <a:t>- Leaf nodes: 157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24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553</a:t>
              </a:r>
            </a:p>
            <a:p>
              <a:r>
                <a:rPr lang="en-GB" sz="1200" dirty="0"/>
                <a:t>- Internal nodes: 276</a:t>
              </a:r>
            </a:p>
            <a:p>
              <a:r>
                <a:rPr lang="en-GB" sz="1200" dirty="0"/>
                <a:t>- Leaf nodes: 277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34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4C2D108-055F-4C59-9B14-5E62D706D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89" y="531844"/>
              <a:ext cx="5104630" cy="500319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02C324-D565-4F72-AB08-02F94258BA30}"/>
                </a:ext>
              </a:extLst>
            </p:cNvPr>
            <p:cNvSpPr txBox="1"/>
            <p:nvPr/>
          </p:nvSpPr>
          <p:spPr>
            <a:xfrm>
              <a:off x="271789" y="434647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9F1111F-E990-4801-8732-612A1320F3C7}"/>
                </a:ext>
              </a:extLst>
            </p:cNvPr>
            <p:cNvSpPr txBox="1"/>
            <p:nvPr/>
          </p:nvSpPr>
          <p:spPr>
            <a:xfrm>
              <a:off x="9310164" y="65315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278B496-B2B1-414D-951B-B933DA67E1D2}"/>
              </a:ext>
            </a:extLst>
          </p:cNvPr>
          <p:cNvSpPr/>
          <p:nvPr/>
        </p:nvSpPr>
        <p:spPr>
          <a:xfrm>
            <a:off x="0" y="-70752"/>
            <a:ext cx="2624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Supplementary Figure S4.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723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7AEB6D-0564-44E7-B5BE-87DDDCBA4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88965" y="-2246606"/>
            <a:ext cx="5944940" cy="1191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9770FB-513E-4D75-ADA2-0070DDB52B1B}"/>
              </a:ext>
            </a:extLst>
          </p:cNvPr>
          <p:cNvSpPr txBox="1"/>
          <p:nvPr/>
        </p:nvSpPr>
        <p:spPr>
          <a:xfrm>
            <a:off x="0" y="0"/>
            <a:ext cx="104543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S5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ChlB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proteins. Red mark indicate conservation of 90% or more.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614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22A913F-471B-43C3-AAEF-098D57295B96}"/>
              </a:ext>
            </a:extLst>
          </p:cNvPr>
          <p:cNvGrpSpPr/>
          <p:nvPr/>
        </p:nvGrpSpPr>
        <p:grpSpPr>
          <a:xfrm>
            <a:off x="197795" y="-97276"/>
            <a:ext cx="11796410" cy="6955276"/>
            <a:chOff x="197795" y="-97276"/>
            <a:chExt cx="11796410" cy="69552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9512668-A6E3-4B73-8519-7CB1B2A6F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1949" y="0"/>
              <a:ext cx="3129073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EC7DCD-AD9D-4DFE-9932-A8BDA1CAD1CE}"/>
                </a:ext>
              </a:extLst>
            </p:cNvPr>
            <p:cNvSpPr txBox="1"/>
            <p:nvPr/>
          </p:nvSpPr>
          <p:spPr>
            <a:xfrm>
              <a:off x="9407839" y="583065"/>
              <a:ext cx="2586366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 (A)  Phylogenetic tree of </a:t>
              </a:r>
              <a:r>
                <a:rPr lang="en-GB" sz="1200" i="1" dirty="0" err="1"/>
                <a:t>ChlB</a:t>
              </a:r>
              <a:r>
                <a:rPr lang="en-GB" sz="1200" dirty="0"/>
                <a:t> genes. (B) Deletion and duplication event of </a:t>
              </a:r>
              <a:r>
                <a:rPr lang="en-GB" sz="1200" dirty="0" err="1"/>
                <a:t>ChlB</a:t>
              </a:r>
              <a:r>
                <a:rPr lang="en-GB" sz="1200" dirty="0"/>
                <a:t> genes.</a:t>
              </a:r>
            </a:p>
            <a:p>
              <a:endParaRPr lang="en-GB" sz="1200" dirty="0"/>
            </a:p>
            <a:p>
              <a:r>
                <a:rPr lang="en-GB" sz="1200" dirty="0"/>
                <a:t>- Duplications: 35</a:t>
              </a:r>
            </a:p>
            <a:p>
              <a:r>
                <a:rPr lang="en-GB" sz="1200" dirty="0"/>
                <a:t>- Co-Divergences: 116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126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575</a:t>
              </a:r>
            </a:p>
            <a:p>
              <a:r>
                <a:rPr lang="en-GB" sz="1200" dirty="0"/>
                <a:t>- Internal nodes: 287</a:t>
              </a:r>
            </a:p>
            <a:p>
              <a:r>
                <a:rPr lang="en-GB" sz="1200" dirty="0"/>
                <a:t>- Leaf nodes: 288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34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827</a:t>
              </a:r>
            </a:p>
            <a:p>
              <a:r>
                <a:rPr lang="en-GB" sz="1200" dirty="0"/>
                <a:t>- Internal nodes: 413</a:t>
              </a:r>
            </a:p>
            <a:p>
              <a:r>
                <a:rPr lang="en-GB" sz="1200" dirty="0"/>
                <a:t>- Leaf nodes: 414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37</a:t>
              </a:r>
            </a:p>
            <a:p>
              <a:endParaRPr lang="en-GB" sz="1200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E55EEC2-CCAE-484D-83D7-00A250E4F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795" y="-97276"/>
              <a:ext cx="6902083" cy="68580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4122696-F0C9-4CBE-AB31-242007901634}"/>
                </a:ext>
              </a:extLst>
            </p:cNvPr>
            <p:cNvSpPr txBox="1"/>
            <p:nvPr/>
          </p:nvSpPr>
          <p:spPr>
            <a:xfrm>
              <a:off x="410343" y="79486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C327907-0BAA-46E2-B96A-D01AE97BF7BE}"/>
                </a:ext>
              </a:extLst>
            </p:cNvPr>
            <p:cNvSpPr txBox="1"/>
            <p:nvPr/>
          </p:nvSpPr>
          <p:spPr>
            <a:xfrm>
              <a:off x="8987097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BD90C6B-6545-4A88-965D-805D36D1E00F}"/>
              </a:ext>
            </a:extLst>
          </p:cNvPr>
          <p:cNvSpPr/>
          <p:nvPr/>
        </p:nvSpPr>
        <p:spPr>
          <a:xfrm>
            <a:off x="0" y="-75414"/>
            <a:ext cx="2621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Supplementary Figure S6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3307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F7D0F1-B730-4AF0-BB8B-E785650D9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69341" y="-2034748"/>
            <a:ext cx="5869027" cy="119060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C6A70D-DE74-4EE3-83E2-3E5A4F8B6690}"/>
              </a:ext>
            </a:extLst>
          </p:cNvPr>
          <p:cNvSpPr txBox="1"/>
          <p:nvPr/>
        </p:nvSpPr>
        <p:spPr>
          <a:xfrm>
            <a:off x="0" y="5211"/>
            <a:ext cx="10246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S7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ChlL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proteins. Red mark indicate conservation of 90% or more.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392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A20FD88-3215-4D76-87E4-01FBD1673FD8}"/>
              </a:ext>
            </a:extLst>
          </p:cNvPr>
          <p:cNvGrpSpPr/>
          <p:nvPr/>
        </p:nvGrpSpPr>
        <p:grpSpPr>
          <a:xfrm>
            <a:off x="-38414" y="0"/>
            <a:ext cx="11913175" cy="6858000"/>
            <a:chOff x="-38414" y="0"/>
            <a:chExt cx="11913175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A2B7094-2DA0-489A-BABA-A09D00C05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396" y="0"/>
              <a:ext cx="2859085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270F92-71BA-4C57-9B35-EE44B1D38762}"/>
                </a:ext>
              </a:extLst>
            </p:cNvPr>
            <p:cNvSpPr txBox="1"/>
            <p:nvPr/>
          </p:nvSpPr>
          <p:spPr>
            <a:xfrm>
              <a:off x="9346165" y="233266"/>
              <a:ext cx="2528596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/>
                <a:t>Supplementary Figure S8. </a:t>
              </a:r>
              <a:r>
                <a:rPr lang="en-GB" sz="1200" dirty="0"/>
                <a:t>(A) Phylogenetic tree of </a:t>
              </a:r>
              <a:r>
                <a:rPr lang="en-GB" sz="1200" i="1" dirty="0" err="1"/>
                <a:t>ChlL</a:t>
              </a:r>
              <a:r>
                <a:rPr lang="en-GB" sz="1200" i="1" dirty="0"/>
                <a:t> </a:t>
              </a:r>
              <a:r>
                <a:rPr lang="en-GB" sz="1200" dirty="0"/>
                <a:t>genes. (B) Deletion and duplication event of </a:t>
              </a:r>
              <a:r>
                <a:rPr lang="en-GB" sz="1200" dirty="0" err="1"/>
                <a:t>ChlL</a:t>
              </a:r>
              <a:r>
                <a:rPr lang="en-GB" sz="1200" dirty="0"/>
                <a:t> genes.</a:t>
              </a:r>
            </a:p>
            <a:p>
              <a:endParaRPr lang="en-GB" sz="1200" dirty="0"/>
            </a:p>
            <a:p>
              <a:r>
                <a:rPr lang="en-GB" sz="1200" dirty="0"/>
                <a:t>- Duplications: 49</a:t>
              </a:r>
            </a:p>
            <a:p>
              <a:r>
                <a:rPr lang="en-GB" sz="1200" dirty="0"/>
                <a:t>- Co-Divergences: 100</a:t>
              </a:r>
            </a:p>
            <a:p>
              <a:r>
                <a:rPr lang="en-GB" sz="1200" dirty="0"/>
                <a:t>- Transfers: 0</a:t>
              </a:r>
            </a:p>
            <a:p>
              <a:r>
                <a:rPr lang="en-GB" sz="1200" dirty="0"/>
                <a:t>- Losses: 184</a:t>
              </a:r>
            </a:p>
            <a:p>
              <a:r>
                <a:rPr lang="en-GB" sz="1200" dirty="0"/>
                <a:t>- Number of Temporally Feasible Optimal Solutions: 1</a:t>
              </a:r>
            </a:p>
            <a:p>
              <a:endParaRPr lang="en-GB" sz="1200" dirty="0"/>
            </a:p>
            <a:p>
              <a:r>
                <a:rPr lang="en-GB" sz="1200" dirty="0"/>
                <a:t>Tree Without Losses</a:t>
              </a:r>
            </a:p>
            <a:p>
              <a:r>
                <a:rPr lang="en-GB" sz="1200" dirty="0"/>
                <a:t>- Total nodes: 565</a:t>
              </a:r>
            </a:p>
            <a:p>
              <a:r>
                <a:rPr lang="en-GB" sz="1200" dirty="0"/>
                <a:t>- Internal nodes: 282</a:t>
              </a:r>
            </a:p>
            <a:p>
              <a:r>
                <a:rPr lang="en-GB" sz="1200" dirty="0"/>
                <a:t>- Leaf nodes: 283</a:t>
              </a:r>
            </a:p>
            <a:p>
              <a:r>
                <a:rPr lang="en-GB" sz="1200" dirty="0"/>
                <a:t>- Polytomies: 0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35</a:t>
              </a:r>
            </a:p>
            <a:p>
              <a:endParaRPr lang="en-GB" sz="1200" dirty="0"/>
            </a:p>
            <a:p>
              <a:r>
                <a:rPr lang="en-GB" sz="1200" dirty="0"/>
                <a:t>Tree With Losses</a:t>
              </a:r>
            </a:p>
            <a:p>
              <a:r>
                <a:rPr lang="en-GB" sz="1200" dirty="0"/>
                <a:t>- Total nodes: 933</a:t>
              </a:r>
            </a:p>
            <a:p>
              <a:r>
                <a:rPr lang="en-GB" sz="1200" dirty="0"/>
                <a:t>- Internal nodes: 466</a:t>
              </a:r>
            </a:p>
            <a:p>
              <a:r>
                <a:rPr lang="en-GB" sz="1200" dirty="0"/>
                <a:t>- Leaf nodes: 467</a:t>
              </a:r>
            </a:p>
            <a:p>
              <a:r>
                <a:rPr lang="en-GB" sz="1200" dirty="0"/>
                <a:t>- Size of largest polytomy: 0</a:t>
              </a:r>
            </a:p>
            <a:p>
              <a:r>
                <a:rPr lang="en-GB" sz="1200" dirty="0"/>
                <a:t>- Height: 39</a:t>
              </a:r>
            </a:p>
            <a:p>
              <a:endParaRPr lang="en-GB" sz="1200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08034EC-272D-46A3-A35D-6D9FC7823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414" y="37509"/>
              <a:ext cx="6057810" cy="609091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3AD121-A5F6-443B-8694-A46BA31A1D8F}"/>
                </a:ext>
              </a:extLst>
            </p:cNvPr>
            <p:cNvSpPr txBox="1"/>
            <p:nvPr/>
          </p:nvSpPr>
          <p:spPr>
            <a:xfrm>
              <a:off x="146393" y="186353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A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4B6F0B-635D-483E-981A-C36DC5367407}"/>
                </a:ext>
              </a:extLst>
            </p:cNvPr>
            <p:cNvSpPr txBox="1"/>
            <p:nvPr/>
          </p:nvSpPr>
          <p:spPr>
            <a:xfrm>
              <a:off x="7725480" y="0"/>
              <a:ext cx="544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7019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91DAA4-890C-41B9-AA89-DBE31B70E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" y="0"/>
            <a:ext cx="3048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C761B9-7B9A-40D2-8121-AC23074E3598}"/>
              </a:ext>
            </a:extLst>
          </p:cNvPr>
          <p:cNvSpPr txBox="1"/>
          <p:nvPr/>
        </p:nvSpPr>
        <p:spPr>
          <a:xfrm>
            <a:off x="5637245" y="5934670"/>
            <a:ext cx="5363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S9</a:t>
            </a: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Conserved amino acid sequences of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ChlN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proteins. Red mark indicate conservation of 90% or more.</a:t>
            </a:r>
          </a:p>
          <a:p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323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1051</Words>
  <Application>Microsoft Office PowerPoint</Application>
  <PresentationFormat>Widescreen</PresentationFormat>
  <Paragraphs>179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Tapan Mohanta</dc:creator>
  <cp:lastModifiedBy>Raquel Rubio Palma</cp:lastModifiedBy>
  <cp:revision>78</cp:revision>
  <dcterms:created xsi:type="dcterms:W3CDTF">2019-03-20T08:36:26Z</dcterms:created>
  <dcterms:modified xsi:type="dcterms:W3CDTF">2020-09-16T12:36:52Z</dcterms:modified>
</cp:coreProperties>
</file>