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63" r:id="rId2"/>
  </p:sldIdLst>
  <p:sldSz cx="7559675" cy="10691813"/>
  <p:notesSz cx="6735763" cy="9866313"/>
  <p:defaultTextStyle>
    <a:defPPr>
      <a:defRPr lang="ja-JP"/>
    </a:defPPr>
    <a:lvl1pPr marL="0" algn="l" defTabSz="497754" rtl="0" eaLnBrk="1" latinLnBrk="0" hangingPunct="1">
      <a:defRPr kumimoji="1" sz="1960" kern="1200">
        <a:solidFill>
          <a:schemeClr val="tx1"/>
        </a:solidFill>
        <a:latin typeface="+mn-lt"/>
        <a:ea typeface="+mn-ea"/>
        <a:cs typeface="+mn-cs"/>
      </a:defRPr>
    </a:lvl1pPr>
    <a:lvl2pPr marL="497754" algn="l" defTabSz="497754" rtl="0" eaLnBrk="1" latinLnBrk="0" hangingPunct="1">
      <a:defRPr kumimoji="1" sz="1960" kern="1200">
        <a:solidFill>
          <a:schemeClr val="tx1"/>
        </a:solidFill>
        <a:latin typeface="+mn-lt"/>
        <a:ea typeface="+mn-ea"/>
        <a:cs typeface="+mn-cs"/>
      </a:defRPr>
    </a:lvl2pPr>
    <a:lvl3pPr marL="995507" algn="l" defTabSz="497754" rtl="0" eaLnBrk="1" latinLnBrk="0" hangingPunct="1">
      <a:defRPr kumimoji="1" sz="1960" kern="1200">
        <a:solidFill>
          <a:schemeClr val="tx1"/>
        </a:solidFill>
        <a:latin typeface="+mn-lt"/>
        <a:ea typeface="+mn-ea"/>
        <a:cs typeface="+mn-cs"/>
      </a:defRPr>
    </a:lvl3pPr>
    <a:lvl4pPr marL="1493261" algn="l" defTabSz="497754" rtl="0" eaLnBrk="1" latinLnBrk="0" hangingPunct="1">
      <a:defRPr kumimoji="1" sz="1960" kern="1200">
        <a:solidFill>
          <a:schemeClr val="tx1"/>
        </a:solidFill>
        <a:latin typeface="+mn-lt"/>
        <a:ea typeface="+mn-ea"/>
        <a:cs typeface="+mn-cs"/>
      </a:defRPr>
    </a:lvl4pPr>
    <a:lvl5pPr marL="1991015" algn="l" defTabSz="497754" rtl="0" eaLnBrk="1" latinLnBrk="0" hangingPunct="1">
      <a:defRPr kumimoji="1" sz="1960" kern="1200">
        <a:solidFill>
          <a:schemeClr val="tx1"/>
        </a:solidFill>
        <a:latin typeface="+mn-lt"/>
        <a:ea typeface="+mn-ea"/>
        <a:cs typeface="+mn-cs"/>
      </a:defRPr>
    </a:lvl5pPr>
    <a:lvl6pPr marL="2488768" algn="l" defTabSz="497754" rtl="0" eaLnBrk="1" latinLnBrk="0" hangingPunct="1">
      <a:defRPr kumimoji="1" sz="1960" kern="1200">
        <a:solidFill>
          <a:schemeClr val="tx1"/>
        </a:solidFill>
        <a:latin typeface="+mn-lt"/>
        <a:ea typeface="+mn-ea"/>
        <a:cs typeface="+mn-cs"/>
      </a:defRPr>
    </a:lvl6pPr>
    <a:lvl7pPr marL="2986522" algn="l" defTabSz="497754" rtl="0" eaLnBrk="1" latinLnBrk="0" hangingPunct="1">
      <a:defRPr kumimoji="1" sz="1960" kern="1200">
        <a:solidFill>
          <a:schemeClr val="tx1"/>
        </a:solidFill>
        <a:latin typeface="+mn-lt"/>
        <a:ea typeface="+mn-ea"/>
        <a:cs typeface="+mn-cs"/>
      </a:defRPr>
    </a:lvl7pPr>
    <a:lvl8pPr marL="3484275" algn="l" defTabSz="497754" rtl="0" eaLnBrk="1" latinLnBrk="0" hangingPunct="1">
      <a:defRPr kumimoji="1" sz="1960" kern="1200">
        <a:solidFill>
          <a:schemeClr val="tx1"/>
        </a:solidFill>
        <a:latin typeface="+mn-lt"/>
        <a:ea typeface="+mn-ea"/>
        <a:cs typeface="+mn-cs"/>
      </a:defRPr>
    </a:lvl8pPr>
    <a:lvl9pPr marL="3982029" algn="l" defTabSz="497754" rtl="0" eaLnBrk="1" latinLnBrk="0" hangingPunct="1">
      <a:defRPr kumimoji="1" sz="19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96" autoAdjust="0"/>
  </p:normalViewPr>
  <p:slideViewPr>
    <p:cSldViewPr snapToGrid="0" snapToObjects="1">
      <p:cViewPr>
        <p:scale>
          <a:sx n="125" d="100"/>
          <a:sy n="125" d="100"/>
        </p:scale>
        <p:origin x="845" y="-2280"/>
      </p:cViewPr>
      <p:guideLst>
        <p:guide orient="horz" pos="3368"/>
        <p:guide pos="238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Research%20of%20Master%20and%20Doctor\Research%20topics\Topic%201-Vigna%20projects\Topic%201.4-Other%20Vigna%20species\V.%20mungo%20inoculation\31417%20(PI173934)\20200108_31417_final%20sum%20of%20all%20BeNops%20(final)_replacednopL.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Research%20of%20Master%20and%20Doctor\Research%20topics\Topic%201-Vigna%20projects\Topic%201.4-Other%20Vigna%20species\V.%20mungo%20inoculation\31417%20(PI173934)\20200108_31417_final%20sum%20of%20all%20BeNops%20(final)_replacednopL.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Research%20of%20Master%20and%20Doctor\Research%20topics\Topic%201-Vigna%20projects\Topic%201.4-Other%20Vigna%20species\V.%20mungo%20inoculation\31417%20(PI173934)\20200108_31417_final%20sum%20of%20all%20BeNops%20(final)_replacednop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672826803076146"/>
          <c:y val="6.3885198709491553E-2"/>
          <c:w val="0.66221365893910777"/>
          <c:h val="0.61200328343397803"/>
        </c:manualLayout>
      </c:layout>
      <c:barChart>
        <c:barDir val="col"/>
        <c:grouping val="stacked"/>
        <c:varyColors val="0"/>
        <c:ser>
          <c:idx val="0"/>
          <c:order val="0"/>
          <c:tx>
            <c:strRef>
              <c:f>'Selected data'!$V$4</c:f>
              <c:strCache>
                <c:ptCount val="1"/>
                <c:pt idx="0">
                  <c:v>Large nodules</c:v>
                </c:pt>
              </c:strCache>
            </c:strRef>
          </c:tx>
          <c:spPr>
            <a:solidFill>
              <a:schemeClr val="tx1"/>
            </a:solidFill>
            <a:ln w="12700">
              <a:noFill/>
            </a:ln>
            <a:effectLst/>
          </c:spPr>
          <c:invertIfNegative val="0"/>
          <c:dLbls>
            <c:dLbl>
              <c:idx val="0"/>
              <c:layout>
                <c:manualLayout>
                  <c:x val="1.2794274612482073E-2"/>
                  <c:y val="-4.6968511380718315E-2"/>
                </c:manualLayout>
              </c:layout>
              <c:tx>
                <c:rich>
                  <a:bodyPr rot="0" spcFirstLastPara="1" vertOverflow="ellipsis" vert="horz" wrap="square" anchor="ctr" anchorCtr="1"/>
                  <a:lstStyle/>
                  <a:p>
                    <a:pPr>
                      <a:defRPr sz="700" b="0" i="0" u="none" strike="noStrike" kern="1200" baseline="0">
                        <a:solidFill>
                          <a:schemeClr val="tx1"/>
                        </a:solidFill>
                        <a:latin typeface="Helvetica" panose="020B0604020202020204" pitchFamily="34" charset="0"/>
                        <a:ea typeface="+mn-ea"/>
                        <a:cs typeface="Helvetica" panose="020B0604020202020204" pitchFamily="34" charset="0"/>
                      </a:defRPr>
                    </a:pPr>
                    <a:r>
                      <a:rPr lang="en-US" sz="700"/>
                      <a:t>ND</a:t>
                    </a:r>
                  </a:p>
                </c:rich>
              </c:tx>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1FF-4BE6-B16D-F2EC6CF489DD}"/>
                </c:ext>
              </c:extLst>
            </c:dLbl>
            <c:dLbl>
              <c:idx val="1"/>
              <c:layout>
                <c:manualLayout>
                  <c:x val="0"/>
                  <c:y val="-0.24801913580246915"/>
                </c:manualLayout>
              </c:layout>
              <c:tx>
                <c:rich>
                  <a:bodyPr/>
                  <a:lstStyle/>
                  <a:p>
                    <a:r>
                      <a:rPr lang="en-US"/>
                      <a:t>ab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1FF-4BE6-B16D-F2EC6CF489DD}"/>
                </c:ext>
              </c:extLst>
            </c:dLbl>
            <c:dLbl>
              <c:idx val="2"/>
              <c:layout>
                <c:manualLayout>
                  <c:x val="0"/>
                  <c:y val="-5.4887933761767753E-2"/>
                </c:manualLayout>
              </c:layout>
              <c:tx>
                <c:rich>
                  <a:bodyPr/>
                  <a:lstStyle/>
                  <a:p>
                    <a:r>
                      <a:rPr lang="en-US"/>
                      <a:t>c</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1FF-4BE6-B16D-F2EC6CF489DD}"/>
                </c:ext>
              </c:extLst>
            </c:dLbl>
            <c:dLbl>
              <c:idx val="3"/>
              <c:layout>
                <c:manualLayout>
                  <c:x val="0"/>
                  <c:y val="-6.595416960914606E-2"/>
                </c:manualLayout>
              </c:layout>
              <c:tx>
                <c:rich>
                  <a:bodyPr/>
                  <a:lstStyle/>
                  <a:p>
                    <a:r>
                      <a:rPr lang="en-US"/>
                      <a:t>c</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1FF-4BE6-B16D-F2EC6CF489DD}"/>
                </c:ext>
              </c:extLst>
            </c:dLbl>
            <c:dLbl>
              <c:idx val="4"/>
              <c:layout>
                <c:manualLayout>
                  <c:x val="6.3999118165783807E-3"/>
                  <c:y val="-0.22606697530864198"/>
                </c:manualLayout>
              </c:layout>
              <c:tx>
                <c:rich>
                  <a:bodyPr/>
                  <a:lstStyle/>
                  <a:p>
                    <a:r>
                      <a:rPr lang="en-US"/>
                      <a:t>ab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1FF-4BE6-B16D-F2EC6CF489DD}"/>
                </c:ext>
              </c:extLst>
            </c:dLbl>
            <c:dLbl>
              <c:idx val="5"/>
              <c:layout>
                <c:manualLayout>
                  <c:x val="0"/>
                  <c:y val="-0.18338472222222227"/>
                </c:manualLayout>
              </c:layout>
              <c:tx>
                <c:rich>
                  <a:bodyPr/>
                  <a:lstStyle/>
                  <a:p>
                    <a:r>
                      <a:rPr lang="en-US"/>
                      <a:t>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1FF-4BE6-B16D-F2EC6CF489DD}"/>
                </c:ext>
              </c:extLst>
            </c:dLbl>
            <c:dLbl>
              <c:idx val="6"/>
              <c:layout>
                <c:manualLayout>
                  <c:x val="-1.1605950724219609E-5"/>
                  <c:y val="-0.17370787037037036"/>
                </c:manualLayout>
              </c:layout>
              <c:tx>
                <c:rich>
                  <a:bodyPr/>
                  <a:lstStyle/>
                  <a:p>
                    <a:r>
                      <a:rPr lang="en-US"/>
                      <a:t>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1FF-4BE6-B16D-F2EC6CF489DD}"/>
                </c:ext>
              </c:extLst>
            </c:dLbl>
            <c:dLbl>
              <c:idx val="7"/>
              <c:layout>
                <c:manualLayout>
                  <c:x val="-1.0265901395673264E-16"/>
                  <c:y val="-0.40083333333333332"/>
                </c:manualLayout>
              </c:layout>
              <c:tx>
                <c:rich>
                  <a:bodyPr/>
                  <a:lstStyle/>
                  <a:p>
                    <a:r>
                      <a:rPr lang="en-US"/>
                      <a:t>a</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1FF-4BE6-B16D-F2EC6CF489DD}"/>
                </c:ext>
              </c:extLst>
            </c:dLbl>
            <c:dLbl>
              <c:idx val="8"/>
              <c:layout>
                <c:manualLayout>
                  <c:x val="-2.2927689594458921E-5"/>
                  <c:y val="-0.20642037037037045"/>
                </c:manualLayout>
              </c:layout>
              <c:tx>
                <c:rich>
                  <a:bodyPr/>
                  <a:lstStyle/>
                  <a:p>
                    <a:r>
                      <a:rPr lang="en-US"/>
                      <a:t>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1FF-4BE6-B16D-F2EC6CF489DD}"/>
                </c:ext>
              </c:extLst>
            </c:dLbl>
            <c:dLbl>
              <c:idx val="9"/>
              <c:layout>
                <c:manualLayout>
                  <c:x val="-1.1605950724043377E-5"/>
                  <c:y val="-0.23897870370370369"/>
                </c:manualLayout>
              </c:layout>
              <c:tx>
                <c:rich>
                  <a:bodyPr/>
                  <a:lstStyle/>
                  <a:p>
                    <a:r>
                      <a:rPr lang="en-US"/>
                      <a:t>b</a:t>
                    </a:r>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1FF-4BE6-B16D-F2EC6CF489DD}"/>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plus"/>
            <c:errValType val="cust"/>
            <c:noEndCap val="0"/>
            <c:plus>
              <c:numRef>
                <c:f>'Selected data'!$X$5:$X$14</c:f>
                <c:numCache>
                  <c:formatCode>General</c:formatCode>
                  <c:ptCount val="10"/>
                  <c:pt idx="0">
                    <c:v>0</c:v>
                  </c:pt>
                  <c:pt idx="1">
                    <c:v>33.72239611889993</c:v>
                  </c:pt>
                  <c:pt idx="2">
                    <c:v>6.1864955566723943</c:v>
                  </c:pt>
                  <c:pt idx="3">
                    <c:v>5.6568542494923806</c:v>
                  </c:pt>
                  <c:pt idx="4">
                    <c:v>18.080837001274766</c:v>
                  </c:pt>
                  <c:pt idx="5">
                    <c:v>24.651571957990846</c:v>
                  </c:pt>
                  <c:pt idx="6">
                    <c:v>19.604421270043453</c:v>
                  </c:pt>
                  <c:pt idx="7">
                    <c:v>91.807951725327129</c:v>
                  </c:pt>
                  <c:pt idx="8">
                    <c:v>37.029642780405609</c:v>
                  </c:pt>
                  <c:pt idx="9">
                    <c:v>44.025750040932508</c:v>
                  </c:pt>
                </c:numCache>
              </c:numRef>
            </c:plus>
            <c:minus>
              <c:numLit>
                <c:formatCode>General</c:formatCode>
                <c:ptCount val="1"/>
                <c:pt idx="0">
                  <c:v>1</c:v>
                </c:pt>
              </c:numLit>
            </c:minus>
            <c:spPr>
              <a:noFill/>
              <a:ln w="6350" cap="flat" cmpd="sng" algn="ctr">
                <a:solidFill>
                  <a:sysClr val="windowText" lastClr="000000"/>
                </a:solidFill>
                <a:round/>
              </a:ln>
              <a:effectLst/>
            </c:spPr>
          </c:errBars>
          <c:cat>
            <c:strRef>
              <c:f>'Selected data'!$U$5:$U$14</c:f>
              <c:strCache>
                <c:ptCount val="10"/>
                <c:pt idx="0">
                  <c:v>(-)</c:v>
                </c:pt>
                <c:pt idx="1">
                  <c:v>USDA61</c:v>
                </c:pt>
                <c:pt idx="2">
                  <c:v>BErhcJ</c:v>
                </c:pt>
                <c:pt idx="3">
                  <c:v>BEnopL</c:v>
                </c:pt>
                <c:pt idx="4">
                  <c:v>BEnopP1</c:v>
                </c:pt>
                <c:pt idx="5">
                  <c:v>BEnopP2</c:v>
                </c:pt>
                <c:pt idx="6">
                  <c:v>BEinnB</c:v>
                </c:pt>
                <c:pt idx="7">
                  <c:v>BE5208</c:v>
                </c:pt>
                <c:pt idx="8">
                  <c:v>BEinnBnopP2</c:v>
                </c:pt>
                <c:pt idx="9">
                  <c:v>BEinnB5208</c:v>
                </c:pt>
              </c:strCache>
            </c:strRef>
          </c:cat>
          <c:val>
            <c:numRef>
              <c:f>'Selected data'!$V$5:$V$14</c:f>
              <c:numCache>
                <c:formatCode>General</c:formatCode>
                <c:ptCount val="10"/>
                <c:pt idx="0">
                  <c:v>0</c:v>
                </c:pt>
                <c:pt idx="1">
                  <c:v>174.2</c:v>
                </c:pt>
                <c:pt idx="2">
                  <c:v>6.5454545454545459</c:v>
                </c:pt>
                <c:pt idx="3">
                  <c:v>6</c:v>
                </c:pt>
                <c:pt idx="4">
                  <c:v>163.75</c:v>
                </c:pt>
                <c:pt idx="5">
                  <c:v>125.8</c:v>
                </c:pt>
                <c:pt idx="6">
                  <c:v>117.33333333333333</c:v>
                </c:pt>
                <c:pt idx="7">
                  <c:v>232.2</c:v>
                </c:pt>
                <c:pt idx="8">
                  <c:v>121.22222222222223</c:v>
                </c:pt>
                <c:pt idx="9">
                  <c:v>152.33333333333334</c:v>
                </c:pt>
              </c:numCache>
            </c:numRef>
          </c:val>
          <c:extLst>
            <c:ext xmlns:c16="http://schemas.microsoft.com/office/drawing/2014/chart" uri="{C3380CC4-5D6E-409C-BE32-E72D297353CC}">
              <c16:uniqueId val="{0000000A-51FF-4BE6-B16D-F2EC6CF489DD}"/>
            </c:ext>
          </c:extLst>
        </c:ser>
        <c:ser>
          <c:idx val="1"/>
          <c:order val="1"/>
          <c:tx>
            <c:strRef>
              <c:f>'Selected data'!$W$4</c:f>
              <c:strCache>
                <c:ptCount val="1"/>
                <c:pt idx="0">
                  <c:v>Small nodules</c:v>
                </c:pt>
              </c:strCache>
            </c:strRef>
          </c:tx>
          <c:spPr>
            <a:solidFill>
              <a:schemeClr val="bg1"/>
            </a:solidFill>
            <a:ln w="12700">
              <a:solidFill>
                <a:schemeClr val="tx1"/>
              </a:solidFill>
            </a:ln>
            <a:effectLst/>
          </c:spPr>
          <c:invertIfNegative val="0"/>
          <c:dLbls>
            <c:delete val="1"/>
          </c:dLbls>
          <c:cat>
            <c:strRef>
              <c:f>'Selected data'!$U$5:$U$14</c:f>
              <c:strCache>
                <c:ptCount val="10"/>
                <c:pt idx="0">
                  <c:v>(-)</c:v>
                </c:pt>
                <c:pt idx="1">
                  <c:v>USDA61</c:v>
                </c:pt>
                <c:pt idx="2">
                  <c:v>BErhcJ</c:v>
                </c:pt>
                <c:pt idx="3">
                  <c:v>BEnopL</c:v>
                </c:pt>
                <c:pt idx="4">
                  <c:v>BEnopP1</c:v>
                </c:pt>
                <c:pt idx="5">
                  <c:v>BEnopP2</c:v>
                </c:pt>
                <c:pt idx="6">
                  <c:v>BEinnB</c:v>
                </c:pt>
                <c:pt idx="7">
                  <c:v>BE5208</c:v>
                </c:pt>
                <c:pt idx="8">
                  <c:v>BEinnBnopP2</c:v>
                </c:pt>
                <c:pt idx="9">
                  <c:v>BEinnB5208</c:v>
                </c:pt>
              </c:strCache>
            </c:strRef>
          </c:cat>
          <c:val>
            <c:numRef>
              <c:f>'Selected data'!$W$5:$W$14</c:f>
              <c:numCache>
                <c:formatCode>General</c:formatCode>
                <c:ptCount val="10"/>
                <c:pt idx="0">
                  <c:v>0</c:v>
                </c:pt>
                <c:pt idx="1">
                  <c:v>0</c:v>
                </c:pt>
                <c:pt idx="2">
                  <c:v>0</c:v>
                </c:pt>
                <c:pt idx="3">
                  <c:v>0</c:v>
                </c:pt>
                <c:pt idx="5">
                  <c:v>0</c:v>
                </c:pt>
                <c:pt idx="6">
                  <c:v>0</c:v>
                </c:pt>
                <c:pt idx="7">
                  <c:v>0</c:v>
                </c:pt>
                <c:pt idx="8">
                  <c:v>0</c:v>
                </c:pt>
                <c:pt idx="9">
                  <c:v>0</c:v>
                </c:pt>
              </c:numCache>
            </c:numRef>
          </c:val>
          <c:extLst>
            <c:ext xmlns:c16="http://schemas.microsoft.com/office/drawing/2014/chart" uri="{C3380CC4-5D6E-409C-BE32-E72D297353CC}">
              <c16:uniqueId val="{0000000B-51FF-4BE6-B16D-F2EC6CF489DD}"/>
            </c:ext>
          </c:extLst>
        </c:ser>
        <c:dLbls>
          <c:dLblPos val="inEnd"/>
          <c:showLegendKey val="0"/>
          <c:showVal val="1"/>
          <c:showCatName val="0"/>
          <c:showSerName val="0"/>
          <c:showPercent val="0"/>
          <c:showBubbleSize val="0"/>
        </c:dLbls>
        <c:gapWidth val="150"/>
        <c:overlap val="100"/>
        <c:axId val="314415960"/>
        <c:axId val="314416344"/>
      </c:barChart>
      <c:catAx>
        <c:axId val="314415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14416344"/>
        <c:crosses val="autoZero"/>
        <c:auto val="1"/>
        <c:lblAlgn val="ctr"/>
        <c:lblOffset val="100"/>
        <c:noMultiLvlLbl val="0"/>
      </c:catAx>
      <c:valAx>
        <c:axId val="314416344"/>
        <c:scaling>
          <c:orientation val="minMax"/>
          <c:max val="350"/>
        </c:scaling>
        <c:delete val="0"/>
        <c:axPos val="l"/>
        <c:majorGridlines>
          <c:spPr>
            <a:ln w="317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r>
                  <a:rPr lang="en-US"/>
                  <a:t>Nodules / plant</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1441596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900">
          <a:solidFill>
            <a:schemeClr val="tx1"/>
          </a:solidFill>
          <a:latin typeface="Helvetica" panose="020B0604020202020204" pitchFamily="34" charset="0"/>
          <a:cs typeface="Helvetica"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327741814542583"/>
          <c:y val="6.3981138158955342E-2"/>
          <c:w val="0.66912429438318433"/>
          <c:h val="0.61142061026189676"/>
        </c:manualLayout>
      </c:layout>
      <c:barChart>
        <c:barDir val="col"/>
        <c:grouping val="clustered"/>
        <c:varyColors val="0"/>
        <c:ser>
          <c:idx val="0"/>
          <c:order val="0"/>
          <c:tx>
            <c:strRef>
              <c:f>'Selected data'!$V$22</c:f>
              <c:strCache>
                <c:ptCount val="1"/>
                <c:pt idx="0">
                  <c:v>Nodule weight (g)</c:v>
                </c:pt>
              </c:strCache>
            </c:strRef>
          </c:tx>
          <c:spPr>
            <a:solidFill>
              <a:schemeClr val="tx1"/>
            </a:solidFill>
            <a:ln w="12700">
              <a:noFill/>
            </a:ln>
            <a:effectLst/>
          </c:spPr>
          <c:invertIfNegative val="0"/>
          <c:dLbls>
            <c:dLbl>
              <c:idx val="0"/>
              <c:layout>
                <c:manualLayout>
                  <c:x val="1.2817006451899361E-2"/>
                  <c:y val="2.3148148148148148E-7"/>
                </c:manualLayout>
              </c:layout>
              <c:tx>
                <c:rich>
                  <a:bodyPr rot="0" spcFirstLastPara="1" vertOverflow="ellipsis" vert="horz" wrap="square" anchor="ctr" anchorCtr="1"/>
                  <a:lstStyle/>
                  <a:p>
                    <a:pPr>
                      <a:defRPr sz="700" b="0" i="0" u="none" strike="noStrike" kern="1200" baseline="0">
                        <a:solidFill>
                          <a:schemeClr val="tx1"/>
                        </a:solidFill>
                        <a:latin typeface="Helvetica" panose="020B0604020202020204" pitchFamily="34" charset="0"/>
                        <a:ea typeface="+mn-ea"/>
                        <a:cs typeface="Helvetica" panose="020B0604020202020204" pitchFamily="34" charset="0"/>
                      </a:defRPr>
                    </a:pPr>
                    <a:r>
                      <a:rPr lang="en-US" sz="700" b="0" i="0" u="none" strike="noStrike" kern="1200" baseline="0">
                        <a:solidFill>
                          <a:sysClr val="windowText" lastClr="000000"/>
                        </a:solidFill>
                        <a:latin typeface="Helvetica" panose="020B0604020202020204" pitchFamily="34" charset="0"/>
                        <a:cs typeface="Helvetica" panose="020B0604020202020204" pitchFamily="34" charset="0"/>
                      </a:rPr>
                      <a:t>ND</a:t>
                    </a:r>
                  </a:p>
                </c:rich>
              </c:tx>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281700645189939"/>
                      <c:h val="5.8179166666666657E-2"/>
                    </c:manualLayout>
                  </c15:layout>
                </c:ext>
                <c:ext xmlns:c16="http://schemas.microsoft.com/office/drawing/2014/chart" uri="{C3380CC4-5D6E-409C-BE32-E72D297353CC}">
                  <c16:uniqueId val="{00000000-8A8B-4071-8838-58F7D1EF6EA0}"/>
                </c:ext>
              </c:extLst>
            </c:dLbl>
            <c:dLbl>
              <c:idx val="1"/>
              <c:layout>
                <c:manualLayout>
                  <c:x val="0"/>
                  <c:y val="-8.2314814814814827E-2"/>
                </c:manualLayout>
              </c:layout>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8B-4071-8838-58F7D1EF6EA0}"/>
                </c:ext>
              </c:extLst>
            </c:dLbl>
            <c:dLbl>
              <c:idx val="2"/>
              <c:layout>
                <c:manualLayout>
                  <c:x val="0"/>
                  <c:y val="-5.0956790123456788E-2"/>
                </c:manualLayout>
              </c:layout>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8B-4071-8838-58F7D1EF6EA0}"/>
                </c:ext>
              </c:extLst>
            </c:dLbl>
            <c:dLbl>
              <c:idx val="3"/>
              <c:layout>
                <c:manualLayout>
                  <c:x val="0"/>
                  <c:y val="-3.5293622340752832E-2"/>
                </c:manualLayout>
              </c:layout>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8B-4071-8838-58F7D1EF6EA0}"/>
                </c:ext>
              </c:extLst>
            </c:dLbl>
            <c:dLbl>
              <c:idx val="4"/>
              <c:layout>
                <c:manualLayout>
                  <c:x val="0"/>
                  <c:y val="-4.0702160493827182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8B-4071-8838-58F7D1EF6EA0}"/>
                </c:ext>
              </c:extLst>
            </c:dLbl>
            <c:dLbl>
              <c:idx val="5"/>
              <c:layout>
                <c:manualLayout>
                  <c:x val="-1.1748786857919428E-16"/>
                  <c:y val="-3.5277777777777804E-2"/>
                </c:manualLayout>
              </c:layout>
              <c:tx>
                <c:rich>
                  <a:bodyPr/>
                  <a:lstStyle/>
                  <a:p>
                    <a:r>
                      <a:rPr lang="en-US"/>
                      <a:t>bc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8B-4071-8838-58F7D1EF6EA0}"/>
                </c:ext>
              </c:extLst>
            </c:dLbl>
            <c:dLbl>
              <c:idx val="6"/>
              <c:layout>
                <c:manualLayout>
                  <c:x val="-3.1996528985090964E-3"/>
                  <c:y val="-5.8796034213839228E-2"/>
                </c:manualLayout>
              </c:layout>
              <c:tx>
                <c:rich>
                  <a:bodyPr/>
                  <a:lstStyle/>
                  <a:p>
                    <a:r>
                      <a:rPr lang="en-US"/>
                      <a:t>bc</a:t>
                    </a:r>
                  </a:p>
                </c:rich>
              </c:tx>
              <c:dLblPos val="outEnd"/>
              <c:showLegendKey val="0"/>
              <c:showVal val="1"/>
              <c:showCatName val="0"/>
              <c:showSerName val="0"/>
              <c:showPercent val="0"/>
              <c:showBubbleSize val="0"/>
              <c:extLst>
                <c:ext xmlns:c15="http://schemas.microsoft.com/office/drawing/2012/chart" uri="{CE6537A1-D6FC-4f65-9D91-7224C49458BB}">
                  <c15:layout>
                    <c:manualLayout>
                      <c:w val="0.11176738556182768"/>
                      <c:h val="8.3461639788401445E-2"/>
                    </c:manualLayout>
                  </c15:layout>
                </c:ext>
                <c:ext xmlns:c16="http://schemas.microsoft.com/office/drawing/2014/chart" uri="{C3380CC4-5D6E-409C-BE32-E72D297353CC}">
                  <c16:uniqueId val="{00000006-8A8B-4071-8838-58F7D1EF6EA0}"/>
                </c:ext>
              </c:extLst>
            </c:dLbl>
            <c:dLbl>
              <c:idx val="7"/>
              <c:layout>
                <c:manualLayout>
                  <c:x val="0"/>
                  <c:y val="-0.1234722222222222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A8B-4071-8838-58F7D1EF6EA0}"/>
                </c:ext>
              </c:extLst>
            </c:dLbl>
            <c:dLbl>
              <c:idx val="8"/>
              <c:layout>
                <c:manualLayout>
                  <c:x val="-1.1748786857919428E-16"/>
                  <c:y val="-7.0555555555555607E-2"/>
                </c:manualLayout>
              </c:layout>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A8B-4071-8838-58F7D1EF6EA0}"/>
                </c:ext>
              </c:extLst>
            </c:dLbl>
            <c:dLbl>
              <c:idx val="9"/>
              <c:layout>
                <c:manualLayout>
                  <c:x val="0"/>
                  <c:y val="-8.2314814814814813E-2"/>
                </c:manualLayout>
              </c:layout>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A8B-4071-8838-58F7D1EF6EA0}"/>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plus"/>
            <c:errValType val="cust"/>
            <c:noEndCap val="0"/>
            <c:plus>
              <c:numRef>
                <c:f>'Selected data'!$W$23:$W$32</c:f>
                <c:numCache>
                  <c:formatCode>General</c:formatCode>
                  <c:ptCount val="10"/>
                  <c:pt idx="0">
                    <c:v>0</c:v>
                  </c:pt>
                  <c:pt idx="1">
                    <c:v>7.3302796672432807E-2</c:v>
                  </c:pt>
                  <c:pt idx="2">
                    <c:v>6.64866357042731E-2</c:v>
                  </c:pt>
                  <c:pt idx="3">
                    <c:v>4.7007464879378097E-2</c:v>
                  </c:pt>
                  <c:pt idx="4">
                    <c:v>5.4254800094861048E-2</c:v>
                  </c:pt>
                  <c:pt idx="5">
                    <c:v>3.7322915213043054E-2</c:v>
                  </c:pt>
                  <c:pt idx="6">
                    <c:v>7.5438716850169008E-2</c:v>
                  </c:pt>
                  <c:pt idx="7">
                    <c:v>0.16181625381895337</c:v>
                  </c:pt>
                  <c:pt idx="8">
                    <c:v>7.6133289550483416E-2</c:v>
                  </c:pt>
                  <c:pt idx="9">
                    <c:v>8.8743262655069793E-2</c:v>
                  </c:pt>
                </c:numCache>
              </c:numRef>
            </c:plus>
            <c:minus>
              <c:numLit>
                <c:formatCode>General</c:formatCode>
                <c:ptCount val="1"/>
                <c:pt idx="0">
                  <c:v>1</c:v>
                </c:pt>
              </c:numLit>
            </c:minus>
            <c:spPr>
              <a:noFill/>
              <a:ln w="6350" cap="flat" cmpd="sng" algn="ctr">
                <a:solidFill>
                  <a:sysClr val="windowText" lastClr="000000"/>
                </a:solidFill>
                <a:round/>
              </a:ln>
              <a:effectLst/>
            </c:spPr>
          </c:errBars>
          <c:cat>
            <c:strRef>
              <c:f>'Selected data'!$U$23:$U$32</c:f>
              <c:strCache>
                <c:ptCount val="10"/>
                <c:pt idx="0">
                  <c:v>(-)</c:v>
                </c:pt>
                <c:pt idx="1">
                  <c:v>USDA61</c:v>
                </c:pt>
                <c:pt idx="2">
                  <c:v>BErhcJ</c:v>
                </c:pt>
                <c:pt idx="3">
                  <c:v>BEnopL</c:v>
                </c:pt>
                <c:pt idx="4">
                  <c:v>BEnopP1</c:v>
                </c:pt>
                <c:pt idx="5">
                  <c:v>BEnopP2</c:v>
                </c:pt>
                <c:pt idx="6">
                  <c:v>BEinnB</c:v>
                </c:pt>
                <c:pt idx="7">
                  <c:v>BE5208</c:v>
                </c:pt>
                <c:pt idx="8">
                  <c:v>BEinnBnopP2</c:v>
                </c:pt>
                <c:pt idx="9">
                  <c:v>BEinnB5208</c:v>
                </c:pt>
              </c:strCache>
            </c:strRef>
          </c:cat>
          <c:val>
            <c:numRef>
              <c:f>'Selected data'!$V$23:$V$32</c:f>
              <c:numCache>
                <c:formatCode>General</c:formatCode>
                <c:ptCount val="10"/>
                <c:pt idx="0">
                  <c:v>0</c:v>
                </c:pt>
                <c:pt idx="1">
                  <c:v>0.58940000000000003</c:v>
                </c:pt>
                <c:pt idx="2">
                  <c:v>9.0545454545454554E-2</c:v>
                </c:pt>
                <c:pt idx="3">
                  <c:v>4.3421052631578951E-2</c:v>
                </c:pt>
                <c:pt idx="4">
                  <c:v>0.57524999999999993</c:v>
                </c:pt>
                <c:pt idx="5">
                  <c:v>0.42000000000000004</c:v>
                </c:pt>
                <c:pt idx="6">
                  <c:v>0.40799999999999997</c:v>
                </c:pt>
                <c:pt idx="7">
                  <c:v>0.54200000000000004</c:v>
                </c:pt>
                <c:pt idx="8">
                  <c:v>0.35244444444444445</c:v>
                </c:pt>
                <c:pt idx="9">
                  <c:v>0.3818333333333333</c:v>
                </c:pt>
              </c:numCache>
            </c:numRef>
          </c:val>
          <c:extLst>
            <c:ext xmlns:c16="http://schemas.microsoft.com/office/drawing/2014/chart" uri="{C3380CC4-5D6E-409C-BE32-E72D297353CC}">
              <c16:uniqueId val="{0000000A-8A8B-4071-8838-58F7D1EF6EA0}"/>
            </c:ext>
          </c:extLst>
        </c:ser>
        <c:dLbls>
          <c:dLblPos val="outEnd"/>
          <c:showLegendKey val="0"/>
          <c:showVal val="1"/>
          <c:showCatName val="0"/>
          <c:showSerName val="0"/>
          <c:showPercent val="0"/>
          <c:showBubbleSize val="0"/>
        </c:dLbls>
        <c:gapWidth val="150"/>
        <c:overlap val="100"/>
        <c:axId val="332234288"/>
        <c:axId val="314352760"/>
      </c:barChart>
      <c:catAx>
        <c:axId val="332234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14352760"/>
        <c:crosses val="autoZero"/>
        <c:auto val="1"/>
        <c:lblAlgn val="ctr"/>
        <c:lblOffset val="100"/>
        <c:noMultiLvlLbl val="0"/>
      </c:catAx>
      <c:valAx>
        <c:axId val="314352760"/>
        <c:scaling>
          <c:orientation val="minMax"/>
        </c:scaling>
        <c:delete val="0"/>
        <c:axPos val="l"/>
        <c:majorGridlines>
          <c:spPr>
            <a:ln w="317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r>
                  <a:rPr lang="en-US"/>
                  <a:t>Nodule weight / plant (g)</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32234288"/>
        <c:crosses val="autoZero"/>
        <c:crossBetween val="between"/>
        <c:majorUnit val="0.1"/>
      </c:valAx>
      <c:spPr>
        <a:noFill/>
        <a:ln w="3175">
          <a:solidFill>
            <a:sysClr val="windowText" lastClr="000000">
              <a:lumMod val="15000"/>
              <a:lumOff val="85000"/>
            </a:sysClr>
          </a:solidFill>
        </a:ln>
        <a:effectLst/>
      </c:spPr>
    </c:plotArea>
    <c:plotVisOnly val="1"/>
    <c:dispBlanksAs val="gap"/>
    <c:showDLblsOverMax val="0"/>
  </c:chart>
  <c:spPr>
    <a:noFill/>
    <a:ln w="9525" cap="flat" cmpd="sng" algn="ctr">
      <a:noFill/>
      <a:round/>
    </a:ln>
    <a:effectLst/>
  </c:spPr>
  <c:txPr>
    <a:bodyPr/>
    <a:lstStyle/>
    <a:p>
      <a:pPr>
        <a:defRPr sz="900">
          <a:solidFill>
            <a:schemeClr val="tx1"/>
          </a:solidFill>
          <a:latin typeface="Helvetica" panose="020B0604020202020204" pitchFamily="34" charset="0"/>
          <a:cs typeface="Helvetica"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903758955954193"/>
          <c:y val="6.3801374492603244E-2"/>
          <c:w val="0.66416469381193832"/>
          <c:h val="0.61251237664458658"/>
        </c:manualLayout>
      </c:layout>
      <c:barChart>
        <c:barDir val="col"/>
        <c:grouping val="clustered"/>
        <c:varyColors val="0"/>
        <c:ser>
          <c:idx val="0"/>
          <c:order val="0"/>
          <c:tx>
            <c:strRef>
              <c:f>'Selected data'!$V$40</c:f>
              <c:strCache>
                <c:ptCount val="1"/>
                <c:pt idx="0">
                  <c:v>Plant weight (g)</c:v>
                </c:pt>
              </c:strCache>
            </c:strRef>
          </c:tx>
          <c:spPr>
            <a:solidFill>
              <a:schemeClr val="tx1"/>
            </a:solidFill>
            <a:ln w="12700">
              <a:noFill/>
            </a:ln>
            <a:effectLst/>
          </c:spPr>
          <c:invertIfNegative val="0"/>
          <c:dLbls>
            <c:dLbl>
              <c:idx val="0"/>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4B-46D7-BBB7-29C614466AF3}"/>
                </c:ext>
              </c:extLst>
            </c:dLbl>
            <c:dLbl>
              <c:idx val="1"/>
              <c:layout>
                <c:manualLayout>
                  <c:x val="3.1930278255324356E-3"/>
                  <c:y val="-7.05558616163693E-2"/>
                </c:manualLayout>
              </c:layout>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layout>
                    <c:manualLayout>
                      <c:w val="6.0560355485224607E-2"/>
                      <c:h val="7.1702314814814802E-2"/>
                    </c:manualLayout>
                  </c15:layout>
                </c:ext>
                <c:ext xmlns:c16="http://schemas.microsoft.com/office/drawing/2014/chart" uri="{C3380CC4-5D6E-409C-BE32-E72D297353CC}">
                  <c16:uniqueId val="{00000001-424B-46D7-BBB7-29C614466AF3}"/>
                </c:ext>
              </c:extLst>
            </c:dLbl>
            <c:dLbl>
              <c:idx val="2"/>
              <c:layout>
                <c:manualLayout>
                  <c:x val="0"/>
                  <c:y val="-5.6836419753086419E-2"/>
                </c:manualLayout>
              </c:layout>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24B-46D7-BBB7-29C614466AF3}"/>
                </c:ext>
              </c:extLst>
            </c:dLbl>
            <c:dLbl>
              <c:idx val="3"/>
              <c:layout>
                <c:manualLayout>
                  <c:x val="-1.1748786857919428E-16"/>
                  <c:y val="-2.3518518518518518E-2"/>
                </c:manualLayout>
              </c:layout>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24B-46D7-BBB7-29C614466AF3}"/>
                </c:ext>
              </c:extLst>
            </c:dLbl>
            <c:dLbl>
              <c:idx val="4"/>
              <c:layout>
                <c:manualLayout>
                  <c:x val="0"/>
                  <c:y val="-4.0796696614837896E-2"/>
                </c:manualLayout>
              </c:layout>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24B-46D7-BBB7-29C614466AF3}"/>
                </c:ext>
              </c:extLst>
            </c:dLbl>
            <c:dLbl>
              <c:idx val="5"/>
              <c:layout>
                <c:manualLayout>
                  <c:x val="0"/>
                  <c:y val="-4.7037037037037037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24B-46D7-BBB7-29C614466AF3}"/>
                </c:ext>
              </c:extLst>
            </c:dLbl>
            <c:dLbl>
              <c:idx val="6"/>
              <c:layout>
                <c:manualLayout>
                  <c:x val="0"/>
                  <c:y val="-7.6435185185185175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24B-46D7-BBB7-29C614466AF3}"/>
                </c:ext>
              </c:extLst>
            </c:dLbl>
            <c:dLbl>
              <c:idx val="7"/>
              <c:layout>
                <c:manualLayout>
                  <c:x val="-1.1748786857919428E-16"/>
                  <c:y val="-9.4074074074074088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24B-46D7-BBB7-29C614466AF3}"/>
                </c:ext>
              </c:extLst>
            </c:dLbl>
            <c:dLbl>
              <c:idx val="8"/>
              <c:layout>
                <c:manualLayout>
                  <c:x val="0"/>
                  <c:y val="-9.4074074074074074E-2"/>
                </c:manualLayout>
              </c:layout>
              <c:tx>
                <c:rich>
                  <a:bodyPr/>
                  <a:lstStyle/>
                  <a:p>
                    <a:r>
                      <a:rPr lang="en-US"/>
                      <a:t>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24B-46D7-BBB7-29C614466AF3}"/>
                </c:ext>
              </c:extLst>
            </c:dLbl>
            <c:dLbl>
              <c:idx val="9"/>
              <c:layout>
                <c:manualLayout>
                  <c:x val="1.1748786857919428E-16"/>
                  <c:y val="-8.2314814814814813E-2"/>
                </c:manualLayout>
              </c:layout>
              <c:tx>
                <c:rich>
                  <a:bodyPr/>
                  <a:lstStyle/>
                  <a:p>
                    <a:r>
                      <a:rPr lang="en-US"/>
                      <a:t>b</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24B-46D7-BBB7-29C614466AF3}"/>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plus"/>
            <c:errValType val="cust"/>
            <c:noEndCap val="0"/>
            <c:plus>
              <c:numRef>
                <c:f>'Selected data'!$W$41:$W$50</c:f>
                <c:numCache>
                  <c:formatCode>General</c:formatCode>
                  <c:ptCount val="10"/>
                  <c:pt idx="0">
                    <c:v>0.32890221444475753</c:v>
                  </c:pt>
                  <c:pt idx="1">
                    <c:v>1.6964521802868391</c:v>
                  </c:pt>
                  <c:pt idx="2">
                    <c:v>1.1517062441123065</c:v>
                  </c:pt>
                  <c:pt idx="3">
                    <c:v>0.66590351056298902</c:v>
                  </c:pt>
                  <c:pt idx="4">
                    <c:v>1.1039776567787356</c:v>
                  </c:pt>
                  <c:pt idx="5">
                    <c:v>0.70631437759683191</c:v>
                  </c:pt>
                  <c:pt idx="6">
                    <c:v>1.5750238093438411</c:v>
                  </c:pt>
                  <c:pt idx="7">
                    <c:v>2.1929272673757341</c:v>
                  </c:pt>
                  <c:pt idx="8">
                    <c:v>2.0370123820056816</c:v>
                  </c:pt>
                  <c:pt idx="9">
                    <c:v>1.8263588548438847</c:v>
                  </c:pt>
                </c:numCache>
              </c:numRef>
            </c:plus>
            <c:minus>
              <c:numLit>
                <c:formatCode>General</c:formatCode>
                <c:ptCount val="1"/>
                <c:pt idx="0">
                  <c:v>1</c:v>
                </c:pt>
              </c:numLit>
            </c:minus>
            <c:spPr>
              <a:noFill/>
              <a:ln w="6350" cap="flat" cmpd="sng" algn="ctr">
                <a:solidFill>
                  <a:sysClr val="windowText" lastClr="000000"/>
                </a:solidFill>
                <a:round/>
              </a:ln>
              <a:effectLst/>
            </c:spPr>
          </c:errBars>
          <c:cat>
            <c:strRef>
              <c:f>'Selected data'!$U$41:$U$50</c:f>
              <c:strCache>
                <c:ptCount val="10"/>
                <c:pt idx="0">
                  <c:v>(-)</c:v>
                </c:pt>
                <c:pt idx="1">
                  <c:v>USDA61</c:v>
                </c:pt>
                <c:pt idx="2">
                  <c:v>BErhcJ</c:v>
                </c:pt>
                <c:pt idx="3">
                  <c:v>BEnopL</c:v>
                </c:pt>
                <c:pt idx="4">
                  <c:v>BEnopP1</c:v>
                </c:pt>
                <c:pt idx="5">
                  <c:v>BEnopP2</c:v>
                </c:pt>
                <c:pt idx="6">
                  <c:v>BEinnB</c:v>
                </c:pt>
                <c:pt idx="7">
                  <c:v>BE5208</c:v>
                </c:pt>
                <c:pt idx="8">
                  <c:v>BEinnBnopP2</c:v>
                </c:pt>
                <c:pt idx="9">
                  <c:v>BEinnB5208</c:v>
                </c:pt>
              </c:strCache>
            </c:strRef>
          </c:cat>
          <c:val>
            <c:numRef>
              <c:f>'Selected data'!$V$41:$V$50</c:f>
              <c:numCache>
                <c:formatCode>General</c:formatCode>
                <c:ptCount val="10"/>
                <c:pt idx="0">
                  <c:v>2.8783333333333334</c:v>
                </c:pt>
                <c:pt idx="1">
                  <c:v>11.540000000000001</c:v>
                </c:pt>
                <c:pt idx="2">
                  <c:v>3.8654545454545453</c:v>
                </c:pt>
                <c:pt idx="3">
                  <c:v>3.1594736842105271</c:v>
                </c:pt>
                <c:pt idx="4">
                  <c:v>10.795</c:v>
                </c:pt>
                <c:pt idx="5">
                  <c:v>8.7840000000000007</c:v>
                </c:pt>
                <c:pt idx="6">
                  <c:v>9.0299999999999994</c:v>
                </c:pt>
                <c:pt idx="7">
                  <c:v>9.7740000000000009</c:v>
                </c:pt>
                <c:pt idx="8">
                  <c:v>8.3522222222222204</c:v>
                </c:pt>
                <c:pt idx="9">
                  <c:v>7.9666666666666659</c:v>
                </c:pt>
              </c:numCache>
            </c:numRef>
          </c:val>
          <c:extLst>
            <c:ext xmlns:c16="http://schemas.microsoft.com/office/drawing/2014/chart" uri="{C3380CC4-5D6E-409C-BE32-E72D297353CC}">
              <c16:uniqueId val="{0000000A-424B-46D7-BBB7-29C614466AF3}"/>
            </c:ext>
          </c:extLst>
        </c:ser>
        <c:dLbls>
          <c:dLblPos val="outEnd"/>
          <c:showLegendKey val="0"/>
          <c:showVal val="1"/>
          <c:showCatName val="0"/>
          <c:showSerName val="0"/>
          <c:showPercent val="0"/>
          <c:showBubbleSize val="0"/>
        </c:dLbls>
        <c:gapWidth val="150"/>
        <c:overlap val="100"/>
        <c:axId val="332286960"/>
        <c:axId val="332287344"/>
      </c:barChart>
      <c:catAx>
        <c:axId val="332286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32287344"/>
        <c:crosses val="autoZero"/>
        <c:auto val="1"/>
        <c:lblAlgn val="ctr"/>
        <c:lblOffset val="100"/>
        <c:noMultiLvlLbl val="0"/>
      </c:catAx>
      <c:valAx>
        <c:axId val="332287344"/>
        <c:scaling>
          <c:orientation val="minMax"/>
        </c:scaling>
        <c:delete val="0"/>
        <c:axPos val="l"/>
        <c:majorGridlines>
          <c:spPr>
            <a:ln w="317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r>
                  <a:rPr lang="en-US"/>
                  <a:t>Plant weight / plant (g)</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33228696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900">
          <a:solidFill>
            <a:schemeClr val="tx1"/>
          </a:solidFill>
          <a:latin typeface="Helvetica" panose="020B0604020202020204" pitchFamily="34" charset="0"/>
          <a:cs typeface="Helvetica" panose="020B0604020202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4B9C0718-20DC-40E6-BA14-3F59D0A72FC1}" type="datetimeFigureOut">
              <a:rPr lang="en-US" smtClean="0"/>
              <a:t>2/19/2020</a:t>
            </a:fld>
            <a:endParaRPr lang="en-US"/>
          </a:p>
        </p:txBody>
      </p:sp>
      <p:sp>
        <p:nvSpPr>
          <p:cNvPr id="4" name="Slide Image Placeholder 3"/>
          <p:cNvSpPr>
            <a:spLocks noGrp="1" noRot="1" noChangeAspect="1"/>
          </p:cNvSpPr>
          <p:nvPr>
            <p:ph type="sldImg" idx="2"/>
          </p:nvPr>
        </p:nvSpPr>
        <p:spPr>
          <a:xfrm>
            <a:off x="2190750" y="1233488"/>
            <a:ext cx="235426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0C8C4413-5D19-48F8-829F-1420994BBFDB}" type="slidenum">
              <a:rPr lang="en-US" smtClean="0"/>
              <a:t>‹#›</a:t>
            </a:fld>
            <a:endParaRPr lang="en-US"/>
          </a:p>
        </p:txBody>
      </p:sp>
    </p:spTree>
    <p:extLst>
      <p:ext uri="{BB962C8B-B14F-4D97-AF65-F5344CB8AC3E}">
        <p14:creationId xmlns:p14="http://schemas.microsoft.com/office/powerpoint/2010/main" val="766405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66976" y="3321395"/>
            <a:ext cx="6425724" cy="2291809"/>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133951" y="6058694"/>
            <a:ext cx="5291773" cy="27323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316106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1902658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4110573" y="571717"/>
            <a:ext cx="1275696" cy="12161937"/>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283490" y="571717"/>
            <a:ext cx="3701091" cy="12161937"/>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3206343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2676576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97162" y="6870480"/>
            <a:ext cx="6425724" cy="2123513"/>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597162" y="4531648"/>
            <a:ext cx="6425724" cy="233883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59772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283489" y="3326343"/>
            <a:ext cx="2488393" cy="94073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2897877" y="3326343"/>
            <a:ext cx="2488393" cy="94073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1263210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77984" y="428168"/>
            <a:ext cx="6803708" cy="1781969"/>
          </a:xfrm>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377984" y="2393284"/>
            <a:ext cx="3340169" cy="9974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377984" y="3390691"/>
            <a:ext cx="3340169" cy="61601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3840212" y="2393284"/>
            <a:ext cx="3341481" cy="9974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3840212" y="3390691"/>
            <a:ext cx="3341481" cy="61601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2477477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16115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1481507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77986" y="425693"/>
            <a:ext cx="2487081" cy="1811669"/>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2955624" y="425693"/>
            <a:ext cx="4226069" cy="91251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377986" y="2237362"/>
            <a:ext cx="2487081" cy="731349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2103329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481749" y="7484270"/>
            <a:ext cx="4535805" cy="883561"/>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481749" y="955333"/>
            <a:ext cx="4535805" cy="64150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481749" y="8367831"/>
            <a:ext cx="4535805" cy="125480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0EC3C15-9846-664B-946C-BA55E3F1B253}" type="datetimeFigureOut">
              <a:rPr kumimoji="1" lang="ja-JP" altLang="en-US" smtClean="0"/>
              <a:t>2020/2/19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300551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377984" y="428168"/>
            <a:ext cx="6803708" cy="1781969"/>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377984" y="2494759"/>
            <a:ext cx="6803708" cy="7056102"/>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377984" y="9909728"/>
            <a:ext cx="1763924" cy="569239"/>
          </a:xfrm>
          <a:prstGeom prst="rect">
            <a:avLst/>
          </a:prstGeom>
        </p:spPr>
        <p:txBody>
          <a:bodyPr vert="horz" lIns="91440" tIns="45720" rIns="91440" bIns="45720" rtlCol="0" anchor="ctr"/>
          <a:lstStyle>
            <a:lvl1pPr algn="l">
              <a:defRPr sz="1200">
                <a:solidFill>
                  <a:schemeClr val="tx1">
                    <a:tint val="75000"/>
                  </a:schemeClr>
                </a:solidFill>
              </a:defRPr>
            </a:lvl1pPr>
          </a:lstStyle>
          <a:p>
            <a:fld id="{80EC3C15-9846-664B-946C-BA55E3F1B253}" type="datetimeFigureOut">
              <a:rPr kumimoji="1" lang="ja-JP" altLang="en-US" smtClean="0"/>
              <a:t>2020/2/19</a:t>
            </a:fld>
            <a:endParaRPr kumimoji="1" lang="ja-JP" altLang="en-US"/>
          </a:p>
        </p:txBody>
      </p:sp>
      <p:sp>
        <p:nvSpPr>
          <p:cNvPr id="5" name="フッター プレースホルダー 4"/>
          <p:cNvSpPr>
            <a:spLocks noGrp="1"/>
          </p:cNvSpPr>
          <p:nvPr>
            <p:ph type="ftr" sz="quarter" idx="3"/>
          </p:nvPr>
        </p:nvSpPr>
        <p:spPr>
          <a:xfrm>
            <a:off x="2582889" y="9909728"/>
            <a:ext cx="2393897" cy="56923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5417767" y="9909728"/>
            <a:ext cx="1763924" cy="569239"/>
          </a:xfrm>
          <a:prstGeom prst="rect">
            <a:avLst/>
          </a:prstGeom>
        </p:spPr>
        <p:txBody>
          <a:bodyPr vert="horz" lIns="91440" tIns="45720" rIns="91440" bIns="45720" rtlCol="0" anchor="ctr"/>
          <a:lstStyle>
            <a:lvl1pPr algn="r">
              <a:defRPr sz="1200">
                <a:solidFill>
                  <a:schemeClr val="tx1">
                    <a:tint val="75000"/>
                  </a:schemeClr>
                </a:solidFill>
              </a:defRPr>
            </a:lvl1pPr>
          </a:lstStyle>
          <a:p>
            <a:fld id="{2BFD6E10-21F7-6845-9F99-D3056776A685}" type="slidenum">
              <a:rPr kumimoji="1" lang="ja-JP" altLang="en-US" smtClean="0"/>
              <a:t>‹#›</a:t>
            </a:fld>
            <a:endParaRPr kumimoji="1" lang="ja-JP" altLang="en-US"/>
          </a:p>
        </p:txBody>
      </p:sp>
    </p:spTree>
    <p:extLst>
      <p:ext uri="{BB962C8B-B14F-4D97-AF65-F5344CB8AC3E}">
        <p14:creationId xmlns:p14="http://schemas.microsoft.com/office/powerpoint/2010/main" val="1506320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2.JPG"/><Relationship Id="rId7" Type="http://schemas.openxmlformats.org/officeDocument/2006/relationships/chart" Target="../charts/chart1.xm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 Id="rId9"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テキスト ボックス 4">
            <a:extLst>
              <a:ext uri="{FF2B5EF4-FFF2-40B4-BE49-F238E27FC236}">
                <a16:creationId xmlns:a16="http://schemas.microsoft.com/office/drawing/2014/main" id="{A7D35529-6BE1-4E9A-8509-56A0D08C867C}"/>
              </a:ext>
            </a:extLst>
          </p:cNvPr>
          <p:cNvSpPr txBox="1"/>
          <p:nvPr/>
        </p:nvSpPr>
        <p:spPr>
          <a:xfrm>
            <a:off x="498921" y="5820120"/>
            <a:ext cx="6302054" cy="1015663"/>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S3. </a:t>
            </a:r>
          </a:p>
          <a:p>
            <a:pPr algn="just"/>
            <a:r>
              <a:rPr lang="en-US" sz="1200" dirty="0">
                <a:latin typeface="Times New Roman" panose="02020603050405020304" pitchFamily="18" charset="0"/>
                <a:cs typeface="Times New Roman" panose="02020603050405020304" pitchFamily="18" charset="0"/>
              </a:rPr>
              <a:t>Roots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and symbiotic properties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of </a:t>
            </a:r>
            <a:r>
              <a:rPr lang="en-US" sz="1200" i="1" dirty="0">
                <a:latin typeface="Times New Roman" panose="02020603050405020304" pitchFamily="18" charset="0"/>
                <a:cs typeface="Times New Roman" panose="02020603050405020304" pitchFamily="18" charset="0"/>
              </a:rPr>
              <a:t>Vigna mungo </a:t>
            </a:r>
            <a:r>
              <a:rPr lang="en-US" sz="1200" dirty="0">
                <a:latin typeface="Times New Roman" panose="02020603050405020304" pitchFamily="18" charset="0"/>
                <a:cs typeface="Times New Roman" panose="02020603050405020304" pitchFamily="18" charset="0"/>
              </a:rPr>
              <a:t>cv. PI173934 inoculated with the </a:t>
            </a:r>
            <a:r>
              <a:rPr lang="en-US" sz="1200" i="1" dirty="0" err="1">
                <a:latin typeface="Times New Roman" panose="02020603050405020304" pitchFamily="18" charset="0"/>
                <a:cs typeface="Times New Roman" panose="02020603050405020304" pitchFamily="18" charset="0"/>
              </a:rPr>
              <a:t>Bradyrhizobium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elkanii</a:t>
            </a:r>
            <a:r>
              <a:rPr lang="en-US" sz="1200" i="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strains. ND, not detected. The data shown are the means of 20 to 24 plants from four to six independent inoculation assays at 35 dpi. The error bars indicate standard deviations. Means followed by different letters are significantly different at the 5% level.</a:t>
            </a:r>
          </a:p>
        </p:txBody>
      </p:sp>
      <p:grpSp>
        <p:nvGrpSpPr>
          <p:cNvPr id="2" name="Group 1">
            <a:extLst>
              <a:ext uri="{FF2B5EF4-FFF2-40B4-BE49-F238E27FC236}">
                <a16:creationId xmlns:a16="http://schemas.microsoft.com/office/drawing/2014/main" id="{2F42B54B-21FD-4BD5-9B80-9F8BC83D00EF}"/>
              </a:ext>
            </a:extLst>
          </p:cNvPr>
          <p:cNvGrpSpPr/>
          <p:nvPr/>
        </p:nvGrpSpPr>
        <p:grpSpPr>
          <a:xfrm>
            <a:off x="498921" y="623395"/>
            <a:ext cx="6510918" cy="5122387"/>
            <a:chOff x="498921" y="623395"/>
            <a:chExt cx="6510918" cy="5122387"/>
          </a:xfrm>
        </p:grpSpPr>
        <p:sp>
          <p:nvSpPr>
            <p:cNvPr id="67" name="Rectangle 66">
              <a:extLst>
                <a:ext uri="{FF2B5EF4-FFF2-40B4-BE49-F238E27FC236}">
                  <a16:creationId xmlns:a16="http://schemas.microsoft.com/office/drawing/2014/main" id="{896BEC3A-1B86-427A-A253-DBAEC38B8EEC}"/>
                </a:ext>
              </a:extLst>
            </p:cNvPr>
            <p:cNvSpPr/>
            <p:nvPr/>
          </p:nvSpPr>
          <p:spPr>
            <a:xfrm>
              <a:off x="598792" y="624663"/>
              <a:ext cx="6362091" cy="5016362"/>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4FB1066-CC10-42D4-9182-304A5F706336}"/>
                </a:ext>
              </a:extLst>
            </p:cNvPr>
            <p:cNvGrpSpPr/>
            <p:nvPr/>
          </p:nvGrpSpPr>
          <p:grpSpPr>
            <a:xfrm>
              <a:off x="5668984" y="720798"/>
              <a:ext cx="1224000" cy="1509245"/>
              <a:chOff x="5668984" y="717105"/>
              <a:chExt cx="1224000" cy="1509245"/>
            </a:xfrm>
          </p:grpSpPr>
          <p:sp>
            <p:nvSpPr>
              <p:cNvPr id="35" name="テキスト ボックス 92">
                <a:extLst>
                  <a:ext uri="{FF2B5EF4-FFF2-40B4-BE49-F238E27FC236}">
                    <a16:creationId xmlns:a16="http://schemas.microsoft.com/office/drawing/2014/main" id="{CA42F4CE-F209-48E8-A495-DDF5BF9717AA}"/>
                  </a:ext>
                </a:extLst>
              </p:cNvPr>
              <p:cNvSpPr txBox="1"/>
              <p:nvPr/>
            </p:nvSpPr>
            <p:spPr>
              <a:xfrm>
                <a:off x="5728891" y="717105"/>
                <a:ext cx="1145052" cy="276999"/>
              </a:xfrm>
              <a:prstGeom prst="rect">
                <a:avLst/>
              </a:prstGeom>
              <a:noFill/>
            </p:spPr>
            <p:txBody>
              <a:bodyPr wrap="square" rtlCol="0">
                <a:spAutoFit/>
              </a:bodyPr>
              <a:lstStyle/>
              <a:p>
                <a:pPr algn="ctr"/>
                <a:r>
                  <a:rPr lang="en-US" sz="1200" dirty="0">
                    <a:latin typeface="Helvetica" panose="020B0604020202020204" pitchFamily="34" charset="0"/>
                    <a:cs typeface="Helvetica" panose="020B0604020202020204" pitchFamily="34" charset="0"/>
                  </a:rPr>
                  <a:t>BEinnBnopP2</a:t>
                </a:r>
              </a:p>
            </p:txBody>
          </p:sp>
          <p:grpSp>
            <p:nvGrpSpPr>
              <p:cNvPr id="37" name="Group 36">
                <a:extLst>
                  <a:ext uri="{FF2B5EF4-FFF2-40B4-BE49-F238E27FC236}">
                    <a16:creationId xmlns:a16="http://schemas.microsoft.com/office/drawing/2014/main" id="{9C5D9644-37C7-4194-ADCE-ED8FC18A2299}"/>
                  </a:ext>
                </a:extLst>
              </p:cNvPr>
              <p:cNvGrpSpPr/>
              <p:nvPr/>
            </p:nvGrpSpPr>
            <p:grpSpPr>
              <a:xfrm>
                <a:off x="5668984" y="1002350"/>
                <a:ext cx="1224000" cy="1224000"/>
                <a:chOff x="5646415" y="1235020"/>
                <a:chExt cx="1224000" cy="1224000"/>
              </a:xfrm>
            </p:grpSpPr>
            <p:pic>
              <p:nvPicPr>
                <p:cNvPr id="38" name="Picture 37">
                  <a:extLst>
                    <a:ext uri="{FF2B5EF4-FFF2-40B4-BE49-F238E27FC236}">
                      <a16:creationId xmlns:a16="http://schemas.microsoft.com/office/drawing/2014/main" id="{0533C378-1054-41CA-A8BD-6DA676DB3734}"/>
                    </a:ext>
                  </a:extLst>
                </p:cNvPr>
                <p:cNvPicPr>
                  <a:picLocks noChangeAspect="1"/>
                </p:cNvPicPr>
                <p:nvPr/>
              </p:nvPicPr>
              <p:blipFill rotWithShape="1">
                <a:blip r:embed="rId2"/>
                <a:srcRect l="20795" t="28149" r="20399" b="27695"/>
                <a:stretch/>
              </p:blipFill>
              <p:spPr>
                <a:xfrm>
                  <a:off x="5646415" y="1235020"/>
                  <a:ext cx="1224000" cy="1224000"/>
                </a:xfrm>
                <a:prstGeom prst="rect">
                  <a:avLst/>
                </a:prstGeom>
              </p:spPr>
            </p:pic>
            <p:cxnSp>
              <p:nvCxnSpPr>
                <p:cNvPr id="39" name="Straight Connector 123">
                  <a:extLst>
                    <a:ext uri="{FF2B5EF4-FFF2-40B4-BE49-F238E27FC236}">
                      <a16:creationId xmlns:a16="http://schemas.microsoft.com/office/drawing/2014/main" id="{2C247FA3-F665-4739-80DA-F94C21D2B5EE}"/>
                    </a:ext>
                  </a:extLst>
                </p:cNvPr>
                <p:cNvCxnSpPr>
                  <a:cxnSpLocks/>
                </p:cNvCxnSpPr>
                <p:nvPr/>
              </p:nvCxnSpPr>
              <p:spPr>
                <a:xfrm>
                  <a:off x="6550951" y="2347430"/>
                  <a:ext cx="234000"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grpSp>
        </p:grpSp>
        <p:grpSp>
          <p:nvGrpSpPr>
            <p:cNvPr id="12" name="Group 11">
              <a:extLst>
                <a:ext uri="{FF2B5EF4-FFF2-40B4-BE49-F238E27FC236}">
                  <a16:creationId xmlns:a16="http://schemas.microsoft.com/office/drawing/2014/main" id="{936A8A19-087B-46D7-A288-1020E9B8355E}"/>
                </a:ext>
              </a:extLst>
            </p:cNvPr>
            <p:cNvGrpSpPr/>
            <p:nvPr/>
          </p:nvGrpSpPr>
          <p:grpSpPr>
            <a:xfrm>
              <a:off x="673280" y="720798"/>
              <a:ext cx="1224000" cy="1509245"/>
              <a:chOff x="673280" y="717105"/>
              <a:chExt cx="1224000" cy="1509245"/>
            </a:xfrm>
          </p:grpSpPr>
          <p:sp>
            <p:nvSpPr>
              <p:cNvPr id="36" name="テキスト ボックス 92">
                <a:extLst>
                  <a:ext uri="{FF2B5EF4-FFF2-40B4-BE49-F238E27FC236}">
                    <a16:creationId xmlns:a16="http://schemas.microsoft.com/office/drawing/2014/main" id="{45022CB6-FBAD-4602-8979-31CC3B8C1348}"/>
                  </a:ext>
                </a:extLst>
              </p:cNvPr>
              <p:cNvSpPr txBox="1"/>
              <p:nvPr/>
            </p:nvSpPr>
            <p:spPr>
              <a:xfrm>
                <a:off x="735093" y="717105"/>
                <a:ext cx="1080000" cy="276999"/>
              </a:xfrm>
              <a:prstGeom prst="rect">
                <a:avLst/>
              </a:prstGeom>
              <a:noFill/>
            </p:spPr>
            <p:txBody>
              <a:bodyPr wrap="square" rtlCol="0">
                <a:spAutoFit/>
              </a:bodyPr>
              <a:lstStyle/>
              <a:p>
                <a:pPr algn="ctr"/>
                <a:r>
                  <a:rPr lang="en-US" sz="1200" dirty="0">
                    <a:latin typeface="Helvetica" panose="020B0604020202020204" pitchFamily="34" charset="0"/>
                    <a:cs typeface="Helvetica" panose="020B0604020202020204" pitchFamily="34" charset="0"/>
                  </a:rPr>
                  <a:t>USDA61</a:t>
                </a:r>
              </a:p>
            </p:txBody>
          </p:sp>
          <p:grpSp>
            <p:nvGrpSpPr>
              <p:cNvPr id="41" name="Group 40">
                <a:extLst>
                  <a:ext uri="{FF2B5EF4-FFF2-40B4-BE49-F238E27FC236}">
                    <a16:creationId xmlns:a16="http://schemas.microsoft.com/office/drawing/2014/main" id="{EEA87977-D6AC-4F28-B2D7-48902F956511}"/>
                  </a:ext>
                </a:extLst>
              </p:cNvPr>
              <p:cNvGrpSpPr/>
              <p:nvPr/>
            </p:nvGrpSpPr>
            <p:grpSpPr>
              <a:xfrm>
                <a:off x="673280" y="1002350"/>
                <a:ext cx="1224000" cy="1224000"/>
                <a:chOff x="683413" y="1235020"/>
                <a:chExt cx="1224000" cy="1224000"/>
              </a:xfrm>
            </p:grpSpPr>
            <p:pic>
              <p:nvPicPr>
                <p:cNvPr id="42" name="Picture 41" descr="A pile of hay&#10;&#10;Description automatically generated">
                  <a:extLst>
                    <a:ext uri="{FF2B5EF4-FFF2-40B4-BE49-F238E27FC236}">
                      <a16:creationId xmlns:a16="http://schemas.microsoft.com/office/drawing/2014/main" id="{8A648B69-C31F-429E-A7F9-289FC62BE6D1}"/>
                    </a:ext>
                  </a:extLst>
                </p:cNvPr>
                <p:cNvPicPr>
                  <a:picLocks noChangeAspect="1"/>
                </p:cNvPicPr>
                <p:nvPr/>
              </p:nvPicPr>
              <p:blipFill rotWithShape="1">
                <a:blip r:embed="rId3"/>
                <a:srcRect l="15786" t="32385" r="27613" b="25115"/>
                <a:stretch/>
              </p:blipFill>
              <p:spPr>
                <a:xfrm>
                  <a:off x="683413" y="1235020"/>
                  <a:ext cx="1224000" cy="1224000"/>
                </a:xfrm>
                <a:prstGeom prst="rect">
                  <a:avLst/>
                </a:prstGeom>
              </p:spPr>
            </p:pic>
            <p:cxnSp>
              <p:nvCxnSpPr>
                <p:cNvPr id="43" name="Straight Connector 123">
                  <a:extLst>
                    <a:ext uri="{FF2B5EF4-FFF2-40B4-BE49-F238E27FC236}">
                      <a16:creationId xmlns:a16="http://schemas.microsoft.com/office/drawing/2014/main" id="{36BD208F-9E7A-465A-82E0-AB2B489A6B80}"/>
                    </a:ext>
                  </a:extLst>
                </p:cNvPr>
                <p:cNvCxnSpPr>
                  <a:cxnSpLocks/>
                </p:cNvCxnSpPr>
                <p:nvPr/>
              </p:nvCxnSpPr>
              <p:spPr>
                <a:xfrm>
                  <a:off x="1571019" y="2347430"/>
                  <a:ext cx="234000"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grpSp>
        </p:grpSp>
        <p:grpSp>
          <p:nvGrpSpPr>
            <p:cNvPr id="9" name="Group 8">
              <a:extLst>
                <a:ext uri="{FF2B5EF4-FFF2-40B4-BE49-F238E27FC236}">
                  <a16:creationId xmlns:a16="http://schemas.microsoft.com/office/drawing/2014/main" id="{195B6BAF-9583-4FF5-9BA3-C4A037B6EC7A}"/>
                </a:ext>
              </a:extLst>
            </p:cNvPr>
            <p:cNvGrpSpPr/>
            <p:nvPr/>
          </p:nvGrpSpPr>
          <p:grpSpPr>
            <a:xfrm>
              <a:off x="3171132" y="720798"/>
              <a:ext cx="1224000" cy="1509245"/>
              <a:chOff x="4420058" y="717105"/>
              <a:chExt cx="1224000" cy="1509245"/>
            </a:xfrm>
          </p:grpSpPr>
          <p:sp>
            <p:nvSpPr>
              <p:cNvPr id="32" name="テキスト ボックス 92">
                <a:extLst>
                  <a:ext uri="{FF2B5EF4-FFF2-40B4-BE49-F238E27FC236}">
                    <a16:creationId xmlns:a16="http://schemas.microsoft.com/office/drawing/2014/main" id="{B351A526-1756-45F3-B760-D42B67B16C80}"/>
                  </a:ext>
                </a:extLst>
              </p:cNvPr>
              <p:cNvSpPr txBox="1"/>
              <p:nvPr/>
            </p:nvSpPr>
            <p:spPr>
              <a:xfrm>
                <a:off x="4480442" y="717105"/>
                <a:ext cx="1080000" cy="276999"/>
              </a:xfrm>
              <a:prstGeom prst="rect">
                <a:avLst/>
              </a:prstGeom>
              <a:noFill/>
            </p:spPr>
            <p:txBody>
              <a:bodyPr wrap="square" rtlCol="0">
                <a:spAutoFit/>
              </a:bodyPr>
              <a:lstStyle/>
              <a:p>
                <a:pPr algn="ctr"/>
                <a:r>
                  <a:rPr lang="en-US" sz="1200" dirty="0" err="1">
                    <a:latin typeface="Helvetica" panose="020B0604020202020204" pitchFamily="34" charset="0"/>
                    <a:cs typeface="Helvetica" panose="020B0604020202020204" pitchFamily="34" charset="0"/>
                  </a:rPr>
                  <a:t>BEnopL</a:t>
                </a:r>
                <a:endParaRPr lang="en-US" sz="1200" dirty="0">
                  <a:latin typeface="Helvetica" panose="020B0604020202020204" pitchFamily="34" charset="0"/>
                  <a:cs typeface="Helvetica" panose="020B0604020202020204" pitchFamily="34" charset="0"/>
                </a:endParaRPr>
              </a:p>
            </p:txBody>
          </p:sp>
          <p:grpSp>
            <p:nvGrpSpPr>
              <p:cNvPr id="44" name="Group 43">
                <a:extLst>
                  <a:ext uri="{FF2B5EF4-FFF2-40B4-BE49-F238E27FC236}">
                    <a16:creationId xmlns:a16="http://schemas.microsoft.com/office/drawing/2014/main" id="{214457E4-F728-49D5-AD12-4D19AAD70F14}"/>
                  </a:ext>
                </a:extLst>
              </p:cNvPr>
              <p:cNvGrpSpPr/>
              <p:nvPr/>
            </p:nvGrpSpPr>
            <p:grpSpPr>
              <a:xfrm>
                <a:off x="4420058" y="1002350"/>
                <a:ext cx="1224000" cy="1224000"/>
                <a:chOff x="4405666" y="1235020"/>
                <a:chExt cx="1224000" cy="1224000"/>
              </a:xfrm>
            </p:grpSpPr>
            <p:pic>
              <p:nvPicPr>
                <p:cNvPr id="45" name="Picture 44">
                  <a:extLst>
                    <a:ext uri="{FF2B5EF4-FFF2-40B4-BE49-F238E27FC236}">
                      <a16:creationId xmlns:a16="http://schemas.microsoft.com/office/drawing/2014/main" id="{271A7E73-1D77-4DFB-9DFF-7CE32D2F3BB1}"/>
                    </a:ext>
                  </a:extLst>
                </p:cNvPr>
                <p:cNvPicPr>
                  <a:picLocks noChangeAspect="1"/>
                </p:cNvPicPr>
                <p:nvPr/>
              </p:nvPicPr>
              <p:blipFill rotWithShape="1">
                <a:blip r:embed="rId4"/>
                <a:srcRect l="11563" t="34307" r="29631" b="21538"/>
                <a:stretch/>
              </p:blipFill>
              <p:spPr>
                <a:xfrm>
                  <a:off x="4405666" y="1235020"/>
                  <a:ext cx="1224000" cy="1224000"/>
                </a:xfrm>
                <a:prstGeom prst="rect">
                  <a:avLst/>
                </a:prstGeom>
              </p:spPr>
            </p:pic>
            <p:cxnSp>
              <p:nvCxnSpPr>
                <p:cNvPr id="47" name="Straight Connector 123">
                  <a:extLst>
                    <a:ext uri="{FF2B5EF4-FFF2-40B4-BE49-F238E27FC236}">
                      <a16:creationId xmlns:a16="http://schemas.microsoft.com/office/drawing/2014/main" id="{C39EE596-F6B0-46F5-9B49-01A3057F50FC}"/>
                    </a:ext>
                  </a:extLst>
                </p:cNvPr>
                <p:cNvCxnSpPr>
                  <a:cxnSpLocks/>
                </p:cNvCxnSpPr>
                <p:nvPr/>
              </p:nvCxnSpPr>
              <p:spPr>
                <a:xfrm>
                  <a:off x="5305968" y="2347430"/>
                  <a:ext cx="234000"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grpSp>
        </p:grpSp>
        <p:grpSp>
          <p:nvGrpSpPr>
            <p:cNvPr id="8" name="Group 7">
              <a:extLst>
                <a:ext uri="{FF2B5EF4-FFF2-40B4-BE49-F238E27FC236}">
                  <a16:creationId xmlns:a16="http://schemas.microsoft.com/office/drawing/2014/main" id="{D89744E3-229E-4448-8919-FAA5EDCA20B8}"/>
                </a:ext>
              </a:extLst>
            </p:cNvPr>
            <p:cNvGrpSpPr/>
            <p:nvPr/>
          </p:nvGrpSpPr>
          <p:grpSpPr>
            <a:xfrm>
              <a:off x="4420058" y="720798"/>
              <a:ext cx="1224000" cy="1509245"/>
              <a:chOff x="3171132" y="717105"/>
              <a:chExt cx="1224000" cy="1509245"/>
            </a:xfrm>
          </p:grpSpPr>
          <p:sp>
            <p:nvSpPr>
              <p:cNvPr id="34" name="テキスト ボックス 92">
                <a:extLst>
                  <a:ext uri="{FF2B5EF4-FFF2-40B4-BE49-F238E27FC236}">
                    <a16:creationId xmlns:a16="http://schemas.microsoft.com/office/drawing/2014/main" id="{C5860AE9-CE40-448D-819F-C572050EA058}"/>
                  </a:ext>
                </a:extLst>
              </p:cNvPr>
              <p:cNvSpPr txBox="1"/>
              <p:nvPr/>
            </p:nvSpPr>
            <p:spPr>
              <a:xfrm>
                <a:off x="3231992" y="717105"/>
                <a:ext cx="1080000" cy="276999"/>
              </a:xfrm>
              <a:prstGeom prst="rect">
                <a:avLst/>
              </a:prstGeom>
              <a:noFill/>
            </p:spPr>
            <p:txBody>
              <a:bodyPr wrap="square" rtlCol="0">
                <a:spAutoFit/>
              </a:bodyPr>
              <a:lstStyle/>
              <a:p>
                <a:pPr algn="ctr"/>
                <a:r>
                  <a:rPr lang="en-US" sz="1200" dirty="0">
                    <a:latin typeface="Helvetica" panose="020B0604020202020204" pitchFamily="34" charset="0"/>
                    <a:cs typeface="Helvetica" panose="020B0604020202020204" pitchFamily="34" charset="0"/>
                  </a:rPr>
                  <a:t>BEnopP2</a:t>
                </a:r>
              </a:p>
            </p:txBody>
          </p:sp>
          <p:grpSp>
            <p:nvGrpSpPr>
              <p:cNvPr id="48" name="Group 47">
                <a:extLst>
                  <a:ext uri="{FF2B5EF4-FFF2-40B4-BE49-F238E27FC236}">
                    <a16:creationId xmlns:a16="http://schemas.microsoft.com/office/drawing/2014/main" id="{BBF83A01-2FC7-4031-BDBF-6EA000635AEB}"/>
                  </a:ext>
                </a:extLst>
              </p:cNvPr>
              <p:cNvGrpSpPr/>
              <p:nvPr/>
            </p:nvGrpSpPr>
            <p:grpSpPr>
              <a:xfrm>
                <a:off x="3171132" y="1002350"/>
                <a:ext cx="1224000" cy="1224000"/>
                <a:chOff x="3164915" y="1235020"/>
                <a:chExt cx="1224000" cy="1224000"/>
              </a:xfrm>
            </p:grpSpPr>
            <p:pic>
              <p:nvPicPr>
                <p:cNvPr id="50" name="Picture 49">
                  <a:extLst>
                    <a:ext uri="{FF2B5EF4-FFF2-40B4-BE49-F238E27FC236}">
                      <a16:creationId xmlns:a16="http://schemas.microsoft.com/office/drawing/2014/main" id="{B3E1BF97-D616-4258-A15F-DF8D5A02735B}"/>
                    </a:ext>
                  </a:extLst>
                </p:cNvPr>
                <p:cNvPicPr>
                  <a:picLocks noChangeAspect="1"/>
                </p:cNvPicPr>
                <p:nvPr/>
              </p:nvPicPr>
              <p:blipFill rotWithShape="1">
                <a:blip r:embed="rId5"/>
                <a:srcRect l="18593" t="17511" r="21033" b="37156"/>
                <a:stretch/>
              </p:blipFill>
              <p:spPr>
                <a:xfrm>
                  <a:off x="3164915" y="1235020"/>
                  <a:ext cx="1224000" cy="1224000"/>
                </a:xfrm>
                <a:prstGeom prst="rect">
                  <a:avLst/>
                </a:prstGeom>
              </p:spPr>
            </p:pic>
            <p:cxnSp>
              <p:nvCxnSpPr>
                <p:cNvPr id="51" name="Straight Connector 123">
                  <a:extLst>
                    <a:ext uri="{FF2B5EF4-FFF2-40B4-BE49-F238E27FC236}">
                      <a16:creationId xmlns:a16="http://schemas.microsoft.com/office/drawing/2014/main" id="{330E98E9-8EFC-4B61-937F-6921642F7DF1}"/>
                    </a:ext>
                  </a:extLst>
                </p:cNvPr>
                <p:cNvCxnSpPr>
                  <a:cxnSpLocks/>
                </p:cNvCxnSpPr>
                <p:nvPr/>
              </p:nvCxnSpPr>
              <p:spPr>
                <a:xfrm>
                  <a:off x="4060985" y="2347430"/>
                  <a:ext cx="234000"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grpSp>
        </p:grpSp>
        <p:grpSp>
          <p:nvGrpSpPr>
            <p:cNvPr id="11" name="Group 10">
              <a:extLst>
                <a:ext uri="{FF2B5EF4-FFF2-40B4-BE49-F238E27FC236}">
                  <a16:creationId xmlns:a16="http://schemas.microsoft.com/office/drawing/2014/main" id="{27C95997-1173-49C5-8E37-8849FAF22D24}"/>
                </a:ext>
              </a:extLst>
            </p:cNvPr>
            <p:cNvGrpSpPr/>
            <p:nvPr/>
          </p:nvGrpSpPr>
          <p:grpSpPr>
            <a:xfrm>
              <a:off x="1922206" y="720798"/>
              <a:ext cx="1224000" cy="1509245"/>
              <a:chOff x="1922206" y="717105"/>
              <a:chExt cx="1224000" cy="1509245"/>
            </a:xfrm>
          </p:grpSpPr>
          <p:sp>
            <p:nvSpPr>
              <p:cNvPr id="33" name="テキスト ボックス 92">
                <a:extLst>
                  <a:ext uri="{FF2B5EF4-FFF2-40B4-BE49-F238E27FC236}">
                    <a16:creationId xmlns:a16="http://schemas.microsoft.com/office/drawing/2014/main" id="{F3AF2127-973D-4DA9-9A55-38A91764B26E}"/>
                  </a:ext>
                </a:extLst>
              </p:cNvPr>
              <p:cNvSpPr txBox="1"/>
              <p:nvPr/>
            </p:nvSpPr>
            <p:spPr>
              <a:xfrm>
                <a:off x="1983542" y="717105"/>
                <a:ext cx="1080000" cy="276999"/>
              </a:xfrm>
              <a:prstGeom prst="rect">
                <a:avLst/>
              </a:prstGeom>
              <a:noFill/>
            </p:spPr>
            <p:txBody>
              <a:bodyPr wrap="square" rtlCol="0">
                <a:spAutoFit/>
              </a:bodyPr>
              <a:lstStyle/>
              <a:p>
                <a:pPr algn="ctr"/>
                <a:r>
                  <a:rPr lang="en-US" sz="1200" dirty="0" err="1">
                    <a:latin typeface="Helvetica" panose="020B0604020202020204" pitchFamily="34" charset="0"/>
                    <a:cs typeface="Helvetica" panose="020B0604020202020204" pitchFamily="34" charset="0"/>
                  </a:rPr>
                  <a:t>BErhcJ</a:t>
                </a:r>
                <a:endParaRPr lang="en-US" sz="1200" dirty="0">
                  <a:latin typeface="Helvetica" panose="020B0604020202020204" pitchFamily="34" charset="0"/>
                  <a:cs typeface="Helvetica" panose="020B0604020202020204" pitchFamily="34" charset="0"/>
                </a:endParaRPr>
              </a:p>
            </p:txBody>
          </p:sp>
          <p:grpSp>
            <p:nvGrpSpPr>
              <p:cNvPr id="64" name="Group 63">
                <a:extLst>
                  <a:ext uri="{FF2B5EF4-FFF2-40B4-BE49-F238E27FC236}">
                    <a16:creationId xmlns:a16="http://schemas.microsoft.com/office/drawing/2014/main" id="{38A538AB-2DAD-4ABF-9446-467E0234C099}"/>
                  </a:ext>
                </a:extLst>
              </p:cNvPr>
              <p:cNvGrpSpPr/>
              <p:nvPr/>
            </p:nvGrpSpPr>
            <p:grpSpPr>
              <a:xfrm>
                <a:off x="1922206" y="1002350"/>
                <a:ext cx="1224000" cy="1224000"/>
                <a:chOff x="1924164" y="1235020"/>
                <a:chExt cx="1224000" cy="1224000"/>
              </a:xfrm>
            </p:grpSpPr>
            <p:pic>
              <p:nvPicPr>
                <p:cNvPr id="65" name="Picture 64" descr="A picture containing building&#10;&#10;Description automatically generated">
                  <a:extLst>
                    <a:ext uri="{FF2B5EF4-FFF2-40B4-BE49-F238E27FC236}">
                      <a16:creationId xmlns:a16="http://schemas.microsoft.com/office/drawing/2014/main" id="{BE1DADD1-36A9-444A-B3E9-5131FD69DB06}"/>
                    </a:ext>
                  </a:extLst>
                </p:cNvPr>
                <p:cNvPicPr>
                  <a:picLocks noChangeAspect="1"/>
                </p:cNvPicPr>
                <p:nvPr/>
              </p:nvPicPr>
              <p:blipFill rotWithShape="1">
                <a:blip r:embed="rId6"/>
                <a:srcRect l="18323" t="28750" r="25076" b="28750"/>
                <a:stretch/>
              </p:blipFill>
              <p:spPr>
                <a:xfrm>
                  <a:off x="1924164" y="1235020"/>
                  <a:ext cx="1224000" cy="1224000"/>
                </a:xfrm>
                <a:prstGeom prst="rect">
                  <a:avLst/>
                </a:prstGeom>
              </p:spPr>
            </p:pic>
            <p:cxnSp>
              <p:nvCxnSpPr>
                <p:cNvPr id="66" name="Straight Connector 123">
                  <a:extLst>
                    <a:ext uri="{FF2B5EF4-FFF2-40B4-BE49-F238E27FC236}">
                      <a16:creationId xmlns:a16="http://schemas.microsoft.com/office/drawing/2014/main" id="{3907F4D7-F524-4547-BF70-96FA99F67F9A}"/>
                    </a:ext>
                  </a:extLst>
                </p:cNvPr>
                <p:cNvCxnSpPr>
                  <a:cxnSpLocks/>
                </p:cNvCxnSpPr>
                <p:nvPr/>
              </p:nvCxnSpPr>
              <p:spPr>
                <a:xfrm>
                  <a:off x="2816002" y="2347430"/>
                  <a:ext cx="234000"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grpSp>
        </p:grpSp>
        <p:sp>
          <p:nvSpPr>
            <p:cNvPr id="71" name="テキスト ボックス 4">
              <a:extLst>
                <a:ext uri="{FF2B5EF4-FFF2-40B4-BE49-F238E27FC236}">
                  <a16:creationId xmlns:a16="http://schemas.microsoft.com/office/drawing/2014/main" id="{5CE41502-B064-4FDC-AAB8-C4603698ACB4}"/>
                </a:ext>
              </a:extLst>
            </p:cNvPr>
            <p:cNvSpPr txBox="1"/>
            <p:nvPr/>
          </p:nvSpPr>
          <p:spPr>
            <a:xfrm>
              <a:off x="598792" y="623395"/>
              <a:ext cx="985979" cy="276999"/>
            </a:xfrm>
            <a:prstGeom prst="rect">
              <a:avLst/>
            </a:prstGeom>
            <a:noFill/>
          </p:spPr>
          <p:txBody>
            <a:bodyPr wrap="square" rtlCol="0">
              <a:spAutoFit/>
            </a:bodyPr>
            <a:lstStyle/>
            <a:p>
              <a:r>
                <a:rPr lang="en-US" sz="1200" b="1" dirty="0">
                  <a:latin typeface="Helvetica" panose="020B0604020202020204" pitchFamily="34" charset="0"/>
                  <a:cs typeface="Helvetica" panose="020B0604020202020204" pitchFamily="34" charset="0"/>
                </a:rPr>
                <a:t>(A)</a:t>
              </a:r>
              <a:endParaRPr lang="en-US" sz="1200" b="1" i="1" dirty="0">
                <a:latin typeface="Helvetica" panose="020B0604020202020204" pitchFamily="34" charset="0"/>
                <a:cs typeface="Helvetica" panose="020B0604020202020204" pitchFamily="34" charset="0"/>
              </a:endParaRPr>
            </a:p>
          </p:txBody>
        </p:sp>
        <p:sp>
          <p:nvSpPr>
            <p:cNvPr id="81" name="テキスト ボックス 4">
              <a:extLst>
                <a:ext uri="{FF2B5EF4-FFF2-40B4-BE49-F238E27FC236}">
                  <a16:creationId xmlns:a16="http://schemas.microsoft.com/office/drawing/2014/main" id="{EF4B919E-4488-47F3-A8E6-F2412023DAEC}"/>
                </a:ext>
              </a:extLst>
            </p:cNvPr>
            <p:cNvSpPr txBox="1"/>
            <p:nvPr/>
          </p:nvSpPr>
          <p:spPr>
            <a:xfrm>
              <a:off x="590361" y="2326687"/>
              <a:ext cx="985979" cy="276999"/>
            </a:xfrm>
            <a:prstGeom prst="rect">
              <a:avLst/>
            </a:prstGeom>
            <a:noFill/>
          </p:spPr>
          <p:txBody>
            <a:bodyPr wrap="square" rtlCol="0">
              <a:spAutoFit/>
            </a:bodyPr>
            <a:lstStyle/>
            <a:p>
              <a:r>
                <a:rPr lang="en-US" sz="1200" b="1" dirty="0">
                  <a:latin typeface="Helvetica" panose="020B0604020202020204" pitchFamily="34" charset="0"/>
                  <a:cs typeface="Helvetica" panose="020B0604020202020204" pitchFamily="34" charset="0"/>
                </a:rPr>
                <a:t>(B)</a:t>
              </a:r>
              <a:endParaRPr lang="en-US" sz="1200" b="1" i="1" dirty="0">
                <a:latin typeface="Helvetica" panose="020B0604020202020204" pitchFamily="34" charset="0"/>
                <a:cs typeface="Helvetica" panose="020B0604020202020204" pitchFamily="34" charset="0"/>
              </a:endParaRPr>
            </a:p>
          </p:txBody>
        </p:sp>
        <p:graphicFrame>
          <p:nvGraphicFramePr>
            <p:cNvPr id="46" name="Chart 45">
              <a:extLst>
                <a:ext uri="{FF2B5EF4-FFF2-40B4-BE49-F238E27FC236}">
                  <a16:creationId xmlns:a16="http://schemas.microsoft.com/office/drawing/2014/main" id="{00000000-0008-0000-0000-000002000000}"/>
                </a:ext>
              </a:extLst>
            </p:cNvPr>
            <p:cNvGraphicFramePr>
              <a:graphicFrameLocks/>
            </p:cNvGraphicFramePr>
            <p:nvPr>
              <p:extLst>
                <p:ext uri="{D42A27DB-BD31-4B8C-83A1-F6EECF244321}">
                  <p14:modId xmlns:p14="http://schemas.microsoft.com/office/powerpoint/2010/main" val="786314882"/>
                </p:ext>
              </p:extLst>
            </p:nvPr>
          </p:nvGraphicFramePr>
          <p:xfrm>
            <a:off x="498921" y="2505782"/>
            <a:ext cx="2268000" cy="32400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9" name="Chart 48">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169615912"/>
                </p:ext>
              </p:extLst>
            </p:nvPr>
          </p:nvGraphicFramePr>
          <p:xfrm>
            <a:off x="2620380" y="2505782"/>
            <a:ext cx="2268000" cy="32400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2" name="Chart 51">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2807990794"/>
                </p:ext>
              </p:extLst>
            </p:nvPr>
          </p:nvGraphicFramePr>
          <p:xfrm>
            <a:off x="4741839" y="2505782"/>
            <a:ext cx="2268000" cy="3240000"/>
          </p:xfrm>
          <a:graphic>
            <a:graphicData uri="http://schemas.openxmlformats.org/drawingml/2006/chart">
              <c:chart xmlns:c="http://schemas.openxmlformats.org/drawingml/2006/chart" xmlns:r="http://schemas.openxmlformats.org/officeDocument/2006/relationships" r:id="rId9"/>
            </a:graphicData>
          </a:graphic>
        </p:graphicFrame>
      </p:grpSp>
    </p:spTree>
    <p:extLst>
      <p:ext uri="{BB962C8B-B14F-4D97-AF65-F5344CB8AC3E}">
        <p14:creationId xmlns:p14="http://schemas.microsoft.com/office/powerpoint/2010/main" val="3199757907"/>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2100</TotalTime>
  <Words>132</Words>
  <Application>Microsoft Office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Helvetica</vt:lpstr>
      <vt:lpstr>Times New Roman</vt:lpstr>
      <vt:lpstr>ホワイト</vt:lpstr>
      <vt:lpstr>PowerPoint Presentation</vt:lpstr>
    </vt:vector>
  </TitlesOfParts>
  <Company>奈良女子大学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岡崎伸</dc:creator>
  <cp:lastModifiedBy>Nguyen Hien P.</cp:lastModifiedBy>
  <cp:revision>256</cp:revision>
  <cp:lastPrinted>2017-07-14T01:01:12Z</cp:lastPrinted>
  <dcterms:created xsi:type="dcterms:W3CDTF">2015-04-17T05:32:31Z</dcterms:created>
  <dcterms:modified xsi:type="dcterms:W3CDTF">2020-02-19T09:27:11Z</dcterms:modified>
</cp:coreProperties>
</file>