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</p:sldIdLst>
  <p:sldSz cx="7559675" cy="10691813"/>
  <p:notesSz cx="6858000" cy="9144000"/>
  <p:defaultTextStyle>
    <a:defPPr>
      <a:defRPr lang="ja-JP"/>
    </a:defPPr>
    <a:lvl1pPr marL="0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1pPr>
    <a:lvl2pPr marL="27998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2pPr>
    <a:lvl3pPr marL="559973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3pPr>
    <a:lvl4pPr marL="83995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4pPr>
    <a:lvl5pPr marL="111994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5pPr>
    <a:lvl6pPr marL="1399932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6pPr>
    <a:lvl7pPr marL="167991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7pPr>
    <a:lvl8pPr marL="1959905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8pPr>
    <a:lvl9pPr marL="2239891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00FF"/>
    <a:srgbClr val="FF00FF"/>
    <a:srgbClr val="00FF00"/>
    <a:srgbClr val="FF9900"/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2477" y="58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9"/>
            <a:ext cx="6425724" cy="229180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7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06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58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0574" y="571717"/>
            <a:ext cx="1275696" cy="1216193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491" y="571717"/>
            <a:ext cx="3701091" cy="1216193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34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5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2" y="6870482"/>
            <a:ext cx="6425724" cy="2123513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2" y="4531652"/>
            <a:ext cx="6425724" cy="2338834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72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489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7877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1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6" y="2393284"/>
            <a:ext cx="3340169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6" y="3390691"/>
            <a:ext cx="3340169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2" y="2393284"/>
            <a:ext cx="3341481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2" y="3390691"/>
            <a:ext cx="3341481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47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55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6" y="425694"/>
            <a:ext cx="2487081" cy="18116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8"/>
            <a:ext cx="4226069" cy="9125167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6" y="2237363"/>
            <a:ext cx="2487081" cy="7313498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72"/>
            <a:ext cx="4535805" cy="88356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3"/>
            <a:ext cx="4535805" cy="1254802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61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3C15-9846-664B-946C-BA55E3F1B253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2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7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32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496" rtl="0" eaLnBrk="1" latinLnBrk="0" hangingPunct="1">
        <a:spcBef>
          <a:spcPct val="0"/>
        </a:spcBef>
        <a:buNone/>
        <a:defRPr kumimoji="1" sz="10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372" indent="-81372" algn="l" defTabSz="108496" rtl="0" eaLnBrk="1" latinLnBrk="0" hangingPunct="1">
        <a:spcBef>
          <a:spcPct val="20000"/>
        </a:spcBef>
        <a:buFont typeface="Arial"/>
        <a:buChar char="•"/>
        <a:defRPr kumimoji="1"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defTabSz="108496" rtl="0" eaLnBrk="1" latinLnBrk="0" hangingPunct="1">
        <a:spcBef>
          <a:spcPct val="20000"/>
        </a:spcBef>
        <a:buFont typeface="Arial"/>
        <a:buChar char="–"/>
        <a:defRPr kumimoji="1"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defTabSz="108496" rtl="0" eaLnBrk="1" latinLnBrk="0" hangingPunct="1">
        <a:spcBef>
          <a:spcPct val="20000"/>
        </a:spcBef>
        <a:buFont typeface="Arial"/>
        <a:buChar char="•"/>
        <a:defRPr kumimoji="1"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defTabSz="108496" rtl="0" eaLnBrk="1" latinLnBrk="0" hangingPunct="1">
        <a:spcBef>
          <a:spcPct val="20000"/>
        </a:spcBef>
        <a:buFont typeface="Arial"/>
        <a:buChar char="–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defTabSz="108496" rtl="0" eaLnBrk="1" latinLnBrk="0" hangingPunct="1">
        <a:spcBef>
          <a:spcPct val="20000"/>
        </a:spcBef>
        <a:buFont typeface="Arial"/>
        <a:buChar char="»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D028E9-E818-4A5C-9C67-6EC28E48E531}"/>
              </a:ext>
            </a:extLst>
          </p:cNvPr>
          <p:cNvSpPr txBox="1">
            <a:spLocks noChangeAspect="1"/>
          </p:cNvSpPr>
          <p:nvPr/>
        </p:nvSpPr>
        <p:spPr>
          <a:xfrm>
            <a:off x="237498" y="138654"/>
            <a:ext cx="68541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 analysis of the T3SS structural component protein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RhcJ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transcriptional regulator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TtsI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of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Bradyrhizobium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elkanii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USDA61. Bootstrap values are expressed as percentages of 1,000 replications. At least 5 to 10 homologues from each species and 5 to 10 different bacterial species from each genus were selected for phylogenetic analysis. The groups of rhizobia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Bradyrhizobia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light green; and other rhizobia, dark green),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Pseudomonas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(blue),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Xanthomonas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(red),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Yersinia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(pink), and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Methylobacterium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(dark yellow) groups are highlighted.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296D5058-988F-41F7-A842-94822456389B}"/>
              </a:ext>
            </a:extLst>
          </p:cNvPr>
          <p:cNvGrpSpPr/>
          <p:nvPr/>
        </p:nvGrpSpPr>
        <p:grpSpPr>
          <a:xfrm>
            <a:off x="216743" y="1786893"/>
            <a:ext cx="6683759" cy="8552501"/>
            <a:chOff x="216743" y="1786893"/>
            <a:chExt cx="6683759" cy="8552501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A2CE774-5555-415F-8C84-E12886DC0B7D}"/>
                </a:ext>
              </a:extLst>
            </p:cNvPr>
            <p:cNvGrpSpPr/>
            <p:nvPr/>
          </p:nvGrpSpPr>
          <p:grpSpPr>
            <a:xfrm>
              <a:off x="216743" y="1786893"/>
              <a:ext cx="6683759" cy="8552501"/>
              <a:chOff x="218431" y="472247"/>
              <a:chExt cx="6683759" cy="8552501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A4D20138-AA5A-4675-A447-41B8EB234EAB}"/>
                  </a:ext>
                </a:extLst>
              </p:cNvPr>
              <p:cNvGrpSpPr/>
              <p:nvPr/>
            </p:nvGrpSpPr>
            <p:grpSpPr>
              <a:xfrm>
                <a:off x="218431" y="472247"/>
                <a:ext cx="6683759" cy="8552501"/>
                <a:chOff x="218431" y="472247"/>
                <a:chExt cx="6683759" cy="8552501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11005C9-1925-4E7D-9DF1-2340098AFCBF}"/>
                    </a:ext>
                  </a:extLst>
                </p:cNvPr>
                <p:cNvGrpSpPr/>
                <p:nvPr/>
              </p:nvGrpSpPr>
              <p:grpSpPr>
                <a:xfrm>
                  <a:off x="218431" y="472247"/>
                  <a:ext cx="6683759" cy="8552501"/>
                  <a:chOff x="218431" y="472247"/>
                  <a:chExt cx="6683759" cy="8552501"/>
                </a:xfrm>
              </p:grpSpPr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1DA9B322-84A5-4740-B30A-C37EB756802B}"/>
                      </a:ext>
                    </a:extLst>
                  </p:cNvPr>
                  <p:cNvGrpSpPr/>
                  <p:nvPr/>
                </p:nvGrpSpPr>
                <p:grpSpPr>
                  <a:xfrm>
                    <a:off x="218431" y="472247"/>
                    <a:ext cx="6683759" cy="8552501"/>
                    <a:chOff x="218431" y="472247"/>
                    <a:chExt cx="6683759" cy="8552501"/>
                  </a:xfrm>
                </p:grpSpPr>
                <p:grpSp>
                  <p:nvGrpSpPr>
                    <p:cNvPr id="285" name="Group 284">
                      <a:extLst>
                        <a:ext uri="{FF2B5EF4-FFF2-40B4-BE49-F238E27FC236}">
                          <a16:creationId xmlns:a16="http://schemas.microsoft.com/office/drawing/2014/main" id="{34C86C64-669E-4DAF-9958-6A9E354ABE1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8431" y="472247"/>
                      <a:ext cx="6683759" cy="8552501"/>
                      <a:chOff x="218431" y="472247"/>
                      <a:chExt cx="6683759" cy="8552501"/>
                    </a:xfrm>
                  </p:grpSpPr>
                  <p:grpSp>
                    <p:nvGrpSpPr>
                      <p:cNvPr id="4" name="Group 3">
                        <a:extLst>
                          <a:ext uri="{FF2B5EF4-FFF2-40B4-BE49-F238E27FC236}">
                            <a16:creationId xmlns:a16="http://schemas.microsoft.com/office/drawing/2014/main" id="{522AF252-975C-49FF-87C9-D1C5F45F931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8431" y="472247"/>
                        <a:ext cx="6683759" cy="8552501"/>
                        <a:chOff x="218431" y="472247"/>
                        <a:chExt cx="6683759" cy="8552501"/>
                      </a:xfrm>
                    </p:grpSpPr>
                    <p:pic>
                      <p:nvPicPr>
                        <p:cNvPr id="2" name="Picture 1">
                          <a:extLst>
                            <a:ext uri="{FF2B5EF4-FFF2-40B4-BE49-F238E27FC236}">
                              <a16:creationId xmlns:a16="http://schemas.microsoft.com/office/drawing/2014/main" id="{58C0F568-8F41-4BC5-8CB6-A6FCF0642CC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18431" y="472247"/>
                          <a:ext cx="5330588" cy="8552501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8" name="Rectangle 7">
                          <a:extLst>
                            <a:ext uri="{FF2B5EF4-FFF2-40B4-BE49-F238E27FC236}">
                              <a16:creationId xmlns:a16="http://schemas.microsoft.com/office/drawing/2014/main" id="{3F291CEF-C3CB-4539-8899-CEB74F1FC4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961990" y="1644774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algn="ctr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13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</a:t>
                          </a:r>
                        </a:p>
                      </p:txBody>
                    </p:sp>
                    <p:sp>
                      <p:nvSpPr>
                        <p:cNvPr id="9" name="Rectangle 8">
                          <a:extLst>
                            <a:ext uri="{FF2B5EF4-FFF2-40B4-BE49-F238E27FC236}">
                              <a16:creationId xmlns:a16="http://schemas.microsoft.com/office/drawing/2014/main" id="{8D32A092-7A67-4EAD-93AB-40200A7AF0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45255" y="553906"/>
                          <a:ext cx="2909163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Bradyrhizobium</a:t>
                          </a: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diazoefficiens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japonicum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" name="Rectangle 9">
                          <a:extLst>
                            <a:ext uri="{FF2B5EF4-FFF2-40B4-BE49-F238E27FC236}">
                              <a16:creationId xmlns:a16="http://schemas.microsoft.com/office/drawing/2014/main" id="{8C9A1ACC-DCE5-4759-8D49-DA1AB8AE3B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34606" y="2359990"/>
                          <a:ext cx="2363907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Mesorhizobium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plurifarium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11" name="Rectangle 10">
                          <a:extLst>
                            <a:ext uri="{FF2B5EF4-FFF2-40B4-BE49-F238E27FC236}">
                              <a16:creationId xmlns:a16="http://schemas.microsoft.com/office/drawing/2014/main" id="{B76C5DF7-F9ED-46FA-AE7C-BE1DBE4178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68622" y="2969203"/>
                          <a:ext cx="2239364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Sinorhizobium</a:t>
                          </a:r>
                          <a:r>
                            <a:rPr kumimoji="0" lang="en-US" altLang="en-US" sz="8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/</a:t>
                          </a: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Ensifer</a:t>
                          </a: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fredii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12" name="Rectangle 11">
                          <a:extLst>
                            <a:ext uri="{FF2B5EF4-FFF2-40B4-BE49-F238E27FC236}">
                              <a16:creationId xmlns:a16="http://schemas.microsoft.com/office/drawing/2014/main" id="{FC4CB7ED-41F3-4F7F-AC62-C3F3759D8D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25681" y="211475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Rhizobium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grahamii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3" name="Rectangle 12">
                          <a:extLst>
                            <a:ext uri="{FF2B5EF4-FFF2-40B4-BE49-F238E27FC236}">
                              <a16:creationId xmlns:a16="http://schemas.microsoft.com/office/drawing/2014/main" id="{42B14F39-F134-4261-921C-FB782A5173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38846" y="2850286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Ensifer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alkalisoli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4" name="Rectangle 13">
                          <a:extLst>
                            <a:ext uri="{FF2B5EF4-FFF2-40B4-BE49-F238E27FC236}">
                              <a16:creationId xmlns:a16="http://schemas.microsoft.com/office/drawing/2014/main" id="{0A7E0488-D14A-4C7E-9E29-00374F3C11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8350" y="4578998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Bosea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lupini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5" name="Rectangle 14">
                          <a:extLst>
                            <a:ext uri="{FF2B5EF4-FFF2-40B4-BE49-F238E27FC236}">
                              <a16:creationId xmlns:a16="http://schemas.microsoft.com/office/drawing/2014/main" id="{C0508D25-243F-4EF1-A144-91CCBEE42A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00803" y="3485758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Rhizobiales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</a:p>
                      </p:txBody>
                    </p:sp>
                    <p:sp>
                      <p:nvSpPr>
                        <p:cNvPr id="16" name="Rectangle 15">
                          <a:extLst>
                            <a:ext uri="{FF2B5EF4-FFF2-40B4-BE49-F238E27FC236}">
                              <a16:creationId xmlns:a16="http://schemas.microsoft.com/office/drawing/2014/main" id="{979FF903-5C6D-4DFA-A9FD-12FD411FD2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00803" y="7240868"/>
                          <a:ext cx="3210652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Xanthomonas </a:t>
                          </a:r>
                          <a:r>
                            <a:rPr kumimoji="0" lang="en-US" altLang="en-US" sz="800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X. campestris</a:t>
                          </a:r>
                          <a:r>
                            <a:rPr kumimoji="0" lang="en-US" altLang="en-US" sz="800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kumimoji="0" lang="en-US" altLang="en-US" sz="800" i="1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X. </a:t>
                          </a:r>
                          <a:r>
                            <a:rPr kumimoji="0" lang="en-US" altLang="en-US" sz="800" i="1" dirty="0" err="1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citri</a:t>
                          </a:r>
                          <a:r>
                            <a:rPr kumimoji="0" lang="en-US" altLang="en-US" sz="800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kumimoji="0" lang="en-US" altLang="en-US" sz="800" i="1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X. </a:t>
                          </a:r>
                          <a:r>
                            <a:rPr kumimoji="0" lang="en-US" altLang="en-US" sz="800" i="1" dirty="0" err="1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translucens</a:t>
                          </a:r>
                          <a:r>
                            <a:rPr kumimoji="0" lang="en-US" altLang="en-US" sz="800" dirty="0">
                              <a:solidFill>
                                <a:srgbClr val="FF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17" name="Rectangle 16">
                          <a:extLst>
                            <a:ext uri="{FF2B5EF4-FFF2-40B4-BE49-F238E27FC236}">
                              <a16:creationId xmlns:a16="http://schemas.microsoft.com/office/drawing/2014/main" id="{553C4A41-756D-44A3-B0A4-75B8810097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28160" y="7749024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Shigella</a:t>
                          </a:r>
                        </a:p>
                      </p:txBody>
                    </p:sp>
                    <p:sp>
                      <p:nvSpPr>
                        <p:cNvPr id="18" name="Rectangle 17">
                          <a:extLst>
                            <a:ext uri="{FF2B5EF4-FFF2-40B4-BE49-F238E27FC236}">
                              <a16:creationId xmlns:a16="http://schemas.microsoft.com/office/drawing/2014/main" id="{77F4E70D-D5A1-4AC8-9D1D-5D0F72A4D4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44946" y="855120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Helicobacter pylori</a:t>
                          </a:r>
                        </a:p>
                      </p:txBody>
                    </p:sp>
                    <p:sp>
                      <p:nvSpPr>
                        <p:cNvPr id="19" name="Rectangle 18">
                          <a:extLst>
                            <a:ext uri="{FF2B5EF4-FFF2-40B4-BE49-F238E27FC236}">
                              <a16:creationId xmlns:a16="http://schemas.microsoft.com/office/drawing/2014/main" id="{CB5F9F46-FF19-42EF-95AC-D255F2403F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74660" y="6076348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FF00FF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Yersinia</a:t>
                          </a:r>
                        </a:p>
                      </p:txBody>
                    </p:sp>
                    <p:sp>
                      <p:nvSpPr>
                        <p:cNvPr id="20" name="Rectangle 19">
                          <a:extLst>
                            <a:ext uri="{FF2B5EF4-FFF2-40B4-BE49-F238E27FC236}">
                              <a16:creationId xmlns:a16="http://schemas.microsoft.com/office/drawing/2014/main" id="{B7018002-682F-483B-8499-9F3ED912B5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68304" y="7866830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Escherichia coli</a:t>
                          </a:r>
                        </a:p>
                      </p:txBody>
                    </p:sp>
                    <p:sp>
                      <p:nvSpPr>
                        <p:cNvPr id="21" name="Rectangle 20">
                          <a:extLst>
                            <a:ext uri="{FF2B5EF4-FFF2-40B4-BE49-F238E27FC236}">
                              <a16:creationId xmlns:a16="http://schemas.microsoft.com/office/drawing/2014/main" id="{EFD3A6B3-9879-4101-B011-31A9EE82B6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73432" y="668275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Erwinia</a:t>
                          </a:r>
                        </a:p>
                      </p:txBody>
                    </p:sp>
                    <p:sp>
                      <p:nvSpPr>
                        <p:cNvPr id="22" name="Rectangle 21">
                          <a:extLst>
                            <a:ext uri="{FF2B5EF4-FFF2-40B4-BE49-F238E27FC236}">
                              <a16:creationId xmlns:a16="http://schemas.microsoft.com/office/drawing/2014/main" id="{990C5890-4A9C-4162-842C-287274F264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34093" y="5935568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Vibrio</a:t>
                          </a:r>
                        </a:p>
                      </p:txBody>
                    </p:sp>
                    <p:sp>
                      <p:nvSpPr>
                        <p:cNvPr id="23" name="Rectangle 22">
                          <a:extLst>
                            <a:ext uri="{FF2B5EF4-FFF2-40B4-BE49-F238E27FC236}">
                              <a16:creationId xmlns:a16="http://schemas.microsoft.com/office/drawing/2014/main" id="{0DE29649-AFC2-465B-9E45-351DC0BB53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64254" y="6816801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Dickeya</a:t>
                          </a:r>
                          <a:endParaRPr kumimoji="0" lang="en-US" altLang="en-US" sz="9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4" name="Rectangle 23">
                          <a:extLst>
                            <a:ext uri="{FF2B5EF4-FFF2-40B4-BE49-F238E27FC236}">
                              <a16:creationId xmlns:a16="http://schemas.microsoft.com/office/drawing/2014/main" id="{D884714B-9ED9-4119-9B27-9AE558978B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10233" y="6974275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Pectobacterium</a:t>
                          </a:r>
                          <a:endParaRPr kumimoji="0" lang="en-US" altLang="en-US" sz="900" b="1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5" name="Rectangle 24">
                          <a:extLst>
                            <a:ext uri="{FF2B5EF4-FFF2-40B4-BE49-F238E27FC236}">
                              <a16:creationId xmlns:a16="http://schemas.microsoft.com/office/drawing/2014/main" id="{32725E24-025F-4C48-8083-F9EF55123BD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18732" y="619711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Bordetella</a:t>
                          </a:r>
                        </a:p>
                      </p:txBody>
                    </p:sp>
                    <p:sp>
                      <p:nvSpPr>
                        <p:cNvPr id="26" name="Rectangle 25">
                          <a:extLst>
                            <a:ext uri="{FF2B5EF4-FFF2-40B4-BE49-F238E27FC236}">
                              <a16:creationId xmlns:a16="http://schemas.microsoft.com/office/drawing/2014/main" id="{C4689EDC-813E-4044-A8AB-40CA744A95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18350" y="632970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Corynebacterium</a:t>
                          </a:r>
                        </a:p>
                      </p:txBody>
                    </p:sp>
                    <p:sp>
                      <p:nvSpPr>
                        <p:cNvPr id="27" name="Rectangle 26">
                          <a:extLst>
                            <a:ext uri="{FF2B5EF4-FFF2-40B4-BE49-F238E27FC236}">
                              <a16:creationId xmlns:a16="http://schemas.microsoft.com/office/drawing/2014/main" id="{69688949-6968-43F3-B8E7-9664F3854A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02825" y="744287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jicamae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8" name="Rectangle 27">
                          <a:extLst>
                            <a:ext uri="{FF2B5EF4-FFF2-40B4-BE49-F238E27FC236}">
                              <a16:creationId xmlns:a16="http://schemas.microsoft.com/office/drawing/2014/main" id="{FEEDBA7C-69C9-4854-B58F-6C67D10A3D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1530" y="898207"/>
                          <a:ext cx="1985256" cy="109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pachyrhizi</a:t>
                          </a: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PAC48</a:t>
                          </a:r>
                        </a:p>
                      </p:txBody>
                    </p:sp>
                    <p:sp>
                      <p:nvSpPr>
                        <p:cNvPr id="29" name="Rectangle 28">
                          <a:extLst>
                            <a:ext uri="{FF2B5EF4-FFF2-40B4-BE49-F238E27FC236}">
                              <a16:creationId xmlns:a16="http://schemas.microsoft.com/office/drawing/2014/main" id="{2EBAA248-105E-4E5D-8196-584317AFF1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02032" y="1012654"/>
                          <a:ext cx="1985256" cy="109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pachyrhizi</a:t>
                          </a: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BR3262</a:t>
                          </a:r>
                        </a:p>
                      </p:txBody>
                    </p:sp>
                    <p:sp>
                      <p:nvSpPr>
                        <p:cNvPr id="30" name="Rectangle 29">
                          <a:extLst>
                            <a:ext uri="{FF2B5EF4-FFF2-40B4-BE49-F238E27FC236}">
                              <a16:creationId xmlns:a16="http://schemas.microsoft.com/office/drawing/2014/main" id="{8E1EAE93-6998-41BB-9A7E-D71F149F6A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1530" y="1120548"/>
                          <a:ext cx="1985256" cy="109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elkanii</a:t>
                          </a: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BLY3-8</a:t>
                          </a:r>
                        </a:p>
                      </p:txBody>
                    </p:sp>
                    <p:sp>
                      <p:nvSpPr>
                        <p:cNvPr id="31" name="Rectangle 30">
                          <a:extLst>
                            <a:ext uri="{FF2B5EF4-FFF2-40B4-BE49-F238E27FC236}">
                              <a16:creationId xmlns:a16="http://schemas.microsoft.com/office/drawing/2014/main" id="{DAAFEFF0-3BDA-4EB6-A3BF-FFEC6C15EC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72660" y="1251309"/>
                          <a:ext cx="1985256" cy="109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elkanii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NBRC14791</a:t>
                          </a:r>
                        </a:p>
                      </p:txBody>
                    </p:sp>
                    <p:sp>
                      <p:nvSpPr>
                        <p:cNvPr id="32" name="Rectangle 31">
                          <a:extLst>
                            <a:ext uri="{FF2B5EF4-FFF2-40B4-BE49-F238E27FC236}">
                              <a16:creationId xmlns:a16="http://schemas.microsoft.com/office/drawing/2014/main" id="{913C9A66-B931-4047-A97B-6E403A953A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76446" y="1365185"/>
                          <a:ext cx="1129631" cy="113797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800" b="1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lang="en-US" sz="800" b="1" i="1" dirty="0" err="1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elkanii</a:t>
                          </a:r>
                          <a:r>
                            <a:rPr lang="en-US" sz="800" b="1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lang="en-US" sz="800" b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USDA61) </a:t>
                          </a:r>
                          <a:endParaRPr lang="pl-PL" sz="800" b="1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3" name="Rectangle 32">
                          <a:extLst>
                            <a:ext uri="{FF2B5EF4-FFF2-40B4-BE49-F238E27FC236}">
                              <a16:creationId xmlns:a16="http://schemas.microsoft.com/office/drawing/2014/main" id="{109884A4-E5EC-4A11-B775-215AAD85A71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8482" y="1453582"/>
                          <a:ext cx="1658298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8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lang="en-US" sz="800" i="1" dirty="0" err="1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elkanii</a:t>
                          </a:r>
                          <a:r>
                            <a:rPr lang="en-US" sz="8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lang="en-US" sz="800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USDA76 </a:t>
                          </a:r>
                          <a:endParaRPr lang="pl-PL" sz="8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4" name="Rectangle 33">
                          <a:extLst>
                            <a:ext uri="{FF2B5EF4-FFF2-40B4-BE49-F238E27FC236}">
                              <a16:creationId xmlns:a16="http://schemas.microsoft.com/office/drawing/2014/main" id="{66CF93A9-F299-4E96-8CBE-F8E5F294CC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64530" y="1587789"/>
                          <a:ext cx="2841143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Bradyrhizobium</a:t>
                          </a: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Bradyrhizobium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sp. DOA9, SUTN9-2)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5" name="Rectangle 34">
                          <a:extLst>
                            <a:ext uri="{FF2B5EF4-FFF2-40B4-BE49-F238E27FC236}">
                              <a16:creationId xmlns:a16="http://schemas.microsoft.com/office/drawing/2014/main" id="{2576B72D-8E51-4FBF-9444-6FA4ADF896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3301" y="1747828"/>
                          <a:ext cx="2546932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Bradyrhizobium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valentinum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lablabi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6" name="Rectangle 35">
                          <a:extLst>
                            <a:ext uri="{FF2B5EF4-FFF2-40B4-BE49-F238E27FC236}">
                              <a16:creationId xmlns:a16="http://schemas.microsoft.com/office/drawing/2014/main" id="{DAD1CB81-8E74-45F7-B881-5B561AB57A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36767" y="1866814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B.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centrolobii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7" name="Rectangle 36">
                          <a:extLst>
                            <a:ext uri="{FF2B5EF4-FFF2-40B4-BE49-F238E27FC236}">
                              <a16:creationId xmlns:a16="http://schemas.microsoft.com/office/drawing/2014/main" id="{3EE05A20-B4BD-44C6-AE48-2118F62CDB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56186" y="5701818"/>
                          <a:ext cx="325527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900" b="1" i="1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Pseudomonas </a:t>
                          </a:r>
                          <a:r>
                            <a:rPr lang="en-US" sz="800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lang="en-US" sz="800" i="1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P. </a:t>
                          </a:r>
                          <a:r>
                            <a:rPr lang="en-US" sz="800" i="1" dirty="0" err="1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syringae</a:t>
                          </a:r>
                          <a:r>
                            <a:rPr lang="en-US" sz="800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lang="en-US" sz="800" i="1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P. fluorescens</a:t>
                          </a:r>
                          <a:r>
                            <a:rPr lang="en-US" sz="800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lang="en-US" sz="800" i="1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P. </a:t>
                          </a:r>
                          <a:r>
                            <a:rPr lang="en-US" sz="800" i="1" dirty="0" err="1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rhizosphaerae</a:t>
                          </a:r>
                          <a:r>
                            <a:rPr lang="en-US" sz="800" dirty="0">
                              <a:solidFill>
                                <a:srgbClr val="0000FF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38" name="Rectangle 37">
                          <a:extLst>
                            <a:ext uri="{FF2B5EF4-FFF2-40B4-BE49-F238E27FC236}">
                              <a16:creationId xmlns:a16="http://schemas.microsoft.com/office/drawing/2014/main" id="{DB625FEB-38C2-4E02-B186-E5BB9DAA0F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78691" y="799839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9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Salmonella</a:t>
                          </a:r>
                          <a:endParaRPr lang="pl-PL" sz="9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3C83227E-4FE2-4E73-BDFE-870DA3141A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2155" y="3239198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CCCC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Methylobacterium</a:t>
                          </a:r>
                          <a:endParaRPr kumimoji="0" lang="en-US" altLang="en-US" sz="900" b="1" dirty="0">
                            <a:solidFill>
                              <a:srgbClr val="CCCC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5AC80BC5-8364-477D-BD8E-85B8DC495D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45255" y="1990142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Microvirga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vignae</a:t>
                          </a:r>
                          <a:endParaRPr kumimoji="0" lang="en-US" altLang="en-US" sz="8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1" name="Rectangle 40">
                          <a:extLst>
                            <a:ext uri="{FF2B5EF4-FFF2-40B4-BE49-F238E27FC236}">
                              <a16:creationId xmlns:a16="http://schemas.microsoft.com/office/drawing/2014/main" id="{D579F315-C2C8-4D07-B2F8-D1ABAF1EA6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0565" y="7476424"/>
                          <a:ext cx="1773956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pt-BR" sz="900" b="1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Agrobacterium rhizogenes</a:t>
                          </a:r>
                          <a:endParaRPr lang="en-US" sz="900" b="1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77F82A2F-B375-4A1C-942E-6CB52BF69B0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55971" y="248245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etli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DE0C5D16-BCCA-4386-8F81-94F0C1FDB5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6286" y="2228015"/>
                          <a:ext cx="1662258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Mesorhizobium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amorphae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F7A0E055-B032-49CB-97B1-0A6C60EEC1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79837" y="261191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Microvirga</a:t>
                          </a:r>
                          <a:endParaRPr kumimoji="0" lang="en-US" altLang="en-US" sz="8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5" name="Rectangle 44">
                          <a:extLst>
                            <a:ext uri="{FF2B5EF4-FFF2-40B4-BE49-F238E27FC236}">
                              <a16:creationId xmlns:a16="http://schemas.microsoft.com/office/drawing/2014/main" id="{3895C110-AA8D-480B-93B6-D5613650FF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12044" y="273667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Mesorhizobium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ciceri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6" name="Rectangle 45">
                          <a:extLst>
                            <a:ext uri="{FF2B5EF4-FFF2-40B4-BE49-F238E27FC236}">
                              <a16:creationId xmlns:a16="http://schemas.microsoft.com/office/drawing/2014/main" id="{EFEBCED8-63D0-48F0-A400-346BBCD423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34606" y="3101369"/>
                          <a:ext cx="3267584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Mesorhizobium</a:t>
                          </a: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M. japonicum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huakuii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47" name="Rectangle 46">
                          <a:extLst>
                            <a:ext uri="{FF2B5EF4-FFF2-40B4-BE49-F238E27FC236}">
                              <a16:creationId xmlns:a16="http://schemas.microsoft.com/office/drawing/2014/main" id="{543E283D-C7BD-4E14-B864-A961FB8206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4467" y="3358808"/>
                          <a:ext cx="1603477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800" i="1" dirty="0" err="1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Rhodomicrobium</a:t>
                          </a:r>
                          <a:r>
                            <a:rPr lang="en-US" sz="8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lang="en-US" sz="800" i="1" dirty="0" err="1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udaipurense</a:t>
                          </a:r>
                          <a:endParaRPr lang="pl-PL" sz="800" i="1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4D1944D8-C429-4347-9CB0-0B06E833C8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28378" y="3619649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Acetobacter</a:t>
                          </a:r>
                          <a:endParaRPr kumimoji="0" lang="en-US" altLang="en-US" sz="900" b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9" name="Rectangle 48">
                          <a:extLst>
                            <a:ext uri="{FF2B5EF4-FFF2-40B4-BE49-F238E27FC236}">
                              <a16:creationId xmlns:a16="http://schemas.microsoft.com/office/drawing/2014/main" id="{E32289D1-86EE-4702-9CA4-31A76D2157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32761" y="3744334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Inquilinus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limosus</a:t>
                          </a:r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DDDF0326-998A-464F-8820-E982BB626F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28783" y="3865510"/>
                          <a:ext cx="1792621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Mesorhizobium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sp. UASWS1009</a:t>
                          </a:r>
                        </a:p>
                      </p:txBody>
                    </p:sp>
                    <p:sp>
                      <p:nvSpPr>
                        <p:cNvPr id="51" name="Rectangle 50">
                          <a:extLst>
                            <a:ext uri="{FF2B5EF4-FFF2-40B4-BE49-F238E27FC236}">
                              <a16:creationId xmlns:a16="http://schemas.microsoft.com/office/drawing/2014/main" id="{F8CED4CF-DFE5-41CA-80F3-2F05CC9F8D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26952" y="3981702"/>
                          <a:ext cx="1792621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Aquamicrobium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sp. LC103</a:t>
                          </a:r>
                        </a:p>
                      </p:txBody>
                    </p:sp>
                    <p:sp>
                      <p:nvSpPr>
                        <p:cNvPr id="52" name="Rectangle 51">
                          <a:extLst>
                            <a:ext uri="{FF2B5EF4-FFF2-40B4-BE49-F238E27FC236}">
                              <a16:creationId xmlns:a16="http://schemas.microsoft.com/office/drawing/2014/main" id="{8BE27EC3-4A5C-4C63-8843-27AABC1F7C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64226" y="4088868"/>
                          <a:ext cx="1286255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Labrys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sp. WJW</a:t>
                          </a:r>
                        </a:p>
                      </p:txBody>
                    </p:sp>
                    <p:sp>
                      <p:nvSpPr>
                        <p:cNvPr id="53" name="Rectangle 52">
                          <a:extLst>
                            <a:ext uri="{FF2B5EF4-FFF2-40B4-BE49-F238E27FC236}">
                              <a16:creationId xmlns:a16="http://schemas.microsoft.com/office/drawing/2014/main" id="{3F8571B2-C701-44F8-ABEA-AC290C96F7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77675" y="4222815"/>
                          <a:ext cx="1286255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Ochrobactrum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</a:p>
                      </p:txBody>
                    </p:sp>
                    <p:sp>
                      <p:nvSpPr>
                        <p:cNvPr id="54" name="Rectangle 53">
                          <a:extLst>
                            <a:ext uri="{FF2B5EF4-FFF2-40B4-BE49-F238E27FC236}">
                              <a16:creationId xmlns:a16="http://schemas.microsoft.com/office/drawing/2014/main" id="{614CB1BB-727F-415C-81CC-8FB6059BB8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45255" y="4342691"/>
                          <a:ext cx="1286255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Nitratireductor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pacificus</a:t>
                          </a:r>
                          <a:endParaRPr kumimoji="0" lang="en-US" altLang="en-US" sz="8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55" name="Rectangle 54">
                          <a:extLst>
                            <a:ext uri="{FF2B5EF4-FFF2-40B4-BE49-F238E27FC236}">
                              <a16:creationId xmlns:a16="http://schemas.microsoft.com/office/drawing/2014/main" id="{2ABD98E9-9AD1-4AF5-A4ED-EF02D0D29E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18846" y="4474382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8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Pseudomonas </a:t>
                          </a:r>
                          <a:r>
                            <a:rPr lang="en-US" sz="800" i="1" dirty="0" err="1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stutzeri</a:t>
                          </a:r>
                          <a:endParaRPr lang="en-US" sz="8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56" name="Rectangle 55">
                          <a:extLst>
                            <a:ext uri="{FF2B5EF4-FFF2-40B4-BE49-F238E27FC236}">
                              <a16:creationId xmlns:a16="http://schemas.microsoft.com/office/drawing/2014/main" id="{D778E501-CE9C-4302-9764-3AADD5E5FF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34747" y="4712389"/>
                          <a:ext cx="3727888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Sinorhizobium</a:t>
                          </a:r>
                          <a:r>
                            <a:rPr kumimoji="0" lang="en-US" altLang="en-US" sz="9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/</a:t>
                          </a:r>
                          <a:r>
                            <a:rPr kumimoji="0" lang="en-US" altLang="en-US" sz="9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Ensifer</a:t>
                          </a:r>
                          <a:r>
                            <a:rPr kumimoji="0" lang="en-US" altLang="en-US" sz="9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/</a:t>
                          </a:r>
                          <a:r>
                            <a:rPr kumimoji="0" lang="en-US" altLang="en-US" sz="9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Rhizobium 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(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meliloti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E.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sojae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, R.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sullae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)</a:t>
                          </a:r>
                        </a:p>
                      </p:txBody>
                    </p:sp>
                    <p:sp>
                      <p:nvSpPr>
                        <p:cNvPr id="57" name="Rectangle 56">
                          <a:extLst>
                            <a:ext uri="{FF2B5EF4-FFF2-40B4-BE49-F238E27FC236}">
                              <a16:creationId xmlns:a16="http://schemas.microsoft.com/office/drawing/2014/main" id="{D794BC6B-DAEC-4F6D-81F6-E879B985B3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37811" y="485833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Rhizobiales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</a:p>
                      </p:txBody>
                    </p:sp>
                    <p:sp>
                      <p:nvSpPr>
                        <p:cNvPr id="58" name="Rectangle 57">
                          <a:extLst>
                            <a:ext uri="{FF2B5EF4-FFF2-40B4-BE49-F238E27FC236}">
                              <a16:creationId xmlns:a16="http://schemas.microsoft.com/office/drawing/2014/main" id="{52973A7A-3778-4A9D-BA5F-CE2CBF7B75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25083" y="5007102"/>
                          <a:ext cx="163105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Rhizobiales</a:t>
                          </a:r>
                          <a:r>
                            <a:rPr kumimoji="0" lang="en-US" altLang="en-US" sz="8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/</a:t>
                          </a:r>
                          <a:r>
                            <a:rPr kumimoji="0" lang="en-US" altLang="en-US" sz="800" b="1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Phyllobacterium</a:t>
                          </a:r>
                          <a:r>
                            <a:rPr kumimoji="0" lang="en-US" altLang="en-US" sz="800" b="1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</a:p>
                      </p:txBody>
                    </p:sp>
                    <p:sp>
                      <p:nvSpPr>
                        <p:cNvPr id="59" name="Rectangle 58">
                          <a:extLst>
                            <a:ext uri="{FF2B5EF4-FFF2-40B4-BE49-F238E27FC236}">
                              <a16:creationId xmlns:a16="http://schemas.microsoft.com/office/drawing/2014/main" id="{B2D6570F-CC75-43B5-AB47-755A5B3801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25589" y="5187102"/>
                          <a:ext cx="163105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Rhizobiales</a:t>
                          </a:r>
                          <a:r>
                            <a:rPr kumimoji="0" lang="en-US" altLang="en-US" sz="800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/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Phyllobacterium</a:t>
                          </a: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 </a:t>
                          </a:r>
                        </a:p>
                      </p:txBody>
                    </p:sp>
                    <p:sp>
                      <p:nvSpPr>
                        <p:cNvPr id="60" name="Rectangle 59">
                          <a:extLst>
                            <a:ext uri="{FF2B5EF4-FFF2-40B4-BE49-F238E27FC236}">
                              <a16:creationId xmlns:a16="http://schemas.microsoft.com/office/drawing/2014/main" id="{C4410265-BEA0-47F3-8AA4-C10C464085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8350" y="5321044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Halomonas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1" name="Rectangle 60">
                          <a:extLst>
                            <a:ext uri="{FF2B5EF4-FFF2-40B4-BE49-F238E27FC236}">
                              <a16:creationId xmlns:a16="http://schemas.microsoft.com/office/drawing/2014/main" id="{B873684B-E07F-41C1-B891-EB3C7B9464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66761" y="5457896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Salinicola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" name="Rectangle 61">
                          <a:extLst>
                            <a:ext uri="{FF2B5EF4-FFF2-40B4-BE49-F238E27FC236}">
                              <a16:creationId xmlns:a16="http://schemas.microsoft.com/office/drawing/2014/main" id="{ECDE8031-8072-4475-B77A-3BD048289B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0608" y="6454799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Erwinia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mediterraneensis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3" name="Rectangle 62">
                          <a:extLst>
                            <a:ext uri="{FF2B5EF4-FFF2-40B4-BE49-F238E27FC236}">
                              <a16:creationId xmlns:a16="http://schemas.microsoft.com/office/drawing/2014/main" id="{3143F5D9-1563-4941-B5E1-731D6E270B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96502" y="6563453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800" i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E. </a:t>
                          </a:r>
                          <a:r>
                            <a:rPr kumimoji="0" lang="en-US" altLang="en-US" sz="800" i="1" dirty="0" err="1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typographi</a:t>
                          </a:r>
                          <a:endParaRPr kumimoji="0" lang="en-US" altLang="en-US" sz="800" i="1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4" name="Rectangle 63">
                          <a:extLst>
                            <a:ext uri="{FF2B5EF4-FFF2-40B4-BE49-F238E27FC236}">
                              <a16:creationId xmlns:a16="http://schemas.microsoft.com/office/drawing/2014/main" id="{6BC9A14E-5E05-4FEE-AD6A-89B4B2CB65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93432" y="7626627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FF00FF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Yersinia</a:t>
                          </a:r>
                        </a:p>
                      </p:txBody>
                    </p:sp>
                    <p:sp>
                      <p:nvSpPr>
                        <p:cNvPr id="65" name="Rectangle 64">
                          <a:extLst>
                            <a:ext uri="{FF2B5EF4-FFF2-40B4-BE49-F238E27FC236}">
                              <a16:creationId xmlns:a16="http://schemas.microsoft.com/office/drawing/2014/main" id="{5135DE89-D2CE-47BE-9DDC-2F0A7DABD2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70650" y="8129096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r>
                            <a:rPr lang="en-US" sz="900" i="1" dirty="0">
                              <a:solidFill>
                                <a:schemeClr val="tx1"/>
                              </a:solidFill>
                              <a:latin typeface="Helvetica" panose="020B0604020202020204" pitchFamily="34" charset="0"/>
                              <a:cs typeface="Helvetica" panose="020B0604020202020204" pitchFamily="34" charset="0"/>
                            </a:rPr>
                            <a:t>Salmonella</a:t>
                          </a:r>
                          <a:endParaRPr lang="pl-PL" sz="900" dirty="0">
                            <a:solidFill>
                              <a:schemeClr val="tx1"/>
                            </a:solidFill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6" name="Rectangle 65">
                          <a:extLst>
                            <a:ext uri="{FF2B5EF4-FFF2-40B4-BE49-F238E27FC236}">
                              <a16:creationId xmlns:a16="http://schemas.microsoft.com/office/drawing/2014/main" id="{83243E0B-7E1C-4727-9538-8F818F5958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00184" y="8243972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i="1" dirty="0">
                              <a:solidFill>
                                <a:srgbClr val="FF00FF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Yersinia</a:t>
                          </a:r>
                        </a:p>
                      </p:txBody>
                    </p:sp>
                    <p:sp>
                      <p:nvSpPr>
                        <p:cNvPr id="67" name="Rectangle 66">
                          <a:extLst>
                            <a:ext uri="{FF2B5EF4-FFF2-40B4-BE49-F238E27FC236}">
                              <a16:creationId xmlns:a16="http://schemas.microsoft.com/office/drawing/2014/main" id="{FAFB1538-626B-4EB1-8D56-6197D3575B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52761" y="8403341"/>
                          <a:ext cx="14400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900" b="1" i="1" dirty="0">
                              <a:solidFill>
                                <a:srgbClr val="FF00FF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Yersinia</a:t>
                          </a:r>
                        </a:p>
                      </p:txBody>
                    </p:sp>
                    <p:sp>
                      <p:nvSpPr>
                        <p:cNvPr id="3" name="Right Bracket 2">
                          <a:extLst>
                            <a:ext uri="{FF2B5EF4-FFF2-40B4-BE49-F238E27FC236}">
                              <a16:creationId xmlns:a16="http://schemas.microsoft.com/office/drawing/2014/main" id="{BA30797D-DB28-42DA-B5A6-5CE15095E3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518976" y="629214"/>
                          <a:ext cx="45719" cy="2597765"/>
                        </a:xfrm>
                        <a:prstGeom prst="rightBracke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8" name="Rectangle 67">
                          <a:extLst>
                            <a:ext uri="{FF2B5EF4-FFF2-40B4-BE49-F238E27FC236}">
                              <a16:creationId xmlns:a16="http://schemas.microsoft.com/office/drawing/2014/main" id="{31AF0BF1-2946-44F4-8CD0-6D0ACD5B98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995140" y="4648036"/>
                          <a:ext cx="965600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lvl="0" algn="ctr" defTabSz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kumimoji="0" lang="en-US" altLang="en-US" sz="1300" b="1" dirty="0">
                              <a:solidFill>
                                <a:srgbClr val="000000"/>
                              </a:solidFill>
                              <a:latin typeface="Helvetica" panose="020B0604020202020204" pitchFamily="34" charset="0"/>
                              <a:ea typeface="Times New Roman" panose="02020603050405020304" pitchFamily="18" charset="0"/>
                              <a:cs typeface="Helvetica" panose="020B0604020202020204" pitchFamily="34" charset="0"/>
                            </a:rPr>
                            <a:t>Rhizobia</a:t>
                          </a:r>
                        </a:p>
                      </p:txBody>
                    </p:sp>
                    <p:sp>
                      <p:nvSpPr>
                        <p:cNvPr id="69" name="Right Bracket 68">
                          <a:extLst>
                            <a:ext uri="{FF2B5EF4-FFF2-40B4-BE49-F238E27FC236}">
                              <a16:creationId xmlns:a16="http://schemas.microsoft.com/office/drawing/2014/main" id="{4C3E3C39-29CF-4247-8D0F-C06B08D2F5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05936" y="4649302"/>
                          <a:ext cx="45719" cy="215044"/>
                        </a:xfrm>
                        <a:prstGeom prst="rightBracke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latin typeface="Helvetica" panose="020B0604020202020204" pitchFamily="34" charset="0"/>
                            <a:cs typeface="Helvetica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70" name="Rectangle 69">
                        <a:extLst>
                          <a:ext uri="{FF2B5EF4-FFF2-40B4-BE49-F238E27FC236}">
                            <a16:creationId xmlns:a16="http://schemas.microsoft.com/office/drawing/2014/main" id="{53BC5DC2-0538-441E-9B31-B6A4619AFF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02753" y="48110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46</a:t>
                        </a:r>
                      </a:p>
                    </p:txBody>
                  </p:sp>
                  <p:sp>
                    <p:nvSpPr>
                      <p:cNvPr id="71" name="Rectangle 70">
                        <a:extLst>
                          <a:ext uri="{FF2B5EF4-FFF2-40B4-BE49-F238E27FC236}">
                            <a16:creationId xmlns:a16="http://schemas.microsoft.com/office/drawing/2014/main" id="{5D4C2A91-B7B7-4D4B-B7CB-D3BA057AF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4885" y="64390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97</a:t>
                        </a:r>
                      </a:p>
                    </p:txBody>
                  </p:sp>
                  <p:sp>
                    <p:nvSpPr>
                      <p:cNvPr id="72" name="Rectangle 71">
                        <a:extLst>
                          <a:ext uri="{FF2B5EF4-FFF2-40B4-BE49-F238E27FC236}">
                            <a16:creationId xmlns:a16="http://schemas.microsoft.com/office/drawing/2014/main" id="{42D8F8BC-1A65-4BD7-A510-A0460F0A57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88966" y="95489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74</a:t>
                        </a:r>
                      </a:p>
                    </p:txBody>
                  </p:sp>
                  <p:sp>
                    <p:nvSpPr>
                      <p:cNvPr id="73" name="Rectangle 72">
                        <a:extLst>
                          <a:ext uri="{FF2B5EF4-FFF2-40B4-BE49-F238E27FC236}">
                            <a16:creationId xmlns:a16="http://schemas.microsoft.com/office/drawing/2014/main" id="{913FAB71-7B4B-481C-82B1-8E1E9EB945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8044" y="141244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74" name="Rectangle 73">
                        <a:extLst>
                          <a:ext uri="{FF2B5EF4-FFF2-40B4-BE49-F238E27FC236}">
                            <a16:creationId xmlns:a16="http://schemas.microsoft.com/office/drawing/2014/main" id="{BFBE97AC-AA0E-4A3E-9AEF-CD5D17509B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54970" y="108794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99</a:t>
                        </a:r>
                      </a:p>
                    </p:txBody>
                  </p:sp>
                  <p:sp>
                    <p:nvSpPr>
                      <p:cNvPr id="75" name="Rectangle 74">
                        <a:extLst>
                          <a:ext uri="{FF2B5EF4-FFF2-40B4-BE49-F238E27FC236}">
                            <a16:creationId xmlns:a16="http://schemas.microsoft.com/office/drawing/2014/main" id="{BD769C1D-2F7D-4D4B-A6D8-A9D1A48ED9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91464" y="124621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66</a:t>
                        </a:r>
                      </a:p>
                    </p:txBody>
                  </p:sp>
                  <p:sp>
                    <p:nvSpPr>
                      <p:cNvPr id="76" name="Rectangle 75">
                        <a:extLst>
                          <a:ext uri="{FF2B5EF4-FFF2-40B4-BE49-F238E27FC236}">
                            <a16:creationId xmlns:a16="http://schemas.microsoft.com/office/drawing/2014/main" id="{B39FCC76-B2DC-48E2-B4C9-D4E5BA55E0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6483" y="113262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30</a:t>
                        </a:r>
                      </a:p>
                    </p:txBody>
                  </p:sp>
                  <p:sp>
                    <p:nvSpPr>
                      <p:cNvPr id="77" name="Rectangle 76">
                        <a:extLst>
                          <a:ext uri="{FF2B5EF4-FFF2-40B4-BE49-F238E27FC236}">
                            <a16:creationId xmlns:a16="http://schemas.microsoft.com/office/drawing/2014/main" id="{0BC91E14-45BD-4775-B7C0-64A4D4153A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34598" y="137502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58</a:t>
                        </a:r>
                      </a:p>
                    </p:txBody>
                  </p:sp>
                  <p:sp>
                    <p:nvSpPr>
                      <p:cNvPr id="78" name="Rectangle 77">
                        <a:extLst>
                          <a:ext uri="{FF2B5EF4-FFF2-40B4-BE49-F238E27FC236}">
                            <a16:creationId xmlns:a16="http://schemas.microsoft.com/office/drawing/2014/main" id="{F586445F-1ABA-42D5-959C-128F01D05F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19023" y="150899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50</a:t>
                        </a:r>
                      </a:p>
                    </p:txBody>
                  </p:sp>
                  <p:sp>
                    <p:nvSpPr>
                      <p:cNvPr id="79" name="Rectangle 78">
                        <a:extLst>
                          <a:ext uri="{FF2B5EF4-FFF2-40B4-BE49-F238E27FC236}">
                            <a16:creationId xmlns:a16="http://schemas.microsoft.com/office/drawing/2014/main" id="{2145643D-53CE-47C3-9817-FF4421572E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47861" y="168573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80" name="Rectangle 79">
                        <a:extLst>
                          <a:ext uri="{FF2B5EF4-FFF2-40B4-BE49-F238E27FC236}">
                            <a16:creationId xmlns:a16="http://schemas.microsoft.com/office/drawing/2014/main" id="{E342EA35-0DB1-41F4-883E-3A2A8F4CAE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36264" y="160639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70</a:t>
                        </a:r>
                      </a:p>
                    </p:txBody>
                  </p:sp>
                  <p:sp>
                    <p:nvSpPr>
                      <p:cNvPr id="81" name="Rectangle 80">
                        <a:extLst>
                          <a:ext uri="{FF2B5EF4-FFF2-40B4-BE49-F238E27FC236}">
                            <a16:creationId xmlns:a16="http://schemas.microsoft.com/office/drawing/2014/main" id="{83A1E867-7174-45A6-AC51-AB98368B1A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12381" y="200727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41</a:t>
                        </a:r>
                      </a:p>
                    </p:txBody>
                  </p:sp>
                  <p:sp>
                    <p:nvSpPr>
                      <p:cNvPr id="82" name="Rectangle 81">
                        <a:extLst>
                          <a:ext uri="{FF2B5EF4-FFF2-40B4-BE49-F238E27FC236}">
                            <a16:creationId xmlns:a16="http://schemas.microsoft.com/office/drawing/2014/main" id="{5765BFF7-030B-438C-9EDC-433E944F64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11352" y="189361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99</a:t>
                        </a:r>
                      </a:p>
                    </p:txBody>
                  </p:sp>
                  <p:sp>
                    <p:nvSpPr>
                      <p:cNvPr id="83" name="Rectangle 82">
                        <a:extLst>
                          <a:ext uri="{FF2B5EF4-FFF2-40B4-BE49-F238E27FC236}">
                            <a16:creationId xmlns:a16="http://schemas.microsoft.com/office/drawing/2014/main" id="{59679CBB-A9BE-4BB6-9EF0-493781BF80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67493" y="2202865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97</a:t>
                        </a:r>
                      </a:p>
                    </p:txBody>
                  </p:sp>
                  <p:sp>
                    <p:nvSpPr>
                      <p:cNvPr id="84" name="Rectangle 83">
                        <a:extLst>
                          <a:ext uri="{FF2B5EF4-FFF2-40B4-BE49-F238E27FC236}">
                            <a16:creationId xmlns:a16="http://schemas.microsoft.com/office/drawing/2014/main" id="{5BAAFB2B-5E2E-464E-A731-E0CABC4953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28352" y="217270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85" name="Rectangle 84">
                        <a:extLst>
                          <a:ext uri="{FF2B5EF4-FFF2-40B4-BE49-F238E27FC236}">
                            <a16:creationId xmlns:a16="http://schemas.microsoft.com/office/drawing/2014/main" id="{BF93F024-0E5E-4757-AF27-5E492422EA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8592" y="242340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86" name="Rectangle 85">
                        <a:extLst>
                          <a:ext uri="{FF2B5EF4-FFF2-40B4-BE49-F238E27FC236}">
                            <a16:creationId xmlns:a16="http://schemas.microsoft.com/office/drawing/2014/main" id="{B6671856-E01B-4518-99F0-195F3D4F04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47257" y="244559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70</a:t>
                        </a:r>
                      </a:p>
                    </p:txBody>
                  </p:sp>
                  <p:sp>
                    <p:nvSpPr>
                      <p:cNvPr id="87" name="Rectangle 86">
                        <a:extLst>
                          <a:ext uri="{FF2B5EF4-FFF2-40B4-BE49-F238E27FC236}">
                            <a16:creationId xmlns:a16="http://schemas.microsoft.com/office/drawing/2014/main" id="{B70EDF2E-F242-44CC-B49F-EEE70B4559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43910" y="267260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41</a:t>
                        </a:r>
                      </a:p>
                    </p:txBody>
                  </p:sp>
                  <p:sp>
                    <p:nvSpPr>
                      <p:cNvPr id="88" name="Rectangle 87">
                        <a:extLst>
                          <a:ext uri="{FF2B5EF4-FFF2-40B4-BE49-F238E27FC236}">
                            <a16:creationId xmlns:a16="http://schemas.microsoft.com/office/drawing/2014/main" id="{62900F2E-B75F-4BE9-BC3E-2E45A910E3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73117" y="235559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98</a:t>
                        </a:r>
                      </a:p>
                    </p:txBody>
                  </p:sp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125854B4-7583-423E-B545-85C64C2624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15448" y="281852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99</a:t>
                        </a:r>
                      </a:p>
                    </p:txBody>
                  </p:sp>
                  <p:sp>
                    <p:nvSpPr>
                      <p:cNvPr id="90" name="Rectangle 89">
                        <a:extLst>
                          <a:ext uri="{FF2B5EF4-FFF2-40B4-BE49-F238E27FC236}">
                            <a16:creationId xmlns:a16="http://schemas.microsoft.com/office/drawing/2014/main" id="{939651DB-9F4E-4383-B8AC-DFA3556649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3935" y="269764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72</a:t>
                        </a:r>
                      </a:p>
                    </p:txBody>
                  </p:sp>
                  <p:sp>
                    <p:nvSpPr>
                      <p:cNvPr id="91" name="Rectangle 90">
                        <a:extLst>
                          <a:ext uri="{FF2B5EF4-FFF2-40B4-BE49-F238E27FC236}">
                            <a16:creationId xmlns:a16="http://schemas.microsoft.com/office/drawing/2014/main" id="{7305199D-F797-4E50-9939-20FE564BCF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50590" y="258869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65</a:t>
                        </a:r>
                      </a:p>
                    </p:txBody>
                  </p:sp>
                  <p:sp>
                    <p:nvSpPr>
                      <p:cNvPr id="92" name="Rectangle 91">
                        <a:extLst>
                          <a:ext uri="{FF2B5EF4-FFF2-40B4-BE49-F238E27FC236}">
                            <a16:creationId xmlns:a16="http://schemas.microsoft.com/office/drawing/2014/main" id="{958D9474-E9F2-4CAC-8892-27917B2E07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60297" y="290600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95</a:t>
                        </a:r>
                      </a:p>
                    </p:txBody>
                  </p:sp>
                  <p:sp>
                    <p:nvSpPr>
                      <p:cNvPr id="93" name="Rectangle 92">
                        <a:extLst>
                          <a:ext uri="{FF2B5EF4-FFF2-40B4-BE49-F238E27FC236}">
                            <a16:creationId xmlns:a16="http://schemas.microsoft.com/office/drawing/2014/main" id="{014E0A08-20EF-4715-ACDD-8A1122A449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12796" y="306185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50</a:t>
                        </a:r>
                      </a:p>
                    </p:txBody>
                  </p:sp>
                  <p:sp>
                    <p:nvSpPr>
                      <p:cNvPr id="94" name="Rectangle 93">
                        <a:extLst>
                          <a:ext uri="{FF2B5EF4-FFF2-40B4-BE49-F238E27FC236}">
                            <a16:creationId xmlns:a16="http://schemas.microsoft.com/office/drawing/2014/main" id="{6345F117-484A-4330-8D2D-CE8E3E72D8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15451" y="313697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DEA15AE2-757E-4339-BFFC-E671DF769D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0017" y="252191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98</a:t>
                        </a:r>
                      </a:p>
                    </p:txBody>
                  </p:sp>
                  <p:sp>
                    <p:nvSpPr>
                      <p:cNvPr id="96" name="Rectangle 95">
                        <a:extLst>
                          <a:ext uri="{FF2B5EF4-FFF2-40B4-BE49-F238E27FC236}">
                            <a16:creationId xmlns:a16="http://schemas.microsoft.com/office/drawing/2014/main" id="{A0843142-C774-469C-9A5D-03919A44B0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95862" y="288185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44</a:t>
                        </a:r>
                      </a:p>
                    </p:txBody>
                  </p:sp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27F69B41-0011-4140-A63C-EC1523341A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4544" y="316906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35</a:t>
                        </a:r>
                      </a:p>
                    </p:txBody>
                  </p:sp>
                  <p:sp>
                    <p:nvSpPr>
                      <p:cNvPr id="98" name="Rectangle 97">
                        <a:extLst>
                          <a:ext uri="{FF2B5EF4-FFF2-40B4-BE49-F238E27FC236}">
                            <a16:creationId xmlns:a16="http://schemas.microsoft.com/office/drawing/2014/main" id="{D04B166C-5F33-4EDD-B3D2-93DCA600AC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2844" y="368551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59</a:t>
                        </a:r>
                      </a:p>
                    </p:txBody>
                  </p:sp>
                  <p:sp>
                    <p:nvSpPr>
                      <p:cNvPr id="99" name="Rectangle 98">
                        <a:extLst>
                          <a:ext uri="{FF2B5EF4-FFF2-40B4-BE49-F238E27FC236}">
                            <a16:creationId xmlns:a16="http://schemas.microsoft.com/office/drawing/2014/main" id="{A3D4F853-F15F-4104-B242-9B4B61CCFB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79817" y="419715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72</a:t>
                        </a:r>
                      </a:p>
                    </p:txBody>
                  </p:sp>
                  <p:sp>
                    <p:nvSpPr>
                      <p:cNvPr id="100" name="Rectangle 99">
                        <a:extLst>
                          <a:ext uri="{FF2B5EF4-FFF2-40B4-BE49-F238E27FC236}">
                            <a16:creationId xmlns:a16="http://schemas.microsoft.com/office/drawing/2014/main" id="{64804985-D30A-4694-A9F8-9C42C4FB26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0016" y="348490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93</a:t>
                        </a:r>
                      </a:p>
                    </p:txBody>
                  </p:sp>
                  <p:sp>
                    <p:nvSpPr>
                      <p:cNvPr id="101" name="Rectangle 100">
                        <a:extLst>
                          <a:ext uri="{FF2B5EF4-FFF2-40B4-BE49-F238E27FC236}">
                            <a16:creationId xmlns:a16="http://schemas.microsoft.com/office/drawing/2014/main" id="{8210EA28-DBC7-42C5-81B3-143A2E64F0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61148" y="356433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02" name="Rectangle 101">
                        <a:extLst>
                          <a:ext uri="{FF2B5EF4-FFF2-40B4-BE49-F238E27FC236}">
                            <a16:creationId xmlns:a16="http://schemas.microsoft.com/office/drawing/2014/main" id="{5FDA530B-12CA-4D1D-9065-34B84EDD9F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37733" y="342832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03" name="Rectangle 102">
                        <a:extLst>
                          <a:ext uri="{FF2B5EF4-FFF2-40B4-BE49-F238E27FC236}">
                            <a16:creationId xmlns:a16="http://schemas.microsoft.com/office/drawing/2014/main" id="{A7BEC5C8-3A66-4853-A5BE-8772BF9505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39901" y="429678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51</a:t>
                        </a:r>
                      </a:p>
                    </p:txBody>
                  </p:sp>
                  <p:sp>
                    <p:nvSpPr>
                      <p:cNvPr id="104" name="Rectangle 103">
                        <a:extLst>
                          <a:ext uri="{FF2B5EF4-FFF2-40B4-BE49-F238E27FC236}">
                            <a16:creationId xmlns:a16="http://schemas.microsoft.com/office/drawing/2014/main" id="{701874E3-9A03-4F2D-AC33-71C6D3DBAB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04389" y="491081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105" name="Rectangle 104">
                        <a:extLst>
                          <a:ext uri="{FF2B5EF4-FFF2-40B4-BE49-F238E27FC236}">
                            <a16:creationId xmlns:a16="http://schemas.microsoft.com/office/drawing/2014/main" id="{5D036E02-B37F-4AE0-A09B-EB2F5BD635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8811" y="416081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06" name="Rectangle 105">
                        <a:extLst>
                          <a:ext uri="{FF2B5EF4-FFF2-40B4-BE49-F238E27FC236}">
                            <a16:creationId xmlns:a16="http://schemas.microsoft.com/office/drawing/2014/main" id="{66721CDE-9458-4B9A-9503-595A85544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07966" y="403836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65</a:t>
                        </a:r>
                      </a:p>
                    </p:txBody>
                  </p:sp>
                  <p:sp>
                    <p:nvSpPr>
                      <p:cNvPr id="107" name="Rectangle 106">
                        <a:extLst>
                          <a:ext uri="{FF2B5EF4-FFF2-40B4-BE49-F238E27FC236}">
                            <a16:creationId xmlns:a16="http://schemas.microsoft.com/office/drawing/2014/main" id="{A51ED577-37EB-4DF2-8A89-BC5E6CCEDE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1773" y="394149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89</a:t>
                        </a:r>
                      </a:p>
                    </p:txBody>
                  </p:sp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0768D5D8-6517-4873-8F84-7C3719E9F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89281" y="382975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55</a:t>
                        </a:r>
                      </a:p>
                    </p:txBody>
                  </p:sp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7835190F-9F07-4CD2-B564-94DBFB206B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3725" y="415472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E0563CC8-F87D-4BAC-BEC9-9C8708E112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71888" y="446325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E05AC27F-2372-4E39-A800-3C83D98DCC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8655" y="522848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87</a:t>
                        </a:r>
                      </a:p>
                    </p:txBody>
                  </p:sp>
                  <p:sp>
                    <p:nvSpPr>
                      <p:cNvPr id="112" name="Rectangle 111">
                        <a:extLst>
                          <a:ext uri="{FF2B5EF4-FFF2-40B4-BE49-F238E27FC236}">
                            <a16:creationId xmlns:a16="http://schemas.microsoft.com/office/drawing/2014/main" id="{C5A74CAE-D66C-46C7-861E-7062ADAE7F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329" y="497964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51</a:t>
                        </a:r>
                      </a:p>
                    </p:txBody>
                  </p:sp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ED993281-AF59-4E4C-BB77-B75DD5907B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9002" y="480324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77</a:t>
                        </a:r>
                      </a:p>
                    </p:txBody>
                  </p:sp>
                  <p:sp>
                    <p:nvSpPr>
                      <p:cNvPr id="114" name="Rectangle 113">
                        <a:extLst>
                          <a:ext uri="{FF2B5EF4-FFF2-40B4-BE49-F238E27FC236}">
                            <a16:creationId xmlns:a16="http://schemas.microsoft.com/office/drawing/2014/main" id="{687EBF9F-2375-4BFA-9EE7-9153344A2C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48344" y="471036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15" name="Rectangle 114">
                        <a:extLst>
                          <a:ext uri="{FF2B5EF4-FFF2-40B4-BE49-F238E27FC236}">
                            <a16:creationId xmlns:a16="http://schemas.microsoft.com/office/drawing/2014/main" id="{A7474A94-152B-4711-A6A7-5A194CA2B6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73091" y="464219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97</a:t>
                        </a:r>
                      </a:p>
                    </p:txBody>
                  </p:sp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8017B73F-BD79-4FA4-96EA-4874F4BCEE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39797" y="480036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99</a:t>
                        </a:r>
                      </a:p>
                    </p:txBody>
                  </p:sp>
                  <p:sp>
                    <p:nvSpPr>
                      <p:cNvPr id="117" name="Rectangle 116">
                        <a:extLst>
                          <a:ext uri="{FF2B5EF4-FFF2-40B4-BE49-F238E27FC236}">
                            <a16:creationId xmlns:a16="http://schemas.microsoft.com/office/drawing/2014/main" id="{55CA4DD7-A38C-48E4-B085-280D7F7250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86772" y="493546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60</a:t>
                        </a:r>
                      </a:p>
                    </p:txBody>
                  </p:sp>
                  <p:sp>
                    <p:nvSpPr>
                      <p:cNvPr id="118" name="Rectangle 117">
                        <a:extLst>
                          <a:ext uri="{FF2B5EF4-FFF2-40B4-BE49-F238E27FC236}">
                            <a16:creationId xmlns:a16="http://schemas.microsoft.com/office/drawing/2014/main" id="{5192471E-5EB3-4C17-A7A5-3A111FE97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79920" y="512473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19" name="Rectangle 118">
                        <a:extLst>
                          <a:ext uri="{FF2B5EF4-FFF2-40B4-BE49-F238E27FC236}">
                            <a16:creationId xmlns:a16="http://schemas.microsoft.com/office/drawing/2014/main" id="{A79E3651-7D44-41D3-B143-1126991912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89281" y="532104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52CA554A-F059-4B39-8A95-A456573D62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43702" y="526663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F51395CF-A754-4D7A-91D4-2114CE849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7409" y="539673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22" name="Rectangle 121">
                        <a:extLst>
                          <a:ext uri="{FF2B5EF4-FFF2-40B4-BE49-F238E27FC236}">
                            <a16:creationId xmlns:a16="http://schemas.microsoft.com/office/drawing/2014/main" id="{1B4AA29D-EBAE-4448-A22C-987EFEA0C5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55079" y="562923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63</a:t>
                        </a:r>
                      </a:p>
                    </p:txBody>
                  </p:sp>
                  <p:sp>
                    <p:nvSpPr>
                      <p:cNvPr id="123" name="Rectangle 122">
                        <a:extLst>
                          <a:ext uri="{FF2B5EF4-FFF2-40B4-BE49-F238E27FC236}">
                            <a16:creationId xmlns:a16="http://schemas.microsoft.com/office/drawing/2014/main" id="{59C4BB10-FAC4-4000-ACA7-8CC4B543E1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70347" y="561181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60</a:t>
                        </a:r>
                      </a:p>
                    </p:txBody>
                  </p:sp>
                  <p:sp>
                    <p:nvSpPr>
                      <p:cNvPr id="124" name="Rectangle 123">
                        <a:extLst>
                          <a:ext uri="{FF2B5EF4-FFF2-40B4-BE49-F238E27FC236}">
                            <a16:creationId xmlns:a16="http://schemas.microsoft.com/office/drawing/2014/main" id="{2745CC6F-CCDF-475B-BE40-1974ABAE4C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3774" y="488708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30</a:t>
                        </a:r>
                      </a:p>
                    </p:txBody>
                  </p:sp>
                  <p:sp>
                    <p:nvSpPr>
                      <p:cNvPr id="125" name="Rectangle 124">
                        <a:extLst>
                          <a:ext uri="{FF2B5EF4-FFF2-40B4-BE49-F238E27FC236}">
                            <a16:creationId xmlns:a16="http://schemas.microsoft.com/office/drawing/2014/main" id="{0340F41D-51E4-4E47-AEB4-0D50034A82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0225" y="608441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36</a:t>
                        </a:r>
                      </a:p>
                    </p:txBody>
                  </p:sp>
                  <p:sp>
                    <p:nvSpPr>
                      <p:cNvPr id="126" name="Rectangle 125">
                        <a:extLst>
                          <a:ext uri="{FF2B5EF4-FFF2-40B4-BE49-F238E27FC236}">
                            <a16:creationId xmlns:a16="http://schemas.microsoft.com/office/drawing/2014/main" id="{8822ADEB-6F00-49B9-96FF-4DE44BE503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1233" y="602556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38</a:t>
                        </a:r>
                      </a:p>
                    </p:txBody>
                  </p:sp>
                  <p:sp>
                    <p:nvSpPr>
                      <p:cNvPr id="127" name="Rectangle 126">
                        <a:extLst>
                          <a:ext uri="{FF2B5EF4-FFF2-40B4-BE49-F238E27FC236}">
                            <a16:creationId xmlns:a16="http://schemas.microsoft.com/office/drawing/2014/main" id="{FF52E4BF-1A48-45F2-89AF-584A4A02C5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1758" y="623970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94</a:t>
                        </a:r>
                      </a:p>
                    </p:txBody>
                  </p:sp>
                  <p:sp>
                    <p:nvSpPr>
                      <p:cNvPr id="128" name="Rectangle 127">
                        <a:extLst>
                          <a:ext uri="{FF2B5EF4-FFF2-40B4-BE49-F238E27FC236}">
                            <a16:creationId xmlns:a16="http://schemas.microsoft.com/office/drawing/2014/main" id="{CCFF3CA6-924A-4192-A4B7-A63E0C6172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91794" y="592257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29" name="Rectangle 128">
                        <a:extLst>
                          <a:ext uri="{FF2B5EF4-FFF2-40B4-BE49-F238E27FC236}">
                            <a16:creationId xmlns:a16="http://schemas.microsoft.com/office/drawing/2014/main" id="{13A9435A-F282-4E0D-81F5-A6CF62A5D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40991" y="588721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0" name="Rectangle 129">
                        <a:extLst>
                          <a:ext uri="{FF2B5EF4-FFF2-40B4-BE49-F238E27FC236}">
                            <a16:creationId xmlns:a16="http://schemas.microsoft.com/office/drawing/2014/main" id="{F8917B79-51A6-4FD0-99C9-B05EAB59A8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14483" y="601711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1" name="Rectangle 130">
                        <a:extLst>
                          <a:ext uri="{FF2B5EF4-FFF2-40B4-BE49-F238E27FC236}">
                            <a16:creationId xmlns:a16="http://schemas.microsoft.com/office/drawing/2014/main" id="{7EDD3641-C760-43D4-9D00-6C66447992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11352" y="636479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2" name="Rectangle 131">
                        <a:extLst>
                          <a:ext uri="{FF2B5EF4-FFF2-40B4-BE49-F238E27FC236}">
                            <a16:creationId xmlns:a16="http://schemas.microsoft.com/office/drawing/2014/main" id="{85BFA9A7-3573-4F0C-9AC4-26762F303C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14313" y="647498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90</a:t>
                        </a:r>
                      </a:p>
                    </p:txBody>
                  </p:sp>
                  <p:sp>
                    <p:nvSpPr>
                      <p:cNvPr id="133" name="Rectangle 132">
                        <a:extLst>
                          <a:ext uri="{FF2B5EF4-FFF2-40B4-BE49-F238E27FC236}">
                            <a16:creationId xmlns:a16="http://schemas.microsoft.com/office/drawing/2014/main" id="{29D9FBE6-FC56-4645-9070-C0111E1275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34243" y="6604875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79</a:t>
                        </a:r>
                      </a:p>
                    </p:txBody>
                  </p:sp>
                  <p:sp>
                    <p:nvSpPr>
                      <p:cNvPr id="134" name="Rectangle 133">
                        <a:extLst>
                          <a:ext uri="{FF2B5EF4-FFF2-40B4-BE49-F238E27FC236}">
                            <a16:creationId xmlns:a16="http://schemas.microsoft.com/office/drawing/2014/main" id="{5CBC3EBB-1707-4B68-AB26-1BAF09DA4B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72013" y="672054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95</a:t>
                        </a:r>
                      </a:p>
                    </p:txBody>
                  </p:sp>
                  <p:sp>
                    <p:nvSpPr>
                      <p:cNvPr id="135" name="Rectangle 134">
                        <a:extLst>
                          <a:ext uri="{FF2B5EF4-FFF2-40B4-BE49-F238E27FC236}">
                            <a16:creationId xmlns:a16="http://schemas.microsoft.com/office/drawing/2014/main" id="{4D089DE0-542D-450C-857C-09A7967911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254383" y="681905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96</a:t>
                        </a:r>
                      </a:p>
                    </p:txBody>
                  </p:sp>
                  <p:sp>
                    <p:nvSpPr>
                      <p:cNvPr id="136" name="Rectangle 135">
                        <a:extLst>
                          <a:ext uri="{FF2B5EF4-FFF2-40B4-BE49-F238E27FC236}">
                            <a16:creationId xmlns:a16="http://schemas.microsoft.com/office/drawing/2014/main" id="{04D17FBE-AFFD-4917-8F13-2DF4183A47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36599" y="662241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9B0CD9B7-1E44-425E-B254-897E79D7EA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3762" y="676189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B9F0EBE5-83A7-4534-8ED6-34FF251CB8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13367" y="6913006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954B9321-F9DA-4242-A26C-8697CDAB21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79251" y="714699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59A45ED3-C2DF-4DA4-AB8D-215D1F304A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974" y="7749024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33</a:t>
                        </a:r>
                      </a:p>
                    </p:txBody>
                  </p:sp>
                  <p:sp>
                    <p:nvSpPr>
                      <p:cNvPr id="141" name="Rectangle 140">
                        <a:extLst>
                          <a:ext uri="{FF2B5EF4-FFF2-40B4-BE49-F238E27FC236}">
                            <a16:creationId xmlns:a16="http://schemas.microsoft.com/office/drawing/2014/main" id="{361521C8-DA47-4BD6-A354-5F986B26A0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308" y="777683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52</a:t>
                        </a:r>
                      </a:p>
                    </p:txBody>
                  </p:sp>
                  <p:sp>
                    <p:nvSpPr>
                      <p:cNvPr id="274" name="Rectangle 273">
                        <a:extLst>
                          <a:ext uri="{FF2B5EF4-FFF2-40B4-BE49-F238E27FC236}">
                            <a16:creationId xmlns:a16="http://schemas.microsoft.com/office/drawing/2014/main" id="{01D85F5F-01EC-4737-9641-41976C712A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98115" y="7929230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96</a:t>
                        </a:r>
                      </a:p>
                    </p:txBody>
                  </p:sp>
                  <p:sp>
                    <p:nvSpPr>
                      <p:cNvPr id="275" name="Rectangle 274">
                        <a:extLst>
                          <a:ext uri="{FF2B5EF4-FFF2-40B4-BE49-F238E27FC236}">
                            <a16:creationId xmlns:a16="http://schemas.microsoft.com/office/drawing/2014/main" id="{ED7FF687-78C0-4190-95A6-135095E733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93808" y="7604859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76" name="Rectangle 275">
                        <a:extLst>
                          <a:ext uri="{FF2B5EF4-FFF2-40B4-BE49-F238E27FC236}">
                            <a16:creationId xmlns:a16="http://schemas.microsoft.com/office/drawing/2014/main" id="{032547B4-BE13-4BB7-A034-DB93B66F2F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0809" y="807283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71</a:t>
                        </a:r>
                      </a:p>
                    </p:txBody>
                  </p:sp>
                  <p:sp>
                    <p:nvSpPr>
                      <p:cNvPr id="277" name="Rectangle 276">
                        <a:extLst>
                          <a:ext uri="{FF2B5EF4-FFF2-40B4-BE49-F238E27FC236}">
                            <a16:creationId xmlns:a16="http://schemas.microsoft.com/office/drawing/2014/main" id="{42007B48-429A-4E06-9E21-5D891506F8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55803" y="8207053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92</a:t>
                        </a:r>
                      </a:p>
                    </p:txBody>
                  </p:sp>
                  <p:sp>
                    <p:nvSpPr>
                      <p:cNvPr id="278" name="Rectangle 277">
                        <a:extLst>
                          <a:ext uri="{FF2B5EF4-FFF2-40B4-BE49-F238E27FC236}">
                            <a16:creationId xmlns:a16="http://schemas.microsoft.com/office/drawing/2014/main" id="{F000CA77-BA4A-40DA-9561-8B0ADBEC89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33796" y="743355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79" name="Rectangle 278">
                        <a:extLst>
                          <a:ext uri="{FF2B5EF4-FFF2-40B4-BE49-F238E27FC236}">
                            <a16:creationId xmlns:a16="http://schemas.microsoft.com/office/drawing/2014/main" id="{92DBBE83-EA59-4A86-BF68-4BEEA0A2BA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46192" y="7574642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80" name="Rectangle 279">
                        <a:extLst>
                          <a:ext uri="{FF2B5EF4-FFF2-40B4-BE49-F238E27FC236}">
                            <a16:creationId xmlns:a16="http://schemas.microsoft.com/office/drawing/2014/main" id="{DE44B5BC-845E-408A-9138-224E03217C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505709" y="7806627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81" name="Rectangle 280">
                        <a:extLst>
                          <a:ext uri="{FF2B5EF4-FFF2-40B4-BE49-F238E27FC236}">
                            <a16:creationId xmlns:a16="http://schemas.microsoft.com/office/drawing/2014/main" id="{E8732ACC-254A-46FD-9E0A-29B9B50AAC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27183" y="794485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82" name="Rectangle 281">
                        <a:extLst>
                          <a:ext uri="{FF2B5EF4-FFF2-40B4-BE49-F238E27FC236}">
                            <a16:creationId xmlns:a16="http://schemas.microsoft.com/office/drawing/2014/main" id="{A2C5B5E6-EE09-4C83-8707-06FE688CA2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98249" y="8083398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283" name="Rectangle 282">
                        <a:extLst>
                          <a:ext uri="{FF2B5EF4-FFF2-40B4-BE49-F238E27FC236}">
                            <a16:creationId xmlns:a16="http://schemas.microsoft.com/office/drawing/2014/main" id="{0274FE95-DA79-45BB-A986-0F3CB08A73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24878" y="8124851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99</a:t>
                        </a:r>
                      </a:p>
                    </p:txBody>
                  </p:sp>
                  <p:sp>
                    <p:nvSpPr>
                      <p:cNvPr id="284" name="Rectangle 283">
                        <a:extLst>
                          <a:ext uri="{FF2B5EF4-FFF2-40B4-BE49-F238E27FC236}">
                            <a16:creationId xmlns:a16="http://schemas.microsoft.com/office/drawing/2014/main" id="{27509412-4EEF-4376-922D-A54BADB542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82874" y="8339105"/>
                        <a:ext cx="385081" cy="1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lvl="0"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kumimoji="0" lang="en-US" altLang="en-US" sz="700" dirty="0">
                            <a:solidFill>
                              <a:srgbClr val="000000"/>
                            </a:solidFill>
                            <a:latin typeface="Helvetica" panose="020B0604020202020204" pitchFamily="34" charset="0"/>
                            <a:ea typeface="Times New Roman" panose="02020603050405020304" pitchFamily="18" charset="0"/>
                            <a:cs typeface="Helvetica" panose="020B0604020202020204" pitchFamily="34" charset="0"/>
                          </a:rPr>
                          <a:t>100</a:t>
                        </a:r>
                      </a:p>
                    </p:txBody>
                  </p:sp>
                </p:grpSp>
                <p:sp>
                  <p:nvSpPr>
                    <p:cNvPr id="152" name="Rectangle 151">
                      <a:extLst>
                        <a:ext uri="{FF2B5EF4-FFF2-40B4-BE49-F238E27FC236}">
                          <a16:creationId xmlns:a16="http://schemas.microsoft.com/office/drawing/2014/main" id="{244E8E42-45E3-4BD8-AA0A-65D4B485AD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4521" y="1249604"/>
                      <a:ext cx="1152864" cy="1800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lvl="0"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kumimoji="0" lang="en-US" altLang="en-US" sz="1200" b="1" i="1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B. </a:t>
                      </a:r>
                      <a:r>
                        <a:rPr kumimoji="0" lang="en-US" altLang="en-US" sz="1200" b="1" i="1" dirty="0" err="1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elkanii</a:t>
                      </a:r>
                      <a:r>
                        <a:rPr kumimoji="0" lang="en-US" altLang="en-US" sz="1200" b="1" i="1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 </a:t>
                      </a:r>
                      <a:endParaRPr kumimoji="0" lang="en-US" altLang="en-US" sz="1200" b="1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p:txBody>
                </p:sp>
                <p:sp>
                  <p:nvSpPr>
                    <p:cNvPr id="153" name="Right Bracket 152">
                      <a:extLst>
                        <a:ext uri="{FF2B5EF4-FFF2-40B4-BE49-F238E27FC236}">
                          <a16:creationId xmlns:a16="http://schemas.microsoft.com/office/drawing/2014/main" id="{618ABB9D-0BE1-42EF-9BCB-58B332717B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3572" y="1127443"/>
                      <a:ext cx="45719" cy="432000"/>
                    </a:xfrm>
                    <a:prstGeom prst="rightBracket">
                      <a:avLst/>
                    </a:prstGeom>
                    <a:ln w="127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57" name="Rectangle 156">
                    <a:extLst>
                      <a:ext uri="{FF2B5EF4-FFF2-40B4-BE49-F238E27FC236}">
                        <a16:creationId xmlns:a16="http://schemas.microsoft.com/office/drawing/2014/main" id="{A00D2E2D-5C5A-4712-AA4A-6D638074F09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19277" y="6953417"/>
                    <a:ext cx="2325427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kumimoji="0" lang="en-US" altLang="en-US" sz="1300" b="1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rPr>
                      <a:t>Pathogenic bacteria</a:t>
                    </a:r>
                  </a:p>
                </p:txBody>
              </p:sp>
              <p:sp>
                <p:nvSpPr>
                  <p:cNvPr id="158" name="Right Bracket 157">
                    <a:extLst>
                      <a:ext uri="{FF2B5EF4-FFF2-40B4-BE49-F238E27FC236}">
                        <a16:creationId xmlns:a16="http://schemas.microsoft.com/office/drawing/2014/main" id="{41F68D5F-A4A4-4587-B98E-6945C9E05660}"/>
                      </a:ext>
                    </a:extLst>
                  </p:cNvPr>
                  <p:cNvSpPr/>
                  <p:nvPr/>
                </p:nvSpPr>
                <p:spPr>
                  <a:xfrm>
                    <a:off x="6518976" y="5611819"/>
                    <a:ext cx="45719" cy="3034662"/>
                  </a:xfrm>
                  <a:prstGeom prst="rightBracket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</p:grp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ABC1114B-56B4-4156-ACFF-7F57DAAB87EE}"/>
                    </a:ext>
                  </a:extLst>
                </p:cNvPr>
                <p:cNvSpPr/>
                <p:nvPr/>
              </p:nvSpPr>
              <p:spPr>
                <a:xfrm>
                  <a:off x="1017952" y="1103767"/>
                  <a:ext cx="1530487" cy="18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en-US" altLang="en-US" sz="1300" b="1" dirty="0" err="1">
                      <a:solidFill>
                        <a:srgbClr val="000000"/>
                      </a:solidFill>
                      <a:latin typeface="Helvetica" panose="020B0604020202020204" pitchFamily="34" charset="0"/>
                      <a:ea typeface="Times New Roman" panose="02020603050405020304" pitchFamily="18" charset="0"/>
                      <a:cs typeface="Helvetica" panose="020B0604020202020204" pitchFamily="34" charset="0"/>
                    </a:rPr>
                    <a:t>Bradyhizobia</a:t>
                  </a:r>
                  <a:endParaRPr kumimoji="0" lang="en-US" altLang="en-US" sz="1300" b="1" dirty="0">
                    <a:solidFill>
                      <a:srgbClr val="000000"/>
                    </a:solidFill>
                    <a:latin typeface="Helvetica" panose="020B0604020202020204" pitchFamily="34" charset="0"/>
                    <a:ea typeface="Times New Roman" panose="02020603050405020304" pitchFamily="18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161" name="Right Bracket 160">
                  <a:extLst>
                    <a:ext uri="{FF2B5EF4-FFF2-40B4-BE49-F238E27FC236}">
                      <a16:creationId xmlns:a16="http://schemas.microsoft.com/office/drawing/2014/main" id="{F228D159-438F-46AC-B22F-97A2478D179E}"/>
                    </a:ext>
                  </a:extLst>
                </p:cNvPr>
                <p:cNvSpPr/>
                <p:nvPr/>
              </p:nvSpPr>
              <p:spPr>
                <a:xfrm>
                  <a:off x="6091474" y="629215"/>
                  <a:ext cx="45719" cy="1378064"/>
                </a:xfrm>
                <a:prstGeom prst="rightBracket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</p:grp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A7ADF4D-FB9D-41DE-8B4B-56F402375DF6}"/>
                  </a:ext>
                </a:extLst>
              </p:cNvPr>
              <p:cNvSpPr/>
              <p:nvPr/>
            </p:nvSpPr>
            <p:spPr>
              <a:xfrm>
                <a:off x="4865681" y="2617989"/>
                <a:ext cx="1530487" cy="180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1300" b="1" dirty="0">
                    <a:solidFill>
                      <a:srgbClr val="000000"/>
                    </a:solidFill>
                    <a:latin typeface="Helvetica" panose="020B0604020202020204" pitchFamily="34" charset="0"/>
                    <a:ea typeface="Times New Roman" panose="02020603050405020304" pitchFamily="18" charset="0"/>
                    <a:cs typeface="Helvetica" panose="020B0604020202020204" pitchFamily="34" charset="0"/>
                  </a:rPr>
                  <a:t>Other rhizobia</a:t>
                </a:r>
              </a:p>
            </p:txBody>
          </p:sp>
        </p:grp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643F075E-950F-4DA0-BA7E-A633293CFC6A}"/>
                </a:ext>
              </a:extLst>
            </p:cNvPr>
            <p:cNvSpPr/>
            <p:nvPr/>
          </p:nvSpPr>
          <p:spPr>
            <a:xfrm>
              <a:off x="401089" y="1854295"/>
              <a:ext cx="2223073" cy="295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20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(A) </a:t>
              </a:r>
              <a:r>
                <a:rPr kumimoji="0" lang="en-US" altLang="en-US" sz="1200" b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RhcJ</a:t>
              </a:r>
              <a:endParaRPr kumimoji="0" lang="en-US" altLang="en-US" sz="12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691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58DAAFC-6209-4E4F-80F8-9B7A342D1CD7}"/>
              </a:ext>
            </a:extLst>
          </p:cNvPr>
          <p:cNvGrpSpPr/>
          <p:nvPr/>
        </p:nvGrpSpPr>
        <p:grpSpPr>
          <a:xfrm>
            <a:off x="527346" y="412408"/>
            <a:ext cx="6353027" cy="9645901"/>
            <a:chOff x="611653" y="252172"/>
            <a:chExt cx="6353027" cy="96459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4B4400-F210-4D80-81FD-573733235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100" y="252172"/>
              <a:ext cx="3406174" cy="964590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1E961C5-A89F-4A83-B3AE-E53F4B6824BE}"/>
                </a:ext>
              </a:extLst>
            </p:cNvPr>
            <p:cNvSpPr/>
            <p:nvPr/>
          </p:nvSpPr>
          <p:spPr>
            <a:xfrm>
              <a:off x="2853980" y="2522639"/>
              <a:ext cx="112314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70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Mesorhizobium</a:t>
              </a:r>
              <a:endParaRPr kumimoji="0" lang="en-US" altLang="en-US" sz="7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EA78BA-FA39-4E03-B5D9-3DA3E999F916}"/>
                </a:ext>
              </a:extLst>
            </p:cNvPr>
            <p:cNvSpPr/>
            <p:nvPr/>
          </p:nvSpPr>
          <p:spPr>
            <a:xfrm>
              <a:off x="2879454" y="2426605"/>
              <a:ext cx="1547167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Sinorhizobium</a:t>
              </a:r>
              <a:r>
                <a:rPr kumimoji="0" lang="en-US" altLang="en-US" sz="65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Ensifer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fredii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D8C4687-5512-4A4B-9901-200195BF0D09}"/>
                </a:ext>
              </a:extLst>
            </p:cNvPr>
            <p:cNvSpPr/>
            <p:nvPr/>
          </p:nvSpPr>
          <p:spPr>
            <a:xfrm>
              <a:off x="3167086" y="215649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grahamii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616AAB3-4061-456A-8C42-4C5D5AB8EAF2}"/>
                </a:ext>
              </a:extLst>
            </p:cNvPr>
            <p:cNvSpPr/>
            <p:nvPr/>
          </p:nvSpPr>
          <p:spPr>
            <a:xfrm>
              <a:off x="2968322" y="2341590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Ensifer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alkalisoli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758F5B-D4BF-480D-833C-F64B1A91820A}"/>
                </a:ext>
              </a:extLst>
            </p:cNvPr>
            <p:cNvSpPr/>
            <p:nvPr/>
          </p:nvSpPr>
          <p:spPr>
            <a:xfrm>
              <a:off x="2599847" y="4616682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Bosea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6A3A791-738C-4A23-BC25-465144EEC934}"/>
                </a:ext>
              </a:extLst>
            </p:cNvPr>
            <p:cNvSpPr/>
            <p:nvPr/>
          </p:nvSpPr>
          <p:spPr>
            <a:xfrm>
              <a:off x="2554255" y="2813208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Rhizobiales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bacterium 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115048-FE93-4AC0-A4EB-ECA3865E8551}"/>
                </a:ext>
              </a:extLst>
            </p:cNvPr>
            <p:cNvSpPr/>
            <p:nvPr/>
          </p:nvSpPr>
          <p:spPr>
            <a:xfrm>
              <a:off x="3006337" y="3542551"/>
              <a:ext cx="1897969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Xanthomonas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arboricola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melonis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9FEBE3-8419-4BA7-8876-20E25453E820}"/>
                </a:ext>
              </a:extLst>
            </p:cNvPr>
            <p:cNvSpPr/>
            <p:nvPr/>
          </p:nvSpPr>
          <p:spPr>
            <a:xfrm>
              <a:off x="2842388" y="8802330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Shigella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FC1967 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D1B462-41F8-4EF2-B4AE-BDDED5A542B7}"/>
                </a:ext>
              </a:extLst>
            </p:cNvPr>
            <p:cNvSpPr/>
            <p:nvPr/>
          </p:nvSpPr>
          <p:spPr>
            <a:xfrm>
              <a:off x="3744083" y="8987419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70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Helicobacter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6DAE342-C2FB-4D88-92F3-7E1F8EDA80E2}"/>
                </a:ext>
              </a:extLst>
            </p:cNvPr>
            <p:cNvSpPr/>
            <p:nvPr/>
          </p:nvSpPr>
          <p:spPr>
            <a:xfrm>
              <a:off x="2761514" y="706904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Yersinia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D01181-F6B7-48E9-AC68-FA8D5B23D309}"/>
                </a:ext>
              </a:extLst>
            </p:cNvPr>
            <p:cNvSpPr/>
            <p:nvPr/>
          </p:nvSpPr>
          <p:spPr>
            <a:xfrm>
              <a:off x="2788887" y="688387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E. coli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3D07FF-D2A5-476A-B0EA-762E7E27A9D9}"/>
                </a:ext>
              </a:extLst>
            </p:cNvPr>
            <p:cNvSpPr/>
            <p:nvPr/>
          </p:nvSpPr>
          <p:spPr>
            <a:xfrm>
              <a:off x="2904850" y="820327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Erwinia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0B8C7ED-3C30-40A3-8CCF-ED1AEE56166D}"/>
                </a:ext>
              </a:extLst>
            </p:cNvPr>
            <p:cNvSpPr/>
            <p:nvPr/>
          </p:nvSpPr>
          <p:spPr>
            <a:xfrm>
              <a:off x="3095236" y="534728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Vibrio cholerae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14688F-F6DD-4EC3-8F9E-0C365260FA33}"/>
                </a:ext>
              </a:extLst>
            </p:cNvPr>
            <p:cNvSpPr/>
            <p:nvPr/>
          </p:nvSpPr>
          <p:spPr>
            <a:xfrm>
              <a:off x="2933707" y="580883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Dickeya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dadantii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68759A-10D6-43EE-86EF-3B929CB80033}"/>
                </a:ext>
              </a:extLst>
            </p:cNvPr>
            <p:cNvSpPr/>
            <p:nvPr/>
          </p:nvSpPr>
          <p:spPr>
            <a:xfrm>
              <a:off x="3051986" y="801434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Pectobacterium</a:t>
              </a:r>
              <a:endParaRPr kumimoji="0" lang="en-US" altLang="en-US" sz="650" b="1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310F4D-98A8-41DD-B2B5-1B3E29680403}"/>
                </a:ext>
              </a:extLst>
            </p:cNvPr>
            <p:cNvSpPr/>
            <p:nvPr/>
          </p:nvSpPr>
          <p:spPr>
            <a:xfrm>
              <a:off x="2477366" y="5438585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Bordetella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4F1D522-40AC-44EE-AFE2-5E9F1FE06048}"/>
                </a:ext>
              </a:extLst>
            </p:cNvPr>
            <p:cNvSpPr/>
            <p:nvPr/>
          </p:nvSpPr>
          <p:spPr>
            <a:xfrm>
              <a:off x="3167041" y="6457095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Corynebacterium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F748F96-E507-47B8-B3A3-31E5D4F885EB}"/>
                </a:ext>
              </a:extLst>
            </p:cNvPr>
            <p:cNvSpPr/>
            <p:nvPr/>
          </p:nvSpPr>
          <p:spPr>
            <a:xfrm>
              <a:off x="2915497" y="61727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elkanii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2061AA9-55A3-443C-B109-FEACC1F006C5}"/>
                </a:ext>
              </a:extLst>
            </p:cNvPr>
            <p:cNvSpPr/>
            <p:nvPr/>
          </p:nvSpPr>
          <p:spPr>
            <a:xfrm>
              <a:off x="2908660" y="742602"/>
              <a:ext cx="1985256" cy="1093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pachyrhizi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775FF6-DA04-4B0B-AC2C-EC523F3044A3}"/>
                </a:ext>
              </a:extLst>
            </p:cNvPr>
            <p:cNvSpPr/>
            <p:nvPr/>
          </p:nvSpPr>
          <p:spPr>
            <a:xfrm>
              <a:off x="2938474" y="829510"/>
              <a:ext cx="1985256" cy="1093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R5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59D09E8-33A2-4706-9790-69E0C0883C4F}"/>
                </a:ext>
              </a:extLst>
            </p:cNvPr>
            <p:cNvSpPr/>
            <p:nvPr/>
          </p:nvSpPr>
          <p:spPr>
            <a:xfrm>
              <a:off x="2933617" y="907389"/>
              <a:ext cx="1985256" cy="1093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elkanii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BLY3-8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71514E7-18CF-47B9-B15B-99EFFD643388}"/>
                </a:ext>
              </a:extLst>
            </p:cNvPr>
            <p:cNvSpPr/>
            <p:nvPr/>
          </p:nvSpPr>
          <p:spPr>
            <a:xfrm>
              <a:off x="2894413" y="1000682"/>
              <a:ext cx="1985256" cy="1093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elkanii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Semia938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516246-618A-4346-90D1-6B912DF04E5F}"/>
                </a:ext>
              </a:extLst>
            </p:cNvPr>
            <p:cNvSpPr/>
            <p:nvPr/>
          </p:nvSpPr>
          <p:spPr>
            <a:xfrm>
              <a:off x="3042012" y="1058749"/>
              <a:ext cx="165829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b="1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B. </a:t>
              </a:r>
              <a:r>
                <a:rPr lang="en-US" sz="650" b="1" i="1" dirty="0" err="1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elkanii</a:t>
              </a:r>
              <a:r>
                <a:rPr lang="en-US" sz="650" b="1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sz="65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USDA61 </a:t>
              </a:r>
              <a:endParaRPr lang="pl-PL" sz="65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1541B1A-935D-4E2F-9FA5-79EDAD80A9F3}"/>
                </a:ext>
              </a:extLst>
            </p:cNvPr>
            <p:cNvSpPr/>
            <p:nvPr/>
          </p:nvSpPr>
          <p:spPr>
            <a:xfrm>
              <a:off x="2968322" y="1141883"/>
              <a:ext cx="165829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C9</a:t>
              </a:r>
              <a:endParaRPr lang="pl-PL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79FA98-9AAB-4C3B-93CC-F5686F73B721}"/>
                </a:ext>
              </a:extLst>
            </p:cNvPr>
            <p:cNvSpPr/>
            <p:nvPr/>
          </p:nvSpPr>
          <p:spPr>
            <a:xfrm>
              <a:off x="2901700" y="1593305"/>
              <a:ext cx="2002607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lablabi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valentinum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BD1C0FE-ED82-499E-B5B2-088D65BC59B8}"/>
                </a:ext>
              </a:extLst>
            </p:cNvPr>
            <p:cNvSpPr/>
            <p:nvPr/>
          </p:nvSpPr>
          <p:spPr>
            <a:xfrm>
              <a:off x="3015767" y="1404672"/>
              <a:ext cx="1449741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macuxiense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6983A85-BF67-485D-AAA9-35CD26E5BB29}"/>
                </a:ext>
              </a:extLst>
            </p:cNvPr>
            <p:cNvSpPr/>
            <p:nvPr/>
          </p:nvSpPr>
          <p:spPr>
            <a:xfrm>
              <a:off x="3113388" y="1236038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yuanmingense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FD7AC19-6A26-476E-9B70-9BBF0E59B70E}"/>
                </a:ext>
              </a:extLst>
            </p:cNvPr>
            <p:cNvSpPr/>
            <p:nvPr/>
          </p:nvSpPr>
          <p:spPr>
            <a:xfrm>
              <a:off x="2894307" y="5583605"/>
              <a:ext cx="2138984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 b="1" i="1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Pseudomonas </a:t>
              </a:r>
              <a:r>
                <a:rPr lang="en-US" sz="700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</a:t>
              </a:r>
              <a:r>
                <a:rPr lang="en-US" sz="700" i="1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P. aeruginosa</a:t>
              </a:r>
              <a:r>
                <a:rPr lang="en-US" sz="700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, </a:t>
              </a:r>
              <a:r>
                <a:rPr lang="en-US" sz="700" i="1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P. </a:t>
              </a:r>
              <a:r>
                <a:rPr lang="en-US" sz="700" i="1" dirty="0" err="1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savastanoi</a:t>
              </a:r>
              <a:r>
                <a:rPr lang="en-US" sz="700" dirty="0">
                  <a:solidFill>
                    <a:srgbClr val="0000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8A5FCBD-307F-47B3-A5AC-1B5569838213}"/>
                </a:ext>
              </a:extLst>
            </p:cNvPr>
            <p:cNvSpPr/>
            <p:nvPr/>
          </p:nvSpPr>
          <p:spPr>
            <a:xfrm>
              <a:off x="2932514" y="791981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Salmonella</a:t>
              </a:r>
              <a:endParaRPr lang="pl-PL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C5D8CAE-B0F6-4F33-A4AC-DAB7782F1FBD}"/>
                </a:ext>
              </a:extLst>
            </p:cNvPr>
            <p:cNvSpPr/>
            <p:nvPr/>
          </p:nvSpPr>
          <p:spPr>
            <a:xfrm>
              <a:off x="2979372" y="2621035"/>
              <a:ext cx="1532273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CCCC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Methylobacterium</a:t>
              </a:r>
              <a:r>
                <a:rPr kumimoji="0" lang="en-US" altLang="en-US" sz="650" b="1" dirty="0">
                  <a:solidFill>
                    <a:srgbClr val="CCCC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b="1" i="1" dirty="0" err="1">
                  <a:solidFill>
                    <a:srgbClr val="CCCC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Methylorubrum</a:t>
              </a:r>
              <a:endParaRPr kumimoji="0" lang="en-US" altLang="en-US" sz="650" b="1" dirty="0">
                <a:solidFill>
                  <a:srgbClr val="CCCC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FADBB80-EBEE-4C46-A8B5-8911839FE6E4}"/>
                </a:ext>
              </a:extLst>
            </p:cNvPr>
            <p:cNvSpPr/>
            <p:nvPr/>
          </p:nvSpPr>
          <p:spPr>
            <a:xfrm>
              <a:off x="2786968" y="1792210"/>
              <a:ext cx="837491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Microvirga</a:t>
              </a:r>
              <a:endParaRPr kumimoji="0" lang="en-US" alt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EF407F0-5D2D-4928-B45D-06BD4780A62E}"/>
                </a:ext>
              </a:extLst>
            </p:cNvPr>
            <p:cNvSpPr/>
            <p:nvPr/>
          </p:nvSpPr>
          <p:spPr>
            <a:xfrm>
              <a:off x="2544590" y="8438992"/>
              <a:ext cx="1773956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650" b="1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A. vitis</a:t>
              </a:r>
              <a:endParaRPr lang="en-US" sz="65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B63767A-A90B-4948-B6F1-8953063FE387}"/>
                </a:ext>
              </a:extLst>
            </p:cNvPr>
            <p:cNvSpPr/>
            <p:nvPr/>
          </p:nvSpPr>
          <p:spPr>
            <a:xfrm>
              <a:off x="3080651" y="2065298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Rhizobium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etli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404BD20-FEE4-4CB9-967F-75C423F3D84F}"/>
                </a:ext>
              </a:extLst>
            </p:cNvPr>
            <p:cNvSpPr/>
            <p:nvPr/>
          </p:nvSpPr>
          <p:spPr>
            <a:xfrm>
              <a:off x="2875492" y="1878068"/>
              <a:ext cx="166225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Mesorhizobium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amorphae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2DA75C3-E8B4-4754-9483-C2FCC114C403}"/>
                </a:ext>
              </a:extLst>
            </p:cNvPr>
            <p:cNvSpPr/>
            <p:nvPr/>
          </p:nvSpPr>
          <p:spPr>
            <a:xfrm>
              <a:off x="2653597" y="289997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Pleomorphomonas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</a:t>
              </a:r>
              <a:endParaRPr kumimoji="0" lang="en-US" alt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C77754-9124-48F6-A0B2-38941AA3E6BB}"/>
                </a:ext>
              </a:extLst>
            </p:cNvPr>
            <p:cNvSpPr/>
            <p:nvPr/>
          </p:nvSpPr>
          <p:spPr>
            <a:xfrm>
              <a:off x="2592750" y="3192549"/>
              <a:ext cx="254694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70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Other bacterial species </a:t>
              </a:r>
              <a:r>
                <a:rPr kumimoji="0" lang="en-US" altLang="en-US" sz="70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70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Azospirillum</a:t>
              </a:r>
              <a:r>
                <a:rPr kumimoji="0" lang="en-US" altLang="en-US" sz="70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70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Nitrospirillum</a:t>
              </a:r>
              <a:r>
                <a:rPr kumimoji="0" lang="en-US" altLang="en-US" sz="70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70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Rhodopseudomonas</a:t>
              </a:r>
              <a:r>
                <a:rPr kumimoji="0" lang="en-US" altLang="en-US" sz="70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70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Magnetospirillum</a:t>
              </a:r>
              <a:r>
                <a:rPr kumimoji="0" lang="en-US" altLang="en-US" sz="70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etc.)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6818D7D-6E8B-477F-A924-4843A28CB7AD}"/>
                </a:ext>
              </a:extLst>
            </p:cNvPr>
            <p:cNvSpPr/>
            <p:nvPr/>
          </p:nvSpPr>
          <p:spPr>
            <a:xfrm>
              <a:off x="2575244" y="4885901"/>
              <a:ext cx="1603477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 err="1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Rhodopseudomonas</a:t>
              </a:r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sz="650" i="1" dirty="0" err="1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palustris</a:t>
              </a:r>
              <a:endParaRPr lang="pl-PL" sz="650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D1B4316-F8A2-41FB-BDAF-A850CC8D4BBD}"/>
                </a:ext>
              </a:extLst>
            </p:cNvPr>
            <p:cNvSpPr/>
            <p:nvPr/>
          </p:nvSpPr>
          <p:spPr>
            <a:xfrm>
              <a:off x="3005510" y="3659594"/>
              <a:ext cx="319209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Rhizobium</a:t>
              </a:r>
              <a:r>
                <a:rPr kumimoji="0" lang="en-US" altLang="en-US" sz="65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Agrobacterium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A. tumefaciens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rhizogenes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fabae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pisi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B35BE5B-E489-4F24-9FE1-4484B96DF767}"/>
                </a:ext>
              </a:extLst>
            </p:cNvPr>
            <p:cNvSpPr/>
            <p:nvPr/>
          </p:nvSpPr>
          <p:spPr>
            <a:xfrm>
              <a:off x="2488699" y="2721921"/>
              <a:ext cx="239549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Xanthomonadaceae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Rhodobacteraceae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Roseobacter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F284FEA-2A05-4220-B96B-17A94ACF4B19}"/>
                </a:ext>
              </a:extLst>
            </p:cNvPr>
            <p:cNvSpPr/>
            <p:nvPr/>
          </p:nvSpPr>
          <p:spPr>
            <a:xfrm>
              <a:off x="2448438" y="4711763"/>
              <a:ext cx="1792621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Rhodoplanes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23D2ED1-1A42-452F-BE3E-2D45EB5AEA78}"/>
                </a:ext>
              </a:extLst>
            </p:cNvPr>
            <p:cNvSpPr/>
            <p:nvPr/>
          </p:nvSpPr>
          <p:spPr>
            <a:xfrm>
              <a:off x="2600831" y="4334053"/>
              <a:ext cx="1792621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Devosia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349E5E9-FEE7-4F6D-89F9-0994074289C7}"/>
                </a:ext>
              </a:extLst>
            </p:cNvPr>
            <p:cNvSpPr/>
            <p:nvPr/>
          </p:nvSpPr>
          <p:spPr>
            <a:xfrm>
              <a:off x="2719332" y="4065312"/>
              <a:ext cx="1286255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Luteibacter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64B2112-4C59-441C-A19D-43B2431DFD34}"/>
                </a:ext>
              </a:extLst>
            </p:cNvPr>
            <p:cNvSpPr/>
            <p:nvPr/>
          </p:nvSpPr>
          <p:spPr>
            <a:xfrm>
              <a:off x="2737910" y="3882681"/>
              <a:ext cx="1286255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Stenotrophomonas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003CB2A-1BA9-489A-B80D-3CE361B7D0FE}"/>
                </a:ext>
              </a:extLst>
            </p:cNvPr>
            <p:cNvSpPr/>
            <p:nvPr/>
          </p:nvSpPr>
          <p:spPr>
            <a:xfrm>
              <a:off x="2753592" y="4521696"/>
              <a:ext cx="1286255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leguminosarum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3D195F1-661B-4B1E-ABC6-4C11C1EF91AC}"/>
                </a:ext>
              </a:extLst>
            </p:cNvPr>
            <p:cNvSpPr/>
            <p:nvPr/>
          </p:nvSpPr>
          <p:spPr>
            <a:xfrm>
              <a:off x="2853979" y="3975460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Pseudomonas aeruginosa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03D95E2-12B6-44EE-BF6B-B179FDB1C65C}"/>
                </a:ext>
              </a:extLst>
            </p:cNvPr>
            <p:cNvSpPr/>
            <p:nvPr/>
          </p:nvSpPr>
          <p:spPr>
            <a:xfrm>
              <a:off x="2747590" y="5893613"/>
              <a:ext cx="1207043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acidisoli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7A42844-F44F-4A1B-BC15-E3F85C8AA912}"/>
                </a:ext>
              </a:extLst>
            </p:cNvPr>
            <p:cNvSpPr/>
            <p:nvPr/>
          </p:nvSpPr>
          <p:spPr>
            <a:xfrm>
              <a:off x="2608800" y="5070553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Rhizobiaceae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bacterium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EFAFCCA-BC03-4480-B8F4-FE25C91746A9}"/>
                </a:ext>
              </a:extLst>
            </p:cNvPr>
            <p:cNvSpPr/>
            <p:nvPr/>
          </p:nvSpPr>
          <p:spPr>
            <a:xfrm>
              <a:off x="2533078" y="5260652"/>
              <a:ext cx="163105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Rhizobiales</a:t>
              </a:r>
              <a:r>
                <a:rPr kumimoji="0" lang="en-US" altLang="en-US" sz="65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Phyllobacterium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05C8E5-8BF1-480D-A158-5A849C59DA06}"/>
                </a:ext>
              </a:extLst>
            </p:cNvPr>
            <p:cNvSpPr/>
            <p:nvPr/>
          </p:nvSpPr>
          <p:spPr>
            <a:xfrm>
              <a:off x="2457761" y="5156027"/>
              <a:ext cx="163105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Afipia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GAS231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899AB50-37FE-4A7B-BC1F-65C9D25C9765}"/>
                </a:ext>
              </a:extLst>
            </p:cNvPr>
            <p:cNvSpPr/>
            <p:nvPr/>
          </p:nvSpPr>
          <p:spPr>
            <a:xfrm>
              <a:off x="2745204" y="442306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Bordetella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ansorpii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9224E91-C77F-4990-B91E-4FA37F0C96CF}"/>
                </a:ext>
              </a:extLst>
            </p:cNvPr>
            <p:cNvSpPr/>
            <p:nvPr/>
          </p:nvSpPr>
          <p:spPr>
            <a:xfrm>
              <a:off x="2854213" y="8712330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Proteus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40A51C3-31E3-47C7-A771-BC4CBF484494}"/>
                </a:ext>
              </a:extLst>
            </p:cNvPr>
            <p:cNvSpPr/>
            <p:nvPr/>
          </p:nvSpPr>
          <p:spPr>
            <a:xfrm>
              <a:off x="3025509" y="8621612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Salmonella</a:t>
              </a:r>
              <a:endParaRPr lang="pl-PL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1632378-05A0-4D07-9C59-82B36379E5E5}"/>
                </a:ext>
              </a:extLst>
            </p:cNvPr>
            <p:cNvSpPr/>
            <p:nvPr/>
          </p:nvSpPr>
          <p:spPr>
            <a:xfrm>
              <a:off x="3868125" y="1313735"/>
              <a:ext cx="165829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ORS285</a:t>
              </a:r>
              <a:endParaRPr lang="pl-PL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7BF4773-7BCD-4F23-A4EA-A48B2F2ED50E}"/>
                </a:ext>
              </a:extLst>
            </p:cNvPr>
            <p:cNvSpPr/>
            <p:nvPr/>
          </p:nvSpPr>
          <p:spPr>
            <a:xfrm>
              <a:off x="2901411" y="1502544"/>
              <a:ext cx="2131879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manausense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neotropicale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0A928DE-128F-4DCB-969B-66D1813F9C59}"/>
                </a:ext>
              </a:extLst>
            </p:cNvPr>
            <p:cNvSpPr/>
            <p:nvPr/>
          </p:nvSpPr>
          <p:spPr>
            <a:xfrm>
              <a:off x="3174604" y="1690982"/>
              <a:ext cx="2506106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WSM2254, WSM3983)</a:t>
              </a:r>
              <a:endParaRPr lang="pl-PL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6DC05B1-ADA7-4738-8053-19B78FC92EEF}"/>
                </a:ext>
              </a:extLst>
            </p:cNvPr>
            <p:cNvSpPr/>
            <p:nvPr/>
          </p:nvSpPr>
          <p:spPr>
            <a:xfrm>
              <a:off x="3085689" y="224269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Microvirga</a:t>
              </a:r>
              <a:endParaRPr kumimoji="0" lang="en-US" alt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5315C5D-2936-4374-95B5-60D83D6F7D0D}"/>
                </a:ext>
              </a:extLst>
            </p:cNvPr>
            <p:cNvSpPr/>
            <p:nvPr/>
          </p:nvSpPr>
          <p:spPr>
            <a:xfrm>
              <a:off x="2807468" y="1976173"/>
              <a:ext cx="2149109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Mesorhizobium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M. loti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plurifarium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C808CC0-B20F-4E83-8722-8E2BAB159086}"/>
                </a:ext>
              </a:extLst>
            </p:cNvPr>
            <p:cNvSpPr/>
            <p:nvPr/>
          </p:nvSpPr>
          <p:spPr>
            <a:xfrm>
              <a:off x="2872114" y="3784211"/>
              <a:ext cx="2138983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Xanthomonas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floridensis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dyei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3CCD2A5-F272-4387-BD66-70830A55E351}"/>
                </a:ext>
              </a:extLst>
            </p:cNvPr>
            <p:cNvSpPr/>
            <p:nvPr/>
          </p:nvSpPr>
          <p:spPr>
            <a:xfrm>
              <a:off x="2776460" y="4155312"/>
              <a:ext cx="1216696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hyacinthi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DSM19077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022DB7D-D4CF-4A17-BD6D-189F1DC3D262}"/>
                </a:ext>
              </a:extLst>
            </p:cNvPr>
            <p:cNvSpPr/>
            <p:nvPr/>
          </p:nvSpPr>
          <p:spPr>
            <a:xfrm>
              <a:off x="2912709" y="4261750"/>
              <a:ext cx="2613713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Rhizobium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anhuiense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fabe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leguminosarum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tropici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  <a:endParaRPr kumimoji="0" lang="en-US" altLang="en-US" sz="65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05D138C-7596-41E1-BDB6-8F22837AAA7F}"/>
                </a:ext>
              </a:extLst>
            </p:cNvPr>
            <p:cNvSpPr/>
            <p:nvPr/>
          </p:nvSpPr>
          <p:spPr>
            <a:xfrm>
              <a:off x="2615701" y="4803050"/>
              <a:ext cx="1792621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Phreatobacter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stygius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F5AC44D-7FF1-4F84-91F9-8548371035F2}"/>
                </a:ext>
              </a:extLst>
            </p:cNvPr>
            <p:cNvSpPr/>
            <p:nvPr/>
          </p:nvSpPr>
          <p:spPr>
            <a:xfrm>
              <a:off x="2600831" y="4977814"/>
              <a:ext cx="1286255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tropici</a:t>
              </a:r>
              <a:endParaRPr kumimoji="0" lang="en-US" altLang="en-US" sz="65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36680F1-BD29-4E56-9B2D-48B41F9EEF60}"/>
                </a:ext>
              </a:extLst>
            </p:cNvPr>
            <p:cNvSpPr/>
            <p:nvPr/>
          </p:nvSpPr>
          <p:spPr>
            <a:xfrm>
              <a:off x="2908660" y="571815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Yersinia </a:t>
              </a:r>
              <a:r>
                <a:rPr kumimoji="0" lang="en-US" altLang="en-US" sz="650" i="1" dirty="0" err="1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ruckeri</a:t>
              </a:r>
              <a:endParaRPr kumimoji="0" lang="en-US" altLang="en-US" sz="650" i="1" dirty="0">
                <a:solidFill>
                  <a:srgbClr val="FF00FF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94F0B26-B069-442A-8F6F-E9E81B977845}"/>
                </a:ext>
              </a:extLst>
            </p:cNvPr>
            <p:cNvSpPr/>
            <p:nvPr/>
          </p:nvSpPr>
          <p:spPr>
            <a:xfrm>
              <a:off x="2872868" y="8320510"/>
              <a:ext cx="2613712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Yersinia </a:t>
              </a:r>
              <a:r>
                <a:rPr kumimoji="0" lang="en-US" altLang="en-US" sz="650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Y. enterocolitica</a:t>
              </a:r>
              <a:r>
                <a:rPr kumimoji="0" lang="en-US" altLang="en-US" sz="650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Y. </a:t>
              </a:r>
              <a:r>
                <a:rPr kumimoji="0" lang="en-US" altLang="en-US" sz="650" i="1" dirty="0" err="1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massiliensis</a:t>
              </a:r>
              <a:r>
                <a:rPr kumimoji="0" lang="en-US" altLang="en-US" sz="650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Y. </a:t>
              </a:r>
              <a:r>
                <a:rPr kumimoji="0" lang="en-US" altLang="en-US" sz="650" i="1" dirty="0" err="1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nurmii</a:t>
              </a:r>
              <a:r>
                <a:rPr kumimoji="0" lang="en-US" altLang="en-US" sz="650" dirty="0">
                  <a:solidFill>
                    <a:srgbClr val="FF00FF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71C3353-8807-4381-99A9-1A2EDBCBFAB8}"/>
                </a:ext>
              </a:extLst>
            </p:cNvPr>
            <p:cNvSpPr/>
            <p:nvPr/>
          </p:nvSpPr>
          <p:spPr>
            <a:xfrm>
              <a:off x="3113426" y="8103603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Dickeya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1C8AF13-248D-46AA-90B4-B00CE1735C1B}"/>
                </a:ext>
              </a:extLst>
            </p:cNvPr>
            <p:cNvSpPr/>
            <p:nvPr/>
          </p:nvSpPr>
          <p:spPr>
            <a:xfrm>
              <a:off x="2576604" y="852836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Haemophilus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F82CD5C-A323-4237-886A-BF748AE74257}"/>
                </a:ext>
              </a:extLst>
            </p:cNvPr>
            <p:cNvSpPr/>
            <p:nvPr/>
          </p:nvSpPr>
          <p:spPr>
            <a:xfrm>
              <a:off x="2876900" y="6177522"/>
              <a:ext cx="1965609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Xanthomonas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campestris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translucens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1279483-3A90-4BE3-9726-C43EF9DBAD65}"/>
                </a:ext>
              </a:extLst>
            </p:cNvPr>
            <p:cNvSpPr/>
            <p:nvPr/>
          </p:nvSpPr>
          <p:spPr>
            <a:xfrm>
              <a:off x="2853980" y="6268832"/>
              <a:ext cx="177264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Xanthomonas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sacchari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albilineans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B0F7CE8-567B-44C4-8110-CBDC74BA75E1}"/>
                </a:ext>
              </a:extLst>
            </p:cNvPr>
            <p:cNvSpPr/>
            <p:nvPr/>
          </p:nvSpPr>
          <p:spPr>
            <a:xfrm>
              <a:off x="2817594" y="6365717"/>
              <a:ext cx="2138984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Pseudomonas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BD57220-C594-4E8D-85E8-BA26666D0027}"/>
                </a:ext>
              </a:extLst>
            </p:cNvPr>
            <p:cNvSpPr/>
            <p:nvPr/>
          </p:nvSpPr>
          <p:spPr>
            <a:xfrm>
              <a:off x="2823413" y="607415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P. aeruginosa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0881A0E-ABCD-4F1E-BB82-F7593FE31076}"/>
                </a:ext>
              </a:extLst>
            </p:cNvPr>
            <p:cNvSpPr/>
            <p:nvPr/>
          </p:nvSpPr>
          <p:spPr>
            <a:xfrm>
              <a:off x="2986621" y="598757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Xylella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A17622-2415-450A-A397-1DE12ECB70B6}"/>
                </a:ext>
              </a:extLst>
            </p:cNvPr>
            <p:cNvSpPr/>
            <p:nvPr/>
          </p:nvSpPr>
          <p:spPr>
            <a:xfrm>
              <a:off x="3092869" y="666267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Mycobacterium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43BBE60-4C90-4AB7-8533-147AC55BBE73}"/>
                </a:ext>
              </a:extLst>
            </p:cNvPr>
            <p:cNvSpPr/>
            <p:nvPr/>
          </p:nvSpPr>
          <p:spPr>
            <a:xfrm>
              <a:off x="2985508" y="656585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Mycobacteroides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7D40C90-7A71-4E87-B872-7EBCD92A45BB}"/>
                </a:ext>
              </a:extLst>
            </p:cNvPr>
            <p:cNvSpPr/>
            <p:nvPr/>
          </p:nvSpPr>
          <p:spPr>
            <a:xfrm>
              <a:off x="2792011" y="6763439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E. coli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Samonella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/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Shigella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2AE7F1E-819B-40FC-B9C1-E1D352315E23}"/>
                </a:ext>
              </a:extLst>
            </p:cNvPr>
            <p:cNvSpPr/>
            <p:nvPr/>
          </p:nvSpPr>
          <p:spPr>
            <a:xfrm>
              <a:off x="2794846" y="698222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E. coli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8D591CF-4361-4375-9F56-A0319D2170AF}"/>
                </a:ext>
              </a:extLst>
            </p:cNvPr>
            <p:cNvSpPr/>
            <p:nvPr/>
          </p:nvSpPr>
          <p:spPr>
            <a:xfrm>
              <a:off x="2818924" y="7170480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Pectobacterium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F716F29-043F-4918-9D63-C3F1C98AC602}"/>
                </a:ext>
              </a:extLst>
            </p:cNvPr>
            <p:cNvSpPr/>
            <p:nvPr/>
          </p:nvSpPr>
          <p:spPr>
            <a:xfrm>
              <a:off x="3031915" y="726240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Haemophilus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329404B-A3EF-45B1-9356-1E0D62175CEB}"/>
                </a:ext>
              </a:extLst>
            </p:cNvPr>
            <p:cNvSpPr/>
            <p:nvPr/>
          </p:nvSpPr>
          <p:spPr>
            <a:xfrm>
              <a:off x="2833825" y="7363861"/>
              <a:ext cx="2350258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Xanthomonas 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oryzae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</a:t>
              </a:r>
              <a:r>
                <a:rPr kumimoji="0" lang="en-US" altLang="en-US" sz="650" i="1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X. </a:t>
              </a:r>
              <a:r>
                <a:rPr kumimoji="0" lang="en-US" altLang="en-US" sz="650" i="1" dirty="0" err="1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maliensis</a:t>
              </a:r>
              <a:r>
                <a:rPr kumimoji="0" lang="en-US" altLang="en-US" sz="650" dirty="0">
                  <a:solidFill>
                    <a:srgbClr val="FF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79B34CA-D8DA-4041-9FBF-31BEDF967772}"/>
                </a:ext>
              </a:extLst>
            </p:cNvPr>
            <p:cNvSpPr/>
            <p:nvPr/>
          </p:nvSpPr>
          <p:spPr>
            <a:xfrm>
              <a:off x="2676719" y="745831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savastanoi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7378B6D-9C05-4199-A018-2CD995DC94D3}"/>
                </a:ext>
              </a:extLst>
            </p:cNvPr>
            <p:cNvSpPr/>
            <p:nvPr/>
          </p:nvSpPr>
          <p:spPr>
            <a:xfrm>
              <a:off x="2615701" y="7542002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Streptococcus pneumoniae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CE77B42-58B6-4D45-AB52-BD4F25BC4862}"/>
                </a:ext>
              </a:extLst>
            </p:cNvPr>
            <p:cNvSpPr/>
            <p:nvPr/>
          </p:nvSpPr>
          <p:spPr>
            <a:xfrm>
              <a:off x="2861438" y="7626945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P. aeruginosa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77E6C11-61A0-4822-9F0F-74B2220630A8}"/>
                </a:ext>
              </a:extLst>
            </p:cNvPr>
            <p:cNvSpPr/>
            <p:nvPr/>
          </p:nvSpPr>
          <p:spPr>
            <a:xfrm>
              <a:off x="2954092" y="771472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Legionella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9258F00-39EF-4211-84DB-B7325CF4EAA7}"/>
                </a:ext>
              </a:extLst>
            </p:cNvPr>
            <p:cNvSpPr/>
            <p:nvPr/>
          </p:nvSpPr>
          <p:spPr>
            <a:xfrm>
              <a:off x="3077471" y="7813542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50" i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Vibrio</a:t>
              </a:r>
              <a:endParaRPr lang="en-US" sz="6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DF24F9A-0514-4C3D-8542-93EE189BBD72}"/>
                </a:ext>
              </a:extLst>
            </p:cNvPr>
            <p:cNvSpPr/>
            <p:nvPr/>
          </p:nvSpPr>
          <p:spPr>
            <a:xfrm>
              <a:off x="2863331" y="890302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Proteus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1AEA9354-7521-4DCD-B300-E9EB77D825CF}"/>
                </a:ext>
              </a:extLst>
            </p:cNvPr>
            <p:cNvSpPr/>
            <p:nvPr/>
          </p:nvSpPr>
          <p:spPr>
            <a:xfrm>
              <a:off x="3226720" y="9082076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Strep. pyogenes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7FE4171-9D2A-4E07-AD3F-8264F23BBFD6}"/>
                </a:ext>
              </a:extLst>
            </p:cNvPr>
            <p:cNvSpPr/>
            <p:nvPr/>
          </p:nvSpPr>
          <p:spPr>
            <a:xfrm>
              <a:off x="3355754" y="916396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Enterococcus faecium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A46BA92-B730-478A-BB79-A9799A75365F}"/>
                </a:ext>
              </a:extLst>
            </p:cNvPr>
            <p:cNvSpPr/>
            <p:nvPr/>
          </p:nvSpPr>
          <p:spPr>
            <a:xfrm>
              <a:off x="3473819" y="926126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Heli.pullorum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3DB2652-FE7C-40C5-B999-35ED3E4E553A}"/>
                </a:ext>
              </a:extLst>
            </p:cNvPr>
            <p:cNvSpPr/>
            <p:nvPr/>
          </p:nvSpPr>
          <p:spPr>
            <a:xfrm>
              <a:off x="3464307" y="9351267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Helicobacter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E998786-06CA-4ACE-9AD2-6C88CA17150B}"/>
                </a:ext>
              </a:extLst>
            </p:cNvPr>
            <p:cNvSpPr/>
            <p:nvPr/>
          </p:nvSpPr>
          <p:spPr>
            <a:xfrm>
              <a:off x="3211102" y="945575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70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Staphylococcus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0B2833D-102D-4A8E-B285-01FC0D5A2EFE}"/>
                </a:ext>
              </a:extLst>
            </p:cNvPr>
            <p:cNvSpPr/>
            <p:nvPr/>
          </p:nvSpPr>
          <p:spPr>
            <a:xfrm>
              <a:off x="3057063" y="255252"/>
              <a:ext cx="2783667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yuanmingense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SUTN9-2)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05754B6-0DDB-47CE-805C-88C9F6A8E416}"/>
                </a:ext>
              </a:extLst>
            </p:cNvPr>
            <p:cNvSpPr/>
            <p:nvPr/>
          </p:nvSpPr>
          <p:spPr>
            <a:xfrm>
              <a:off x="3207855" y="426310"/>
              <a:ext cx="880956" cy="749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8D70CB8-B267-4991-9F92-BD8347E5F2C8}"/>
                </a:ext>
              </a:extLst>
            </p:cNvPr>
            <p:cNvSpPr/>
            <p:nvPr/>
          </p:nvSpPr>
          <p:spPr>
            <a:xfrm>
              <a:off x="3083168" y="361201"/>
              <a:ext cx="3881512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diazoefficiens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, 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japonicum,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Bradyrhizobium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  <a:r>
                <a:rPr kumimoji="0" lang="en-US" altLang="en-US" sz="650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sp. DOA9, ORS3257)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CD45F06-D8F3-4321-9B69-8413D0681F95}"/>
                </a:ext>
              </a:extLst>
            </p:cNvPr>
            <p:cNvSpPr/>
            <p:nvPr/>
          </p:nvSpPr>
          <p:spPr>
            <a:xfrm>
              <a:off x="3025509" y="541621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paxllaeri</a:t>
              </a: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7D7ED63-69C1-4EFC-B9E7-D824A6F9FFC5}"/>
                </a:ext>
              </a:extLst>
            </p:cNvPr>
            <p:cNvSpPr/>
            <p:nvPr/>
          </p:nvSpPr>
          <p:spPr>
            <a:xfrm>
              <a:off x="3031915" y="458724"/>
              <a:ext cx="1440000" cy="18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650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650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jicamae</a:t>
              </a:r>
              <a:endParaRPr kumimoji="0" lang="en-US" altLang="en-US" sz="65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4E69D7D-0202-4B70-B644-68C3BCE7C1F5}"/>
                </a:ext>
              </a:extLst>
            </p:cNvPr>
            <p:cNvSpPr/>
            <p:nvPr/>
          </p:nvSpPr>
          <p:spPr>
            <a:xfrm>
              <a:off x="4141861" y="827537"/>
              <a:ext cx="2223073" cy="295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10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110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elkanii</a:t>
              </a:r>
              <a:r>
                <a:rPr kumimoji="0" lang="en-US" altLang="en-US" sz="110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100" b="1" i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B. </a:t>
              </a:r>
              <a:r>
                <a:rPr kumimoji="0" lang="en-US" altLang="en-US" sz="1100" b="1" i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pachyrhizi</a:t>
              </a:r>
              <a:endParaRPr kumimoji="0" lang="en-US" altLang="en-US" sz="11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101" name="Right Bracket 100">
              <a:extLst>
                <a:ext uri="{FF2B5EF4-FFF2-40B4-BE49-F238E27FC236}">
                  <a16:creationId xmlns:a16="http://schemas.microsoft.com/office/drawing/2014/main" id="{01418E12-D7E3-485B-8C2E-CC6E909FAE0F}"/>
                </a:ext>
              </a:extLst>
            </p:cNvPr>
            <p:cNvSpPr/>
            <p:nvPr/>
          </p:nvSpPr>
          <p:spPr>
            <a:xfrm>
              <a:off x="4093598" y="717749"/>
              <a:ext cx="57338" cy="551749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AF6A9A5-6266-48AE-BE77-34764F4B3E70}"/>
                </a:ext>
              </a:extLst>
            </p:cNvPr>
            <p:cNvSpPr/>
            <p:nvPr/>
          </p:nvSpPr>
          <p:spPr>
            <a:xfrm>
              <a:off x="611653" y="259666"/>
              <a:ext cx="2223073" cy="295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200" b="1" dirty="0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(B) </a:t>
              </a:r>
              <a:r>
                <a:rPr kumimoji="0" lang="en-US" altLang="en-US" sz="1200" b="1" dirty="0" err="1">
                  <a:solidFill>
                    <a:srgbClr val="000000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TtsI</a:t>
              </a:r>
              <a:endParaRPr kumimoji="0" lang="en-US" altLang="en-US" sz="12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18098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</TotalTime>
  <Words>787</Words>
  <Application>Microsoft Office PowerPoint</Application>
  <PresentationFormat>Custom</PresentationFormat>
  <Paragraphs>247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</vt:lpstr>
      <vt:lpstr>Times New Roman</vt:lpstr>
      <vt:lpstr>ホワイト</vt:lpstr>
      <vt:lpstr>PowerPoint Presentation</vt:lpstr>
      <vt:lpstr>PowerPoint Presentation</vt:lpstr>
    </vt:vector>
  </TitlesOfParts>
  <Company>奈良女子大学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岡崎伸</dc:creator>
  <cp:lastModifiedBy>Nguyen Hien P.</cp:lastModifiedBy>
  <cp:revision>340</cp:revision>
  <cp:lastPrinted>2016-03-31T02:00:37Z</cp:lastPrinted>
  <dcterms:created xsi:type="dcterms:W3CDTF">2015-04-17T05:32:31Z</dcterms:created>
  <dcterms:modified xsi:type="dcterms:W3CDTF">2020-02-21T11:00:41Z</dcterms:modified>
</cp:coreProperties>
</file>