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7559675" cy="10691813"/>
  <p:notesSz cx="6858000" cy="9144000"/>
  <p:defaultTextStyle>
    <a:defPPr>
      <a:defRPr lang="ja-JP"/>
    </a:defPPr>
    <a:lvl1pPr marL="0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1pPr>
    <a:lvl2pPr marL="279986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2pPr>
    <a:lvl3pPr marL="559973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3pPr>
    <a:lvl4pPr marL="839959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4pPr>
    <a:lvl5pPr marL="1119946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5pPr>
    <a:lvl6pPr marL="1399932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6pPr>
    <a:lvl7pPr marL="1679919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7pPr>
    <a:lvl8pPr marL="1959905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8pPr>
    <a:lvl9pPr marL="2239891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0" autoAdjust="0"/>
    <p:restoredTop sz="94660"/>
  </p:normalViewPr>
  <p:slideViewPr>
    <p:cSldViewPr snapToGrid="0" snapToObjects="1">
      <p:cViewPr>
        <p:scale>
          <a:sx n="129" d="100"/>
          <a:sy n="129" d="100"/>
        </p:scale>
        <p:origin x="2312" y="144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7" y="3321399"/>
            <a:ext cx="6425724" cy="229180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2" y="6058697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5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3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2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59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7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06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658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0574" y="571717"/>
            <a:ext cx="1275696" cy="1216193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491" y="571717"/>
            <a:ext cx="3701091" cy="1216193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343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57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2" y="6870482"/>
            <a:ext cx="6425724" cy="2123513"/>
          </a:xfrm>
        </p:spPr>
        <p:txBody>
          <a:bodyPr anchor="t"/>
          <a:lstStyle>
            <a:lvl1pPr algn="l">
              <a:defRPr sz="949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2" y="4531652"/>
            <a:ext cx="6425724" cy="2338834"/>
          </a:xfrm>
        </p:spPr>
        <p:txBody>
          <a:bodyPr anchor="b"/>
          <a:lstStyle>
            <a:lvl1pPr marL="0" indent="0">
              <a:buNone/>
              <a:defRPr sz="475">
                <a:solidFill>
                  <a:schemeClr val="tx1">
                    <a:tint val="75000"/>
                  </a:schemeClr>
                </a:solidFill>
              </a:defRPr>
            </a:lvl1pPr>
            <a:lvl2pPr marL="10849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2pPr>
            <a:lvl3pPr marL="216992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3pPr>
            <a:lvl4pPr marL="325487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4pPr>
            <a:lvl5pPr marL="433983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5pPr>
            <a:lvl6pPr marL="542478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6pPr>
            <a:lvl7pPr marL="650975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7pPr>
            <a:lvl8pPr marL="759470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8pPr>
            <a:lvl9pPr marL="867966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72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489" y="3326344"/>
            <a:ext cx="2488393" cy="9407311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7877" y="3326344"/>
            <a:ext cx="2488393" cy="9407311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21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6" y="2393284"/>
            <a:ext cx="3340169" cy="997407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6" y="3390691"/>
            <a:ext cx="3340169" cy="6160168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2" y="2393284"/>
            <a:ext cx="3341481" cy="997407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2" y="3390691"/>
            <a:ext cx="3341481" cy="6160168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47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55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0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6" y="425694"/>
            <a:ext cx="2487081" cy="1811669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8"/>
            <a:ext cx="4226069" cy="9125167"/>
          </a:xfrm>
        </p:spPr>
        <p:txBody>
          <a:bodyPr/>
          <a:lstStyle>
            <a:lvl1pPr>
              <a:defRPr sz="759"/>
            </a:lvl1pPr>
            <a:lvl2pPr>
              <a:defRPr sz="664"/>
            </a:lvl2pPr>
            <a:lvl3pPr>
              <a:defRPr sz="570"/>
            </a:lvl3pPr>
            <a:lvl4pPr>
              <a:defRPr sz="475"/>
            </a:lvl4pPr>
            <a:lvl5pPr>
              <a:defRPr sz="475"/>
            </a:lvl5pPr>
            <a:lvl6pPr>
              <a:defRPr sz="475"/>
            </a:lvl6pPr>
            <a:lvl7pPr>
              <a:defRPr sz="475"/>
            </a:lvl7pPr>
            <a:lvl8pPr>
              <a:defRPr sz="475"/>
            </a:lvl8pPr>
            <a:lvl9pPr>
              <a:defRPr sz="47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6" y="2237363"/>
            <a:ext cx="2487081" cy="7313498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32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72"/>
            <a:ext cx="4535805" cy="883561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759"/>
            </a:lvl1pPr>
            <a:lvl2pPr marL="108496" indent="0">
              <a:buNone/>
              <a:defRPr sz="664"/>
            </a:lvl2pPr>
            <a:lvl3pPr marL="216992" indent="0">
              <a:buNone/>
              <a:defRPr sz="570"/>
            </a:lvl3pPr>
            <a:lvl4pPr marL="325487" indent="0">
              <a:buNone/>
              <a:defRPr sz="475"/>
            </a:lvl4pPr>
            <a:lvl5pPr marL="433983" indent="0">
              <a:buNone/>
              <a:defRPr sz="475"/>
            </a:lvl5pPr>
            <a:lvl6pPr marL="542478" indent="0">
              <a:buNone/>
              <a:defRPr sz="475"/>
            </a:lvl6pPr>
            <a:lvl7pPr marL="650975" indent="0">
              <a:buNone/>
              <a:defRPr sz="475"/>
            </a:lvl7pPr>
            <a:lvl8pPr marL="759470" indent="0">
              <a:buNone/>
              <a:defRPr sz="475"/>
            </a:lvl8pPr>
            <a:lvl9pPr marL="867966" indent="0">
              <a:buNone/>
              <a:defRPr sz="47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3"/>
            <a:ext cx="4535805" cy="1254802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5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61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2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C3C15-9846-664B-946C-BA55E3F1B253}" type="datetimeFigureOut">
              <a:rPr kumimoji="1" lang="ja-JP" altLang="en-US" smtClean="0"/>
              <a:t>2020/3/3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90" y="9909732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7" y="9909732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32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496" rtl="0" eaLnBrk="1" latinLnBrk="0" hangingPunct="1">
        <a:spcBef>
          <a:spcPct val="0"/>
        </a:spcBef>
        <a:buNone/>
        <a:defRPr kumimoji="1" sz="10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372" indent="-81372" algn="l" defTabSz="108496" rtl="0" eaLnBrk="1" latinLnBrk="0" hangingPunct="1">
        <a:spcBef>
          <a:spcPct val="20000"/>
        </a:spcBef>
        <a:buFont typeface="Arial"/>
        <a:buChar char="•"/>
        <a:defRPr kumimoji="1"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76306" indent="-67810" algn="l" defTabSz="108496" rtl="0" eaLnBrk="1" latinLnBrk="0" hangingPunct="1">
        <a:spcBef>
          <a:spcPct val="20000"/>
        </a:spcBef>
        <a:buFont typeface="Arial"/>
        <a:buChar char="–"/>
        <a:defRPr kumimoji="1" sz="664" kern="1200">
          <a:solidFill>
            <a:schemeClr val="tx1"/>
          </a:solidFill>
          <a:latin typeface="+mn-lt"/>
          <a:ea typeface="+mn-ea"/>
          <a:cs typeface="+mn-cs"/>
        </a:defRPr>
      </a:lvl2pPr>
      <a:lvl3pPr marL="271239" indent="-54248" algn="l" defTabSz="108496" rtl="0" eaLnBrk="1" latinLnBrk="0" hangingPunct="1">
        <a:spcBef>
          <a:spcPct val="20000"/>
        </a:spcBef>
        <a:buFont typeface="Arial"/>
        <a:buChar char="•"/>
        <a:defRPr kumimoji="1" sz="570" kern="1200">
          <a:solidFill>
            <a:schemeClr val="tx1"/>
          </a:solidFill>
          <a:latin typeface="+mn-lt"/>
          <a:ea typeface="+mn-ea"/>
          <a:cs typeface="+mn-cs"/>
        </a:defRPr>
      </a:lvl3pPr>
      <a:lvl4pPr marL="379735" indent="-54248" algn="l" defTabSz="108496" rtl="0" eaLnBrk="1" latinLnBrk="0" hangingPunct="1">
        <a:spcBef>
          <a:spcPct val="20000"/>
        </a:spcBef>
        <a:buFont typeface="Arial"/>
        <a:buChar char="–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4pPr>
      <a:lvl5pPr marL="488231" indent="-54248" algn="l" defTabSz="108496" rtl="0" eaLnBrk="1" latinLnBrk="0" hangingPunct="1">
        <a:spcBef>
          <a:spcPct val="20000"/>
        </a:spcBef>
        <a:buFont typeface="Arial"/>
        <a:buChar char="»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5pPr>
      <a:lvl6pPr marL="596726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6pPr>
      <a:lvl7pPr marL="705222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7pPr>
      <a:lvl8pPr marL="813718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8pPr>
      <a:lvl9pPr marL="922214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1pPr>
      <a:lvl2pPr marL="108496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2pPr>
      <a:lvl3pPr marL="216992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3pPr>
      <a:lvl4pPr marL="325487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4pPr>
      <a:lvl5pPr marL="433983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5pPr>
      <a:lvl6pPr marL="542478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6pPr>
      <a:lvl7pPr marL="650975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7pPr>
      <a:lvl8pPr marL="759470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8pPr>
      <a:lvl9pPr marL="867966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4">
            <a:extLst>
              <a:ext uri="{FF2B5EF4-FFF2-40B4-BE49-F238E27FC236}">
                <a16:creationId xmlns:a16="http://schemas.microsoft.com/office/drawing/2014/main" id="{B16A79B6-2A1C-4F14-99DC-C0E5ABD047DD}"/>
              </a:ext>
            </a:extLst>
          </p:cNvPr>
          <p:cNvSpPr txBox="1"/>
          <p:nvPr/>
        </p:nvSpPr>
        <p:spPr>
          <a:xfrm>
            <a:off x="342455" y="3645308"/>
            <a:ext cx="68274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features of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altLang="ja-JP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elkanii</a:t>
            </a:r>
            <a:r>
              <a:rPr lang="en-US" altLang="ja-JP" sz="1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000">
                <a:latin typeface="Times New Roman" panose="02020603050405020304" pitchFamily="18" charset="0"/>
                <a:cs typeface="Times New Roman" panose="02020603050405020304" pitchFamily="18" charset="0"/>
              </a:rPr>
              <a:t>NopL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Characteristic domains in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NopL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NopL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(249 residues) possesses a secretion signal; a nuclear localization signal (NLS) motif; three tandem repeat motifs (3xSQAGP, residues 151 to 165); a dozen of putative phosphorylation sites (P) including seven phosphorylation-related Serine-Proline (SP) motifs (with numbers shown at each site) conserved in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NopL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Sinorhizobium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fredii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NGR234; and two SP-containing repeats [SPQPDS (residues 29 to 34) and SPQPGS (residues 118 to 123)]. (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Alignment analysis of the three tandem repeats of USDA61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NopL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two putative catalytic domains previously identified in NGR234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NopL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with the catalytic residue candidates are grey highlighted.</a:t>
            </a:r>
            <a:endParaRPr lang="en-US" altLang="ja-JP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0" name="テキスト ボックス 4">
            <a:extLst>
              <a:ext uri="{FF2B5EF4-FFF2-40B4-BE49-F238E27FC236}">
                <a16:creationId xmlns:a16="http://schemas.microsoft.com/office/drawing/2014/main" id="{14CA5CE4-F1C9-490B-B0D8-D147F38C36A9}"/>
              </a:ext>
            </a:extLst>
          </p:cNvPr>
          <p:cNvSpPr txBox="1"/>
          <p:nvPr/>
        </p:nvSpPr>
        <p:spPr>
          <a:xfrm>
            <a:off x="423551" y="680790"/>
            <a:ext cx="463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/>
            <a:r>
              <a:rPr kumimoji="0" lang="en-US" sz="12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55FBEC-2ECC-4452-B983-2E24E1F8B536}"/>
              </a:ext>
            </a:extLst>
          </p:cNvPr>
          <p:cNvGrpSpPr/>
          <p:nvPr/>
        </p:nvGrpSpPr>
        <p:grpSpPr>
          <a:xfrm>
            <a:off x="979957" y="706249"/>
            <a:ext cx="6015675" cy="338554"/>
            <a:chOff x="939862" y="8536068"/>
            <a:chExt cx="6015675" cy="338554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30B4FA23-1AF8-4065-BE44-D2C036467092}"/>
                </a:ext>
              </a:extLst>
            </p:cNvPr>
            <p:cNvGrpSpPr/>
            <p:nvPr/>
          </p:nvGrpSpPr>
          <p:grpSpPr>
            <a:xfrm>
              <a:off x="939862" y="8536068"/>
              <a:ext cx="6015675" cy="338554"/>
              <a:chOff x="750886" y="8572644"/>
              <a:chExt cx="6015675" cy="338554"/>
            </a:xfrm>
          </p:grpSpPr>
          <p:sp>
            <p:nvSpPr>
              <p:cNvPr id="213" name="Freeform 20">
                <a:extLst>
                  <a:ext uri="{FF2B5EF4-FFF2-40B4-BE49-F238E27FC236}">
                    <a16:creationId xmlns:a16="http://schemas.microsoft.com/office/drawing/2014/main" id="{8DD87030-E350-4518-9AD7-221ED0632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2283" y="8625010"/>
                <a:ext cx="111425" cy="108000"/>
              </a:xfrm>
              <a:custGeom>
                <a:avLst/>
                <a:gdLst>
                  <a:gd name="T0" fmla="*/ 0 w 1270"/>
                  <a:gd name="T1" fmla="*/ 246 h 246"/>
                  <a:gd name="T2" fmla="*/ 0 w 1270"/>
                  <a:gd name="T3" fmla="*/ 246 h 246"/>
                  <a:gd name="T4" fmla="*/ 1270 w 1270"/>
                  <a:gd name="T5" fmla="*/ 246 h 246"/>
                  <a:gd name="T6" fmla="*/ 1270 w 1270"/>
                  <a:gd name="T7" fmla="*/ 0 h 246"/>
                  <a:gd name="T8" fmla="*/ 0 w 1270"/>
                  <a:gd name="T9" fmla="*/ 0 h 246"/>
                  <a:gd name="T10" fmla="*/ 0 w 1270"/>
                  <a:gd name="T1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70" h="246">
                    <a:moveTo>
                      <a:pt x="0" y="246"/>
                    </a:moveTo>
                    <a:lnTo>
                      <a:pt x="0" y="246"/>
                    </a:lnTo>
                    <a:lnTo>
                      <a:pt x="1270" y="246"/>
                    </a:lnTo>
                    <a:lnTo>
                      <a:pt x="1270" y="0"/>
                    </a:lnTo>
                    <a:lnTo>
                      <a:pt x="0" y="0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6698" tIns="28349" rIns="56698" bIns="283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14" name="正方形/長方形 31">
                <a:extLst>
                  <a:ext uri="{FF2B5EF4-FFF2-40B4-BE49-F238E27FC236}">
                    <a16:creationId xmlns:a16="http://schemas.microsoft.com/office/drawing/2014/main" id="{729F51B5-0C6D-4132-B4BB-D2EF40251F62}"/>
                  </a:ext>
                </a:extLst>
              </p:cNvPr>
              <p:cNvSpPr/>
              <p:nvPr/>
            </p:nvSpPr>
            <p:spPr>
              <a:xfrm>
                <a:off x="1956339" y="8572644"/>
                <a:ext cx="732505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kern="100" dirty="0">
                    <a:latin typeface="Helvetica" panose="020B0604020202020204" pitchFamily="34" charset="0"/>
                    <a:ea typeface="ＭＳ 明朝" panose="02020609040205080304" pitchFamily="17" charset="-128"/>
                    <a:cs typeface="Helvetica" panose="020B0604020202020204" pitchFamily="34" charset="0"/>
                  </a:rPr>
                  <a:t>NLS motif</a:t>
                </a:r>
              </a:p>
            </p:txBody>
          </p:sp>
          <p:sp>
            <p:nvSpPr>
              <p:cNvPr id="215" name="Freeform 20">
                <a:extLst>
                  <a:ext uri="{FF2B5EF4-FFF2-40B4-BE49-F238E27FC236}">
                    <a16:creationId xmlns:a16="http://schemas.microsoft.com/office/drawing/2014/main" id="{0FC5D99A-1688-44EA-95EC-175C2FA94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86" y="8625010"/>
                <a:ext cx="111425" cy="108000"/>
              </a:xfrm>
              <a:custGeom>
                <a:avLst/>
                <a:gdLst>
                  <a:gd name="T0" fmla="*/ 0 w 1270"/>
                  <a:gd name="T1" fmla="*/ 246 h 246"/>
                  <a:gd name="T2" fmla="*/ 0 w 1270"/>
                  <a:gd name="T3" fmla="*/ 246 h 246"/>
                  <a:gd name="T4" fmla="*/ 1270 w 1270"/>
                  <a:gd name="T5" fmla="*/ 246 h 246"/>
                  <a:gd name="T6" fmla="*/ 1270 w 1270"/>
                  <a:gd name="T7" fmla="*/ 0 h 246"/>
                  <a:gd name="T8" fmla="*/ 0 w 1270"/>
                  <a:gd name="T9" fmla="*/ 0 h 246"/>
                  <a:gd name="T10" fmla="*/ 0 w 1270"/>
                  <a:gd name="T1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70" h="246">
                    <a:moveTo>
                      <a:pt x="0" y="246"/>
                    </a:moveTo>
                    <a:lnTo>
                      <a:pt x="0" y="246"/>
                    </a:lnTo>
                    <a:lnTo>
                      <a:pt x="1270" y="246"/>
                    </a:lnTo>
                    <a:lnTo>
                      <a:pt x="1270" y="0"/>
                    </a:lnTo>
                    <a:lnTo>
                      <a:pt x="0" y="0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6698" tIns="28349" rIns="56698" bIns="283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16" name="正方形/長方形 31">
                <a:extLst>
                  <a:ext uri="{FF2B5EF4-FFF2-40B4-BE49-F238E27FC236}">
                    <a16:creationId xmlns:a16="http://schemas.microsoft.com/office/drawing/2014/main" id="{96AEFBCF-3798-4AD1-BD65-BC504961FFEB}"/>
                  </a:ext>
                </a:extLst>
              </p:cNvPr>
              <p:cNvSpPr/>
              <p:nvPr/>
            </p:nvSpPr>
            <p:spPr>
              <a:xfrm>
                <a:off x="840718" y="8572644"/>
                <a:ext cx="102892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kern="100" dirty="0">
                    <a:latin typeface="Helvetica" panose="020B0604020202020204" pitchFamily="34" charset="0"/>
                    <a:ea typeface="ＭＳ 明朝" panose="02020609040205080304" pitchFamily="17" charset="-128"/>
                    <a:cs typeface="Helvetica" panose="020B0604020202020204" pitchFamily="34" charset="0"/>
                  </a:rPr>
                  <a:t>Secretion signals </a:t>
                </a:r>
              </a:p>
              <a:p>
                <a:r>
                  <a:rPr lang="en-US" sz="800" kern="100" dirty="0">
                    <a:latin typeface="Helvetica" panose="020B0604020202020204" pitchFamily="34" charset="0"/>
                    <a:ea typeface="ＭＳ 明朝" panose="02020609040205080304" pitchFamily="17" charset="-128"/>
                    <a:cs typeface="Helvetica" panose="020B0604020202020204" pitchFamily="34" charset="0"/>
                  </a:rPr>
                  <a:t>(62 residues)</a:t>
                </a:r>
              </a:p>
            </p:txBody>
          </p:sp>
          <p:sp>
            <p:nvSpPr>
              <p:cNvPr id="217" name="Freeform 20">
                <a:extLst>
                  <a:ext uri="{FF2B5EF4-FFF2-40B4-BE49-F238E27FC236}">
                    <a16:creationId xmlns:a16="http://schemas.microsoft.com/office/drawing/2014/main" id="{54F54257-5870-423B-9DFC-C454B44E4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8110" y="8625010"/>
                <a:ext cx="111425" cy="108000"/>
              </a:xfrm>
              <a:custGeom>
                <a:avLst/>
                <a:gdLst>
                  <a:gd name="T0" fmla="*/ 0 w 1270"/>
                  <a:gd name="T1" fmla="*/ 246 h 246"/>
                  <a:gd name="T2" fmla="*/ 0 w 1270"/>
                  <a:gd name="T3" fmla="*/ 246 h 246"/>
                  <a:gd name="T4" fmla="*/ 1270 w 1270"/>
                  <a:gd name="T5" fmla="*/ 246 h 246"/>
                  <a:gd name="T6" fmla="*/ 1270 w 1270"/>
                  <a:gd name="T7" fmla="*/ 0 h 246"/>
                  <a:gd name="T8" fmla="*/ 0 w 1270"/>
                  <a:gd name="T9" fmla="*/ 0 h 246"/>
                  <a:gd name="T10" fmla="*/ 0 w 1270"/>
                  <a:gd name="T1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70" h="246">
                    <a:moveTo>
                      <a:pt x="0" y="246"/>
                    </a:moveTo>
                    <a:lnTo>
                      <a:pt x="0" y="246"/>
                    </a:lnTo>
                    <a:lnTo>
                      <a:pt x="1270" y="246"/>
                    </a:lnTo>
                    <a:lnTo>
                      <a:pt x="1270" y="0"/>
                    </a:lnTo>
                    <a:lnTo>
                      <a:pt x="0" y="0"/>
                    </a:lnTo>
                    <a:lnTo>
                      <a:pt x="0" y="246"/>
                    </a:lnTo>
                    <a:close/>
                  </a:path>
                </a:pathLst>
              </a:custGeom>
              <a:pattFill prst="dkVert">
                <a:fgClr>
                  <a:srgbClr val="0000FF"/>
                </a:fgClr>
                <a:bgClr>
                  <a:schemeClr val="bg1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6698" tIns="28349" rIns="56698" bIns="283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18" name="正方形/長方形 31">
                <a:extLst>
                  <a:ext uri="{FF2B5EF4-FFF2-40B4-BE49-F238E27FC236}">
                    <a16:creationId xmlns:a16="http://schemas.microsoft.com/office/drawing/2014/main" id="{9765AC57-9B55-4A90-9054-EACD6980D7B7}"/>
                  </a:ext>
                </a:extLst>
              </p:cNvPr>
              <p:cNvSpPr/>
              <p:nvPr/>
            </p:nvSpPr>
            <p:spPr>
              <a:xfrm>
                <a:off x="3959118" y="8572644"/>
                <a:ext cx="1288191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kern="100" dirty="0">
                    <a:latin typeface="Helvetica" panose="020B0604020202020204" pitchFamily="34" charset="0"/>
                    <a:ea typeface="ＭＳ 明朝" panose="02020609040205080304" pitchFamily="17" charset="-128"/>
                    <a:cs typeface="Helvetica" panose="020B0604020202020204" pitchFamily="34" charset="0"/>
                  </a:rPr>
                  <a:t>Three tandem repeats</a:t>
                </a:r>
              </a:p>
            </p:txBody>
          </p:sp>
          <p:sp>
            <p:nvSpPr>
              <p:cNvPr id="219" name="正方形/長方形 31">
                <a:extLst>
                  <a:ext uri="{FF2B5EF4-FFF2-40B4-BE49-F238E27FC236}">
                    <a16:creationId xmlns:a16="http://schemas.microsoft.com/office/drawing/2014/main" id="{B564AE82-A1D1-4142-91E7-BAE8B0E5D14C}"/>
                  </a:ext>
                </a:extLst>
              </p:cNvPr>
              <p:cNvSpPr/>
              <p:nvPr/>
            </p:nvSpPr>
            <p:spPr>
              <a:xfrm>
                <a:off x="5089125" y="8572644"/>
                <a:ext cx="1677436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kern="100" dirty="0">
                    <a:latin typeface="Helvetica" panose="020B0604020202020204" pitchFamily="34" charset="0"/>
                    <a:ea typeface="ＭＳ 明朝" panose="02020609040205080304" pitchFamily="17" charset="-128"/>
                    <a:cs typeface="Helvetica" panose="020B0604020202020204" pitchFamily="34" charset="0"/>
                  </a:rPr>
                  <a:t>P: putative phosphorylation sites</a:t>
                </a:r>
              </a:p>
            </p:txBody>
          </p:sp>
        </p:grpSp>
        <p:sp>
          <p:nvSpPr>
            <p:cNvPr id="231" name="Freeform 20">
              <a:extLst>
                <a:ext uri="{FF2B5EF4-FFF2-40B4-BE49-F238E27FC236}">
                  <a16:creationId xmlns:a16="http://schemas.microsoft.com/office/drawing/2014/main" id="{F4D5C0AF-44D5-4CB8-96B7-741183176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6944" y="8588434"/>
              <a:ext cx="111425" cy="108000"/>
            </a:xfrm>
            <a:custGeom>
              <a:avLst/>
              <a:gdLst>
                <a:gd name="T0" fmla="*/ 0 w 1270"/>
                <a:gd name="T1" fmla="*/ 246 h 246"/>
                <a:gd name="T2" fmla="*/ 0 w 1270"/>
                <a:gd name="T3" fmla="*/ 246 h 246"/>
                <a:gd name="T4" fmla="*/ 1270 w 1270"/>
                <a:gd name="T5" fmla="*/ 246 h 246"/>
                <a:gd name="T6" fmla="*/ 1270 w 1270"/>
                <a:gd name="T7" fmla="*/ 0 h 246"/>
                <a:gd name="T8" fmla="*/ 0 w 1270"/>
                <a:gd name="T9" fmla="*/ 0 h 246"/>
                <a:gd name="T10" fmla="*/ 0 w 1270"/>
                <a:gd name="T1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0" h="246">
                  <a:moveTo>
                    <a:pt x="0" y="246"/>
                  </a:moveTo>
                  <a:lnTo>
                    <a:pt x="0" y="246"/>
                  </a:lnTo>
                  <a:lnTo>
                    <a:pt x="1270" y="246"/>
                  </a:lnTo>
                  <a:lnTo>
                    <a:pt x="1270" y="0"/>
                  </a:lnTo>
                  <a:lnTo>
                    <a:pt x="0" y="0"/>
                  </a:lnTo>
                  <a:lnTo>
                    <a:pt x="0" y="246"/>
                  </a:lnTo>
                  <a:close/>
                </a:path>
              </a:pathLst>
            </a:custGeom>
            <a:pattFill prst="ltVert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6698" tIns="28349" rIns="56698" bIns="283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32" name="正方形/長方形 31">
              <a:extLst>
                <a:ext uri="{FF2B5EF4-FFF2-40B4-BE49-F238E27FC236}">
                  <a16:creationId xmlns:a16="http://schemas.microsoft.com/office/drawing/2014/main" id="{7A735DFE-012B-4B4D-824A-9EFC2BD64D46}"/>
                </a:ext>
              </a:extLst>
            </p:cNvPr>
            <p:cNvSpPr/>
            <p:nvPr/>
          </p:nvSpPr>
          <p:spPr>
            <a:xfrm>
              <a:off x="2919476" y="8536068"/>
              <a:ext cx="12062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Two SP-containing repeat motifs </a:t>
              </a:r>
            </a:p>
          </p:txBody>
        </p:sp>
      </p:grpSp>
      <p:sp>
        <p:nvSpPr>
          <p:cNvPr id="136" name="正方形/長方形 31">
            <a:extLst>
              <a:ext uri="{FF2B5EF4-FFF2-40B4-BE49-F238E27FC236}">
                <a16:creationId xmlns:a16="http://schemas.microsoft.com/office/drawing/2014/main" id="{2E26327F-B244-459D-BEA9-E15067509FF6}"/>
              </a:ext>
            </a:extLst>
          </p:cNvPr>
          <p:cNvSpPr/>
          <p:nvPr/>
        </p:nvSpPr>
        <p:spPr>
          <a:xfrm>
            <a:off x="5901048" y="2123753"/>
            <a:ext cx="105525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kern="100" dirty="0">
                <a:latin typeface="Helvetica" panose="020B0604020202020204" pitchFamily="34" charset="0"/>
                <a:ea typeface="ＭＳ 明朝" panose="02020609040205080304" pitchFamily="17" charset="-128"/>
                <a:cs typeface="Helvetica" panose="020B0604020202020204" pitchFamily="34" charset="0"/>
              </a:rPr>
              <a:t>C-terminal end</a:t>
            </a:r>
          </a:p>
        </p:txBody>
      </p:sp>
      <p:sp>
        <p:nvSpPr>
          <p:cNvPr id="182" name="Line 3">
            <a:extLst>
              <a:ext uri="{FF2B5EF4-FFF2-40B4-BE49-F238E27FC236}">
                <a16:creationId xmlns:a16="http://schemas.microsoft.com/office/drawing/2014/main" id="{A2EF9773-AB20-4C21-BA10-53695C730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12658" y="1306323"/>
            <a:ext cx="5148000" cy="0"/>
          </a:xfrm>
          <a:prstGeom prst="line">
            <a:avLst/>
          </a:prstGeom>
          <a:noFill/>
          <a:ln w="1270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DA1AA55-0CA9-4DC1-8F70-CD5DBE43AAE4}"/>
              </a:ext>
            </a:extLst>
          </p:cNvPr>
          <p:cNvGrpSpPr/>
          <p:nvPr/>
        </p:nvGrpSpPr>
        <p:grpSpPr>
          <a:xfrm>
            <a:off x="1494736" y="1027465"/>
            <a:ext cx="242374" cy="279568"/>
            <a:chOff x="1458479" y="7249833"/>
            <a:chExt cx="242374" cy="279568"/>
          </a:xfrm>
        </p:grpSpPr>
        <p:sp>
          <p:nvSpPr>
            <p:cNvPr id="211" name="Rectangle 15">
              <a:extLst>
                <a:ext uri="{FF2B5EF4-FFF2-40B4-BE49-F238E27FC236}">
                  <a16:creationId xmlns:a16="http://schemas.microsoft.com/office/drawing/2014/main" id="{062646A7-31DF-4959-912E-A87AFA450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8479" y="7249833"/>
              <a:ext cx="2423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0</a:t>
              </a:r>
            </a:p>
          </p:txBody>
        </p:sp>
        <p:sp>
          <p:nvSpPr>
            <p:cNvPr id="212" name="Line 5">
              <a:extLst>
                <a:ext uri="{FF2B5EF4-FFF2-40B4-BE49-F238E27FC236}">
                  <a16:creationId xmlns:a16="http://schemas.microsoft.com/office/drawing/2014/main" id="{CCAB6A2F-9588-4C6C-B0DB-49EB683773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9769" y="7467931"/>
              <a:ext cx="0" cy="61470"/>
            </a:xfrm>
            <a:prstGeom prst="line">
              <a:avLst/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5DA1F9A-8CB2-4D8E-9892-9AF2361694DF}"/>
              </a:ext>
            </a:extLst>
          </p:cNvPr>
          <p:cNvGrpSpPr/>
          <p:nvPr/>
        </p:nvGrpSpPr>
        <p:grpSpPr>
          <a:xfrm>
            <a:off x="4475596" y="1027465"/>
            <a:ext cx="357790" cy="279568"/>
            <a:chOff x="5032281" y="7249833"/>
            <a:chExt cx="357790" cy="279568"/>
          </a:xfrm>
        </p:grpSpPr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19044C2B-8B90-4109-95E5-2E4476DB7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281" y="7249833"/>
              <a:ext cx="3577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kern="0" dirty="0">
                  <a:latin typeface="Helvetica" panose="020B0604020202020204" pitchFamily="34" charset="0"/>
                  <a:cs typeface="Helvetica" panose="020B0604020202020204" pitchFamily="34" charset="0"/>
                </a:rPr>
                <a:t>150</a:t>
              </a:r>
              <a:endParaRPr kumimoji="0" lang="en-US" altLang="ja-JP" sz="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08" name="Line 11">
              <a:extLst>
                <a:ext uri="{FF2B5EF4-FFF2-40B4-BE49-F238E27FC236}">
                  <a16:creationId xmlns:a16="http://schemas.microsoft.com/office/drawing/2014/main" id="{A7EEA07C-8FAF-45BD-AF17-1A3483B3FD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3204" y="7467931"/>
              <a:ext cx="0" cy="61470"/>
            </a:xfrm>
            <a:prstGeom prst="line">
              <a:avLst/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642BCCCD-3DD2-4325-853F-ADE86873D83B}"/>
              </a:ext>
            </a:extLst>
          </p:cNvPr>
          <p:cNvGrpSpPr/>
          <p:nvPr/>
        </p:nvGrpSpPr>
        <p:grpSpPr>
          <a:xfrm>
            <a:off x="6578252" y="1027465"/>
            <a:ext cx="357790" cy="279568"/>
            <a:chOff x="6475955" y="7249833"/>
            <a:chExt cx="357790" cy="279568"/>
          </a:xfrm>
        </p:grpSpPr>
        <p:sp>
          <p:nvSpPr>
            <p:cNvPr id="205" name="Rectangle 17">
              <a:extLst>
                <a:ext uri="{FF2B5EF4-FFF2-40B4-BE49-F238E27FC236}">
                  <a16:creationId xmlns:a16="http://schemas.microsoft.com/office/drawing/2014/main" id="{56D6705D-7A38-4FA1-895F-6EB7ED14F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5955" y="7249833"/>
              <a:ext cx="3577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250</a:t>
              </a:r>
            </a:p>
          </p:txBody>
        </p:sp>
        <p:sp>
          <p:nvSpPr>
            <p:cNvPr id="206" name="Line 12">
              <a:extLst>
                <a:ext uri="{FF2B5EF4-FFF2-40B4-BE49-F238E27FC236}">
                  <a16:creationId xmlns:a16="http://schemas.microsoft.com/office/drawing/2014/main" id="{4FC9CD05-9873-4A72-85E5-B139FB6B2E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52577" y="7467931"/>
              <a:ext cx="0" cy="61470"/>
            </a:xfrm>
            <a:prstGeom prst="line">
              <a:avLst/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11098517-DCC2-4647-894F-9A5F846C5FD1}"/>
              </a:ext>
            </a:extLst>
          </p:cNvPr>
          <p:cNvGrpSpPr/>
          <p:nvPr/>
        </p:nvGrpSpPr>
        <p:grpSpPr>
          <a:xfrm>
            <a:off x="2430648" y="1027465"/>
            <a:ext cx="300082" cy="279568"/>
            <a:chOff x="2883841" y="7249833"/>
            <a:chExt cx="300082" cy="279568"/>
          </a:xfrm>
        </p:grpSpPr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68C90462-9FC2-4842-8363-616911C2B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3841" y="7249833"/>
              <a:ext cx="30008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kern="0" dirty="0">
                  <a:latin typeface="Helvetica" panose="020B0604020202020204" pitchFamily="34" charset="0"/>
                  <a:cs typeface="Helvetica" panose="020B0604020202020204" pitchFamily="34" charset="0"/>
                </a:rPr>
                <a:t>5</a:t>
              </a:r>
              <a:r>
                <a:rPr kumimoji="0" lang="en-US" altLang="ja-JP" sz="8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0</a:t>
              </a:r>
            </a:p>
          </p:txBody>
        </p:sp>
        <p:sp>
          <p:nvSpPr>
            <p:cNvPr id="202" name="Line 8">
              <a:extLst>
                <a:ext uri="{FF2B5EF4-FFF2-40B4-BE49-F238E27FC236}">
                  <a16:creationId xmlns:a16="http://schemas.microsoft.com/office/drawing/2014/main" id="{CA5CA0B0-14D3-4833-B8DD-6ACC2066E6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9143" y="7467931"/>
              <a:ext cx="0" cy="61470"/>
            </a:xfrm>
            <a:prstGeom prst="line">
              <a:avLst/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6B21BA6C-CD86-4410-A841-A16448107F2A}"/>
              </a:ext>
            </a:extLst>
          </p:cNvPr>
          <p:cNvGrpSpPr/>
          <p:nvPr/>
        </p:nvGrpSpPr>
        <p:grpSpPr>
          <a:xfrm>
            <a:off x="5526924" y="1027465"/>
            <a:ext cx="357790" cy="279568"/>
            <a:chOff x="5769357" y="7249833"/>
            <a:chExt cx="357790" cy="279568"/>
          </a:xfrm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45FE42F5-25D1-4BF6-8825-A1066E926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9357" y="7249833"/>
              <a:ext cx="3577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kern="0" dirty="0">
                  <a:latin typeface="Helvetica" panose="020B0604020202020204" pitchFamily="34" charset="0"/>
                  <a:cs typeface="Helvetica" panose="020B0604020202020204" pitchFamily="34" charset="0"/>
                </a:rPr>
                <a:t>200</a:t>
              </a:r>
              <a:endParaRPr kumimoji="0" lang="en-US" altLang="ja-JP" sz="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96" name="Line 8">
              <a:extLst>
                <a:ext uri="{FF2B5EF4-FFF2-40B4-BE49-F238E27FC236}">
                  <a16:creationId xmlns:a16="http://schemas.microsoft.com/office/drawing/2014/main" id="{89B7E692-5508-44BA-9BA3-C38EC4B3AF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27891" y="7467931"/>
              <a:ext cx="0" cy="61470"/>
            </a:xfrm>
            <a:prstGeom prst="line">
              <a:avLst/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67F1A5A-D2BE-4D01-A090-A668154484B8}"/>
              </a:ext>
            </a:extLst>
          </p:cNvPr>
          <p:cNvGrpSpPr/>
          <p:nvPr/>
        </p:nvGrpSpPr>
        <p:grpSpPr>
          <a:xfrm>
            <a:off x="710470" y="1325210"/>
            <a:ext cx="6264616" cy="811349"/>
            <a:chOff x="638749" y="6972975"/>
            <a:chExt cx="6264616" cy="811349"/>
          </a:xfrm>
        </p:grpSpPr>
        <p:sp>
          <p:nvSpPr>
            <p:cNvPr id="135" name="正方形/長方形 31">
              <a:extLst>
                <a:ext uri="{FF2B5EF4-FFF2-40B4-BE49-F238E27FC236}">
                  <a16:creationId xmlns:a16="http://schemas.microsoft.com/office/drawing/2014/main" id="{B0574B53-201C-421B-9FDB-B5DCB13140E6}"/>
                </a:ext>
              </a:extLst>
            </p:cNvPr>
            <p:cNvSpPr/>
            <p:nvPr/>
          </p:nvSpPr>
          <p:spPr>
            <a:xfrm>
              <a:off x="973801" y="7229112"/>
              <a:ext cx="98232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N-terminal end</a:t>
              </a:r>
            </a:p>
          </p:txBody>
        </p:sp>
        <p:sp>
          <p:nvSpPr>
            <p:cNvPr id="138" name="正方形/長方形 31">
              <a:extLst>
                <a:ext uri="{FF2B5EF4-FFF2-40B4-BE49-F238E27FC236}">
                  <a16:creationId xmlns:a16="http://schemas.microsoft.com/office/drawing/2014/main" id="{058D6E07-B628-4019-9C20-D1265FF8C354}"/>
                </a:ext>
              </a:extLst>
            </p:cNvPr>
            <p:cNvSpPr/>
            <p:nvPr/>
          </p:nvSpPr>
          <p:spPr>
            <a:xfrm>
              <a:off x="2495416" y="697297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(SP)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A832162D-2037-4A6E-BEF8-D7C87C7FA52A}"/>
                </a:ext>
              </a:extLst>
            </p:cNvPr>
            <p:cNvGrpSpPr/>
            <p:nvPr/>
          </p:nvGrpSpPr>
          <p:grpSpPr>
            <a:xfrm>
              <a:off x="1822809" y="7305393"/>
              <a:ext cx="432000" cy="184488"/>
              <a:chOff x="1185905" y="3441188"/>
              <a:chExt cx="432000" cy="184488"/>
            </a:xfrm>
          </p:grpSpPr>
          <p:sp>
            <p:nvSpPr>
              <p:cNvPr id="228" name="Line 8">
                <a:extLst>
                  <a:ext uri="{FF2B5EF4-FFF2-40B4-BE49-F238E27FC236}">
                    <a16:creationId xmlns:a16="http://schemas.microsoft.com/office/drawing/2014/main" id="{5AB8D296-79B0-40CD-8347-7093685AAE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962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9" name="Line 8">
                <a:extLst>
                  <a:ext uri="{FF2B5EF4-FFF2-40B4-BE49-F238E27FC236}">
                    <a16:creationId xmlns:a16="http://schemas.microsoft.com/office/drawing/2014/main" id="{7B47598D-9DEC-4FD5-B48E-CF1A9B4E4F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401905" y="3409676"/>
                <a:ext cx="0" cy="432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40" name="正方形/長方形 31">
              <a:extLst>
                <a:ext uri="{FF2B5EF4-FFF2-40B4-BE49-F238E27FC236}">
                  <a16:creationId xmlns:a16="http://schemas.microsoft.com/office/drawing/2014/main" id="{5CDF8F31-5081-4E6B-9EA2-BB47CFDEF5A5}"/>
                </a:ext>
              </a:extLst>
            </p:cNvPr>
            <p:cNvSpPr/>
            <p:nvPr/>
          </p:nvSpPr>
          <p:spPr>
            <a:xfrm>
              <a:off x="1754921" y="6972975"/>
              <a:ext cx="65143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9P</a:t>
              </a:r>
            </a:p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(3SP)</a:t>
              </a: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0FC8873-79AE-47B2-9F9D-113FF3591606}"/>
                </a:ext>
              </a:extLst>
            </p:cNvPr>
            <p:cNvGrpSpPr/>
            <p:nvPr/>
          </p:nvGrpSpPr>
          <p:grpSpPr>
            <a:xfrm>
              <a:off x="3558772" y="7305393"/>
              <a:ext cx="72000" cy="184488"/>
              <a:chOff x="1477325" y="3441188"/>
              <a:chExt cx="72000" cy="184488"/>
            </a:xfrm>
          </p:grpSpPr>
          <p:sp>
            <p:nvSpPr>
              <p:cNvPr id="226" name="Line 8">
                <a:extLst>
                  <a:ext uri="{FF2B5EF4-FFF2-40B4-BE49-F238E27FC236}">
                    <a16:creationId xmlns:a16="http://schemas.microsoft.com/office/drawing/2014/main" id="{EBF24014-4C1F-4B38-8037-DE9900993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332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7" name="Line 8">
                <a:extLst>
                  <a:ext uri="{FF2B5EF4-FFF2-40B4-BE49-F238E27FC236}">
                    <a16:creationId xmlns:a16="http://schemas.microsoft.com/office/drawing/2014/main" id="{52EF4B91-CCDD-470A-9531-5B9DF75AC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513325" y="3589676"/>
                <a:ext cx="0" cy="72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42" name="正方形/長方形 31">
              <a:extLst>
                <a:ext uri="{FF2B5EF4-FFF2-40B4-BE49-F238E27FC236}">
                  <a16:creationId xmlns:a16="http://schemas.microsoft.com/office/drawing/2014/main" id="{68331798-2F62-4A89-84F8-B406DE729F25}"/>
                </a:ext>
              </a:extLst>
            </p:cNvPr>
            <p:cNvSpPr/>
            <p:nvPr/>
          </p:nvSpPr>
          <p:spPr>
            <a:xfrm>
              <a:off x="3280744" y="711394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P</a:t>
              </a:r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6E54AA67-3303-44FB-B974-CC025C1740B1}"/>
                </a:ext>
              </a:extLst>
            </p:cNvPr>
            <p:cNvGrpSpPr/>
            <p:nvPr/>
          </p:nvGrpSpPr>
          <p:grpSpPr>
            <a:xfrm>
              <a:off x="3182593" y="7305393"/>
              <a:ext cx="252000" cy="184488"/>
              <a:chOff x="1293515" y="3441188"/>
              <a:chExt cx="252000" cy="184488"/>
            </a:xfrm>
          </p:grpSpPr>
          <p:sp>
            <p:nvSpPr>
              <p:cNvPr id="224" name="Line 8">
                <a:extLst>
                  <a:ext uri="{FF2B5EF4-FFF2-40B4-BE49-F238E27FC236}">
                    <a16:creationId xmlns:a16="http://schemas.microsoft.com/office/drawing/2014/main" id="{842F397C-6C1F-4A40-B136-B2116A834F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1951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5" name="Line 8">
                <a:extLst>
                  <a:ext uri="{FF2B5EF4-FFF2-40B4-BE49-F238E27FC236}">
                    <a16:creationId xmlns:a16="http://schemas.microsoft.com/office/drawing/2014/main" id="{285792D2-6539-4463-B554-8B7CC7D7F4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419515" y="3499676"/>
                <a:ext cx="0" cy="252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44" name="正方形/長方形 31">
              <a:extLst>
                <a:ext uri="{FF2B5EF4-FFF2-40B4-BE49-F238E27FC236}">
                  <a16:creationId xmlns:a16="http://schemas.microsoft.com/office/drawing/2014/main" id="{374FDAD6-FB53-4F5C-88D3-D5AEC08598C6}"/>
                </a:ext>
              </a:extLst>
            </p:cNvPr>
            <p:cNvSpPr/>
            <p:nvPr/>
          </p:nvSpPr>
          <p:spPr>
            <a:xfrm>
              <a:off x="2988045" y="711394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4P</a:t>
              </a:r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A2B74D52-0E3E-43A7-8DED-DFD438421F47}"/>
                </a:ext>
              </a:extLst>
            </p:cNvPr>
            <p:cNvGrpSpPr/>
            <p:nvPr/>
          </p:nvGrpSpPr>
          <p:grpSpPr>
            <a:xfrm>
              <a:off x="6555575" y="7305393"/>
              <a:ext cx="54000" cy="184488"/>
              <a:chOff x="1495325" y="3441188"/>
              <a:chExt cx="54000" cy="184488"/>
            </a:xfrm>
          </p:grpSpPr>
          <p:sp>
            <p:nvSpPr>
              <p:cNvPr id="222" name="Line 8">
                <a:extLst>
                  <a:ext uri="{FF2B5EF4-FFF2-40B4-BE49-F238E27FC236}">
                    <a16:creationId xmlns:a16="http://schemas.microsoft.com/office/drawing/2014/main" id="{E393F4C9-5DAC-406E-B58F-4710D2099F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2232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3" name="Line 8">
                <a:extLst>
                  <a:ext uri="{FF2B5EF4-FFF2-40B4-BE49-F238E27FC236}">
                    <a16:creationId xmlns:a16="http://schemas.microsoft.com/office/drawing/2014/main" id="{3EAAB03E-8206-4D9D-9974-C6B36C3D9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522325" y="3598676"/>
                <a:ext cx="0" cy="54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46" name="正方形/長方形 31">
              <a:extLst>
                <a:ext uri="{FF2B5EF4-FFF2-40B4-BE49-F238E27FC236}">
                  <a16:creationId xmlns:a16="http://schemas.microsoft.com/office/drawing/2014/main" id="{BDFCB414-7F7D-4C5A-9E1B-04E4E5DEAB74}"/>
                </a:ext>
              </a:extLst>
            </p:cNvPr>
            <p:cNvSpPr/>
            <p:nvPr/>
          </p:nvSpPr>
          <p:spPr>
            <a:xfrm>
              <a:off x="6251927" y="711394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P</a:t>
              </a:r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18C6BB04-5790-4401-B82A-C660317CA196}"/>
                </a:ext>
              </a:extLst>
            </p:cNvPr>
            <p:cNvGrpSpPr/>
            <p:nvPr/>
          </p:nvGrpSpPr>
          <p:grpSpPr>
            <a:xfrm>
              <a:off x="5906527" y="7305393"/>
              <a:ext cx="180000" cy="184488"/>
              <a:chOff x="1365515" y="3441188"/>
              <a:chExt cx="180000" cy="184488"/>
            </a:xfrm>
          </p:grpSpPr>
          <p:sp>
            <p:nvSpPr>
              <p:cNvPr id="220" name="Line 8">
                <a:extLst>
                  <a:ext uri="{FF2B5EF4-FFF2-40B4-BE49-F238E27FC236}">
                    <a16:creationId xmlns:a16="http://schemas.microsoft.com/office/drawing/2014/main" id="{FF55531D-8283-4F5F-84E3-ABA1DC96A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551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1" name="Line 8">
                <a:extLst>
                  <a:ext uri="{FF2B5EF4-FFF2-40B4-BE49-F238E27FC236}">
                    <a16:creationId xmlns:a16="http://schemas.microsoft.com/office/drawing/2014/main" id="{24A8FB27-7990-4FBC-8A94-1878C96E4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455515" y="3535676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48" name="正方形/長方形 31">
              <a:extLst>
                <a:ext uri="{FF2B5EF4-FFF2-40B4-BE49-F238E27FC236}">
                  <a16:creationId xmlns:a16="http://schemas.microsoft.com/office/drawing/2014/main" id="{43125156-787B-4B20-8B63-67610C758349}"/>
                </a:ext>
              </a:extLst>
            </p:cNvPr>
            <p:cNvSpPr/>
            <p:nvPr/>
          </p:nvSpPr>
          <p:spPr>
            <a:xfrm>
              <a:off x="5666649" y="711394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4P</a:t>
              </a:r>
            </a:p>
          </p:txBody>
        </p:sp>
        <p:sp>
          <p:nvSpPr>
            <p:cNvPr id="149" name="テキスト ボックス 4">
              <a:extLst>
                <a:ext uri="{FF2B5EF4-FFF2-40B4-BE49-F238E27FC236}">
                  <a16:creationId xmlns:a16="http://schemas.microsoft.com/office/drawing/2014/main" id="{3749DE54-B893-42F3-9A6B-FD886D460086}"/>
                </a:ext>
              </a:extLst>
            </p:cNvPr>
            <p:cNvSpPr txBox="1"/>
            <p:nvPr/>
          </p:nvSpPr>
          <p:spPr>
            <a:xfrm>
              <a:off x="638749" y="7489521"/>
              <a:ext cx="6759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457200"/>
              <a:r>
                <a:rPr kumimoji="0" lang="en-US" sz="12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NopL</a:t>
              </a:r>
              <a:endParaRPr kumimoji="0" lang="en-US" sz="12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773239D3-D19A-4C98-854F-01097FFCBA00}"/>
                </a:ext>
              </a:extLst>
            </p:cNvPr>
            <p:cNvCxnSpPr>
              <a:cxnSpLocks/>
            </p:cNvCxnSpPr>
            <p:nvPr/>
          </p:nvCxnSpPr>
          <p:spPr>
            <a:xfrm>
              <a:off x="1290982" y="7628020"/>
              <a:ext cx="5537656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77" name="Arrow: Right 176">
              <a:extLst>
                <a:ext uri="{FF2B5EF4-FFF2-40B4-BE49-F238E27FC236}">
                  <a16:creationId xmlns:a16="http://schemas.microsoft.com/office/drawing/2014/main" id="{9D9BF778-958D-4F29-ACE9-6DCB4B257E3C}"/>
                </a:ext>
              </a:extLst>
            </p:cNvPr>
            <p:cNvSpPr/>
            <p:nvPr/>
          </p:nvSpPr>
          <p:spPr>
            <a:xfrm>
              <a:off x="1537490" y="7471717"/>
              <a:ext cx="5148000" cy="312607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9" name="Freeform 20">
              <a:extLst>
                <a:ext uri="{FF2B5EF4-FFF2-40B4-BE49-F238E27FC236}">
                  <a16:creationId xmlns:a16="http://schemas.microsoft.com/office/drawing/2014/main" id="{0BEE1F67-F0A0-4C81-8A12-019CD703D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489" y="7549052"/>
              <a:ext cx="1262338" cy="157936"/>
            </a:xfrm>
            <a:custGeom>
              <a:avLst/>
              <a:gdLst>
                <a:gd name="T0" fmla="*/ 0 w 1270"/>
                <a:gd name="T1" fmla="*/ 246 h 246"/>
                <a:gd name="T2" fmla="*/ 0 w 1270"/>
                <a:gd name="T3" fmla="*/ 246 h 246"/>
                <a:gd name="T4" fmla="*/ 1270 w 1270"/>
                <a:gd name="T5" fmla="*/ 246 h 246"/>
                <a:gd name="T6" fmla="*/ 1270 w 1270"/>
                <a:gd name="T7" fmla="*/ 0 h 246"/>
                <a:gd name="T8" fmla="*/ 0 w 1270"/>
                <a:gd name="T9" fmla="*/ 0 h 246"/>
                <a:gd name="T10" fmla="*/ 0 w 1270"/>
                <a:gd name="T1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0" h="246">
                  <a:moveTo>
                    <a:pt x="0" y="246"/>
                  </a:moveTo>
                  <a:lnTo>
                    <a:pt x="0" y="246"/>
                  </a:lnTo>
                  <a:lnTo>
                    <a:pt x="1270" y="246"/>
                  </a:lnTo>
                  <a:lnTo>
                    <a:pt x="1270" y="0"/>
                  </a:lnTo>
                  <a:lnTo>
                    <a:pt x="0" y="0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6698" tIns="28349" rIns="56698" bIns="283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0" name="Freeform 20">
              <a:extLst>
                <a:ext uri="{FF2B5EF4-FFF2-40B4-BE49-F238E27FC236}">
                  <a16:creationId xmlns:a16="http://schemas.microsoft.com/office/drawing/2014/main" id="{840260C4-840C-46E8-95F2-6DE635E11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547" y="7548820"/>
              <a:ext cx="306000" cy="158400"/>
            </a:xfrm>
            <a:custGeom>
              <a:avLst/>
              <a:gdLst>
                <a:gd name="T0" fmla="*/ 0 w 1270"/>
                <a:gd name="T1" fmla="*/ 246 h 246"/>
                <a:gd name="T2" fmla="*/ 0 w 1270"/>
                <a:gd name="T3" fmla="*/ 246 h 246"/>
                <a:gd name="T4" fmla="*/ 1270 w 1270"/>
                <a:gd name="T5" fmla="*/ 246 h 246"/>
                <a:gd name="T6" fmla="*/ 1270 w 1270"/>
                <a:gd name="T7" fmla="*/ 0 h 246"/>
                <a:gd name="T8" fmla="*/ 0 w 1270"/>
                <a:gd name="T9" fmla="*/ 0 h 246"/>
                <a:gd name="T10" fmla="*/ 0 w 1270"/>
                <a:gd name="T1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0" h="246">
                  <a:moveTo>
                    <a:pt x="0" y="246"/>
                  </a:moveTo>
                  <a:lnTo>
                    <a:pt x="0" y="246"/>
                  </a:lnTo>
                  <a:lnTo>
                    <a:pt x="1270" y="246"/>
                  </a:lnTo>
                  <a:lnTo>
                    <a:pt x="1270" y="0"/>
                  </a:lnTo>
                  <a:lnTo>
                    <a:pt x="0" y="0"/>
                  </a:lnTo>
                  <a:lnTo>
                    <a:pt x="0" y="246"/>
                  </a:lnTo>
                  <a:close/>
                </a:path>
              </a:pathLst>
            </a:custGeom>
            <a:pattFill prst="dkVert">
              <a:fgClr>
                <a:srgbClr val="0000FF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6698" tIns="28349" rIns="56698" bIns="283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1" name="Freeform 20">
              <a:extLst>
                <a:ext uri="{FF2B5EF4-FFF2-40B4-BE49-F238E27FC236}">
                  <a16:creationId xmlns:a16="http://schemas.microsoft.com/office/drawing/2014/main" id="{2A975B98-E671-4884-ADC7-C9B205227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359" y="7549052"/>
              <a:ext cx="689907" cy="157936"/>
            </a:xfrm>
            <a:custGeom>
              <a:avLst/>
              <a:gdLst>
                <a:gd name="T0" fmla="*/ 0 w 1270"/>
                <a:gd name="T1" fmla="*/ 246 h 246"/>
                <a:gd name="T2" fmla="*/ 0 w 1270"/>
                <a:gd name="T3" fmla="*/ 246 h 246"/>
                <a:gd name="T4" fmla="*/ 1270 w 1270"/>
                <a:gd name="T5" fmla="*/ 246 h 246"/>
                <a:gd name="T6" fmla="*/ 1270 w 1270"/>
                <a:gd name="T7" fmla="*/ 0 h 246"/>
                <a:gd name="T8" fmla="*/ 0 w 1270"/>
                <a:gd name="T9" fmla="*/ 0 h 246"/>
                <a:gd name="T10" fmla="*/ 0 w 1270"/>
                <a:gd name="T1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0" h="246">
                  <a:moveTo>
                    <a:pt x="0" y="246"/>
                  </a:moveTo>
                  <a:lnTo>
                    <a:pt x="0" y="246"/>
                  </a:lnTo>
                  <a:lnTo>
                    <a:pt x="1270" y="246"/>
                  </a:lnTo>
                  <a:lnTo>
                    <a:pt x="1270" y="0"/>
                  </a:lnTo>
                  <a:lnTo>
                    <a:pt x="0" y="0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6698" tIns="28349" rIns="56698" bIns="283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577D11C8-44A5-4E79-91CC-F8C001FA0FDF}"/>
                </a:ext>
              </a:extLst>
            </p:cNvPr>
            <p:cNvGrpSpPr/>
            <p:nvPr/>
          </p:nvGrpSpPr>
          <p:grpSpPr>
            <a:xfrm>
              <a:off x="4603256" y="7305393"/>
              <a:ext cx="360000" cy="184488"/>
              <a:chOff x="1208375" y="3441188"/>
              <a:chExt cx="360000" cy="184488"/>
            </a:xfrm>
          </p:grpSpPr>
          <p:sp>
            <p:nvSpPr>
              <p:cNvPr id="174" name="Line 8">
                <a:extLst>
                  <a:ext uri="{FF2B5EF4-FFF2-40B4-BE49-F238E27FC236}">
                    <a16:creationId xmlns:a16="http://schemas.microsoft.com/office/drawing/2014/main" id="{FE8D8027-735B-4FB0-8FA5-C87A05A588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8837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75" name="Line 8">
                <a:extLst>
                  <a:ext uri="{FF2B5EF4-FFF2-40B4-BE49-F238E27FC236}">
                    <a16:creationId xmlns:a16="http://schemas.microsoft.com/office/drawing/2014/main" id="{82EBF2AC-D9E5-4F76-BF1D-4EAF10AED7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388375" y="3445676"/>
                <a:ext cx="0" cy="36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54" name="正方形/長方形 31">
              <a:extLst>
                <a:ext uri="{FF2B5EF4-FFF2-40B4-BE49-F238E27FC236}">
                  <a16:creationId xmlns:a16="http://schemas.microsoft.com/office/drawing/2014/main" id="{2436D641-4EC3-420A-9FB8-9FD424431D8F}"/>
                </a:ext>
              </a:extLst>
            </p:cNvPr>
            <p:cNvSpPr/>
            <p:nvPr/>
          </p:nvSpPr>
          <p:spPr>
            <a:xfrm>
              <a:off x="4463368" y="711394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5P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B9C32A34-695A-4CFA-B18A-E3D37096BE33}"/>
                </a:ext>
              </a:extLst>
            </p:cNvPr>
            <p:cNvGrpSpPr/>
            <p:nvPr/>
          </p:nvGrpSpPr>
          <p:grpSpPr>
            <a:xfrm>
              <a:off x="3928022" y="7305393"/>
              <a:ext cx="144000" cy="184488"/>
              <a:chOff x="1425095" y="3441188"/>
              <a:chExt cx="144000" cy="184488"/>
            </a:xfrm>
          </p:grpSpPr>
          <p:sp>
            <p:nvSpPr>
              <p:cNvPr id="172" name="Line 8">
                <a:extLst>
                  <a:ext uri="{FF2B5EF4-FFF2-40B4-BE49-F238E27FC236}">
                    <a16:creationId xmlns:a16="http://schemas.microsoft.com/office/drawing/2014/main" id="{9B7CD6E2-2883-4372-A061-636F9A4FA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709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73" name="Line 8">
                <a:extLst>
                  <a:ext uri="{FF2B5EF4-FFF2-40B4-BE49-F238E27FC236}">
                    <a16:creationId xmlns:a16="http://schemas.microsoft.com/office/drawing/2014/main" id="{450D528E-A7BF-48E3-BF19-1F9858B7C3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497095" y="3553676"/>
                <a:ext cx="0" cy="144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56" name="正方形/長方形 31">
              <a:extLst>
                <a:ext uri="{FF2B5EF4-FFF2-40B4-BE49-F238E27FC236}">
                  <a16:creationId xmlns:a16="http://schemas.microsoft.com/office/drawing/2014/main" id="{1F671D04-0618-4146-8A81-AC9334523BAC}"/>
                </a:ext>
              </a:extLst>
            </p:cNvPr>
            <p:cNvSpPr/>
            <p:nvPr/>
          </p:nvSpPr>
          <p:spPr>
            <a:xfrm>
              <a:off x="3689524" y="6972975"/>
              <a:ext cx="65143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4P</a:t>
              </a:r>
            </a:p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(SP)</a:t>
              </a:r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F4397DA4-9026-466D-A5AB-4B1AB8F4AF1B}"/>
                </a:ext>
              </a:extLst>
            </p:cNvPr>
            <p:cNvGrpSpPr/>
            <p:nvPr/>
          </p:nvGrpSpPr>
          <p:grpSpPr>
            <a:xfrm>
              <a:off x="2776307" y="7305393"/>
              <a:ext cx="72000" cy="184488"/>
              <a:chOff x="1477325" y="3441188"/>
              <a:chExt cx="72000" cy="184488"/>
            </a:xfrm>
          </p:grpSpPr>
          <p:sp>
            <p:nvSpPr>
              <p:cNvPr id="170" name="Line 8">
                <a:extLst>
                  <a:ext uri="{FF2B5EF4-FFF2-40B4-BE49-F238E27FC236}">
                    <a16:creationId xmlns:a16="http://schemas.microsoft.com/office/drawing/2014/main" id="{4219A2A0-C423-4CE6-88F5-13CB66F6DC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332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71" name="Line 8">
                <a:extLst>
                  <a:ext uri="{FF2B5EF4-FFF2-40B4-BE49-F238E27FC236}">
                    <a16:creationId xmlns:a16="http://schemas.microsoft.com/office/drawing/2014/main" id="{7996D1D9-93E0-4A5F-A79B-80921B662F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513325" y="3589676"/>
                <a:ext cx="0" cy="72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FC17C8B3-564A-47C0-B3E3-C16FEEE11A66}"/>
                </a:ext>
              </a:extLst>
            </p:cNvPr>
            <p:cNvGrpSpPr/>
            <p:nvPr/>
          </p:nvGrpSpPr>
          <p:grpSpPr>
            <a:xfrm>
              <a:off x="2966207" y="7305393"/>
              <a:ext cx="72000" cy="184488"/>
              <a:chOff x="1477325" y="3441188"/>
              <a:chExt cx="72000" cy="184488"/>
            </a:xfrm>
          </p:grpSpPr>
          <p:sp>
            <p:nvSpPr>
              <p:cNvPr id="168" name="Line 8">
                <a:extLst>
                  <a:ext uri="{FF2B5EF4-FFF2-40B4-BE49-F238E27FC236}">
                    <a16:creationId xmlns:a16="http://schemas.microsoft.com/office/drawing/2014/main" id="{E25920FA-AD91-4085-AD9B-519F48B58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332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9" name="Line 8">
                <a:extLst>
                  <a:ext uri="{FF2B5EF4-FFF2-40B4-BE49-F238E27FC236}">
                    <a16:creationId xmlns:a16="http://schemas.microsoft.com/office/drawing/2014/main" id="{0CA5221E-1E44-4CEA-A46A-F18BF5EC42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513325" y="3589676"/>
                <a:ext cx="0" cy="72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59" name="正方形/長方形 31">
              <a:extLst>
                <a:ext uri="{FF2B5EF4-FFF2-40B4-BE49-F238E27FC236}">
                  <a16:creationId xmlns:a16="http://schemas.microsoft.com/office/drawing/2014/main" id="{F5C2CD81-E3C8-44CB-8080-82FE428C6780}"/>
                </a:ext>
              </a:extLst>
            </p:cNvPr>
            <p:cNvSpPr/>
            <p:nvPr/>
          </p:nvSpPr>
          <p:spPr>
            <a:xfrm>
              <a:off x="2675577" y="711394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(SP)</a:t>
              </a: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B7CA47DF-0C94-4A4C-A8D7-B26D517D24ED}"/>
                </a:ext>
              </a:extLst>
            </p:cNvPr>
            <p:cNvGrpSpPr/>
            <p:nvPr/>
          </p:nvGrpSpPr>
          <p:grpSpPr>
            <a:xfrm>
              <a:off x="3704654" y="7305393"/>
              <a:ext cx="72000" cy="184488"/>
              <a:chOff x="1477325" y="3441188"/>
              <a:chExt cx="72000" cy="184488"/>
            </a:xfrm>
          </p:grpSpPr>
          <p:sp>
            <p:nvSpPr>
              <p:cNvPr id="166" name="Line 8">
                <a:extLst>
                  <a:ext uri="{FF2B5EF4-FFF2-40B4-BE49-F238E27FC236}">
                    <a16:creationId xmlns:a16="http://schemas.microsoft.com/office/drawing/2014/main" id="{FF9F38C0-724B-44E4-BDC7-94F0515EC4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332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7" name="Line 8">
                <a:extLst>
                  <a:ext uri="{FF2B5EF4-FFF2-40B4-BE49-F238E27FC236}">
                    <a16:creationId xmlns:a16="http://schemas.microsoft.com/office/drawing/2014/main" id="{9962BBCE-95A7-4A9B-9E7B-178953E22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513325" y="3589676"/>
                <a:ext cx="0" cy="72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61" name="正方形/長方形 31">
              <a:extLst>
                <a:ext uri="{FF2B5EF4-FFF2-40B4-BE49-F238E27FC236}">
                  <a16:creationId xmlns:a16="http://schemas.microsoft.com/office/drawing/2014/main" id="{3C09872A-7615-4CEF-B6E0-58B4AF03DFEF}"/>
                </a:ext>
              </a:extLst>
            </p:cNvPr>
            <p:cNvSpPr/>
            <p:nvPr/>
          </p:nvSpPr>
          <p:spPr>
            <a:xfrm>
              <a:off x="3414024" y="697297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(SP)</a:t>
              </a:r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0312A99A-43F3-4CE8-B771-8241BD2403A5}"/>
                </a:ext>
              </a:extLst>
            </p:cNvPr>
            <p:cNvGrpSpPr/>
            <p:nvPr/>
          </p:nvGrpSpPr>
          <p:grpSpPr>
            <a:xfrm>
              <a:off x="2591886" y="7305393"/>
              <a:ext cx="72000" cy="184488"/>
              <a:chOff x="1477325" y="3441188"/>
              <a:chExt cx="72000" cy="184488"/>
            </a:xfrm>
          </p:grpSpPr>
          <p:sp>
            <p:nvSpPr>
              <p:cNvPr id="164" name="Line 8">
                <a:extLst>
                  <a:ext uri="{FF2B5EF4-FFF2-40B4-BE49-F238E27FC236}">
                    <a16:creationId xmlns:a16="http://schemas.microsoft.com/office/drawing/2014/main" id="{B983E3F2-2064-4037-B439-D4AF8563F5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3325" y="3441188"/>
                <a:ext cx="0" cy="180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5" name="Line 8">
                <a:extLst>
                  <a:ext uri="{FF2B5EF4-FFF2-40B4-BE49-F238E27FC236}">
                    <a16:creationId xmlns:a16="http://schemas.microsoft.com/office/drawing/2014/main" id="{FC6588BF-AA66-41A9-9952-C84AC60ADC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513325" y="3589676"/>
                <a:ext cx="0" cy="72000"/>
              </a:xfrm>
              <a:prstGeom prst="line">
                <a:avLst/>
              </a:prstGeom>
              <a:noFill/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63" name="正方形/長方形 31">
              <a:extLst>
                <a:ext uri="{FF2B5EF4-FFF2-40B4-BE49-F238E27FC236}">
                  <a16:creationId xmlns:a16="http://schemas.microsoft.com/office/drawing/2014/main" id="{0BFABE8C-4083-4C73-A690-3531791704FE}"/>
                </a:ext>
              </a:extLst>
            </p:cNvPr>
            <p:cNvSpPr/>
            <p:nvPr/>
          </p:nvSpPr>
          <p:spPr>
            <a:xfrm>
              <a:off x="2313858" y="7113945"/>
              <a:ext cx="6514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 kern="100" dirty="0">
                  <a:latin typeface="Helvetica" panose="020B0604020202020204" pitchFamily="34" charset="0"/>
                  <a:ea typeface="ＭＳ 明朝" panose="02020609040205080304" pitchFamily="17" charset="-128"/>
                  <a:cs typeface="Helvetica" panose="020B0604020202020204" pitchFamily="34" charset="0"/>
                </a:rPr>
                <a:t>P</a:t>
              </a:r>
            </a:p>
          </p:txBody>
        </p:sp>
        <p:sp>
          <p:nvSpPr>
            <p:cNvPr id="233" name="Freeform 20">
              <a:extLst>
                <a:ext uri="{FF2B5EF4-FFF2-40B4-BE49-F238E27FC236}">
                  <a16:creationId xmlns:a16="http://schemas.microsoft.com/office/drawing/2014/main" id="{7E14ED10-08E0-4709-9C62-0F428435D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341" y="7548820"/>
              <a:ext cx="126000" cy="158400"/>
            </a:xfrm>
            <a:custGeom>
              <a:avLst/>
              <a:gdLst>
                <a:gd name="T0" fmla="*/ 0 w 1270"/>
                <a:gd name="T1" fmla="*/ 246 h 246"/>
                <a:gd name="T2" fmla="*/ 0 w 1270"/>
                <a:gd name="T3" fmla="*/ 246 h 246"/>
                <a:gd name="T4" fmla="*/ 1270 w 1270"/>
                <a:gd name="T5" fmla="*/ 246 h 246"/>
                <a:gd name="T6" fmla="*/ 1270 w 1270"/>
                <a:gd name="T7" fmla="*/ 0 h 246"/>
                <a:gd name="T8" fmla="*/ 0 w 1270"/>
                <a:gd name="T9" fmla="*/ 0 h 246"/>
                <a:gd name="T10" fmla="*/ 0 w 1270"/>
                <a:gd name="T1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0" h="246">
                  <a:moveTo>
                    <a:pt x="0" y="246"/>
                  </a:moveTo>
                  <a:lnTo>
                    <a:pt x="0" y="246"/>
                  </a:lnTo>
                  <a:lnTo>
                    <a:pt x="1270" y="246"/>
                  </a:lnTo>
                  <a:lnTo>
                    <a:pt x="1270" y="0"/>
                  </a:lnTo>
                  <a:lnTo>
                    <a:pt x="0" y="0"/>
                  </a:lnTo>
                  <a:lnTo>
                    <a:pt x="0" y="246"/>
                  </a:lnTo>
                  <a:close/>
                </a:path>
              </a:pathLst>
            </a:custGeom>
            <a:pattFill prst="ltVert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6698" tIns="28349" rIns="56698" bIns="283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34" name="Freeform 20">
              <a:extLst>
                <a:ext uri="{FF2B5EF4-FFF2-40B4-BE49-F238E27FC236}">
                  <a16:creationId xmlns:a16="http://schemas.microsoft.com/office/drawing/2014/main" id="{1227AACF-F79B-45BF-B0FB-5F89313FE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255" y="7548820"/>
              <a:ext cx="126000" cy="158400"/>
            </a:xfrm>
            <a:custGeom>
              <a:avLst/>
              <a:gdLst>
                <a:gd name="T0" fmla="*/ 0 w 1270"/>
                <a:gd name="T1" fmla="*/ 246 h 246"/>
                <a:gd name="T2" fmla="*/ 0 w 1270"/>
                <a:gd name="T3" fmla="*/ 246 h 246"/>
                <a:gd name="T4" fmla="*/ 1270 w 1270"/>
                <a:gd name="T5" fmla="*/ 246 h 246"/>
                <a:gd name="T6" fmla="*/ 1270 w 1270"/>
                <a:gd name="T7" fmla="*/ 0 h 246"/>
                <a:gd name="T8" fmla="*/ 0 w 1270"/>
                <a:gd name="T9" fmla="*/ 0 h 246"/>
                <a:gd name="T10" fmla="*/ 0 w 1270"/>
                <a:gd name="T1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0" h="246">
                  <a:moveTo>
                    <a:pt x="0" y="246"/>
                  </a:moveTo>
                  <a:lnTo>
                    <a:pt x="0" y="246"/>
                  </a:lnTo>
                  <a:lnTo>
                    <a:pt x="1270" y="246"/>
                  </a:lnTo>
                  <a:lnTo>
                    <a:pt x="1270" y="0"/>
                  </a:lnTo>
                  <a:lnTo>
                    <a:pt x="0" y="0"/>
                  </a:lnTo>
                  <a:lnTo>
                    <a:pt x="0" y="246"/>
                  </a:lnTo>
                  <a:close/>
                </a:path>
              </a:pathLst>
            </a:custGeom>
            <a:pattFill prst="ltVert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6698" tIns="28349" rIns="56698" bIns="283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42" name="正方形/長方形 31">
            <a:extLst>
              <a:ext uri="{FF2B5EF4-FFF2-40B4-BE49-F238E27FC236}">
                <a16:creationId xmlns:a16="http://schemas.microsoft.com/office/drawing/2014/main" id="{EA36B0CD-6FFA-48AC-8399-8E64F8791121}"/>
              </a:ext>
            </a:extLst>
          </p:cNvPr>
          <p:cNvSpPr/>
          <p:nvPr/>
        </p:nvSpPr>
        <p:spPr>
          <a:xfrm>
            <a:off x="1748686" y="2102578"/>
            <a:ext cx="9823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kern="100" dirty="0">
                <a:latin typeface="Helvetica" panose="020B0604020202020204" pitchFamily="34" charset="0"/>
                <a:ea typeface="ＭＳ 明朝" panose="02020609040205080304" pitchFamily="17" charset="-128"/>
                <a:cs typeface="Helvetica" panose="020B0604020202020204" pitchFamily="34" charset="0"/>
              </a:rPr>
              <a:t>SP</a:t>
            </a:r>
            <a:r>
              <a:rPr lang="en-US" sz="1200" kern="100" dirty="0">
                <a:latin typeface="Helvetica" panose="020B0604020202020204" pitchFamily="34" charset="0"/>
                <a:ea typeface="ＭＳ 明朝" panose="02020609040205080304" pitchFamily="17" charset="-128"/>
                <a:cs typeface="Helvetica" panose="020B0604020202020204" pitchFamily="34" charset="0"/>
              </a:rPr>
              <a:t>QPDS</a:t>
            </a:r>
          </a:p>
        </p:txBody>
      </p:sp>
      <p:sp>
        <p:nvSpPr>
          <p:cNvPr id="243" name="正方形/長方形 31">
            <a:extLst>
              <a:ext uri="{FF2B5EF4-FFF2-40B4-BE49-F238E27FC236}">
                <a16:creationId xmlns:a16="http://schemas.microsoft.com/office/drawing/2014/main" id="{903BBD7B-F3EE-4300-BFCD-90C8EA45A9DB}"/>
              </a:ext>
            </a:extLst>
          </p:cNvPr>
          <p:cNvSpPr/>
          <p:nvPr/>
        </p:nvSpPr>
        <p:spPr>
          <a:xfrm>
            <a:off x="3583962" y="2102578"/>
            <a:ext cx="9823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kern="100" dirty="0">
                <a:latin typeface="Helvetica" panose="020B0604020202020204" pitchFamily="34" charset="0"/>
                <a:ea typeface="ＭＳ 明朝" panose="02020609040205080304" pitchFamily="17" charset="-128"/>
                <a:cs typeface="Helvetica" panose="020B0604020202020204" pitchFamily="34" charset="0"/>
              </a:rPr>
              <a:t>SP</a:t>
            </a:r>
            <a:r>
              <a:rPr lang="en-US" sz="1200" kern="100" dirty="0">
                <a:latin typeface="Helvetica" panose="020B0604020202020204" pitchFamily="34" charset="0"/>
                <a:ea typeface="ＭＳ 明朝" panose="02020609040205080304" pitchFamily="17" charset="-128"/>
                <a:cs typeface="Helvetica" panose="020B0604020202020204" pitchFamily="34" charset="0"/>
              </a:rPr>
              <a:t>QPGS</a:t>
            </a:r>
          </a:p>
        </p:txBody>
      </p:sp>
      <p:sp>
        <p:nvSpPr>
          <p:cNvPr id="294" name="テキスト ボックス 4">
            <a:extLst>
              <a:ext uri="{FF2B5EF4-FFF2-40B4-BE49-F238E27FC236}">
                <a16:creationId xmlns:a16="http://schemas.microsoft.com/office/drawing/2014/main" id="{E751959A-0A89-4B51-A092-E84303D71941}"/>
              </a:ext>
            </a:extLst>
          </p:cNvPr>
          <p:cNvSpPr txBox="1"/>
          <p:nvPr/>
        </p:nvSpPr>
        <p:spPr>
          <a:xfrm>
            <a:off x="423551" y="2389717"/>
            <a:ext cx="463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/>
            <a:r>
              <a:rPr kumimoji="0" lang="en-US" sz="12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</a:p>
        </p:txBody>
      </p:sp>
      <p:sp>
        <p:nvSpPr>
          <p:cNvPr id="295" name="テキスト ボックス 4">
            <a:extLst>
              <a:ext uri="{FF2B5EF4-FFF2-40B4-BE49-F238E27FC236}">
                <a16:creationId xmlns:a16="http://schemas.microsoft.com/office/drawing/2014/main" id="{1516F508-2A4E-4E5A-AAAE-43DDE87D0BFD}"/>
              </a:ext>
            </a:extLst>
          </p:cNvPr>
          <p:cNvSpPr txBox="1"/>
          <p:nvPr/>
        </p:nvSpPr>
        <p:spPr>
          <a:xfrm>
            <a:off x="831619" y="2386088"/>
            <a:ext cx="62673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USDA61_NopL_three tandem repeats 		151-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..</a:t>
            </a:r>
            <a:r>
              <a:rPr lang="en-US" sz="1300" b="1" u="sng" dirty="0">
                <a:solidFill>
                  <a:srgbClr val="0000FF"/>
                </a:solidFill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QA</a:t>
            </a:r>
            <a:r>
              <a:rPr lang="en-US" sz="13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</a:t>
            </a:r>
            <a:r>
              <a:rPr lang="en-US" sz="1300" b="1" u="sng" dirty="0">
                <a:solidFill>
                  <a:srgbClr val="FF0000"/>
                </a:solidFill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u="sng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QAG</a:t>
            </a:r>
            <a:r>
              <a:rPr lang="en-US" sz="13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1300" b="1" u="sng" dirty="0">
                <a:solidFill>
                  <a:srgbClr val="FF0000"/>
                </a:solidFill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u="sng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13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1300" b="1" u="sng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-169</a:t>
            </a:r>
          </a:p>
          <a:p>
            <a:pPr algn="just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NGR234_NopL_catalytic domain 1		127-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.....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</a:t>
            </a:r>
            <a:r>
              <a:rPr lang="en-US" sz="1300" b="1" dirty="0">
                <a:solidFill>
                  <a:srgbClr val="FF0000"/>
                </a:solidFill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1300" b="1" dirty="0">
                <a:solidFill>
                  <a:srgbClr val="FF0000"/>
                </a:solidFill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-142</a:t>
            </a:r>
            <a:endParaRPr lang="en-US" sz="11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NGR234_NopL_catalytic domain 2		238-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GP</a:t>
            </a:r>
            <a:r>
              <a:rPr lang="en-US" sz="1300" b="1" dirty="0">
                <a:solidFill>
                  <a:srgbClr val="0000FF"/>
                </a:solidFill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HS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</a:t>
            </a:r>
            <a:r>
              <a:rPr lang="en-US" sz="1300" b="1" dirty="0">
                <a:solidFill>
                  <a:srgbClr val="FF0000"/>
                </a:solidFill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QA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-258</a:t>
            </a:r>
            <a:endParaRPr lang="en-US" sz="11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Consensus								   	    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..s..</a:t>
            </a:r>
            <a:r>
              <a:rPr lang="en-US" sz="13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GPS</a:t>
            </a:r>
            <a:r>
              <a:rPr lang="en-US" sz="1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qag</a:t>
            </a:r>
            <a:r>
              <a:rPr lang="en-US" sz="13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sz="1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13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1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</a:t>
            </a:r>
            <a:r>
              <a:rPr lang="en-US" sz="13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3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</a:t>
            </a:r>
            <a:endParaRPr lang="en-US" altLang="ja-JP" sz="13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31B3659-B642-455B-8906-55C262BE206A}"/>
              </a:ext>
            </a:extLst>
          </p:cNvPr>
          <p:cNvCxnSpPr>
            <a:cxnSpLocks/>
          </p:cNvCxnSpPr>
          <p:nvPr/>
        </p:nvCxnSpPr>
        <p:spPr>
          <a:xfrm>
            <a:off x="5000268" y="2059223"/>
            <a:ext cx="1358034" cy="375967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>
            <a:extLst>
              <a:ext uri="{FF2B5EF4-FFF2-40B4-BE49-F238E27FC236}">
                <a16:creationId xmlns:a16="http://schemas.microsoft.com/office/drawing/2014/main" id="{4C5A1450-BD94-469A-9773-B9B072D41F15}"/>
              </a:ext>
            </a:extLst>
          </p:cNvPr>
          <p:cNvCxnSpPr>
            <a:cxnSpLocks/>
            <a:endCxn id="180" idx="0"/>
          </p:cNvCxnSpPr>
          <p:nvPr/>
        </p:nvCxnSpPr>
        <p:spPr>
          <a:xfrm flipV="1">
            <a:off x="4528333" y="2059455"/>
            <a:ext cx="165935" cy="373088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1BB998AC-40C4-4BBB-B2FC-A2166E03D1C8}"/>
              </a:ext>
            </a:extLst>
          </p:cNvPr>
          <p:cNvGrpSpPr/>
          <p:nvPr/>
        </p:nvGrpSpPr>
        <p:grpSpPr>
          <a:xfrm>
            <a:off x="3424268" y="1027465"/>
            <a:ext cx="357790" cy="279568"/>
            <a:chOff x="4300285" y="7249833"/>
            <a:chExt cx="357790" cy="279568"/>
          </a:xfrm>
        </p:grpSpPr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A44327C4-8422-46D5-B7FA-F4C72EEDA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285" y="7249833"/>
              <a:ext cx="3577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Osaka" pitchFamily="1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kern="0" dirty="0">
                  <a:latin typeface="Helvetica" panose="020B0604020202020204" pitchFamily="34" charset="0"/>
                  <a:cs typeface="Helvetica" panose="020B0604020202020204" pitchFamily="34" charset="0"/>
                </a:rPr>
                <a:t>100</a:t>
              </a:r>
              <a:endParaRPr kumimoji="0" lang="en-US" altLang="ja-JP" sz="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46" name="Line 8">
              <a:extLst>
                <a:ext uri="{FF2B5EF4-FFF2-40B4-BE49-F238E27FC236}">
                  <a16:creationId xmlns:a16="http://schemas.microsoft.com/office/drawing/2014/main" id="{10C3F529-450E-4419-8FF1-4025EEA0AF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8517" y="7467931"/>
              <a:ext cx="0" cy="61470"/>
            </a:xfrm>
            <a:prstGeom prst="line">
              <a:avLst/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675365-992E-4B20-B0AE-E4A1959B7EEE}"/>
              </a:ext>
            </a:extLst>
          </p:cNvPr>
          <p:cNvGrpSpPr/>
          <p:nvPr/>
        </p:nvGrpSpPr>
        <p:grpSpPr>
          <a:xfrm>
            <a:off x="3848096" y="-3588310"/>
            <a:ext cx="587205" cy="121230"/>
            <a:chOff x="3776375" y="2059455"/>
            <a:chExt cx="587205" cy="121230"/>
          </a:xfrm>
        </p:grpSpPr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DECD711A-3A18-4354-85B6-390BC20270BC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 flipV="1">
              <a:off x="3776375" y="2059455"/>
              <a:ext cx="243687" cy="12123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41B64100-D979-45FA-A3E1-EF7C1068F14D}"/>
                </a:ext>
              </a:extLst>
            </p:cNvPr>
            <p:cNvCxnSpPr>
              <a:cxnSpLocks/>
              <a:endCxn id="233" idx="2"/>
            </p:cNvCxnSpPr>
            <p:nvPr/>
          </p:nvCxnSpPr>
          <p:spPr>
            <a:xfrm flipH="1" flipV="1">
              <a:off x="4146062" y="2059455"/>
              <a:ext cx="217518" cy="117325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5BBD7D86-BCE6-4534-8984-964EABF2FE5A}"/>
              </a:ext>
            </a:extLst>
          </p:cNvPr>
          <p:cNvGrpSpPr/>
          <p:nvPr/>
        </p:nvGrpSpPr>
        <p:grpSpPr>
          <a:xfrm>
            <a:off x="1938006" y="2059455"/>
            <a:ext cx="587205" cy="121230"/>
            <a:chOff x="3704654" y="7707220"/>
            <a:chExt cx="587205" cy="121230"/>
          </a:xfrm>
        </p:grpSpPr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C42435AD-85C3-4E0C-A3D7-3A3C425049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04654" y="7707220"/>
              <a:ext cx="243687" cy="12123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3564E2E2-0D02-47B3-B8A9-7457411BF9D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74341" y="7707220"/>
              <a:ext cx="217518" cy="117325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9401177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2780</TotalTime>
  <Words>249</Words>
  <Application>Microsoft Macintosh PowerPoint</Application>
  <PresentationFormat>ユーザー設定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Helvetica</vt:lpstr>
      <vt:lpstr>Times New Roman</vt:lpstr>
      <vt:lpstr>ホワイト</vt:lpstr>
      <vt:lpstr>PowerPoint プレゼンテーション</vt:lpstr>
    </vt:vector>
  </TitlesOfParts>
  <Company>奈良女子大学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岡崎伸</dc:creator>
  <cp:lastModifiedBy>岡崎 伸</cp:lastModifiedBy>
  <cp:revision>344</cp:revision>
  <cp:lastPrinted>2016-03-31T02:00:37Z</cp:lastPrinted>
  <dcterms:created xsi:type="dcterms:W3CDTF">2015-04-17T05:32:31Z</dcterms:created>
  <dcterms:modified xsi:type="dcterms:W3CDTF">2020-03-03T07:51:59Z</dcterms:modified>
</cp:coreProperties>
</file>