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7559675" cy="10691813"/>
  <p:notesSz cx="6735763" cy="9866313"/>
  <p:defaultTextStyle>
    <a:defPPr>
      <a:defRPr lang="ja-JP"/>
    </a:defPPr>
    <a:lvl1pPr marL="0" algn="l" defTabSz="497754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44" autoAdjust="0"/>
    <p:restoredTop sz="94660"/>
  </p:normalViewPr>
  <p:slideViewPr>
    <p:cSldViewPr snapToGrid="0" snapToObjects="1">
      <p:cViewPr>
        <p:scale>
          <a:sx n="75" d="100"/>
          <a:sy n="75" d="100"/>
        </p:scale>
        <p:origin x="2179" y="-259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search%20of%20Master%20and%20Doctor\Research%20topics\Topic%201-Vigna%20project\Topic%201.4-Other%20Vigna%20species\V.%20mungo%20inoculation\217421%20(2002M3)\V.mungo%20inoculation-217421-(4%20repli)-by%20Hie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search%20of%20Master%20and%20Doctor\Research%20topics\Topic%201-Vigna%20project\Topic%201.4-Other%20Vigna%20species\V.%20mungo%20inoculation\31414%20(VM%203003)\Final%20sum%2031414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search%20of%20Master%20and%20Doctor\Research%20topics\Topic%201-Vigna%20project\Topic%201.4-Other%20Vigna%20species\V.%20mungo%20inoculation\31414%20(VM%203003)\Final%20sum%2031414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search%20of%20Master%20and%20Doctor\Research%20topics\Topic%201-Vigna%20project\Topic%201.4-Other%20Vigna%20species\V.%20mungo%20inoculation\31414%20(VM%203003)\Final%20sum%2031414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search%20of%20Master%20and%20Doctor\Research%20topics\Topic%201-Vigna%20project\Topic%201.4-Other%20Vigna%20species\V.%20mungo%20inoculation\U-thong2\Final%20sum%20Uthong-2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search%20of%20Master%20and%20Doctor\Research%20topics\Topic%201-Vigna%20project\Topic%201.4-Other%20Vigna%20species\V.%20mungo%20inoculation\U-thong2\Final%20sum%20Uthong-2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search%20of%20Master%20and%20Doctor\Research%20topics\Topic%201-Vigna%20project\Topic%201.4-Other%20Vigna%20species\V.%20mungo%20inoculation\U-thong2\Final%20sum%20Uthong-2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search%20of%20Master%20and%20Doctor\Research%20topics\Topic%201-Vigna%20project\Topic%201.4-Other%20Vigna%20species\V.%20mungo%20inoculation\31411%20(OSUM%20745)\31411_BE53_2nd%20ino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search%20of%20Master%20and%20Doctor\Research%20topics\Topic%201-Vigna%20project\Topic%201.4-Other%20Vigna%20species\V.%20mungo%20inoculation\98979%20(CQ5785)\Final%20sum%2098979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search%20of%20Master%20and%20Doctor\Research%20topics\Topic%201-Vigna%20project\Topic%201.4-Other%20Vigna%20species\V.%20mungo%20inoculation\217421%20(2002M3)\V.mungo%20inoculation-217421-(4%20repli)-by%20Hie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search%20of%20Master%20and%20Doctor\Research%20topics\Topic%201-Vigna%20project\Topic%201.4-Other%20Vigna%20species\V.%20mungo%20inoculation\31411%20(OSUM%20745)\31411_BE53_2nd%20ino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search%20of%20Master%20and%20Doctor\Research%20topics\Topic%201-Vigna%20project\Topic%201.4-Other%20Vigna%20species\V.%20mungo%20inoculation\98979%20(CQ5785)\Final%20sum%2098979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search%20of%20Master%20and%20Doctor\Research%20topics\Topic%201-Vigna%20project\Topic%201.4-Other%20Vigna%20species\V.%20mungo%20inoculation\217421%20(2002M3)\V.mungo%20inoculation-217421-(4%20repli)-by%20Hien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search%20of%20Master%20and%20Doctor\Research%20topics\Topic%201-Vigna%20project\Topic%201.4-Other%20Vigna%20species\V.%20mungo%20inoculation\31411%20(OSUM%20745)\31411_BE53_2nd%20ino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search%20of%20Master%20and%20Doctor\Research%20topics\Topic%201-Vigna%20project\Topic%201.4-Other%20Vigna%20species\V.%20mungo%20inoculation\98979%20(CQ5785)\Final%20sum%2098979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808991933557051"/>
          <c:y val="9.556900499462638E-2"/>
          <c:w val="0.56628263841895865"/>
          <c:h val="0.5356509330120792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'Selected data'!$V$3</c:f>
              <c:strCache>
                <c:ptCount val="1"/>
                <c:pt idx="0">
                  <c:v>Large nodules</c:v>
                </c:pt>
              </c:strCache>
            </c:strRef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0.5087390569384671"/>
                </c:manualLayout>
              </c:layout>
              <c:tx>
                <c:rich>
                  <a:bodyPr/>
                  <a:lstStyle/>
                  <a:p>
                    <a:r>
                      <a:rPr lang="en-US" altLang="ja-JP"/>
                      <a:t>a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539-4167-859D-C8F4C7AD3BD1}"/>
                </c:ext>
              </c:extLst>
            </c:dLbl>
            <c:dLbl>
              <c:idx val="1"/>
              <c:layout>
                <c:manualLayout>
                  <c:x val="0"/>
                  <c:y val="-0.37861881238579775"/>
                </c:manualLayout>
              </c:layout>
              <c:tx>
                <c:rich>
                  <a:bodyPr/>
                  <a:lstStyle/>
                  <a:p>
                    <a:r>
                      <a:rPr lang="en-US" altLang="ja-JP"/>
                      <a:t>a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539-4167-859D-C8F4C7AD3BD1}"/>
                </c:ext>
              </c:extLst>
            </c:dLbl>
            <c:dLbl>
              <c:idx val="2"/>
              <c:layout>
                <c:manualLayout>
                  <c:x val="-9.246833481755779E-17"/>
                  <c:y val="-0.28866149348974635"/>
                </c:manualLayout>
              </c:layout>
              <c:tx>
                <c:rich>
                  <a:bodyPr/>
                  <a:lstStyle/>
                  <a:p>
                    <a:r>
                      <a:rPr lang="en-US" altLang="ja-JP"/>
                      <a:t>a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539-4167-859D-C8F4C7AD3B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'Selected data'!$X$4:$X$6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'Selected data'!$U$4:$U$6</c:f>
              <c:strCache>
                <c:ptCount val="3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</c:strCache>
            </c:strRef>
          </c:cat>
          <c:val>
            <c:numRef>
              <c:f>'Selected data'!$V$4:$V$6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539-4167-859D-C8F4C7AD3BD1}"/>
            </c:ext>
          </c:extLst>
        </c:ser>
        <c:ser>
          <c:idx val="1"/>
          <c:order val="1"/>
          <c:tx>
            <c:strRef>
              <c:f>'Selected data'!$W$3</c:f>
              <c:strCache>
                <c:ptCount val="1"/>
                <c:pt idx="0">
                  <c:v> Small nodules </c:v>
                </c:pt>
              </c:strCache>
            </c:strRef>
          </c:tx>
          <c:spPr>
            <a:solidFill>
              <a:schemeClr val="tx1"/>
            </a:solidFill>
            <a:ln w="12700">
              <a:noFill/>
            </a:ln>
            <a:effectLst/>
          </c:spPr>
          <c:invertIfNegative val="0"/>
          <c:dLbls>
            <c:delete val="1"/>
          </c:dLbls>
          <c:errBars>
            <c:errBarType val="plus"/>
            <c:errValType val="cust"/>
            <c:noEndCap val="0"/>
            <c:plus>
              <c:numRef>
                <c:f>'Selected data'!$Y$4:$Y$6</c:f>
                <c:numCache>
                  <c:formatCode>General</c:formatCode>
                  <c:ptCount val="3"/>
                  <c:pt idx="0">
                    <c:v>8.0829037686547611</c:v>
                  </c:pt>
                  <c:pt idx="1">
                    <c:v>6.6520673478250352</c:v>
                  </c:pt>
                  <c:pt idx="2">
                    <c:v>3.3665016461206929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'Selected data'!$U$4:$U$6</c:f>
              <c:strCache>
                <c:ptCount val="3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</c:strCache>
            </c:strRef>
          </c:cat>
          <c:val>
            <c:numRef>
              <c:f>'Selected data'!$W$4:$W$6</c:f>
              <c:numCache>
                <c:formatCode>General</c:formatCode>
                <c:ptCount val="3"/>
                <c:pt idx="0">
                  <c:v>11</c:v>
                </c:pt>
                <c:pt idx="1">
                  <c:v>7.25</c:v>
                </c:pt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539-4167-859D-C8F4C7AD3BD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14415960"/>
        <c:axId val="314416344"/>
      </c:barChart>
      <c:catAx>
        <c:axId val="314415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14416344"/>
        <c:crosses val="autoZero"/>
        <c:auto val="1"/>
        <c:lblAlgn val="ctr"/>
        <c:lblOffset val="100"/>
        <c:noMultiLvlLbl val="0"/>
      </c:catAx>
      <c:valAx>
        <c:axId val="314416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14415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chemeClr val="tx1"/>
          </a:solidFill>
          <a:latin typeface="Helvetica" panose="020B0604020202020204" pitchFamily="34" charset="0"/>
          <a:cs typeface="Helvetica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'Selected data'!$V$4</c:f>
              <c:strCache>
                <c:ptCount val="1"/>
                <c:pt idx="0">
                  <c:v>Large nodules</c:v>
                </c:pt>
              </c:strCache>
            </c:strRef>
          </c:tx>
          <c:spPr>
            <a:solidFill>
              <a:schemeClr val="tx1"/>
            </a:solidFill>
            <a:ln w="12700"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8.7929833713003419E-3"/>
                  <c:y val="-0.1388646867451374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99E-4DE2-ACAB-B63F4F4ADF23}"/>
                </c:ext>
              </c:extLst>
            </c:dLbl>
            <c:dLbl>
              <c:idx val="1"/>
              <c:layout>
                <c:manualLayout>
                  <c:x val="0"/>
                  <c:y val="-0.3919853670115472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99E-4DE2-ACAB-B63F4F4ADF23}"/>
                </c:ext>
              </c:extLst>
            </c:dLbl>
            <c:dLbl>
              <c:idx val="2"/>
              <c:layout>
                <c:manualLayout>
                  <c:x val="0"/>
                  <c:y val="-0.1783730574288945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99E-4DE2-ACAB-B63F4F4ADF23}"/>
                </c:ext>
              </c:extLst>
            </c:dLbl>
            <c:dLbl>
              <c:idx val="3"/>
              <c:layout>
                <c:manualLayout>
                  <c:x val="0"/>
                  <c:y val="-0.1338827685390748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99E-4DE2-ACAB-B63F4F4ADF2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'Selected data'!$X$5:$X$8</c:f>
                <c:numCache>
                  <c:formatCode>General</c:formatCode>
                  <c:ptCount val="4"/>
                  <c:pt idx="0">
                    <c:v>2.0528725518857018</c:v>
                  </c:pt>
                  <c:pt idx="1">
                    <c:v>8.0356349202429911</c:v>
                  </c:pt>
                  <c:pt idx="2">
                    <c:v>3.2041639575194445</c:v>
                  </c:pt>
                  <c:pt idx="3">
                    <c:v>1.9148542155126762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'Selected data'!$U$5:$U$8</c:f>
              <c:strCache>
                <c:ptCount val="4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  <c:pt idx="3">
                  <c:v>BEnopL</c:v>
                </c:pt>
              </c:strCache>
            </c:strRef>
          </c:cat>
          <c:val>
            <c:numRef>
              <c:f>'Selected data'!$V$5:$V$8</c:f>
              <c:numCache>
                <c:formatCode>General</c:formatCode>
                <c:ptCount val="4"/>
                <c:pt idx="0">
                  <c:v>1.75</c:v>
                </c:pt>
                <c:pt idx="1">
                  <c:v>14.5</c:v>
                </c:pt>
                <c:pt idx="2">
                  <c:v>2.6</c:v>
                </c:pt>
                <c:pt idx="3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9E-4DE2-ACAB-B63F4F4ADF23}"/>
            </c:ext>
          </c:extLst>
        </c:ser>
        <c:ser>
          <c:idx val="1"/>
          <c:order val="1"/>
          <c:tx>
            <c:strRef>
              <c:f>'Selected data'!$W$4</c:f>
              <c:strCache>
                <c:ptCount val="1"/>
                <c:pt idx="0">
                  <c:v> Small nodules </c:v>
                </c:pt>
              </c:strCache>
            </c:strRef>
          </c:tx>
          <c:spPr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c:spPr>
          <c:invertIfNegative val="0"/>
          <c:cat>
            <c:strRef>
              <c:f>'Selected data'!$U$5:$U$8</c:f>
              <c:strCache>
                <c:ptCount val="4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  <c:pt idx="3">
                  <c:v>BEnopL</c:v>
                </c:pt>
              </c:strCache>
            </c:strRef>
          </c:cat>
          <c:val>
            <c:numRef>
              <c:f>'Selected data'!$W$5:$W$8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99E-4DE2-ACAB-B63F4F4ADF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4415960"/>
        <c:axId val="314416344"/>
      </c:barChart>
      <c:catAx>
        <c:axId val="314415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14416344"/>
        <c:crosses val="autoZero"/>
        <c:auto val="1"/>
        <c:lblAlgn val="ctr"/>
        <c:lblOffset val="100"/>
        <c:noMultiLvlLbl val="0"/>
      </c:catAx>
      <c:valAx>
        <c:axId val="314416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14415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chemeClr val="tx1"/>
          </a:solidFill>
          <a:latin typeface="Helvetica" panose="020B0604020202020204" pitchFamily="34" charset="0"/>
          <a:cs typeface="Helvetica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'Selected data'!$V$13</c:f>
              <c:strCache>
                <c:ptCount val="1"/>
                <c:pt idx="0">
                  <c:v>Nodule weight (g)</c:v>
                </c:pt>
              </c:strCache>
            </c:strRef>
          </c:tx>
          <c:spPr>
            <a:solidFill>
              <a:schemeClr val="tx1"/>
            </a:solidFill>
            <a:ln w="12700"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7.772616164116136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DD0-4913-BB8C-0BD9E84C4351}"/>
                </c:ext>
              </c:extLst>
            </c:dLbl>
            <c:dLbl>
              <c:idx val="1"/>
              <c:layout>
                <c:manualLayout>
                  <c:x val="-8.060026962014493E-17"/>
                  <c:y val="-8.727082817954430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DD0-4913-BB8C-0BD9E84C4351}"/>
                </c:ext>
              </c:extLst>
            </c:dLbl>
            <c:dLbl>
              <c:idx val="2"/>
              <c:layout>
                <c:manualLayout>
                  <c:x val="0"/>
                  <c:y val="-8.604445507356810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DD0-4913-BB8C-0BD9E84C4351}"/>
                </c:ext>
              </c:extLst>
            </c:dLbl>
            <c:dLbl>
              <c:idx val="3"/>
              <c:layout>
                <c:manualLayout>
                  <c:x val="0"/>
                  <c:y val="-1.602340384706297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DD0-4913-BB8C-0BD9E84C435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'Selected data'!$W$14:$W$17</c:f>
                <c:numCache>
                  <c:formatCode>General</c:formatCode>
                  <c:ptCount val="4"/>
                  <c:pt idx="0">
                    <c:v>4.2169725091417358E-2</c:v>
                  </c:pt>
                  <c:pt idx="1">
                    <c:v>5.5987243445015468E-2</c:v>
                  </c:pt>
                  <c:pt idx="2">
                    <c:v>5.0982022975424063E-2</c:v>
                  </c:pt>
                  <c:pt idx="3">
                    <c:v>1.1586630226256467E-2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'Selected data'!$U$14:$U$17</c:f>
              <c:strCache>
                <c:ptCount val="4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  <c:pt idx="3">
                  <c:v>BEnopL</c:v>
                </c:pt>
              </c:strCache>
            </c:strRef>
          </c:cat>
          <c:val>
            <c:numRef>
              <c:f>'Selected data'!$V$14:$V$17</c:f>
              <c:numCache>
                <c:formatCode>General</c:formatCode>
                <c:ptCount val="4"/>
                <c:pt idx="0">
                  <c:v>3.2000000000000001E-2</c:v>
                </c:pt>
                <c:pt idx="1">
                  <c:v>0.14949999999999999</c:v>
                </c:pt>
                <c:pt idx="2">
                  <c:v>3.8499999999999993E-2</c:v>
                </c:pt>
                <c:pt idx="3">
                  <c:v>9.2499999999999995E-3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D0-4913-BB8C-0BD9E84C435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32234288"/>
        <c:axId val="314352760"/>
      </c:barChart>
      <c:catAx>
        <c:axId val="332234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14352760"/>
        <c:crosses val="autoZero"/>
        <c:auto val="1"/>
        <c:lblAlgn val="ctr"/>
        <c:lblOffset val="100"/>
        <c:noMultiLvlLbl val="0"/>
      </c:catAx>
      <c:valAx>
        <c:axId val="314352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32234288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chemeClr val="tx1"/>
          </a:solidFill>
          <a:latin typeface="Helvetica" panose="020B0604020202020204" pitchFamily="34" charset="0"/>
          <a:cs typeface="Helvetica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'Selected data'!$V$22</c:f>
              <c:strCache>
                <c:ptCount val="1"/>
                <c:pt idx="0">
                  <c:v>Plant weight (g)</c:v>
                </c:pt>
              </c:strCache>
            </c:strRef>
          </c:tx>
          <c:spPr>
            <a:solidFill>
              <a:schemeClr val="tx1"/>
            </a:solidFill>
            <a:ln w="12700"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0377011241275277E-17"/>
                  <c:y val="-7.866887255190749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CF3-43BE-9837-9AA19677F234}"/>
                </c:ext>
              </c:extLst>
            </c:dLbl>
            <c:dLbl>
              <c:idx val="1"/>
              <c:layout>
                <c:manualLayout>
                  <c:x val="0"/>
                  <c:y val="-7.883862361420257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CF3-43BE-9837-9AA19677F234}"/>
                </c:ext>
              </c:extLst>
            </c:dLbl>
            <c:dLbl>
              <c:idx val="2"/>
              <c:layout>
                <c:manualLayout>
                  <c:x val="-8.0754022482550553E-17"/>
                  <c:y val="-0.1136659303704514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CF3-43BE-9837-9AA19677F234}"/>
                </c:ext>
              </c:extLst>
            </c:dLbl>
            <c:dLbl>
              <c:idx val="3"/>
              <c:layout>
                <c:manualLayout>
                  <c:x val="-8.0754022482550553E-17"/>
                  <c:y val="-3.452991287122948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CF3-43BE-9837-9AA19677F2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'Selected data'!$W$23:$W$26</c:f>
                <c:numCache>
                  <c:formatCode>General</c:formatCode>
                  <c:ptCount val="4"/>
                  <c:pt idx="0">
                    <c:v>0.92351715120588196</c:v>
                  </c:pt>
                  <c:pt idx="1">
                    <c:v>1.1451263186715617</c:v>
                  </c:pt>
                  <c:pt idx="2">
                    <c:v>1.3284142593500132</c:v>
                  </c:pt>
                  <c:pt idx="3">
                    <c:v>0.34899856733230433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'Selected data'!$U$23:$U$26</c:f>
              <c:strCache>
                <c:ptCount val="4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  <c:pt idx="3">
                  <c:v>BEnopL</c:v>
                </c:pt>
              </c:strCache>
            </c:strRef>
          </c:cat>
          <c:val>
            <c:numRef>
              <c:f>'Selected data'!$V$23:$V$26</c:f>
              <c:numCache>
                <c:formatCode>General</c:formatCode>
                <c:ptCount val="4"/>
                <c:pt idx="0">
                  <c:v>2.4437500000000001</c:v>
                </c:pt>
                <c:pt idx="1">
                  <c:v>4.32</c:v>
                </c:pt>
                <c:pt idx="2">
                  <c:v>2.5780000000000003</c:v>
                </c:pt>
                <c:pt idx="3">
                  <c:v>1.9699999999999998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CF3-43BE-9837-9AA19677F2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2286960"/>
        <c:axId val="332287344"/>
      </c:barChart>
      <c:catAx>
        <c:axId val="332286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32287344"/>
        <c:crosses val="autoZero"/>
        <c:auto val="1"/>
        <c:lblAlgn val="ctr"/>
        <c:lblOffset val="100"/>
        <c:noMultiLvlLbl val="0"/>
      </c:catAx>
      <c:valAx>
        <c:axId val="332287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32286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chemeClr val="tx1"/>
          </a:solidFill>
          <a:latin typeface="Helvetica" panose="020B0604020202020204" pitchFamily="34" charset="0"/>
          <a:cs typeface="Helvetica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'Selected data'!$V$4</c:f>
              <c:strCache>
                <c:ptCount val="1"/>
                <c:pt idx="0">
                  <c:v>Large nodules</c:v>
                </c:pt>
              </c:strCache>
            </c:strRef>
          </c:tx>
          <c:spPr>
            <a:solidFill>
              <a:schemeClr val="tx1"/>
            </a:solidFill>
            <a:ln w="12700"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8.7929833713003419E-3"/>
                  <c:y val="-0.1388646867451374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4CE-4CD8-A900-9A08727F5F9E}"/>
                </c:ext>
              </c:extLst>
            </c:dLbl>
            <c:dLbl>
              <c:idx val="1"/>
              <c:layout>
                <c:manualLayout>
                  <c:x val="0"/>
                  <c:y val="-0.4362047125986143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4CE-4CD8-A900-9A08727F5F9E}"/>
                </c:ext>
              </c:extLst>
            </c:dLbl>
            <c:dLbl>
              <c:idx val="2"/>
              <c:layout>
                <c:manualLayout>
                  <c:x val="0"/>
                  <c:y val="-0.1164661011696887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4CE-4CD8-A900-9A08727F5F9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'Selected data'!$X$5:$X$7</c:f>
                <c:numCache>
                  <c:formatCode>General</c:formatCode>
                  <c:ptCount val="3"/>
                  <c:pt idx="0">
                    <c:v>0.51639777949432231</c:v>
                  </c:pt>
                  <c:pt idx="1">
                    <c:v>3.011090610836324</c:v>
                  </c:pt>
                  <c:pt idx="2">
                    <c:v>0.40824829046386302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'Selected data'!$U$5:$U$7</c:f>
              <c:strCache>
                <c:ptCount val="3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</c:strCache>
            </c:strRef>
          </c:cat>
          <c:val>
            <c:numRef>
              <c:f>'Selected data'!$V$5:$V$7</c:f>
              <c:numCache>
                <c:formatCode>General</c:formatCode>
                <c:ptCount val="3"/>
                <c:pt idx="0">
                  <c:v>0.33333333333333331</c:v>
                </c:pt>
                <c:pt idx="1">
                  <c:v>2.3333333333333335</c:v>
                </c:pt>
                <c:pt idx="2">
                  <c:v>0.16666666666666666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CE-4CD8-A900-9A08727F5F9E}"/>
            </c:ext>
          </c:extLst>
        </c:ser>
        <c:ser>
          <c:idx val="1"/>
          <c:order val="1"/>
          <c:tx>
            <c:strRef>
              <c:f>'Selected data'!$W$4</c:f>
              <c:strCache>
                <c:ptCount val="1"/>
                <c:pt idx="0">
                  <c:v> Small nodules </c:v>
                </c:pt>
              </c:strCache>
            </c:strRef>
          </c:tx>
          <c:spPr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c:spPr>
          <c:invertIfNegative val="0"/>
          <c:cat>
            <c:strRef>
              <c:f>'Selected data'!$U$5:$U$7</c:f>
              <c:strCache>
                <c:ptCount val="3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</c:strCache>
            </c:strRef>
          </c:cat>
          <c:val>
            <c:numRef>
              <c:f>'Selected data'!$W$5:$W$7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4CE-4CD8-A900-9A08727F5F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4415960"/>
        <c:axId val="314416344"/>
      </c:barChart>
      <c:catAx>
        <c:axId val="314415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14416344"/>
        <c:crosses val="autoZero"/>
        <c:auto val="1"/>
        <c:lblAlgn val="ctr"/>
        <c:lblOffset val="100"/>
        <c:noMultiLvlLbl val="0"/>
      </c:catAx>
      <c:valAx>
        <c:axId val="314416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14415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chemeClr val="tx1"/>
          </a:solidFill>
          <a:latin typeface="Helvetica" panose="020B0604020202020204" pitchFamily="34" charset="0"/>
          <a:cs typeface="Helvetica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'Selected data'!$V$12</c:f>
              <c:strCache>
                <c:ptCount val="1"/>
                <c:pt idx="0">
                  <c:v>Nodule weight (g)</c:v>
                </c:pt>
              </c:strCache>
            </c:strRef>
          </c:tx>
          <c:spPr>
            <a:solidFill>
              <a:schemeClr val="tx1"/>
            </a:solidFill>
            <a:ln w="12700"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1.558946257452593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3AB-4CA4-9A40-FF4234AC1E13}"/>
                </c:ext>
              </c:extLst>
            </c:dLbl>
            <c:dLbl>
              <c:idx val="1"/>
              <c:layout>
                <c:manualLayout>
                  <c:x val="0"/>
                  <c:y val="-0.26483194966354978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3AB-4CA4-9A40-FF4234AC1E13}"/>
                </c:ext>
              </c:extLst>
            </c:dLbl>
            <c:dLbl>
              <c:idx val="2"/>
              <c:layout>
                <c:manualLayout>
                  <c:x val="0"/>
                  <c:y val="-6.1542870323126279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3AB-4CA4-9A40-FF4234AC1E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'Selected data'!$W$13:$W$15</c:f>
                <c:numCache>
                  <c:formatCode>General</c:formatCode>
                  <c:ptCount val="3"/>
                  <c:pt idx="0">
                    <c:v>7.2259947412103747E-3</c:v>
                  </c:pt>
                  <c:pt idx="1">
                    <c:v>5.9595919882712324E-2</c:v>
                  </c:pt>
                  <c:pt idx="2">
                    <c:v>2.8577380332470413E-3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'Selected data'!$U$13:$U$15</c:f>
              <c:strCache>
                <c:ptCount val="3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</c:strCache>
            </c:strRef>
          </c:cat>
          <c:val>
            <c:numRef>
              <c:f>'Selected data'!$V$13:$V$15</c:f>
              <c:numCache>
                <c:formatCode>General</c:formatCode>
                <c:ptCount val="3"/>
                <c:pt idx="0">
                  <c:v>3.3500000000000001E-3</c:v>
                </c:pt>
                <c:pt idx="1">
                  <c:v>4.0216666666666671E-2</c:v>
                </c:pt>
                <c:pt idx="2">
                  <c:v>1.1666666666666668E-3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3AB-4CA4-9A40-FF4234AC1E1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32234288"/>
        <c:axId val="314352760"/>
      </c:barChart>
      <c:catAx>
        <c:axId val="332234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14352760"/>
        <c:crosses val="autoZero"/>
        <c:auto val="1"/>
        <c:lblAlgn val="ctr"/>
        <c:lblOffset val="100"/>
        <c:noMultiLvlLbl val="0"/>
      </c:catAx>
      <c:valAx>
        <c:axId val="314352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32234288"/>
        <c:crosses val="autoZero"/>
        <c:crossBetween val="between"/>
        <c:majorUnit val="4.0000000000000008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chemeClr val="tx1"/>
          </a:solidFill>
          <a:latin typeface="Helvetica" panose="020B0604020202020204" pitchFamily="34" charset="0"/>
          <a:cs typeface="Helvetica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'Selected data'!$V$20</c:f>
              <c:strCache>
                <c:ptCount val="1"/>
                <c:pt idx="0">
                  <c:v>Plant weight (g)</c:v>
                </c:pt>
              </c:strCache>
            </c:strRef>
          </c:tx>
          <c:spPr>
            <a:solidFill>
              <a:schemeClr val="tx1"/>
            </a:solidFill>
            <a:ln w="12700"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1.702796252433754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D3A-4AE8-95CD-AA05DC76D91A}"/>
                </c:ext>
              </c:extLst>
            </c:dLbl>
            <c:dLbl>
              <c:idx val="1"/>
              <c:layout>
                <c:manualLayout>
                  <c:x val="0"/>
                  <c:y val="-0.1140619712997220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D3A-4AE8-95CD-AA05DC76D91A}"/>
                </c:ext>
              </c:extLst>
            </c:dLbl>
            <c:dLbl>
              <c:idx val="2"/>
              <c:layout>
                <c:manualLayout>
                  <c:x val="0"/>
                  <c:y val="-6.083069387664538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D3A-4AE8-95CD-AA05DC76D9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'Selected data'!$W$21:$W$23</c:f>
                <c:numCache>
                  <c:formatCode>General</c:formatCode>
                  <c:ptCount val="3"/>
                  <c:pt idx="0">
                    <c:v>8.3522452071284392E-2</c:v>
                  </c:pt>
                  <c:pt idx="1">
                    <c:v>0.9722517506626901</c:v>
                  </c:pt>
                  <c:pt idx="2">
                    <c:v>0.52764369290901647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'Selected data'!$U$21:$U$23</c:f>
              <c:strCache>
                <c:ptCount val="3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</c:strCache>
            </c:strRef>
          </c:cat>
          <c:val>
            <c:numRef>
              <c:f>'Selected data'!$V$21:$V$23</c:f>
              <c:numCache>
                <c:formatCode>General</c:formatCode>
                <c:ptCount val="3"/>
                <c:pt idx="0">
                  <c:v>1.8929999999999998</c:v>
                </c:pt>
                <c:pt idx="1">
                  <c:v>2.6206666666666667</c:v>
                </c:pt>
                <c:pt idx="2">
                  <c:v>1.9953333333333336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D3A-4AE8-95CD-AA05DC76D9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2286960"/>
        <c:axId val="332287344"/>
      </c:barChart>
      <c:catAx>
        <c:axId val="332286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32287344"/>
        <c:crosses val="autoZero"/>
        <c:auto val="1"/>
        <c:lblAlgn val="ctr"/>
        <c:lblOffset val="100"/>
        <c:noMultiLvlLbl val="0"/>
      </c:catAx>
      <c:valAx>
        <c:axId val="332287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32286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chemeClr val="tx1"/>
          </a:solidFill>
          <a:latin typeface="Helvetica" panose="020B0604020202020204" pitchFamily="34" charset="0"/>
          <a:cs typeface="Helvetica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'Final sum'!$V$3</c:f>
              <c:strCache>
                <c:ptCount val="1"/>
                <c:pt idx="0">
                  <c:v>Large nodules</c:v>
                </c:pt>
              </c:strCache>
            </c:strRef>
          </c:tx>
          <c:spPr>
            <a:solidFill>
              <a:schemeClr val="tx1"/>
            </a:solidFill>
            <a:ln w="12700"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0.3112136029764862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B76-40CB-A0A0-A97050CF0902}"/>
                </c:ext>
              </c:extLst>
            </c:dLbl>
            <c:dLbl>
              <c:idx val="1"/>
              <c:layout>
                <c:manualLayout>
                  <c:x val="0"/>
                  <c:y val="-0.11616355641669138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B76-40CB-A0A0-A97050CF0902}"/>
                </c:ext>
              </c:extLst>
            </c:dLbl>
            <c:dLbl>
              <c:idx val="2"/>
              <c:layout>
                <c:manualLayout>
                  <c:x val="0"/>
                  <c:y val="-0.3859709561530613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B76-40CB-A0A0-A97050CF09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'Final sum'!$X$4:$X$6</c:f>
                <c:numCache>
                  <c:formatCode>General</c:formatCode>
                  <c:ptCount val="3"/>
                  <c:pt idx="0">
                    <c:v>40.536873279004837</c:v>
                  </c:pt>
                  <c:pt idx="1">
                    <c:v>9.5608950567253004</c:v>
                  </c:pt>
                  <c:pt idx="2">
                    <c:v>67.038901286598403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'Final sum'!$U$4:$U$6</c:f>
              <c:strCache>
                <c:ptCount val="3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</c:strCache>
            </c:strRef>
          </c:cat>
          <c:val>
            <c:numRef>
              <c:f>'Final sum'!$V$4:$V$6</c:f>
              <c:numCache>
                <c:formatCode>General</c:formatCode>
                <c:ptCount val="3"/>
                <c:pt idx="0">
                  <c:v>139.71428571428572</c:v>
                </c:pt>
                <c:pt idx="1">
                  <c:v>16.375</c:v>
                </c:pt>
                <c:pt idx="2">
                  <c:v>167.75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B76-40CB-A0A0-A97050CF0902}"/>
            </c:ext>
          </c:extLst>
        </c:ser>
        <c:ser>
          <c:idx val="1"/>
          <c:order val="1"/>
          <c:tx>
            <c:strRef>
              <c:f>'Final sum'!$W$3</c:f>
              <c:strCache>
                <c:ptCount val="1"/>
                <c:pt idx="0">
                  <c:v> Small nodules </c:v>
                </c:pt>
              </c:strCache>
            </c:strRef>
          </c:tx>
          <c:spPr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c:spPr>
          <c:invertIfNegative val="0"/>
          <c:cat>
            <c:strRef>
              <c:f>'Final sum'!$U$4:$U$6</c:f>
              <c:strCache>
                <c:ptCount val="3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</c:strCache>
            </c:strRef>
          </c:cat>
          <c:val>
            <c:numRef>
              <c:f>'Final sum'!$W$4:$W$6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B76-40CB-A0A0-A97050CF09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4415960"/>
        <c:axId val="314416344"/>
      </c:barChart>
      <c:catAx>
        <c:axId val="314415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14416344"/>
        <c:crosses val="autoZero"/>
        <c:auto val="1"/>
        <c:lblAlgn val="ctr"/>
        <c:lblOffset val="100"/>
        <c:noMultiLvlLbl val="0"/>
      </c:catAx>
      <c:valAx>
        <c:axId val="314416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14415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chemeClr val="tx1"/>
          </a:solidFill>
          <a:latin typeface="Helvetica" panose="020B0604020202020204" pitchFamily="34" charset="0"/>
          <a:cs typeface="Helvetica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'Selected data'!$V$4</c:f>
              <c:strCache>
                <c:ptCount val="1"/>
                <c:pt idx="0">
                  <c:v>Large nodules</c:v>
                </c:pt>
              </c:strCache>
            </c:strRef>
          </c:tx>
          <c:spPr>
            <a:solidFill>
              <a:schemeClr val="tx1"/>
            </a:solidFill>
            <a:ln w="12700"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8.2612434770990429E-4"/>
                  <c:y val="-0.2635730538033139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223-48EE-9198-25A902982EBD}"/>
                </c:ext>
              </c:extLst>
            </c:dLbl>
            <c:dLbl>
              <c:idx val="1"/>
              <c:layout>
                <c:manualLayout>
                  <c:x val="-8.060026962014493E-17"/>
                  <c:y val="-0.1259943939835725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223-48EE-9198-25A902982EBD}"/>
                </c:ext>
              </c:extLst>
            </c:dLbl>
            <c:dLbl>
              <c:idx val="2"/>
              <c:layout>
                <c:manualLayout>
                  <c:x val="0"/>
                  <c:y val="-0.36543578163788848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223-48EE-9198-25A902982EBD}"/>
                </c:ext>
              </c:extLst>
            </c:dLbl>
            <c:dLbl>
              <c:idx val="3"/>
              <c:layout>
                <c:manualLayout>
                  <c:x val="0"/>
                  <c:y val="-0.2584948330450335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223-48EE-9198-25A902982E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'Selected data'!$X$5:$X$8</c:f>
                <c:numCache>
                  <c:formatCode>General</c:formatCode>
                  <c:ptCount val="4"/>
                  <c:pt idx="0">
                    <c:v>55.601901303565413</c:v>
                  </c:pt>
                  <c:pt idx="1">
                    <c:v>9.3630479367920927</c:v>
                  </c:pt>
                  <c:pt idx="2">
                    <c:v>70.054938758409065</c:v>
                  </c:pt>
                  <c:pt idx="3">
                    <c:v>49.484340957519073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'Selected data'!$U$5:$U$8</c:f>
              <c:strCache>
                <c:ptCount val="4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  <c:pt idx="3">
                  <c:v>BEnopL</c:v>
                </c:pt>
              </c:strCache>
            </c:strRef>
          </c:cat>
          <c:val>
            <c:numRef>
              <c:f>'Selected data'!$V$5:$V$8</c:f>
              <c:numCache>
                <c:formatCode>General</c:formatCode>
                <c:ptCount val="4"/>
                <c:pt idx="0">
                  <c:v>28.714285714285715</c:v>
                </c:pt>
                <c:pt idx="1">
                  <c:v>14</c:v>
                </c:pt>
                <c:pt idx="2">
                  <c:v>73.777777777777771</c:v>
                </c:pt>
                <c:pt idx="3">
                  <c:v>39.200000000000003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223-48EE-9198-25A902982EBD}"/>
            </c:ext>
          </c:extLst>
        </c:ser>
        <c:ser>
          <c:idx val="1"/>
          <c:order val="1"/>
          <c:tx>
            <c:strRef>
              <c:f>'Selected data'!$W$4</c:f>
              <c:strCache>
                <c:ptCount val="1"/>
                <c:pt idx="0">
                  <c:v> Small nodules </c:v>
                </c:pt>
              </c:strCache>
            </c:strRef>
          </c:tx>
          <c:spPr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c:spPr>
          <c:invertIfNegative val="0"/>
          <c:cat>
            <c:strRef>
              <c:f>'Selected data'!$U$5:$U$8</c:f>
              <c:strCache>
                <c:ptCount val="4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  <c:pt idx="3">
                  <c:v>BEnopL</c:v>
                </c:pt>
              </c:strCache>
            </c:strRef>
          </c:cat>
          <c:val>
            <c:numRef>
              <c:f>'Selected data'!$W$5:$W$8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223-48EE-9198-25A902982E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4415960"/>
        <c:axId val="314416344"/>
      </c:barChart>
      <c:catAx>
        <c:axId val="314415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14416344"/>
        <c:crosses val="autoZero"/>
        <c:auto val="1"/>
        <c:lblAlgn val="ctr"/>
        <c:lblOffset val="100"/>
        <c:noMultiLvlLbl val="0"/>
      </c:catAx>
      <c:valAx>
        <c:axId val="314416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14415960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chemeClr val="tx1"/>
          </a:solidFill>
          <a:latin typeface="Helvetica" panose="020B0604020202020204" pitchFamily="34" charset="0"/>
          <a:cs typeface="Helvetica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'Selected data'!$V$11</c:f>
              <c:strCache>
                <c:ptCount val="1"/>
                <c:pt idx="0">
                  <c:v>Nodule weight (g)</c:v>
                </c:pt>
              </c:strCache>
            </c:strRef>
          </c:tx>
          <c:spPr>
            <a:solidFill>
              <a:schemeClr val="tx1"/>
            </a:solidFill>
            <a:ln w="12700"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7.1245007597585425E-2"/>
                </c:manualLayout>
              </c:layout>
              <c:tx>
                <c:rich>
                  <a:bodyPr/>
                  <a:lstStyle/>
                  <a:p>
                    <a:r>
                      <a:rPr lang="en-US" altLang="ja-JP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F3E-44CD-8A53-9889254217DE}"/>
                </c:ext>
              </c:extLst>
            </c:dLbl>
            <c:dLbl>
              <c:idx val="1"/>
              <c:layout>
                <c:manualLayout>
                  <c:x val="0"/>
                  <c:y val="-0.24291583978920506"/>
                </c:manualLayout>
              </c:layout>
              <c:tx>
                <c:rich>
                  <a:bodyPr/>
                  <a:lstStyle/>
                  <a:p>
                    <a:r>
                      <a:rPr lang="en-US" altLang="ja-JP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F3E-44CD-8A53-9889254217DE}"/>
                </c:ext>
              </c:extLst>
            </c:dLbl>
            <c:dLbl>
              <c:idx val="2"/>
              <c:layout>
                <c:manualLayout>
                  <c:x val="2.5417502333154816E-5"/>
                  <c:y val="-5.2480770774344793E-2"/>
                </c:manualLayout>
              </c:layout>
              <c:tx>
                <c:rich>
                  <a:bodyPr/>
                  <a:lstStyle/>
                  <a:p>
                    <a:r>
                      <a:rPr lang="en-US" altLang="ja-JP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F3E-44CD-8A53-9889254217D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'Selected data'!$W$12:$W$14</c:f>
                <c:numCache>
                  <c:formatCode>General</c:formatCode>
                  <c:ptCount val="3"/>
                  <c:pt idx="0">
                    <c:v>1.6580611166861926E-2</c:v>
                  </c:pt>
                  <c:pt idx="1">
                    <c:v>5.3168756489753145E-2</c:v>
                  </c:pt>
                  <c:pt idx="2">
                    <c:v>1.1528949070347506E-2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'Selected data'!$U$12:$U$14</c:f>
              <c:strCache>
                <c:ptCount val="3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</c:strCache>
            </c:strRef>
          </c:cat>
          <c:val>
            <c:numRef>
              <c:f>'Selected data'!$V$12:$V$14</c:f>
              <c:numCache>
                <c:formatCode>General</c:formatCode>
                <c:ptCount val="3"/>
                <c:pt idx="0">
                  <c:v>5.7250000000000002E-2</c:v>
                </c:pt>
                <c:pt idx="1">
                  <c:v>4.675E-2</c:v>
                </c:pt>
                <c:pt idx="2">
                  <c:v>4.8750000000000002E-2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F3E-44CD-8A53-9889254217D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32234288"/>
        <c:axId val="314352760"/>
      </c:barChart>
      <c:catAx>
        <c:axId val="332234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14352760"/>
        <c:crosses val="autoZero"/>
        <c:auto val="1"/>
        <c:lblAlgn val="ctr"/>
        <c:lblOffset val="100"/>
        <c:noMultiLvlLbl val="0"/>
      </c:catAx>
      <c:valAx>
        <c:axId val="314352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32234288"/>
        <c:crosses val="autoZero"/>
        <c:crossBetween val="between"/>
        <c:majorUnit val="4.0000000000000008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chemeClr val="tx1"/>
          </a:solidFill>
          <a:latin typeface="Helvetica" panose="020B0604020202020204" pitchFamily="34" charset="0"/>
          <a:cs typeface="Helvetica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'Final sum'!$V$11</c:f>
              <c:strCache>
                <c:ptCount val="1"/>
                <c:pt idx="0">
                  <c:v>Nodule weight (g)</c:v>
                </c:pt>
              </c:strCache>
            </c:strRef>
          </c:tx>
          <c:spPr>
            <a:solidFill>
              <a:schemeClr val="tx1"/>
            </a:solidFill>
            <a:ln w="12700"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7.086435683272594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3FC-48D4-BF88-DD142DAEF862}"/>
                </c:ext>
              </c:extLst>
            </c:dLbl>
            <c:dLbl>
              <c:idx val="1"/>
              <c:layout>
                <c:manualLayout>
                  <c:x val="0"/>
                  <c:y val="-7.97224014368167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3FC-48D4-BF88-DD142DAEF862}"/>
                </c:ext>
              </c:extLst>
            </c:dLbl>
            <c:dLbl>
              <c:idx val="2"/>
              <c:layout>
                <c:manualLayout>
                  <c:x val="-9.265681680316744E-17"/>
                  <c:y val="-7.086435683272594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3FC-48D4-BF88-DD142DAEF86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'Final sum'!$W$12:$W$14</c:f>
                <c:numCache>
                  <c:formatCode>General</c:formatCode>
                  <c:ptCount val="3"/>
                  <c:pt idx="0">
                    <c:v>7.3100061885192844E-2</c:v>
                  </c:pt>
                  <c:pt idx="1">
                    <c:v>8.9335243405308504E-2</c:v>
                  </c:pt>
                  <c:pt idx="2">
                    <c:v>8.3176125523751268E-2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'Final sum'!$U$12:$U$14</c:f>
              <c:strCache>
                <c:ptCount val="3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</c:strCache>
            </c:strRef>
          </c:cat>
          <c:val>
            <c:numRef>
              <c:f>'Final sum'!$V$12:$V$14</c:f>
              <c:numCache>
                <c:formatCode>General</c:formatCode>
                <c:ptCount val="3"/>
                <c:pt idx="0">
                  <c:v>0.33457142857142858</c:v>
                </c:pt>
                <c:pt idx="1">
                  <c:v>0.14824999999999999</c:v>
                </c:pt>
                <c:pt idx="2">
                  <c:v>0.37437500000000001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3FC-48D4-BF88-DD142DAEF86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32234288"/>
        <c:axId val="314352760"/>
      </c:barChart>
      <c:catAx>
        <c:axId val="332234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14352760"/>
        <c:crosses val="autoZero"/>
        <c:auto val="1"/>
        <c:lblAlgn val="ctr"/>
        <c:lblOffset val="100"/>
        <c:noMultiLvlLbl val="0"/>
      </c:catAx>
      <c:valAx>
        <c:axId val="314352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32234288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chemeClr val="tx1"/>
          </a:solidFill>
          <a:latin typeface="Helvetica" panose="020B0604020202020204" pitchFamily="34" charset="0"/>
          <a:cs typeface="Helvetica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'Selected data'!$V$13</c:f>
              <c:strCache>
                <c:ptCount val="1"/>
                <c:pt idx="0">
                  <c:v>Nodule weight (g)</c:v>
                </c:pt>
              </c:strCache>
            </c:strRef>
          </c:tx>
          <c:spPr>
            <a:solidFill>
              <a:schemeClr val="tx1"/>
            </a:solidFill>
            <a:ln w="12700"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8.060026962014493E-17"/>
                  <c:y val="-0.1483604079052253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1E9-4CD8-857D-9203BDACBEF2}"/>
                </c:ext>
              </c:extLst>
            </c:dLbl>
            <c:dLbl>
              <c:idx val="1"/>
              <c:layout>
                <c:manualLayout>
                  <c:x val="-8.060026962014493E-17"/>
                  <c:y val="-8.727082817954430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1E9-4CD8-857D-9203BDACBEF2}"/>
                </c:ext>
              </c:extLst>
            </c:dLbl>
            <c:dLbl>
              <c:idx val="2"/>
              <c:layout>
                <c:manualLayout>
                  <c:x val="-8.060026962014493E-17"/>
                  <c:y val="-0.191995821994997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1E9-4CD8-857D-9203BDACBEF2}"/>
                </c:ext>
              </c:extLst>
            </c:dLbl>
            <c:dLbl>
              <c:idx val="3"/>
              <c:layout>
                <c:manualLayout>
                  <c:x val="0"/>
                  <c:y val="-0.1396333250872708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1E9-4CD8-857D-9203BDACBE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'Selected data'!$W$14:$W$17</c:f>
                <c:numCache>
                  <c:formatCode>General</c:formatCode>
                  <c:ptCount val="4"/>
                  <c:pt idx="0">
                    <c:v>0.14690294820212491</c:v>
                  </c:pt>
                  <c:pt idx="1">
                    <c:v>7.8693498249008231E-2</c:v>
                  </c:pt>
                  <c:pt idx="2">
                    <c:v>0.18808560403296282</c:v>
                  </c:pt>
                  <c:pt idx="3">
                    <c:v>0.1386369359153613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'Selected data'!$U$14:$U$17</c:f>
              <c:strCache>
                <c:ptCount val="4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  <c:pt idx="3">
                  <c:v>BEnopL</c:v>
                </c:pt>
              </c:strCache>
            </c:strRef>
          </c:cat>
          <c:val>
            <c:numRef>
              <c:f>'Selected data'!$V$14:$V$17</c:f>
              <c:numCache>
                <c:formatCode>General</c:formatCode>
                <c:ptCount val="4"/>
                <c:pt idx="0">
                  <c:v>9.3857142857142861E-2</c:v>
                </c:pt>
                <c:pt idx="1">
                  <c:v>0.159</c:v>
                </c:pt>
                <c:pt idx="2">
                  <c:v>0.23622222222222222</c:v>
                </c:pt>
                <c:pt idx="3">
                  <c:v>0.14779999999999999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1E9-4CD8-857D-9203BDACBEF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32234288"/>
        <c:axId val="314352760"/>
      </c:barChart>
      <c:catAx>
        <c:axId val="332234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14352760"/>
        <c:crosses val="autoZero"/>
        <c:auto val="1"/>
        <c:lblAlgn val="ctr"/>
        <c:lblOffset val="100"/>
        <c:noMultiLvlLbl val="0"/>
      </c:catAx>
      <c:valAx>
        <c:axId val="314352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32234288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chemeClr val="tx1"/>
          </a:solidFill>
          <a:latin typeface="Helvetica" panose="020B0604020202020204" pitchFamily="34" charset="0"/>
          <a:cs typeface="Helvetica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'Selected data'!$V$19</c:f>
              <c:strCache>
                <c:ptCount val="1"/>
                <c:pt idx="0">
                  <c:v>Plant weight (g)</c:v>
                </c:pt>
              </c:strCache>
            </c:strRef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4.8394055557877708E-2"/>
                </c:manualLayout>
              </c:layout>
              <c:tx>
                <c:rich>
                  <a:bodyPr/>
                  <a:lstStyle/>
                  <a:p>
                    <a:r>
                      <a:rPr lang="en-US" altLang="ja-JP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E90-4911-AEA5-AF2A8A02A91B}"/>
                </c:ext>
              </c:extLst>
            </c:dLbl>
            <c:dLbl>
              <c:idx val="1"/>
              <c:layout>
                <c:manualLayout>
                  <c:x val="4.4544172839014939E-3"/>
                  <c:y val="-0.21041389634136407"/>
                </c:manualLayout>
              </c:layout>
              <c:tx>
                <c:rich>
                  <a:bodyPr/>
                  <a:lstStyle/>
                  <a:p>
                    <a:r>
                      <a:rPr lang="en-US" altLang="ja-JP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E90-4911-AEA5-AF2A8A02A91B}"/>
                </c:ext>
              </c:extLst>
            </c:dLbl>
            <c:dLbl>
              <c:idx val="2"/>
              <c:layout>
                <c:manualLayout>
                  <c:x val="0"/>
                  <c:y val="-6.8785302829468889E-2"/>
                </c:manualLayout>
              </c:layout>
              <c:tx>
                <c:rich>
                  <a:bodyPr/>
                  <a:lstStyle/>
                  <a:p>
                    <a:r>
                      <a:rPr lang="en-US" altLang="ja-JP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E90-4911-AEA5-AF2A8A02A9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'Selected data'!$W$20:$W$22</c:f>
                <c:numCache>
                  <c:formatCode>General</c:formatCode>
                  <c:ptCount val="3"/>
                  <c:pt idx="0">
                    <c:v>0.2695939848488208</c:v>
                  </c:pt>
                  <c:pt idx="1">
                    <c:v>1.326618853828534</c:v>
                  </c:pt>
                  <c:pt idx="2">
                    <c:v>0.41742105041951771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'Selected data'!$U$20:$U$22</c:f>
              <c:strCache>
                <c:ptCount val="3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</c:strCache>
            </c:strRef>
          </c:cat>
          <c:val>
            <c:numRef>
              <c:f>'Selected data'!$V$20:$V$22</c:f>
              <c:numCache>
                <c:formatCode>General</c:formatCode>
                <c:ptCount val="3"/>
                <c:pt idx="0">
                  <c:v>1.79325</c:v>
                </c:pt>
                <c:pt idx="1">
                  <c:v>1.5842499999999999</c:v>
                </c:pt>
                <c:pt idx="2">
                  <c:v>1.6804999999999999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90-4911-AEA5-AF2A8A02A9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2286960"/>
        <c:axId val="332287344"/>
      </c:barChart>
      <c:catAx>
        <c:axId val="332286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32287344"/>
        <c:crosses val="autoZero"/>
        <c:auto val="1"/>
        <c:lblAlgn val="ctr"/>
        <c:lblOffset val="100"/>
        <c:noMultiLvlLbl val="0"/>
      </c:catAx>
      <c:valAx>
        <c:axId val="332287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32286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chemeClr val="tx1"/>
          </a:solidFill>
          <a:latin typeface="Helvetica" panose="020B0604020202020204" pitchFamily="34" charset="0"/>
          <a:cs typeface="Helvetica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'Final sum'!$V$19</c:f>
              <c:strCache>
                <c:ptCount val="1"/>
                <c:pt idx="0">
                  <c:v>Plant weight (g)</c:v>
                </c:pt>
              </c:strCache>
            </c:strRef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6.17361111111111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C74-4B0B-B1E3-41C5A6395476}"/>
                </c:ext>
              </c:extLst>
            </c:dLbl>
            <c:dLbl>
              <c:idx val="1"/>
              <c:layout>
                <c:manualLayout>
                  <c:x val="0"/>
                  <c:y val="-8.819444444444447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C74-4B0B-B1E3-41C5A6395476}"/>
                </c:ext>
              </c:extLst>
            </c:dLbl>
            <c:dLbl>
              <c:idx val="2"/>
              <c:layout>
                <c:manualLayout>
                  <c:x val="0"/>
                  <c:y val="-7.937500000000000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C74-4B0B-B1E3-41C5A639547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'Final sum'!$W$20:$W$22</c:f>
                <c:numCache>
                  <c:formatCode>General</c:formatCode>
                  <c:ptCount val="3"/>
                  <c:pt idx="0">
                    <c:v>1.2573081601277512</c:v>
                  </c:pt>
                  <c:pt idx="1">
                    <c:v>1.7234516860897802</c:v>
                  </c:pt>
                  <c:pt idx="2">
                    <c:v>1.6314974497593944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'Final sum'!$U$20:$U$22</c:f>
              <c:strCache>
                <c:ptCount val="3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</c:strCache>
            </c:strRef>
          </c:cat>
          <c:val>
            <c:numRef>
              <c:f>'Final sum'!$V$20:$V$22</c:f>
              <c:numCache>
                <c:formatCode>General</c:formatCode>
                <c:ptCount val="3"/>
                <c:pt idx="0">
                  <c:v>6.3971428571428559</c:v>
                </c:pt>
                <c:pt idx="1">
                  <c:v>3.9600000000000009</c:v>
                </c:pt>
                <c:pt idx="2">
                  <c:v>7.1587500000000013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C74-4B0B-B1E3-41C5A63954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2286960"/>
        <c:axId val="332287344"/>
      </c:barChart>
      <c:catAx>
        <c:axId val="332286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32287344"/>
        <c:crosses val="autoZero"/>
        <c:auto val="1"/>
        <c:lblAlgn val="ctr"/>
        <c:lblOffset val="100"/>
        <c:noMultiLvlLbl val="0"/>
      </c:catAx>
      <c:valAx>
        <c:axId val="332287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32286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chemeClr val="tx1"/>
          </a:solidFill>
          <a:latin typeface="Helvetica" panose="020B0604020202020204" pitchFamily="34" charset="0"/>
          <a:cs typeface="Helvetica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'Selected data'!$V$22</c:f>
              <c:strCache>
                <c:ptCount val="1"/>
                <c:pt idx="0">
                  <c:v>Plant weight (g)</c:v>
                </c:pt>
              </c:strCache>
            </c:strRef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4.0300134810072465E-17"/>
                  <c:y val="-0.11387801188718148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059-4C81-939D-0C525A41C974}"/>
                </c:ext>
              </c:extLst>
            </c:dLbl>
            <c:dLbl>
              <c:idx val="1"/>
              <c:layout>
                <c:manualLayout>
                  <c:x val="0"/>
                  <c:y val="-7.883862361420257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059-4C81-939D-0C525A41C974}"/>
                </c:ext>
              </c:extLst>
            </c:dLbl>
            <c:dLbl>
              <c:idx val="2"/>
              <c:layout>
                <c:manualLayout>
                  <c:x val="0"/>
                  <c:y val="-0.1576772472284050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059-4C81-939D-0C525A41C974}"/>
                </c:ext>
              </c:extLst>
            </c:dLbl>
            <c:dLbl>
              <c:idx val="3"/>
              <c:layout>
                <c:manualLayout>
                  <c:x val="0"/>
                  <c:y val="-0.1401575530919156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059-4C81-939D-0C525A41C9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'Selected data'!$W$23:$W$26</c:f>
                <c:numCache>
                  <c:formatCode>General</c:formatCode>
                  <c:ptCount val="4"/>
                  <c:pt idx="0">
                    <c:v>2.497290913122038</c:v>
                  </c:pt>
                  <c:pt idx="1">
                    <c:v>1.6149170699627702</c:v>
                  </c:pt>
                  <c:pt idx="2">
                    <c:v>3.1084338679005419</c:v>
                  </c:pt>
                  <c:pt idx="3">
                    <c:v>2.6359666158735777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'Selected data'!$U$23:$U$26</c:f>
              <c:strCache>
                <c:ptCount val="4"/>
                <c:pt idx="0">
                  <c:v>USDA61</c:v>
                </c:pt>
                <c:pt idx="1">
                  <c:v>BErhcJ</c:v>
                </c:pt>
                <c:pt idx="2">
                  <c:v>BE53</c:v>
                </c:pt>
                <c:pt idx="3">
                  <c:v>BEnopL</c:v>
                </c:pt>
              </c:strCache>
            </c:strRef>
          </c:cat>
          <c:val>
            <c:numRef>
              <c:f>'Selected data'!$V$23:$V$26</c:f>
              <c:numCache>
                <c:formatCode>General</c:formatCode>
                <c:ptCount val="4"/>
                <c:pt idx="0">
                  <c:v>3.1757142857142857</c:v>
                </c:pt>
                <c:pt idx="1">
                  <c:v>3.9928571428571433</c:v>
                </c:pt>
                <c:pt idx="2">
                  <c:v>5.1788888888888884</c:v>
                </c:pt>
                <c:pt idx="3">
                  <c:v>4.1180000000000003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059-4C81-939D-0C525A41C9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2286960"/>
        <c:axId val="332287344"/>
      </c:barChart>
      <c:catAx>
        <c:axId val="332286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32287344"/>
        <c:crosses val="autoZero"/>
        <c:auto val="1"/>
        <c:lblAlgn val="ctr"/>
        <c:lblOffset val="100"/>
        <c:noMultiLvlLbl val="0"/>
      </c:catAx>
      <c:valAx>
        <c:axId val="332287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32286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chemeClr val="tx1"/>
          </a:solidFill>
          <a:latin typeface="Helvetica" panose="020B0604020202020204" pitchFamily="34" charset="0"/>
          <a:cs typeface="Helvetica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5"/>
            <a:ext cx="6425724" cy="229180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4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06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658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110573" y="571717"/>
            <a:ext cx="1275696" cy="1216193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83490" y="571717"/>
            <a:ext cx="3701091" cy="1216193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343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576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2" y="6870480"/>
            <a:ext cx="6425724" cy="21235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2" y="4531648"/>
            <a:ext cx="6425724" cy="233883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722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83489" y="3326343"/>
            <a:ext cx="2488393" cy="94073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897877" y="3326343"/>
            <a:ext cx="2488393" cy="94073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210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2" y="2393284"/>
            <a:ext cx="3341481" cy="9974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2" y="3390691"/>
            <a:ext cx="3341481" cy="61601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477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559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507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6" y="425693"/>
            <a:ext cx="2487081" cy="18116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3"/>
            <a:ext cx="4226069" cy="9125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6" y="2237362"/>
            <a:ext cx="2487081" cy="73134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329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70"/>
            <a:ext cx="4535805" cy="88356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1"/>
            <a:ext cx="4535805" cy="125480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51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28"/>
            <a:ext cx="1763924" cy="569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C3C15-9846-664B-946C-BA55E3F1B253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28"/>
            <a:ext cx="2393897" cy="569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7" y="9909728"/>
            <a:ext cx="1763924" cy="569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6320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2" Type="http://schemas.openxmlformats.org/officeDocument/2006/relationships/chart" Target="../charts/chart1.xml"/><Relationship Id="rId16" Type="http://schemas.openxmlformats.org/officeDocument/2006/relationships/chart" Target="../charts/chart1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5" Type="http://schemas.openxmlformats.org/officeDocument/2006/relationships/chart" Target="../charts/chart1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テキスト ボックス 4">
            <a:extLst>
              <a:ext uri="{FF2B5EF4-FFF2-40B4-BE49-F238E27FC236}">
                <a16:creationId xmlns:a16="http://schemas.microsoft.com/office/drawing/2014/main" id="{74F3DE72-7E01-452F-9285-1F6A5EA5077B}"/>
              </a:ext>
            </a:extLst>
          </p:cNvPr>
          <p:cNvSpPr txBox="1"/>
          <p:nvPr/>
        </p:nvSpPr>
        <p:spPr>
          <a:xfrm>
            <a:off x="368173" y="5487422"/>
            <a:ext cx="57765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</a:t>
            </a:r>
          </a:p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Symbiotic properties of several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Vigna mungo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varieties inoculated with the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Bradyrhizobium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elkanii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strains. Nodule number, nodule weight, and plant weight of MAFF2002M3 (A), OSUM745 (B), CQ5785 (C), VM3003 (D), and U-THONG2 (E) at 35 dpi. The data shown are the means of at least 6 to 9 plants from two independent inoculation assays. The error bars indicate standard deviations. Means followed by different letters are significantly different at the 5% level.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C2AE882-BC3C-4B5A-9E2E-75B104734EBB}"/>
              </a:ext>
            </a:extLst>
          </p:cNvPr>
          <p:cNvGrpSpPr/>
          <p:nvPr/>
        </p:nvGrpSpPr>
        <p:grpSpPr>
          <a:xfrm>
            <a:off x="412008" y="927855"/>
            <a:ext cx="6006978" cy="4559567"/>
            <a:chOff x="412008" y="927855"/>
            <a:chExt cx="6006978" cy="4559567"/>
          </a:xfrm>
        </p:grpSpPr>
        <p:sp>
          <p:nvSpPr>
            <p:cNvPr id="124" name="テキスト ボックス 4">
              <a:extLst>
                <a:ext uri="{FF2B5EF4-FFF2-40B4-BE49-F238E27FC236}">
                  <a16:creationId xmlns:a16="http://schemas.microsoft.com/office/drawing/2014/main" id="{90E69AEB-4668-454B-8254-6B86647065A5}"/>
                </a:ext>
              </a:extLst>
            </p:cNvPr>
            <p:cNvSpPr txBox="1"/>
            <p:nvPr/>
          </p:nvSpPr>
          <p:spPr>
            <a:xfrm>
              <a:off x="1810431" y="927855"/>
              <a:ext cx="12632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(B) </a:t>
              </a:r>
              <a:r>
                <a:rPr lang="en-US" sz="1100" dirty="0">
                  <a:latin typeface="Helvetica" panose="020B0604020202020204" pitchFamily="34" charset="0"/>
                  <a:cs typeface="Helvetica" panose="020B0604020202020204" pitchFamily="34" charset="0"/>
                </a:rPr>
                <a:t>OSUM745</a:t>
              </a:r>
            </a:p>
          </p:txBody>
        </p:sp>
        <p:sp>
          <p:nvSpPr>
            <p:cNvPr id="125" name="テキスト ボックス 4">
              <a:extLst>
                <a:ext uri="{FF2B5EF4-FFF2-40B4-BE49-F238E27FC236}">
                  <a16:creationId xmlns:a16="http://schemas.microsoft.com/office/drawing/2014/main" id="{82631AC8-6886-406F-940C-0A1E8A7A0FD6}"/>
                </a:ext>
              </a:extLst>
            </p:cNvPr>
            <p:cNvSpPr txBox="1"/>
            <p:nvPr/>
          </p:nvSpPr>
          <p:spPr>
            <a:xfrm>
              <a:off x="578133" y="927855"/>
              <a:ext cx="151105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(A) </a:t>
              </a:r>
              <a:r>
                <a:rPr lang="en-US" sz="1100" dirty="0">
                  <a:latin typeface="Helvetica" panose="020B0604020202020204" pitchFamily="34" charset="0"/>
                  <a:cs typeface="Helvetica" panose="020B0604020202020204" pitchFamily="34" charset="0"/>
                </a:rPr>
                <a:t>MAFF2002M3</a:t>
              </a:r>
            </a:p>
          </p:txBody>
        </p:sp>
        <p:sp>
          <p:nvSpPr>
            <p:cNvPr id="142" name="テキスト ボックス 4">
              <a:extLst>
                <a:ext uri="{FF2B5EF4-FFF2-40B4-BE49-F238E27FC236}">
                  <a16:creationId xmlns:a16="http://schemas.microsoft.com/office/drawing/2014/main" id="{33377095-09CE-4A1F-BEB0-C60655D9D1C9}"/>
                </a:ext>
              </a:extLst>
            </p:cNvPr>
            <p:cNvSpPr txBox="1"/>
            <p:nvPr/>
          </p:nvSpPr>
          <p:spPr>
            <a:xfrm>
              <a:off x="2882869" y="927855"/>
              <a:ext cx="13714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(C) </a:t>
              </a:r>
              <a:r>
                <a:rPr lang="en-US" sz="1100" dirty="0">
                  <a:latin typeface="Helvetica" panose="020B0604020202020204" pitchFamily="34" charset="0"/>
                  <a:cs typeface="Helvetica" panose="020B0604020202020204" pitchFamily="34" charset="0"/>
                </a:rPr>
                <a:t>CQ5785</a:t>
              </a:r>
            </a:p>
          </p:txBody>
        </p:sp>
        <p:graphicFrame>
          <p:nvGraphicFramePr>
            <p:cNvPr id="12" name="Chart 11">
              <a:extLst>
                <a:ext uri="{FF2B5EF4-FFF2-40B4-BE49-F238E27FC236}">
                  <a16:creationId xmlns:a16="http://schemas.microsoft.com/office/drawing/2014/main" id="{00000000-0008-0000-0000-000002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43752184"/>
                </p:ext>
              </p:extLst>
            </p:nvPr>
          </p:nvGraphicFramePr>
          <p:xfrm>
            <a:off x="649336" y="1414309"/>
            <a:ext cx="1319672" cy="146177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5" name="Chart 14">
              <a:extLst>
                <a:ext uri="{FF2B5EF4-FFF2-40B4-BE49-F238E27FC236}">
                  <a16:creationId xmlns:a16="http://schemas.microsoft.com/office/drawing/2014/main" id="{00000000-0008-0000-0000-000002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8469965"/>
                </p:ext>
              </p:extLst>
            </p:nvPr>
          </p:nvGraphicFramePr>
          <p:xfrm>
            <a:off x="1754116" y="1426115"/>
            <a:ext cx="1264689" cy="14499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8" name="Chart 17">
              <a:extLst>
                <a:ext uri="{FF2B5EF4-FFF2-40B4-BE49-F238E27FC236}">
                  <a16:creationId xmlns:a16="http://schemas.microsoft.com/office/drawing/2014/main" id="{00000000-0008-0000-0000-000002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78918876"/>
                </p:ext>
              </p:extLst>
            </p:nvPr>
          </p:nvGraphicFramePr>
          <p:xfrm>
            <a:off x="2809111" y="1427935"/>
            <a:ext cx="1594191" cy="14481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E23E9F5-03E6-4F62-8AF4-70F4A9EFC047}"/>
                </a:ext>
              </a:extLst>
            </p:cNvPr>
            <p:cNvSpPr/>
            <p:nvPr/>
          </p:nvSpPr>
          <p:spPr>
            <a:xfrm>
              <a:off x="672174" y="2372865"/>
              <a:ext cx="5576226" cy="6299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9" name="テキスト ボックス 4">
              <a:extLst>
                <a:ext uri="{FF2B5EF4-FFF2-40B4-BE49-F238E27FC236}">
                  <a16:creationId xmlns:a16="http://schemas.microsoft.com/office/drawing/2014/main" id="{A4A07A63-8FA5-4874-8F24-711BB3A26F86}"/>
                </a:ext>
              </a:extLst>
            </p:cNvPr>
            <p:cNvSpPr txBox="1"/>
            <p:nvPr/>
          </p:nvSpPr>
          <p:spPr>
            <a:xfrm>
              <a:off x="535677" y="2465736"/>
              <a:ext cx="162513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Fresh nodule weight</a:t>
              </a:r>
            </a:p>
          </p:txBody>
        </p:sp>
        <p:graphicFrame>
          <p:nvGraphicFramePr>
            <p:cNvPr id="30" name="Chart 29">
              <a:extLst>
                <a:ext uri="{FF2B5EF4-FFF2-40B4-BE49-F238E27FC236}">
                  <a16:creationId xmlns:a16="http://schemas.microsoft.com/office/drawing/2014/main" id="{9A67E218-17AA-403A-9645-8F6F59129C7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38449007"/>
                </p:ext>
              </p:extLst>
            </p:nvPr>
          </p:nvGraphicFramePr>
          <p:xfrm>
            <a:off x="561589" y="2680019"/>
            <a:ext cx="1297474" cy="14451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31" name="Chart 30">
              <a:extLst>
                <a:ext uri="{FF2B5EF4-FFF2-40B4-BE49-F238E27FC236}">
                  <a16:creationId xmlns:a16="http://schemas.microsoft.com/office/drawing/2014/main" id="{32764E01-57B6-4CF5-A749-1E215308CC5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45925517"/>
                </p:ext>
              </p:extLst>
            </p:nvPr>
          </p:nvGraphicFramePr>
          <p:xfrm>
            <a:off x="1787235" y="2677009"/>
            <a:ext cx="1243191" cy="144820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68127594-D46F-4E91-9C4C-E253E0B08A6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4092701"/>
                </p:ext>
              </p:extLst>
            </p:nvPr>
          </p:nvGraphicFramePr>
          <p:xfrm>
            <a:off x="2839652" y="2678383"/>
            <a:ext cx="1572758" cy="14468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227B6D8-BA5A-4182-8F00-9409521F8A12}"/>
                </a:ext>
              </a:extLst>
            </p:cNvPr>
            <p:cNvSpPr/>
            <p:nvPr/>
          </p:nvSpPr>
          <p:spPr>
            <a:xfrm>
              <a:off x="684317" y="3632793"/>
              <a:ext cx="5564083" cy="6299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aphicFrame>
          <p:nvGraphicFramePr>
            <p:cNvPr id="37" name="Chart 36">
              <a:extLst>
                <a:ext uri="{FF2B5EF4-FFF2-40B4-BE49-F238E27FC236}">
                  <a16:creationId xmlns:a16="http://schemas.microsoft.com/office/drawing/2014/main" id="{4C41949F-CCC9-4BDC-AE84-B51F5297B54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43065551"/>
                </p:ext>
              </p:extLst>
            </p:nvPr>
          </p:nvGraphicFramePr>
          <p:xfrm>
            <a:off x="618454" y="4003167"/>
            <a:ext cx="1258601" cy="141153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aphicFrame>
          <p:nvGraphicFramePr>
            <p:cNvPr id="38" name="Chart 37">
              <a:extLst>
                <a:ext uri="{FF2B5EF4-FFF2-40B4-BE49-F238E27FC236}">
                  <a16:creationId xmlns:a16="http://schemas.microsoft.com/office/drawing/2014/main" id="{25C46B7F-A464-4A57-A7A4-18E313BD4AE2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65855652"/>
                </p:ext>
              </p:extLst>
            </p:nvPr>
          </p:nvGraphicFramePr>
          <p:xfrm>
            <a:off x="1813420" y="3962981"/>
            <a:ext cx="1223418" cy="145172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graphicFrame>
          <p:nvGraphicFramePr>
            <p:cNvPr id="39" name="Chart 38">
              <a:extLst>
                <a:ext uri="{FF2B5EF4-FFF2-40B4-BE49-F238E27FC236}">
                  <a16:creationId xmlns:a16="http://schemas.microsoft.com/office/drawing/2014/main" id="{57ADAE48-2645-44C4-8C86-3F242C1F1229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41819681"/>
                </p:ext>
              </p:extLst>
            </p:nvPr>
          </p:nvGraphicFramePr>
          <p:xfrm>
            <a:off x="2865132" y="3978120"/>
            <a:ext cx="1547278" cy="14365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sp>
          <p:nvSpPr>
            <p:cNvPr id="42" name="テキスト ボックス 4">
              <a:extLst>
                <a:ext uri="{FF2B5EF4-FFF2-40B4-BE49-F238E27FC236}">
                  <a16:creationId xmlns:a16="http://schemas.microsoft.com/office/drawing/2014/main" id="{7EB1A9F9-14E5-46B8-931D-EF8CBEF03023}"/>
                </a:ext>
              </a:extLst>
            </p:cNvPr>
            <p:cNvSpPr txBox="1"/>
            <p:nvPr/>
          </p:nvSpPr>
          <p:spPr>
            <a:xfrm>
              <a:off x="542067" y="3837701"/>
              <a:ext cx="14432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Fresh plant weight</a:t>
              </a:r>
            </a:p>
          </p:txBody>
        </p:sp>
        <p:sp>
          <p:nvSpPr>
            <p:cNvPr id="36" name="テキスト ボックス 4">
              <a:extLst>
                <a:ext uri="{FF2B5EF4-FFF2-40B4-BE49-F238E27FC236}">
                  <a16:creationId xmlns:a16="http://schemas.microsoft.com/office/drawing/2014/main" id="{6032497D-0565-4047-AAB5-294D08E02B98}"/>
                </a:ext>
              </a:extLst>
            </p:cNvPr>
            <p:cNvSpPr txBox="1"/>
            <p:nvPr/>
          </p:nvSpPr>
          <p:spPr>
            <a:xfrm rot="16200000">
              <a:off x="-287875" y="2930498"/>
              <a:ext cx="161521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Helvetica" panose="020B0604020202020204" pitchFamily="34" charset="0"/>
                  <a:cs typeface="Helvetica" panose="020B0604020202020204" pitchFamily="34" charset="0"/>
                </a:rPr>
                <a:t>Nodule weight / plant (g)</a:t>
              </a:r>
            </a:p>
          </p:txBody>
        </p:sp>
        <p:sp>
          <p:nvSpPr>
            <p:cNvPr id="43" name="テキスト ボックス 4">
              <a:extLst>
                <a:ext uri="{FF2B5EF4-FFF2-40B4-BE49-F238E27FC236}">
                  <a16:creationId xmlns:a16="http://schemas.microsoft.com/office/drawing/2014/main" id="{DAA3F4FB-9418-48FD-8F45-82B2713398CB}"/>
                </a:ext>
              </a:extLst>
            </p:cNvPr>
            <p:cNvSpPr txBox="1"/>
            <p:nvPr/>
          </p:nvSpPr>
          <p:spPr>
            <a:xfrm rot="16200000">
              <a:off x="-236543" y="4281344"/>
              <a:ext cx="15125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Helvetica" panose="020B0604020202020204" pitchFamily="34" charset="0"/>
                  <a:cs typeface="Helvetica" panose="020B0604020202020204" pitchFamily="34" charset="0"/>
                </a:rPr>
                <a:t>Plant weight / plant (g)</a:t>
              </a:r>
            </a:p>
          </p:txBody>
        </p:sp>
        <p:sp>
          <p:nvSpPr>
            <p:cNvPr id="44" name="テキスト ボックス 4">
              <a:extLst>
                <a:ext uri="{FF2B5EF4-FFF2-40B4-BE49-F238E27FC236}">
                  <a16:creationId xmlns:a16="http://schemas.microsoft.com/office/drawing/2014/main" id="{5F8A0231-3BBE-45B4-92EC-8A33457191FC}"/>
                </a:ext>
              </a:extLst>
            </p:cNvPr>
            <p:cNvSpPr txBox="1"/>
            <p:nvPr/>
          </p:nvSpPr>
          <p:spPr>
            <a:xfrm rot="16200000">
              <a:off x="25497" y="1797094"/>
              <a:ext cx="98846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Helvetica" panose="020B0604020202020204" pitchFamily="34" charset="0"/>
                  <a:cs typeface="Helvetica" panose="020B0604020202020204" pitchFamily="34" charset="0"/>
                </a:rPr>
                <a:t>Nodule / plant</a:t>
              </a:r>
            </a:p>
          </p:txBody>
        </p:sp>
        <p:sp>
          <p:nvSpPr>
            <p:cNvPr id="45" name="テキスト ボックス 4">
              <a:extLst>
                <a:ext uri="{FF2B5EF4-FFF2-40B4-BE49-F238E27FC236}">
                  <a16:creationId xmlns:a16="http://schemas.microsoft.com/office/drawing/2014/main" id="{E2EA1AA0-6545-472D-A5AA-28144FED81F8}"/>
                </a:ext>
              </a:extLst>
            </p:cNvPr>
            <p:cNvSpPr txBox="1"/>
            <p:nvPr/>
          </p:nvSpPr>
          <p:spPr>
            <a:xfrm>
              <a:off x="535677" y="1240854"/>
              <a:ext cx="151105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Nodule number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5CF5236-71FD-4175-8026-5529E700E018}"/>
                </a:ext>
              </a:extLst>
            </p:cNvPr>
            <p:cNvSpPr/>
            <p:nvPr/>
          </p:nvSpPr>
          <p:spPr>
            <a:xfrm>
              <a:off x="3845694" y="1727624"/>
              <a:ext cx="296982" cy="37597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テキスト ボックス 4">
              <a:extLst>
                <a:ext uri="{FF2B5EF4-FFF2-40B4-BE49-F238E27FC236}">
                  <a16:creationId xmlns:a16="http://schemas.microsoft.com/office/drawing/2014/main" id="{E17D508A-B1C1-47F3-8CAC-32C07A6CF2EF}"/>
                </a:ext>
              </a:extLst>
            </p:cNvPr>
            <p:cNvSpPr txBox="1"/>
            <p:nvPr/>
          </p:nvSpPr>
          <p:spPr>
            <a:xfrm>
              <a:off x="3860294" y="927855"/>
              <a:ext cx="12632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(D) </a:t>
              </a:r>
              <a:r>
                <a:rPr lang="en-US" sz="1100" dirty="0">
                  <a:latin typeface="Helvetica" panose="020B0604020202020204" pitchFamily="34" charset="0"/>
                  <a:cs typeface="Helvetica" panose="020B0604020202020204" pitchFamily="34" charset="0"/>
                </a:rPr>
                <a:t>VM3003</a:t>
              </a:r>
            </a:p>
          </p:txBody>
        </p:sp>
        <p:graphicFrame>
          <p:nvGraphicFramePr>
            <p:cNvPr id="100" name="Chart 99">
              <a:extLst>
                <a:ext uri="{FF2B5EF4-FFF2-40B4-BE49-F238E27FC236}">
                  <a16:creationId xmlns:a16="http://schemas.microsoft.com/office/drawing/2014/main" id="{6E289BA2-4DE2-4465-8984-C4E59D1896E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54883184"/>
                </p:ext>
              </p:extLst>
            </p:nvPr>
          </p:nvGraphicFramePr>
          <p:xfrm>
            <a:off x="3867377" y="1443700"/>
            <a:ext cx="1576351" cy="14323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graphicFrame>
          <p:nvGraphicFramePr>
            <p:cNvPr id="101" name="Chart 100">
              <a:extLst>
                <a:ext uri="{FF2B5EF4-FFF2-40B4-BE49-F238E27FC236}">
                  <a16:creationId xmlns:a16="http://schemas.microsoft.com/office/drawing/2014/main" id="{3F628956-B631-4897-A336-E4E15792676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78849071"/>
                </p:ext>
              </p:extLst>
            </p:nvPr>
          </p:nvGraphicFramePr>
          <p:xfrm>
            <a:off x="3848093" y="2686819"/>
            <a:ext cx="1593361" cy="14383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2"/>
            </a:graphicData>
          </a:graphic>
        </p:graphicFrame>
        <p:graphicFrame>
          <p:nvGraphicFramePr>
            <p:cNvPr id="102" name="Chart 101">
              <a:extLst>
                <a:ext uri="{FF2B5EF4-FFF2-40B4-BE49-F238E27FC236}">
                  <a16:creationId xmlns:a16="http://schemas.microsoft.com/office/drawing/2014/main" id="{3BE452B9-A8E6-4A96-A234-808BDA11B0E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47025622"/>
                </p:ext>
              </p:extLst>
            </p:nvPr>
          </p:nvGraphicFramePr>
          <p:xfrm>
            <a:off x="3939243" y="3971897"/>
            <a:ext cx="1512167" cy="14428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  <p:sp>
          <p:nvSpPr>
            <p:cNvPr id="103" name="テキスト ボックス 4">
              <a:extLst>
                <a:ext uri="{FF2B5EF4-FFF2-40B4-BE49-F238E27FC236}">
                  <a16:creationId xmlns:a16="http://schemas.microsoft.com/office/drawing/2014/main" id="{12BAE451-2CF2-465D-AE32-E24FAB656D9C}"/>
                </a:ext>
              </a:extLst>
            </p:cNvPr>
            <p:cNvSpPr txBox="1"/>
            <p:nvPr/>
          </p:nvSpPr>
          <p:spPr>
            <a:xfrm>
              <a:off x="5155694" y="927855"/>
              <a:ext cx="12632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(E) </a:t>
              </a:r>
              <a:r>
                <a:rPr lang="en-US" sz="1100" dirty="0">
                  <a:latin typeface="Helvetica" panose="020B0604020202020204" pitchFamily="34" charset="0"/>
                  <a:cs typeface="Helvetica" panose="020B0604020202020204" pitchFamily="34" charset="0"/>
                </a:rPr>
                <a:t>U-THONG2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B1B0684-EC65-4999-977E-B508C77444BF}"/>
                </a:ext>
              </a:extLst>
            </p:cNvPr>
            <p:cNvSpPr/>
            <p:nvPr/>
          </p:nvSpPr>
          <p:spPr>
            <a:xfrm>
              <a:off x="4895729" y="1727624"/>
              <a:ext cx="296982" cy="37597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40" name="Chart 39">
              <a:extLst>
                <a:ext uri="{FF2B5EF4-FFF2-40B4-BE49-F238E27FC236}">
                  <a16:creationId xmlns:a16="http://schemas.microsoft.com/office/drawing/2014/main" id="{18BE0568-E04A-4659-A646-F1B5F02C496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71723509"/>
                </p:ext>
              </p:extLst>
            </p:nvPr>
          </p:nvGraphicFramePr>
          <p:xfrm>
            <a:off x="5032692" y="1443700"/>
            <a:ext cx="1218654" cy="14323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4"/>
            </a:graphicData>
          </a:graphic>
        </p:graphicFrame>
        <p:graphicFrame>
          <p:nvGraphicFramePr>
            <p:cNvPr id="41" name="Chart 40">
              <a:extLst>
                <a:ext uri="{FF2B5EF4-FFF2-40B4-BE49-F238E27FC236}">
                  <a16:creationId xmlns:a16="http://schemas.microsoft.com/office/drawing/2014/main" id="{1F0762FB-5C1F-46E3-A9AD-8596B646D73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17754949"/>
                </p:ext>
              </p:extLst>
            </p:nvPr>
          </p:nvGraphicFramePr>
          <p:xfrm>
            <a:off x="4896530" y="2694840"/>
            <a:ext cx="1324335" cy="14303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5"/>
            </a:graphicData>
          </a:graphic>
        </p:graphicFrame>
        <p:graphicFrame>
          <p:nvGraphicFramePr>
            <p:cNvPr id="46" name="Chart 45">
              <a:extLst>
                <a:ext uri="{FF2B5EF4-FFF2-40B4-BE49-F238E27FC236}">
                  <a16:creationId xmlns:a16="http://schemas.microsoft.com/office/drawing/2014/main" id="{BBC40389-4649-4039-82F6-88F88F0B217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74400570"/>
                </p:ext>
              </p:extLst>
            </p:nvPr>
          </p:nvGraphicFramePr>
          <p:xfrm>
            <a:off x="5045808" y="3967887"/>
            <a:ext cx="1194522" cy="14468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6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08934592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1375</TotalTime>
  <Words>188</Words>
  <Application>Microsoft Office PowerPoint</Application>
  <PresentationFormat>Custom</PresentationFormat>
  <Paragraphs>64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</vt:lpstr>
      <vt:lpstr>Times New Roman</vt:lpstr>
      <vt:lpstr>ホワイト</vt:lpstr>
      <vt:lpstr>PowerPoint Presentation</vt:lpstr>
    </vt:vector>
  </TitlesOfParts>
  <Company>奈良女子大学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岡崎伸</dc:creator>
  <cp:lastModifiedBy>Nguyen Hien P.</cp:lastModifiedBy>
  <cp:revision>199</cp:revision>
  <cp:lastPrinted>2017-07-14T01:01:12Z</cp:lastPrinted>
  <dcterms:created xsi:type="dcterms:W3CDTF">2015-04-17T05:32:31Z</dcterms:created>
  <dcterms:modified xsi:type="dcterms:W3CDTF">2020-02-16T09:51:37Z</dcterms:modified>
</cp:coreProperties>
</file>