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</p:sldIdLst>
  <p:sldSz cx="7559675" cy="10691813"/>
  <p:notesSz cx="6735763" cy="9866313"/>
  <p:defaultTextStyle>
    <a:defPPr>
      <a:defRPr lang="ja-JP"/>
    </a:defPPr>
    <a:lvl1pPr marL="0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7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1517" y="-691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trinervia%20inoculation\Final%20sum%20V.trinervi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angularis%20inoculation\V.%20angularis-254555-2nd%20ino%20(3%20rep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aconitifolia%20inoculation\Final%20sum%20of%20V.%20aconitifoli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unguiculata%20inoculation\V.%20unguiculata-232356-%20inoculation%20(4%20repli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unguiculata%20inoculation\V.%20unguiculata-232356-%20inoculation%20(4%20repli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angularis%20inoculation\V.%20angularis-254555-2nd%20ino%20(3%20rep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aconitifolia%20inoculation\Final%20sum%20of%20V.%20aconitifoli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trinervia%20inoculation\Final%20sum%20V.trinervia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Research%20of%20Master%20and%20Doctor\Research%20topics\Topic%201-Vigna%20project\Topic%201.4-Other%20Vigna%20species\V.%20unguiculata%20inoculation\V.%20unguiculata-232356-%20inoculation%20(4%20repli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'Selected data'!$V$3</c:f>
              <c:strCache>
                <c:ptCount val="1"/>
                <c:pt idx="0">
                  <c:v>Large nodules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1875779448354085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68-4ED5-AEEA-6C39DEFF78BF}"/>
                </c:ext>
              </c:extLst>
            </c:dLbl>
            <c:dLbl>
              <c:idx val="1"/>
              <c:layout>
                <c:manualLayout>
                  <c:x val="0"/>
                  <c:y val="-0.338072789787182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68-4ED5-AEEA-6C39DEFF78BF}"/>
                </c:ext>
              </c:extLst>
            </c:dLbl>
            <c:dLbl>
              <c:idx val="2"/>
              <c:layout>
                <c:manualLayout>
                  <c:x val="0"/>
                  <c:y val="-0.1699630106220468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68-4ED5-AEEA-6C39DEFF78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data'!$X$4:$X$6</c:f>
                <c:numCache>
                  <c:formatCode>General</c:formatCode>
                  <c:ptCount val="3"/>
                  <c:pt idx="0">
                    <c:v>3.2145502536643189</c:v>
                  </c:pt>
                  <c:pt idx="1">
                    <c:v>5.6862407030773268</c:v>
                  </c:pt>
                  <c:pt idx="2">
                    <c:v>3.0550504633038931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data'!$V$4:$V$6</c:f>
              <c:numCache>
                <c:formatCode>General</c:formatCode>
                <c:ptCount val="3"/>
                <c:pt idx="0">
                  <c:v>5.333333333333333</c:v>
                </c:pt>
                <c:pt idx="1">
                  <c:v>18.5</c:v>
                </c:pt>
                <c:pt idx="2">
                  <c:v>4.333333333333333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68-4ED5-AEEA-6C39DEFF78BF}"/>
            </c:ext>
          </c:extLst>
        </c:ser>
        <c:ser>
          <c:idx val="1"/>
          <c:order val="1"/>
          <c:tx>
            <c:strRef>
              <c:f>'Selected data'!$W$3</c:f>
              <c:strCache>
                <c:ptCount val="1"/>
                <c:pt idx="0">
                  <c:v> Small nodules 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c:spPr>
          <c:invertIfNegative val="0"/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data'!$W$4:$W$6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68-4ED5-AEEA-6C39DEFF78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415960"/>
        <c:axId val="314416344"/>
      </c:barChart>
      <c:catAx>
        <c:axId val="31441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6344"/>
        <c:crosses val="autoZero"/>
        <c:auto val="1"/>
        <c:lblAlgn val="ctr"/>
        <c:lblOffset val="100"/>
        <c:noMultiLvlLbl val="0"/>
      </c:catAx>
      <c:valAx>
        <c:axId val="314416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5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435749417336419"/>
          <c:y val="9.5747232788458245E-2"/>
          <c:w val="0.60564250582663581"/>
          <c:h val="0.534783592063328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'Selected data'!$V$3</c:f>
              <c:strCache>
                <c:ptCount val="1"/>
                <c:pt idx="0">
                  <c:v>Large nodules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7779685430784803E-3"/>
                  <c:y val="-0.2629896165313045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AC6-469A-A8EF-E7312055B6AD}"/>
                </c:ext>
              </c:extLst>
            </c:dLbl>
            <c:dLbl>
              <c:idx val="1"/>
              <c:layout>
                <c:manualLayout>
                  <c:x val="0"/>
                  <c:y val="-0.178038146877999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AC6-469A-A8EF-E7312055B6AD}"/>
                </c:ext>
              </c:extLst>
            </c:dLbl>
            <c:dLbl>
              <c:idx val="2"/>
              <c:layout>
                <c:manualLayout>
                  <c:x val="-3.7851077344891445E-5"/>
                  <c:y val="-0.3380030114156047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AC6-469A-A8EF-E7312055B6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data'!$X$4:$X$6</c:f>
                <c:numCache>
                  <c:formatCode>General</c:formatCode>
                  <c:ptCount val="3"/>
                  <c:pt idx="0">
                    <c:v>15.88500340992516</c:v>
                  </c:pt>
                  <c:pt idx="1">
                    <c:v>7.0237691685685038</c:v>
                  </c:pt>
                  <c:pt idx="2">
                    <c:v>13.012814197295423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data'!$V$4:$V$6</c:f>
              <c:numCache>
                <c:formatCode>General</c:formatCode>
                <c:ptCount val="3"/>
                <c:pt idx="0">
                  <c:v>78.666666666666671</c:v>
                </c:pt>
                <c:pt idx="1">
                  <c:v>43.333333333333336</c:v>
                </c:pt>
                <c:pt idx="2">
                  <c:v>127.66666666666667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C6-469A-A8EF-E7312055B6AD}"/>
            </c:ext>
          </c:extLst>
        </c:ser>
        <c:ser>
          <c:idx val="1"/>
          <c:order val="1"/>
          <c:tx>
            <c:strRef>
              <c:f>'Selected data'!$W$3</c:f>
              <c:strCache>
                <c:ptCount val="1"/>
                <c:pt idx="0">
                  <c:v> Small nodules 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c:spPr>
          <c:invertIfNegative val="0"/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data'!$W$4:$W$6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C6-469A-A8EF-E7312055B6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415960"/>
        <c:axId val="314416344"/>
      </c:barChart>
      <c:catAx>
        <c:axId val="31441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6344"/>
        <c:crosses val="autoZero"/>
        <c:auto val="1"/>
        <c:lblAlgn val="ctr"/>
        <c:lblOffset val="100"/>
        <c:noMultiLvlLbl val="0"/>
      </c:catAx>
      <c:valAx>
        <c:axId val="314416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5960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'Selected data'!$V$3</c:f>
              <c:strCache>
                <c:ptCount val="1"/>
                <c:pt idx="0">
                  <c:v>Large nodules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0999841936764987E-17"/>
                  <c:y val="-0.2055759539337142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D2-43CE-B65A-3DFFCD42498E}"/>
                </c:ext>
              </c:extLst>
            </c:dLbl>
            <c:dLbl>
              <c:idx val="1"/>
              <c:layout>
                <c:manualLayout>
                  <c:x val="-8.0999841936764987E-17"/>
                  <c:y val="-0.3829907705851053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D2-43CE-B65A-3DFFCD42498E}"/>
                </c:ext>
              </c:extLst>
            </c:dLbl>
            <c:dLbl>
              <c:idx val="2"/>
              <c:layout>
                <c:manualLayout>
                  <c:x val="0"/>
                  <c:y val="-0.3032139981780750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5D2-43CE-B65A-3DFFCD4249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data'!$X$4:$X$6</c:f>
                <c:numCache>
                  <c:formatCode>General</c:formatCode>
                  <c:ptCount val="3"/>
                  <c:pt idx="0">
                    <c:v>2.7928480087537886</c:v>
                  </c:pt>
                  <c:pt idx="1">
                    <c:v>6.3482280992415525</c:v>
                  </c:pt>
                  <c:pt idx="2">
                    <c:v>4.5607017003965513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data'!$V$4:$V$6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10.6</c:v>
                </c:pt>
                <c:pt idx="2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5D2-43CE-B65A-3DFFCD42498E}"/>
            </c:ext>
          </c:extLst>
        </c:ser>
        <c:ser>
          <c:idx val="1"/>
          <c:order val="1"/>
          <c:tx>
            <c:strRef>
              <c:f>'Selected data'!$W$3</c:f>
              <c:strCache>
                <c:ptCount val="1"/>
                <c:pt idx="0">
                  <c:v> Small nodules 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c:spPr>
          <c:invertIfNegative val="0"/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data'!$W$4:$W$6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D2-43CE-B65A-3DFFCD4249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415960"/>
        <c:axId val="314416344"/>
      </c:barChart>
      <c:catAx>
        <c:axId val="31441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6344"/>
        <c:crosses val="autoZero"/>
        <c:auto val="1"/>
        <c:lblAlgn val="ctr"/>
        <c:lblOffset val="100"/>
        <c:noMultiLvlLbl val="0"/>
      </c:catAx>
      <c:valAx>
        <c:axId val="314416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5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'Selected data'!$V$3</c:f>
              <c:strCache>
                <c:ptCount val="1"/>
                <c:pt idx="0">
                  <c:v>Large nodules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'Selected data'!$X$4:$X$6</c:f>
                <c:numCache>
                  <c:formatCode>General</c:formatCode>
                  <c:ptCount val="3"/>
                  <c:pt idx="0">
                    <c:v>28.290163190291665</c:v>
                  </c:pt>
                  <c:pt idx="1">
                    <c:v>8.8601034606449822</c:v>
                  </c:pt>
                  <c:pt idx="2">
                    <c:v>25.703436864876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data'!$V$4:$V$6</c:f>
              <c:numCache>
                <c:formatCode>General</c:formatCode>
                <c:ptCount val="3"/>
                <c:pt idx="0">
                  <c:v>66.5</c:v>
                </c:pt>
                <c:pt idx="1">
                  <c:v>37.045000000000002</c:v>
                </c:pt>
                <c:pt idx="2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3A-4766-AF19-166A16D53DC9}"/>
            </c:ext>
          </c:extLst>
        </c:ser>
        <c:ser>
          <c:idx val="1"/>
          <c:order val="1"/>
          <c:tx>
            <c:strRef>
              <c:f>'Selected data'!$W$3</c:f>
              <c:strCache>
                <c:ptCount val="1"/>
                <c:pt idx="0">
                  <c:v> Small nodules 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19735441889976654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b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3A-4766-AF19-166A16D53DC9}"/>
                </c:ext>
              </c:extLst>
            </c:dLbl>
            <c:dLbl>
              <c:idx val="1"/>
              <c:layout>
                <c:manualLayout>
                  <c:x val="0"/>
                  <c:y val="-0.11013820755126058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b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C3A-4766-AF19-166A16D53DC9}"/>
                </c:ext>
              </c:extLst>
            </c:dLbl>
            <c:dLbl>
              <c:idx val="2"/>
              <c:layout>
                <c:manualLayout>
                  <c:x val="0"/>
                  <c:y val="-0.38037214056668395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3A-4766-AF19-166A16D53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'Selected data'!$U$4:$U$6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data'!$W$4:$W$6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3A-4766-AF19-166A16D53D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415960"/>
        <c:axId val="314416344"/>
      </c:barChart>
      <c:catAx>
        <c:axId val="31441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6344"/>
        <c:crosses val="autoZero"/>
        <c:auto val="1"/>
        <c:lblAlgn val="ctr"/>
        <c:lblOffset val="100"/>
        <c:noMultiLvlLbl val="0"/>
      </c:catAx>
      <c:valAx>
        <c:axId val="314416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415960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'Selected data'!$V$19</c:f>
              <c:strCache>
                <c:ptCount val="1"/>
                <c:pt idx="0">
                  <c:v>Plant weight (g)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1002402593222486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C3-4FC8-8A21-BB75BADDEAEC}"/>
                </c:ext>
              </c:extLst>
            </c:dLbl>
            <c:dLbl>
              <c:idx val="1"/>
              <c:layout>
                <c:manualLayout>
                  <c:x val="4.3891799549937742E-3"/>
                  <c:y val="-7.0727333010772581E-2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C3-4FC8-8A21-BB75BADDEAEC}"/>
                </c:ext>
              </c:extLst>
            </c:dLbl>
            <c:dLbl>
              <c:idx val="2"/>
              <c:layout>
                <c:manualLayout>
                  <c:x val="0"/>
                  <c:y val="-8.8308971688716389E-2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C3-4FC8-8A21-BB75BADDE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data'!$W$20:$W$22</c:f>
                <c:numCache>
                  <c:formatCode>General</c:formatCode>
                  <c:ptCount val="3"/>
                  <c:pt idx="0">
                    <c:v>3.8454497244578989</c:v>
                  </c:pt>
                  <c:pt idx="1">
                    <c:v>2.630899022514289</c:v>
                  </c:pt>
                  <c:pt idx="2">
                    <c:v>2.6674059027452115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data'!$U$20:$U$22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data'!$V$20:$V$22</c:f>
              <c:numCache>
                <c:formatCode>General</c:formatCode>
                <c:ptCount val="3"/>
                <c:pt idx="0">
                  <c:v>8.8697499999999998</c:v>
                </c:pt>
                <c:pt idx="1">
                  <c:v>11.091500000000002</c:v>
                </c:pt>
                <c:pt idx="2">
                  <c:v>12.564250000000001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C3-4FC8-8A21-BB75BADDEA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2286960"/>
        <c:axId val="332287344"/>
      </c:barChart>
      <c:catAx>
        <c:axId val="33228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7344"/>
        <c:crosses val="autoZero"/>
        <c:auto val="1"/>
        <c:lblAlgn val="ctr"/>
        <c:lblOffset val="100"/>
        <c:noMultiLvlLbl val="0"/>
      </c:catAx>
      <c:valAx>
        <c:axId val="332287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'Selected data'!$V$23</c:f>
              <c:strCache>
                <c:ptCount val="1"/>
                <c:pt idx="0">
                  <c:v>Plant weight (g)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4.436554131899107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67-4232-96E4-63C2D52BA10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67-4232-96E4-63C2D52BA10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67-4232-96E4-63C2D52BA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data'!$W$24:$W$26</c:f>
                <c:numCache>
                  <c:formatCode>General</c:formatCode>
                  <c:ptCount val="3"/>
                  <c:pt idx="0">
                    <c:v>0.56092186027407875</c:v>
                  </c:pt>
                  <c:pt idx="1">
                    <c:v>7.3711147958320039E-2</c:v>
                  </c:pt>
                  <c:pt idx="2">
                    <c:v>0.18147543451754947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data'!$U$24:$U$26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data'!$V$24:$V$26</c:f>
              <c:numCache>
                <c:formatCode>General</c:formatCode>
                <c:ptCount val="3"/>
                <c:pt idx="0">
                  <c:v>2.5766666666666667</c:v>
                </c:pt>
                <c:pt idx="1">
                  <c:v>2.6166666666666667</c:v>
                </c:pt>
                <c:pt idx="2">
                  <c:v>4.2733333333333334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67-4232-96E4-63C2D52BA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2286960"/>
        <c:axId val="332287344"/>
      </c:barChart>
      <c:catAx>
        <c:axId val="33228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7344"/>
        <c:crosses val="autoZero"/>
        <c:auto val="1"/>
        <c:lblAlgn val="ctr"/>
        <c:lblOffset val="100"/>
        <c:noMultiLvlLbl val="0"/>
      </c:catAx>
      <c:valAx>
        <c:axId val="332287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'Selected data'!$V$23</c:f>
              <c:strCache>
                <c:ptCount val="1"/>
                <c:pt idx="0">
                  <c:v>Plant weight (g)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8.83644847132920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77-42EF-9BB5-99812C64A4D3}"/>
                </c:ext>
              </c:extLst>
            </c:dLbl>
            <c:dLbl>
              <c:idx val="1"/>
              <c:layout>
                <c:manualLayout>
                  <c:x val="0"/>
                  <c:y val="-0.1148738301272796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77-42EF-9BB5-99812C64A4D3}"/>
                </c:ext>
              </c:extLst>
            </c:dLbl>
            <c:dLbl>
              <c:idx val="2"/>
              <c:layout>
                <c:manualLayout>
                  <c:x val="-1.6199968387352997E-16"/>
                  <c:y val="-9.720093318462126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77-42EF-9BB5-99812C64A4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data'!$W$24:$W$26</c:f>
                <c:numCache>
                  <c:formatCode>General</c:formatCode>
                  <c:ptCount val="3"/>
                  <c:pt idx="0">
                    <c:v>0.136110249430379</c:v>
                  </c:pt>
                  <c:pt idx="1">
                    <c:v>0.17402011377998827</c:v>
                  </c:pt>
                  <c:pt idx="2">
                    <c:v>0.13532627239379638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data'!$U$24:$U$26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data'!$V$24:$V$26</c:f>
              <c:numCache>
                <c:formatCode>General</c:formatCode>
                <c:ptCount val="3"/>
                <c:pt idx="0">
                  <c:v>0.40499999999999997</c:v>
                </c:pt>
                <c:pt idx="1">
                  <c:v>0.40299999999999991</c:v>
                </c:pt>
                <c:pt idx="2">
                  <c:v>0.33479999999999999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477-42EF-9BB5-99812C64A4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2286960"/>
        <c:axId val="332287344"/>
      </c:barChart>
      <c:catAx>
        <c:axId val="33228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7344"/>
        <c:crosses val="autoZero"/>
        <c:auto val="1"/>
        <c:lblAlgn val="ctr"/>
        <c:lblOffset val="100"/>
        <c:noMultiLvlLbl val="0"/>
      </c:catAx>
      <c:valAx>
        <c:axId val="332287344"/>
        <c:scaling>
          <c:orientation val="minMax"/>
          <c:max val="0.8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696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'Selected data'!$V$23</c:f>
              <c:strCache>
                <c:ptCount val="1"/>
                <c:pt idx="0">
                  <c:v>Plant weight (g)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1126490331014851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DF-44B5-ABC0-04CD8932A8BB}"/>
                </c:ext>
              </c:extLst>
            </c:dLbl>
            <c:dLbl>
              <c:idx val="1"/>
              <c:layout>
                <c:manualLayout>
                  <c:x val="-8.0901559670553563E-17"/>
                  <c:y val="-0.1039837228629093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DF-44B5-ABC0-04CD8932A8BB}"/>
                </c:ext>
              </c:extLst>
            </c:dLbl>
            <c:dLbl>
              <c:idx val="2"/>
              <c:layout>
                <c:manualLayout>
                  <c:x val="-1.6180311934110713E-16"/>
                  <c:y val="-0.1126490331014851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7DF-44B5-ABC0-04CD8932A8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data'!$W$24:$W$26</c:f>
                <c:numCache>
                  <c:formatCode>General</c:formatCode>
                  <c:ptCount val="3"/>
                  <c:pt idx="0">
                    <c:v>0.19672315572905991</c:v>
                  </c:pt>
                  <c:pt idx="1">
                    <c:v>0.20022903552348895</c:v>
                  </c:pt>
                  <c:pt idx="2">
                    <c:v>0.20550750189064459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'Selected data'!$U$24:$U$26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data'!$V$24:$V$26</c:f>
              <c:numCache>
                <c:formatCode>General</c:formatCode>
                <c:ptCount val="3"/>
                <c:pt idx="0">
                  <c:v>0.63</c:v>
                </c:pt>
                <c:pt idx="1">
                  <c:v>0.45750000000000002</c:v>
                </c:pt>
                <c:pt idx="2">
                  <c:v>0.45666666666666672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DF-44B5-ABC0-04CD8932A8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2286960"/>
        <c:axId val="332287344"/>
      </c:barChart>
      <c:catAx>
        <c:axId val="33228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7344"/>
        <c:crosses val="autoZero"/>
        <c:auto val="1"/>
        <c:lblAlgn val="ctr"/>
        <c:lblOffset val="100"/>
        <c:noMultiLvlLbl val="0"/>
      </c:catAx>
      <c:valAx>
        <c:axId val="332287344"/>
        <c:scaling>
          <c:orientation val="minMax"/>
          <c:max val="1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8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'Selected data'!$V$11</c:f>
              <c:strCache>
                <c:ptCount val="1"/>
                <c:pt idx="0">
                  <c:v>Nodule weight (g)</c:v>
                </c:pt>
              </c:strCache>
            </c:strRef>
          </c:tx>
          <c:spPr>
            <a:solidFill>
              <a:schemeClr val="tx1"/>
            </a:solidFill>
            <a:ln w="127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8.7309759267008791E-2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51-4567-935D-52EE45EA7726}"/>
                </c:ext>
              </c:extLst>
            </c:dLbl>
            <c:dLbl>
              <c:idx val="1"/>
              <c:layout>
                <c:manualLayout>
                  <c:x val="-8.0581579721957327E-17"/>
                  <c:y val="-7.0998199458185585E-2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51-4567-935D-52EE45EA7726}"/>
                </c:ext>
              </c:extLst>
            </c:dLbl>
            <c:dLbl>
              <c:idx val="2"/>
              <c:layout>
                <c:manualLayout>
                  <c:x val="-1.6116315944391465E-16"/>
                  <c:y val="-0.12004575688831134"/>
                </c:manualLayout>
              </c:layout>
              <c:tx>
                <c:rich>
                  <a:bodyPr/>
                  <a:lstStyle/>
                  <a:p>
                    <a:r>
                      <a:rPr lang="en-US" altLang="ja-JP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51-4567-935D-52EE45EA77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cust"/>
            <c:noEndCap val="0"/>
            <c:plus>
              <c:numRef>
                <c:f>'Selected data'!$W$12:$W$14</c:f>
                <c:numCache>
                  <c:formatCode>General</c:formatCode>
                  <c:ptCount val="3"/>
                  <c:pt idx="0">
                    <c:v>0.16113555370143062</c:v>
                  </c:pt>
                  <c:pt idx="1">
                    <c:v>0.10879031819667276</c:v>
                  </c:pt>
                  <c:pt idx="2">
                    <c:v>0.20073593765608247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strRef>
              <c:f>'Selected data'!$U$12:$U$14</c:f>
              <c:strCache>
                <c:ptCount val="3"/>
                <c:pt idx="0">
                  <c:v>USDA61</c:v>
                </c:pt>
                <c:pt idx="1">
                  <c:v>BErhcJ</c:v>
                </c:pt>
                <c:pt idx="2">
                  <c:v>BE53</c:v>
                </c:pt>
              </c:strCache>
            </c:strRef>
          </c:cat>
          <c:val>
            <c:numRef>
              <c:f>'Selected data'!$V$12:$V$14</c:f>
              <c:numCache>
                <c:formatCode>General</c:formatCode>
                <c:ptCount val="3"/>
                <c:pt idx="0">
                  <c:v>0.40200000000000002</c:v>
                </c:pt>
                <c:pt idx="1">
                  <c:v>0.47799999999999998</c:v>
                </c:pt>
                <c:pt idx="2">
                  <c:v>0.64024999999999999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51-4567-935D-52EE45EA77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32234288"/>
        <c:axId val="314352760"/>
      </c:barChart>
      <c:catAx>
        <c:axId val="33223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14352760"/>
        <c:crosses val="autoZero"/>
        <c:auto val="1"/>
        <c:lblAlgn val="ctr"/>
        <c:lblOffset val="100"/>
        <c:noMultiLvlLbl val="0"/>
      </c:catAx>
      <c:valAx>
        <c:axId val="314352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33223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5"/>
            <a:ext cx="6425724" cy="2291809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4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068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265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110573" y="571717"/>
            <a:ext cx="1275696" cy="1216193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83490" y="571717"/>
            <a:ext cx="3701091" cy="1216193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4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576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2" y="6870480"/>
            <a:ext cx="6425724" cy="21235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2" y="4531648"/>
            <a:ext cx="6425724" cy="23388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772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83489" y="3326343"/>
            <a:ext cx="2488393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897877" y="3326343"/>
            <a:ext cx="2488393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21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2" y="2393284"/>
            <a:ext cx="3341481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2" y="3390691"/>
            <a:ext cx="3341481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747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1559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1507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6" y="425693"/>
            <a:ext cx="2487081" cy="18116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3"/>
            <a:ext cx="4226069" cy="9125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6" y="2237362"/>
            <a:ext cx="2487081" cy="73134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32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1"/>
            <a:ext cx="4535805" cy="12548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55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C3C15-9846-664B-946C-BA55E3F1B253}" type="datetimeFigureOut">
              <a:rPr kumimoji="1" lang="ja-JP" altLang="en-US" smtClean="0"/>
              <a:t>2020/2/16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28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7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632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13" Type="http://schemas.openxmlformats.org/officeDocument/2006/relationships/image" Target="../media/image3.JPG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12" Type="http://schemas.openxmlformats.org/officeDocument/2006/relationships/image" Target="../media/image2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11" Type="http://schemas.openxmlformats.org/officeDocument/2006/relationships/image" Target="../media/image1.JPG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テキスト ボックス 4">
            <a:extLst>
              <a:ext uri="{FF2B5EF4-FFF2-40B4-BE49-F238E27FC236}">
                <a16:creationId xmlns:a16="http://schemas.microsoft.com/office/drawing/2014/main" id="{74F3DE72-7E01-452F-9285-1F6A5EA5077B}"/>
              </a:ext>
            </a:extLst>
          </p:cNvPr>
          <p:cNvSpPr txBox="1"/>
          <p:nvPr/>
        </p:nvSpPr>
        <p:spPr>
          <a:xfrm>
            <a:off x="542705" y="5342368"/>
            <a:ext cx="55850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S1. </a:t>
            </a: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Symbiotic properties of several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Vigna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species inoculated with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Bradyrhizobium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elkanii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strains. Nodule numbers, nodule weight, and plant weight of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unguiculata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angularis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aconitifolia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trinervia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The data shown are the means of at least 6 to 9 plants from two to three independent inoculation assays at 35 dpi. The error bars indicate standard deviations. Means followed by different letters are significantly different at the 5% level. 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Roots of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unguiculata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scale bars: 1 cm.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1B85013-3453-4A7A-8E3B-858B29F93E76}"/>
              </a:ext>
            </a:extLst>
          </p:cNvPr>
          <p:cNvGrpSpPr/>
          <p:nvPr/>
        </p:nvGrpSpPr>
        <p:grpSpPr>
          <a:xfrm>
            <a:off x="616996" y="582952"/>
            <a:ext cx="5510753" cy="4462232"/>
            <a:chOff x="616996" y="582952"/>
            <a:chExt cx="5510753" cy="446223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0CCB406-CEBC-4239-BDE9-292E1E9F5244}"/>
                </a:ext>
              </a:extLst>
            </p:cNvPr>
            <p:cNvGrpSpPr/>
            <p:nvPr/>
          </p:nvGrpSpPr>
          <p:grpSpPr>
            <a:xfrm>
              <a:off x="616996" y="582952"/>
              <a:ext cx="5510753" cy="4395359"/>
              <a:chOff x="616996" y="582952"/>
              <a:chExt cx="5510753" cy="4395359"/>
            </a:xfrm>
          </p:grpSpPr>
          <p:sp>
            <p:nvSpPr>
              <p:cNvPr id="124" name="テキスト ボックス 4">
                <a:extLst>
                  <a:ext uri="{FF2B5EF4-FFF2-40B4-BE49-F238E27FC236}">
                    <a16:creationId xmlns:a16="http://schemas.microsoft.com/office/drawing/2014/main" id="{90E69AEB-4668-454B-8254-6B86647065A5}"/>
                  </a:ext>
                </a:extLst>
              </p:cNvPr>
              <p:cNvSpPr txBox="1"/>
              <p:nvPr/>
            </p:nvSpPr>
            <p:spPr>
              <a:xfrm>
                <a:off x="2114982" y="582952"/>
                <a:ext cx="126329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(B) 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V. angularis </a:t>
                </a:r>
              </a:p>
            </p:txBody>
          </p:sp>
          <p:sp>
            <p:nvSpPr>
              <p:cNvPr id="125" name="テキスト ボックス 4">
                <a:extLst>
                  <a:ext uri="{FF2B5EF4-FFF2-40B4-BE49-F238E27FC236}">
                    <a16:creationId xmlns:a16="http://schemas.microsoft.com/office/drawing/2014/main" id="{82631AC8-6886-406F-940C-0A1E8A7A0FD6}"/>
                  </a:ext>
                </a:extLst>
              </p:cNvPr>
              <p:cNvSpPr txBox="1"/>
              <p:nvPr/>
            </p:nvSpPr>
            <p:spPr>
              <a:xfrm>
                <a:off x="688116" y="582952"/>
                <a:ext cx="151105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(A) 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V. </a:t>
                </a:r>
                <a:r>
                  <a:rPr lang="en-US" sz="1000" b="1" i="1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unguiculata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42" name="テキスト ボックス 4">
                <a:extLst>
                  <a:ext uri="{FF2B5EF4-FFF2-40B4-BE49-F238E27FC236}">
                    <a16:creationId xmlns:a16="http://schemas.microsoft.com/office/drawing/2014/main" id="{33377095-09CE-4A1F-BEB0-C60655D9D1C9}"/>
                  </a:ext>
                </a:extLst>
              </p:cNvPr>
              <p:cNvSpPr txBox="1"/>
              <p:nvPr/>
            </p:nvSpPr>
            <p:spPr>
              <a:xfrm>
                <a:off x="3448519" y="582952"/>
                <a:ext cx="137140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(C) 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V. </a:t>
                </a:r>
                <a:r>
                  <a:rPr lang="en-US" sz="1000" b="1" i="1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aconitifolia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25" name="テキスト ボックス 4">
                <a:extLst>
                  <a:ext uri="{FF2B5EF4-FFF2-40B4-BE49-F238E27FC236}">
                    <a16:creationId xmlns:a16="http://schemas.microsoft.com/office/drawing/2014/main" id="{F9855C0E-29C2-4BCD-B593-D6308E73A1DE}"/>
                  </a:ext>
                </a:extLst>
              </p:cNvPr>
              <p:cNvSpPr txBox="1"/>
              <p:nvPr/>
            </p:nvSpPr>
            <p:spPr>
              <a:xfrm>
                <a:off x="4827181" y="582952"/>
                <a:ext cx="126329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(D) 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V. </a:t>
                </a:r>
                <a:r>
                  <a:rPr lang="en-US" sz="1000" b="1" i="1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trinervia</a:t>
                </a:r>
                <a:r>
                  <a: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graphicFrame>
            <p:nvGraphicFramePr>
              <p:cNvPr id="39" name="Chart 38">
                <a:extLst>
                  <a:ext uri="{FF2B5EF4-FFF2-40B4-BE49-F238E27FC236}">
                    <a16:creationId xmlns:a16="http://schemas.microsoft.com/office/drawing/2014/main" id="{00000000-0008-0000-0000-00000200000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56756466"/>
                  </p:ext>
                </p:extLst>
              </p:nvPr>
            </p:nvGraphicFramePr>
            <p:xfrm>
              <a:off x="4831313" y="1007802"/>
              <a:ext cx="1296436" cy="145576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42" name="Chart 41">
                <a:extLst>
                  <a:ext uri="{FF2B5EF4-FFF2-40B4-BE49-F238E27FC236}">
                    <a16:creationId xmlns:a16="http://schemas.microsoft.com/office/drawing/2014/main" id="{C3152E2F-010B-42B9-8125-BBF0C19FB8EF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17150411"/>
                  </p:ext>
                </p:extLst>
              </p:nvPr>
            </p:nvGraphicFramePr>
            <p:xfrm>
              <a:off x="1855681" y="1004518"/>
              <a:ext cx="1446804" cy="14590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43" name="Chart 42">
                <a:extLst>
                  <a:ext uri="{FF2B5EF4-FFF2-40B4-BE49-F238E27FC236}">
                    <a16:creationId xmlns:a16="http://schemas.microsoft.com/office/drawing/2014/main" id="{312B5EFC-62C4-42FF-BF8A-D67F3CA0534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45091684"/>
                  </p:ext>
                </p:extLst>
              </p:nvPr>
            </p:nvGraphicFramePr>
            <p:xfrm>
              <a:off x="3447069" y="1009417"/>
              <a:ext cx="1351804" cy="1454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aphicFrame>
            <p:nvGraphicFramePr>
              <p:cNvPr id="44" name="Chart 43">
                <a:extLst>
                  <a:ext uri="{FF2B5EF4-FFF2-40B4-BE49-F238E27FC236}">
                    <a16:creationId xmlns:a16="http://schemas.microsoft.com/office/drawing/2014/main" id="{DACCF773-0B91-4E6D-A2B6-77AB414CA8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00207403"/>
                  </p:ext>
                </p:extLst>
              </p:nvPr>
            </p:nvGraphicFramePr>
            <p:xfrm>
              <a:off x="644627" y="1013603"/>
              <a:ext cx="1395107" cy="14499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8995B0A3-F589-42F7-A065-DDC8DEB83EA3}"/>
                  </a:ext>
                </a:extLst>
              </p:cNvPr>
              <p:cNvSpPr/>
              <p:nvPr/>
            </p:nvSpPr>
            <p:spPr>
              <a:xfrm>
                <a:off x="675098" y="1955446"/>
                <a:ext cx="1139943" cy="451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4D03756-90A9-48AF-9D66-F566E1FDD888}"/>
                  </a:ext>
                </a:extLst>
              </p:cNvPr>
              <p:cNvSpPr/>
              <p:nvPr/>
            </p:nvSpPr>
            <p:spPr>
              <a:xfrm>
                <a:off x="2460848" y="1949528"/>
                <a:ext cx="828142" cy="451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FEF0061-1AC1-4F3F-AEBB-998D0F1D9FAB}"/>
                  </a:ext>
                </a:extLst>
              </p:cNvPr>
              <p:cNvSpPr/>
              <p:nvPr/>
            </p:nvSpPr>
            <p:spPr>
              <a:xfrm>
                <a:off x="3743105" y="1955446"/>
                <a:ext cx="992730" cy="451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E50B63D-4F35-4075-B1C6-B5D604631332}"/>
                  </a:ext>
                </a:extLst>
              </p:cNvPr>
              <p:cNvSpPr/>
              <p:nvPr/>
            </p:nvSpPr>
            <p:spPr>
              <a:xfrm>
                <a:off x="5167490" y="1949528"/>
                <a:ext cx="957349" cy="451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aphicFrame>
            <p:nvGraphicFramePr>
              <p:cNvPr id="50" name="Chart 49">
                <a:extLst>
                  <a:ext uri="{FF2B5EF4-FFF2-40B4-BE49-F238E27FC236}">
                    <a16:creationId xmlns:a16="http://schemas.microsoft.com/office/drawing/2014/main" id="{B3A35E59-9927-4951-9C0C-3B827A87EAB5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36880505"/>
                  </p:ext>
                </p:extLst>
              </p:nvPr>
            </p:nvGraphicFramePr>
            <p:xfrm>
              <a:off x="704226" y="2191008"/>
              <a:ext cx="1360419" cy="14446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graphicFrame>
            <p:nvGraphicFramePr>
              <p:cNvPr id="51" name="Chart 50">
                <a:extLst>
                  <a:ext uri="{FF2B5EF4-FFF2-40B4-BE49-F238E27FC236}">
                    <a16:creationId xmlns:a16="http://schemas.microsoft.com/office/drawing/2014/main" id="{30ECB2B3-D0EB-4E8B-8056-4060141C8C5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590123460"/>
                  </p:ext>
                </p:extLst>
              </p:nvPr>
            </p:nvGraphicFramePr>
            <p:xfrm>
              <a:off x="2193677" y="2210665"/>
              <a:ext cx="1284115" cy="14250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graphicFrame>
            <p:nvGraphicFramePr>
              <p:cNvPr id="52" name="Chart 51">
                <a:extLst>
                  <a:ext uri="{FF2B5EF4-FFF2-40B4-BE49-F238E27FC236}">
                    <a16:creationId xmlns:a16="http://schemas.microsoft.com/office/drawing/2014/main" id="{C79ACCEA-BF31-4123-81EC-EB1C1399029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79456742"/>
                  </p:ext>
                </p:extLst>
              </p:nvPr>
            </p:nvGraphicFramePr>
            <p:xfrm>
              <a:off x="3438370" y="2183723"/>
              <a:ext cx="1351804" cy="14519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graphicFrame>
            <p:nvGraphicFramePr>
              <p:cNvPr id="53" name="Chart 52">
                <a:extLst>
                  <a:ext uri="{FF2B5EF4-FFF2-40B4-BE49-F238E27FC236}">
                    <a16:creationId xmlns:a16="http://schemas.microsoft.com/office/drawing/2014/main" id="{69C8C0C8-CFD4-4CEC-AE79-277E0670924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05206955"/>
                  </p:ext>
                </p:extLst>
              </p:nvPr>
            </p:nvGraphicFramePr>
            <p:xfrm>
              <a:off x="4828403" y="2182095"/>
              <a:ext cx="1296436" cy="145360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FD4E3D69-7EA6-4297-821A-E25B91F7888B}"/>
                  </a:ext>
                </a:extLst>
              </p:cNvPr>
              <p:cNvSpPr/>
              <p:nvPr/>
            </p:nvSpPr>
            <p:spPr>
              <a:xfrm>
                <a:off x="750152" y="3132851"/>
                <a:ext cx="1161089" cy="451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1" name="テキスト ボックス 4">
                <a:extLst>
                  <a:ext uri="{FF2B5EF4-FFF2-40B4-BE49-F238E27FC236}">
                    <a16:creationId xmlns:a16="http://schemas.microsoft.com/office/drawing/2014/main" id="{8C9808CB-B16D-4188-848A-41946288476F}"/>
                  </a:ext>
                </a:extLst>
              </p:cNvPr>
              <p:cNvSpPr txBox="1"/>
              <p:nvPr/>
            </p:nvSpPr>
            <p:spPr>
              <a:xfrm>
                <a:off x="616996" y="3306510"/>
                <a:ext cx="194089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Fresh nodule weight / plant (g)</a:t>
                </a:r>
              </a:p>
            </p:txBody>
          </p:sp>
          <p:sp>
            <p:nvSpPr>
              <p:cNvPr id="62" name="テキスト ボックス 4">
                <a:extLst>
                  <a:ext uri="{FF2B5EF4-FFF2-40B4-BE49-F238E27FC236}">
                    <a16:creationId xmlns:a16="http://schemas.microsoft.com/office/drawing/2014/main" id="{C35A7819-20D6-4366-B8B2-A99264EFE144}"/>
                  </a:ext>
                </a:extLst>
              </p:cNvPr>
              <p:cNvSpPr txBox="1"/>
              <p:nvPr/>
            </p:nvSpPr>
            <p:spPr>
              <a:xfrm>
                <a:off x="616996" y="850115"/>
                <a:ext cx="151105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Nodule number / plant</a:t>
                </a:r>
              </a:p>
            </p:txBody>
          </p:sp>
          <p:graphicFrame>
            <p:nvGraphicFramePr>
              <p:cNvPr id="64" name="Chart 63">
                <a:extLst>
                  <a:ext uri="{FF2B5EF4-FFF2-40B4-BE49-F238E27FC236}">
                    <a16:creationId xmlns:a16="http://schemas.microsoft.com/office/drawing/2014/main" id="{B6CD2C0E-2DB2-4F54-9A9C-C15FE8ECF31E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595867143"/>
                  </p:ext>
                </p:extLst>
              </p:nvPr>
            </p:nvGraphicFramePr>
            <p:xfrm>
              <a:off x="675098" y="3497248"/>
              <a:ext cx="1395107" cy="14528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65" name="テキスト ボックス 4">
                <a:extLst>
                  <a:ext uri="{FF2B5EF4-FFF2-40B4-BE49-F238E27FC236}">
                    <a16:creationId xmlns:a16="http://schemas.microsoft.com/office/drawing/2014/main" id="{5A239F0E-6BF7-455F-B49D-65B62A401EBE}"/>
                  </a:ext>
                </a:extLst>
              </p:cNvPr>
              <p:cNvSpPr txBox="1"/>
              <p:nvPr/>
            </p:nvSpPr>
            <p:spPr>
              <a:xfrm>
                <a:off x="616996" y="1981445"/>
                <a:ext cx="194089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Fresh plant weight / plant (g)</a:t>
                </a:r>
              </a:p>
            </p:txBody>
          </p: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5175516C-CD42-4051-B4D2-18F778CF2A90}"/>
                  </a:ext>
                </a:extLst>
              </p:cNvPr>
              <p:cNvGrpSpPr/>
              <p:nvPr/>
            </p:nvGrpSpPr>
            <p:grpSpPr>
              <a:xfrm>
                <a:off x="2372935" y="3579817"/>
                <a:ext cx="3487402" cy="1398494"/>
                <a:chOff x="2108775" y="3529017"/>
                <a:chExt cx="3487402" cy="1398494"/>
              </a:xfrm>
            </p:grpSpPr>
            <p:sp>
              <p:nvSpPr>
                <p:cNvPr id="31" name="テキスト ボックス 4">
                  <a:extLst>
                    <a:ext uri="{FF2B5EF4-FFF2-40B4-BE49-F238E27FC236}">
                      <a16:creationId xmlns:a16="http://schemas.microsoft.com/office/drawing/2014/main" id="{70361179-46AD-43C1-A4A1-C7CBBA521882}"/>
                    </a:ext>
                  </a:extLst>
                </p:cNvPr>
                <p:cNvSpPr txBox="1"/>
                <p:nvPr/>
              </p:nvSpPr>
              <p:spPr>
                <a:xfrm>
                  <a:off x="2448166" y="3621841"/>
                  <a:ext cx="99508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USDA61</a:t>
                  </a:r>
                  <a:endPara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2" name="テキスト ボックス 4">
                  <a:extLst>
                    <a:ext uri="{FF2B5EF4-FFF2-40B4-BE49-F238E27FC236}">
                      <a16:creationId xmlns:a16="http://schemas.microsoft.com/office/drawing/2014/main" id="{9D4EFBB7-5A0D-4C81-8D78-4ACB6A89144E}"/>
                    </a:ext>
                  </a:extLst>
                </p:cNvPr>
                <p:cNvSpPr txBox="1"/>
                <p:nvPr/>
              </p:nvSpPr>
              <p:spPr>
                <a:xfrm>
                  <a:off x="3678948" y="3612598"/>
                  <a:ext cx="99508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BErhcJ</a:t>
                  </a:r>
                  <a:endPara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3" name="テキスト ボックス 4">
                  <a:extLst>
                    <a:ext uri="{FF2B5EF4-FFF2-40B4-BE49-F238E27FC236}">
                      <a16:creationId xmlns:a16="http://schemas.microsoft.com/office/drawing/2014/main" id="{52E46C9C-59E7-4431-A658-C3D7DF061986}"/>
                    </a:ext>
                  </a:extLst>
                </p:cNvPr>
                <p:cNvSpPr txBox="1"/>
                <p:nvPr/>
              </p:nvSpPr>
              <p:spPr>
                <a:xfrm>
                  <a:off x="4779568" y="3609779"/>
                  <a:ext cx="716930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BE53</a:t>
                  </a:r>
                  <a:endParaRPr lang="en-US" sz="1000" b="1" i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63" name="テキスト ボックス 4">
                  <a:extLst>
                    <a:ext uri="{FF2B5EF4-FFF2-40B4-BE49-F238E27FC236}">
                      <a16:creationId xmlns:a16="http://schemas.microsoft.com/office/drawing/2014/main" id="{14677006-0749-43B5-B1A6-B4157B3AB7E8}"/>
                    </a:ext>
                  </a:extLst>
                </p:cNvPr>
                <p:cNvSpPr txBox="1"/>
                <p:nvPr/>
              </p:nvSpPr>
              <p:spPr>
                <a:xfrm>
                  <a:off x="2108775" y="3529017"/>
                  <a:ext cx="2141738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(E)</a:t>
                  </a:r>
                  <a:endParaRPr lang="en-US" sz="1100" b="1" i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pic>
              <p:nvPicPr>
                <p:cNvPr id="3" name="Picture 2" descr="A picture containing ginseng&#10;&#10;Description automatically generated">
                  <a:extLst>
                    <a:ext uri="{FF2B5EF4-FFF2-40B4-BE49-F238E27FC236}">
                      <a16:creationId xmlns:a16="http://schemas.microsoft.com/office/drawing/2014/main" id="{C7F7A752-4582-4D09-A0CB-5BE7EE55BA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l="57715" t="21428" r="10105" b="35714"/>
                <a:stretch/>
              </p:blipFill>
              <p:spPr>
                <a:xfrm rot="16200000">
                  <a:off x="4516177" y="3847511"/>
                  <a:ext cx="1080000" cy="1080000"/>
                </a:xfrm>
                <a:prstGeom prst="rect">
                  <a:avLst/>
                </a:prstGeom>
              </p:spPr>
            </p:pic>
            <p:pic>
              <p:nvPicPr>
                <p:cNvPr id="5" name="Picture 4" descr="A pile of hay&#10;&#10;Description automatically generated">
                  <a:extLst>
                    <a:ext uri="{FF2B5EF4-FFF2-40B4-BE49-F238E27FC236}">
                      <a16:creationId xmlns:a16="http://schemas.microsoft.com/office/drawing/2014/main" id="{60F21497-80C3-4761-B407-B455935128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/>
                <a:srcRect l="57451" t="25081" r="10369" b="32062"/>
                <a:stretch/>
              </p:blipFill>
              <p:spPr>
                <a:xfrm rot="16200000">
                  <a:off x="3393909" y="3847511"/>
                  <a:ext cx="1080000" cy="1080000"/>
                </a:xfrm>
                <a:prstGeom prst="rect">
                  <a:avLst/>
                </a:prstGeom>
              </p:spPr>
            </p:pic>
            <p:cxnSp>
              <p:nvCxnSpPr>
                <p:cNvPr id="72" name="Straight Connector 123">
                  <a:extLst>
                    <a:ext uri="{FF2B5EF4-FFF2-40B4-BE49-F238E27FC236}">
                      <a16:creationId xmlns:a16="http://schemas.microsoft.com/office/drawing/2014/main" id="{9738B7E0-0C67-47DE-ACBB-7CEEEEAA69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20606" y="4837192"/>
                  <a:ext cx="324000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" name="Picture 8" descr="A picture containing ginseng&#10;&#10;Description automatically generated">
                  <a:extLst>
                    <a:ext uri="{FF2B5EF4-FFF2-40B4-BE49-F238E27FC236}">
                      <a16:creationId xmlns:a16="http://schemas.microsoft.com/office/drawing/2014/main" id="{A93807C8-4E24-4EBE-9F8E-58273FAB11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/>
                <a:srcRect l="55215" t="32349" r="12605" b="24794"/>
                <a:stretch/>
              </p:blipFill>
              <p:spPr>
                <a:xfrm rot="16200000">
                  <a:off x="2271640" y="3847510"/>
                  <a:ext cx="1080000" cy="1080000"/>
                </a:xfrm>
                <a:prstGeom prst="rect">
                  <a:avLst/>
                </a:prstGeom>
              </p:spPr>
            </p:pic>
            <p:cxnSp>
              <p:nvCxnSpPr>
                <p:cNvPr id="75" name="Straight Connector 123">
                  <a:extLst>
                    <a:ext uri="{FF2B5EF4-FFF2-40B4-BE49-F238E27FC236}">
                      <a16:creationId xmlns:a16="http://schemas.microsoft.com/office/drawing/2014/main" id="{64F823E4-73F5-45D3-9006-2BDAE5766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1000" y="4837192"/>
                  <a:ext cx="324000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123">
                  <a:extLst>
                    <a:ext uri="{FF2B5EF4-FFF2-40B4-BE49-F238E27FC236}">
                      <a16:creationId xmlns:a16="http://schemas.microsoft.com/office/drawing/2014/main" id="{7A9BD51C-2897-4140-A29B-9A73FF541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81394" y="4837192"/>
                  <a:ext cx="324000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4EA634C-D3A6-4C7A-8E6C-862AC2E254AB}"/>
                </a:ext>
              </a:extLst>
            </p:cNvPr>
            <p:cNvSpPr/>
            <p:nvPr/>
          </p:nvSpPr>
          <p:spPr>
            <a:xfrm>
              <a:off x="2372934" y="3596640"/>
              <a:ext cx="3656009" cy="14485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934592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187</Words>
  <Application>Microsoft Office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</vt:lpstr>
      <vt:lpstr>Times New Roman</vt:lpstr>
      <vt:lpstr>ホワイト</vt:lpstr>
      <vt:lpstr>PowerPoint Presentation</vt:lpstr>
    </vt:vector>
  </TitlesOfParts>
  <Company>奈良女子大学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岡崎伸</dc:creator>
  <cp:lastModifiedBy>Nguyen Hien P.</cp:lastModifiedBy>
  <cp:revision>203</cp:revision>
  <cp:lastPrinted>2017-07-14T01:01:12Z</cp:lastPrinted>
  <dcterms:created xsi:type="dcterms:W3CDTF">2015-04-17T05:32:31Z</dcterms:created>
  <dcterms:modified xsi:type="dcterms:W3CDTF">2020-02-16T09:31:41Z</dcterms:modified>
</cp:coreProperties>
</file>