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7559675" cy="10691813"/>
  <p:notesSz cx="6858000" cy="9144000"/>
  <p:defaultTextStyle>
    <a:defPPr>
      <a:defRPr lang="ja-JP"/>
    </a:defPPr>
    <a:lvl1pPr marL="0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1pPr>
    <a:lvl2pPr marL="27998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2pPr>
    <a:lvl3pPr marL="559973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3pPr>
    <a:lvl4pPr marL="83995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4pPr>
    <a:lvl5pPr marL="1119946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5pPr>
    <a:lvl6pPr marL="1399932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6pPr>
    <a:lvl7pPr marL="1679919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7pPr>
    <a:lvl8pPr marL="1959905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8pPr>
    <a:lvl9pPr marL="2239891" algn="l" defTabSz="279986" rtl="0" eaLnBrk="1" latinLnBrk="0" hangingPunct="1">
      <a:defRPr kumimoji="1" sz="11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00"/>
    <a:srgbClr val="00FF00"/>
    <a:srgbClr val="FF9900"/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2741" y="58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9"/>
            <a:ext cx="6425724" cy="229180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7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06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58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0574" y="571717"/>
            <a:ext cx="1275696" cy="1216193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491" y="571717"/>
            <a:ext cx="3701091" cy="1216193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34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5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2" y="6870482"/>
            <a:ext cx="6425724" cy="2123513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2" y="4531652"/>
            <a:ext cx="6425724" cy="2338834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72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489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7877" y="3326344"/>
            <a:ext cx="2488393" cy="9407311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1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6" y="2393284"/>
            <a:ext cx="3340169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6" y="3390691"/>
            <a:ext cx="3340169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2" y="2393284"/>
            <a:ext cx="3341481" cy="997407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2" y="3390691"/>
            <a:ext cx="3341481" cy="6160168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47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55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6" y="425694"/>
            <a:ext cx="2487081" cy="18116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8"/>
            <a:ext cx="4226069" cy="9125167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6" y="2237363"/>
            <a:ext cx="2487081" cy="7313498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72"/>
            <a:ext cx="4535805" cy="88356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3"/>
            <a:ext cx="4535805" cy="1254802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61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3C15-9846-664B-946C-BA55E3F1B253}" type="datetimeFigureOut">
              <a:rPr kumimoji="1" lang="ja-JP" altLang="en-US" smtClean="0"/>
              <a:t>2020/2/22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2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7" y="9909732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6E10-21F7-6845-9F99-D3056776A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32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496" rtl="0" eaLnBrk="1" latinLnBrk="0" hangingPunct="1">
        <a:spcBef>
          <a:spcPct val="0"/>
        </a:spcBef>
        <a:buNone/>
        <a:defRPr kumimoji="1" sz="10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372" indent="-81372" algn="l" defTabSz="108496" rtl="0" eaLnBrk="1" latinLnBrk="0" hangingPunct="1">
        <a:spcBef>
          <a:spcPct val="20000"/>
        </a:spcBef>
        <a:buFont typeface="Arial"/>
        <a:buChar char="•"/>
        <a:defRPr kumimoji="1"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defTabSz="108496" rtl="0" eaLnBrk="1" latinLnBrk="0" hangingPunct="1">
        <a:spcBef>
          <a:spcPct val="20000"/>
        </a:spcBef>
        <a:buFont typeface="Arial"/>
        <a:buChar char="–"/>
        <a:defRPr kumimoji="1"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defTabSz="108496" rtl="0" eaLnBrk="1" latinLnBrk="0" hangingPunct="1">
        <a:spcBef>
          <a:spcPct val="20000"/>
        </a:spcBef>
        <a:buFont typeface="Arial"/>
        <a:buChar char="•"/>
        <a:defRPr kumimoji="1"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defTabSz="108496" rtl="0" eaLnBrk="1" latinLnBrk="0" hangingPunct="1">
        <a:spcBef>
          <a:spcPct val="20000"/>
        </a:spcBef>
        <a:buFont typeface="Arial"/>
        <a:buChar char="–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defTabSz="108496" rtl="0" eaLnBrk="1" latinLnBrk="0" hangingPunct="1">
        <a:spcBef>
          <a:spcPct val="20000"/>
        </a:spcBef>
        <a:buFont typeface="Arial"/>
        <a:buChar char="»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108496" rtl="0" eaLnBrk="1" latinLnBrk="0" hangingPunct="1">
        <a:spcBef>
          <a:spcPct val="20000"/>
        </a:spcBef>
        <a:buFont typeface="Arial"/>
        <a:buChar char="•"/>
        <a:defRPr kumimoji="1"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108496" rtl="0" eaLnBrk="1" latinLnBrk="0" hangingPunct="1">
        <a:defRPr kumimoji="1"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E1557669-74BE-43B4-B563-1E15F912F860}"/>
              </a:ext>
            </a:extLst>
          </p:cNvPr>
          <p:cNvSpPr txBox="1"/>
          <p:nvPr/>
        </p:nvSpPr>
        <p:spPr>
          <a:xfrm>
            <a:off x="734214" y="5736953"/>
            <a:ext cx="58569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S7. 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Putative model of symbiotic interactions between rhizobia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Vigna mungo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Legume nodulation is highly restricted by defense responses triggered by the recognition of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rhizobial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MAMPs/PAMPs (microbe/pathogen-associated molecular patterns) via the host partners PRRs (pattern recognition receptors), consequently activating MAPK (mitogen-activated protein kinase) cascade. Among the effectors of </a:t>
            </a:r>
            <a:r>
              <a:rPr lang="en-US" sz="1200" i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Bradyrhizobium</a:t>
            </a:r>
            <a:r>
              <a:rPr lang="en-US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elkanii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USDA61,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InnB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functions positively or negatively in symbioses with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 mungo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plants highly depending on host genotypes. Whereas,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NopL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NopP2, and Bel2-5 serves as positive effectors, in which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NopL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is the key player in conferring the ability of nodulation. Hypothetically,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NopL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might be capable of 1) interfering the MAPK cascade, thereby suppressing host defense reactions, and/or 2) directly functioning/involving in the key steps of NF-activated nodulation signaling, towards facilitating early infection and nodule organogenesis in the NF-dependent manners. NopP2 may be phosphorylated in host cells and together with </a:t>
            </a:r>
            <a:r>
              <a:rPr lang="en-US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InnB</a:t>
            </a:r>
            <a:r>
              <a:rPr 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Bel2-5 possibly modulate symbiosis signaling and/or partly suppress host defense responses towards promoting nodulation.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8246263-0A08-4982-890A-4C3010C4C5AC}"/>
              </a:ext>
            </a:extLst>
          </p:cNvPr>
          <p:cNvGrpSpPr/>
          <p:nvPr/>
        </p:nvGrpSpPr>
        <p:grpSpPr>
          <a:xfrm>
            <a:off x="660890" y="688555"/>
            <a:ext cx="5588221" cy="4752305"/>
            <a:chOff x="660890" y="688555"/>
            <a:chExt cx="5588221" cy="4752305"/>
          </a:xfrm>
        </p:grpSpPr>
        <p:sp>
          <p:nvSpPr>
            <p:cNvPr id="260" name="テキスト ボックス 10">
              <a:extLst>
                <a:ext uri="{FF2B5EF4-FFF2-40B4-BE49-F238E27FC236}">
                  <a16:creationId xmlns:a16="http://schemas.microsoft.com/office/drawing/2014/main" id="{BC0AB920-E677-41FB-B314-CC574122B73B}"/>
                </a:ext>
              </a:extLst>
            </p:cNvPr>
            <p:cNvSpPr txBox="1"/>
            <p:nvPr/>
          </p:nvSpPr>
          <p:spPr>
            <a:xfrm>
              <a:off x="4924378" y="3986252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sp>
          <p:nvSpPr>
            <p:cNvPr id="5" name="フローチャート: 端子 126">
              <a:extLst>
                <a:ext uri="{FF2B5EF4-FFF2-40B4-BE49-F238E27FC236}">
                  <a16:creationId xmlns:a16="http://schemas.microsoft.com/office/drawing/2014/main" id="{804A36C1-D385-40FE-9FA5-DC3D12A71A68}"/>
                </a:ext>
              </a:extLst>
            </p:cNvPr>
            <p:cNvSpPr/>
            <p:nvPr/>
          </p:nvSpPr>
          <p:spPr bwMode="auto">
            <a:xfrm>
              <a:off x="2637346" y="1244796"/>
              <a:ext cx="2484277" cy="935798"/>
            </a:xfrm>
            <a:prstGeom prst="flowChartTerminator">
              <a:avLst/>
            </a:prstGeom>
            <a:solidFill>
              <a:srgbClr val="FFCC66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6" name="フローチャート: 端子 127">
              <a:extLst>
                <a:ext uri="{FF2B5EF4-FFF2-40B4-BE49-F238E27FC236}">
                  <a16:creationId xmlns:a16="http://schemas.microsoft.com/office/drawing/2014/main" id="{97035601-6246-4F4A-98C2-132402167DF9}"/>
                </a:ext>
              </a:extLst>
            </p:cNvPr>
            <p:cNvSpPr/>
            <p:nvPr/>
          </p:nvSpPr>
          <p:spPr bwMode="auto">
            <a:xfrm>
              <a:off x="2716859" y="1316357"/>
              <a:ext cx="2325251" cy="792675"/>
            </a:xfrm>
            <a:prstGeom prst="flowChartTerminator">
              <a:avLst/>
            </a:prstGeom>
            <a:solidFill>
              <a:srgbClr val="2D2D8A">
                <a:lumMod val="20000"/>
                <a:lumOff val="80000"/>
              </a:srgbClr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7" name="フリーフォーム 143">
              <a:extLst>
                <a:ext uri="{FF2B5EF4-FFF2-40B4-BE49-F238E27FC236}">
                  <a16:creationId xmlns:a16="http://schemas.microsoft.com/office/drawing/2014/main" id="{504FEA63-2EB2-4A35-850A-DA03F5AB9E85}"/>
                </a:ext>
              </a:extLst>
            </p:cNvPr>
            <p:cNvSpPr/>
            <p:nvPr/>
          </p:nvSpPr>
          <p:spPr bwMode="auto">
            <a:xfrm>
              <a:off x="3862645" y="966537"/>
              <a:ext cx="1661375" cy="782392"/>
            </a:xfrm>
            <a:custGeom>
              <a:avLst/>
              <a:gdLst>
                <a:gd name="connsiteX0" fmla="*/ 1661375 w 2215166"/>
                <a:gd name="connsiteY0" fmla="*/ 1043189 h 1043189"/>
                <a:gd name="connsiteX1" fmla="*/ 1931831 w 2215166"/>
                <a:gd name="connsiteY1" fmla="*/ 1030310 h 1043189"/>
                <a:gd name="connsiteX2" fmla="*/ 1970468 w 2215166"/>
                <a:gd name="connsiteY2" fmla="*/ 1017431 h 1043189"/>
                <a:gd name="connsiteX3" fmla="*/ 2047741 w 2215166"/>
                <a:gd name="connsiteY3" fmla="*/ 965916 h 1043189"/>
                <a:gd name="connsiteX4" fmla="*/ 2073499 w 2215166"/>
                <a:gd name="connsiteY4" fmla="*/ 927279 h 1043189"/>
                <a:gd name="connsiteX5" fmla="*/ 2189409 w 2215166"/>
                <a:gd name="connsiteY5" fmla="*/ 824248 h 1043189"/>
                <a:gd name="connsiteX6" fmla="*/ 2202288 w 2215166"/>
                <a:gd name="connsiteY6" fmla="*/ 759854 h 1043189"/>
                <a:gd name="connsiteX7" fmla="*/ 2215166 w 2215166"/>
                <a:gd name="connsiteY7" fmla="*/ 708338 h 1043189"/>
                <a:gd name="connsiteX8" fmla="*/ 2189409 w 2215166"/>
                <a:gd name="connsiteY8" fmla="*/ 399245 h 1043189"/>
                <a:gd name="connsiteX9" fmla="*/ 2163651 w 2215166"/>
                <a:gd name="connsiteY9" fmla="*/ 321972 h 1043189"/>
                <a:gd name="connsiteX10" fmla="*/ 2099257 w 2215166"/>
                <a:gd name="connsiteY10" fmla="*/ 206062 h 1043189"/>
                <a:gd name="connsiteX11" fmla="*/ 2021983 w 2215166"/>
                <a:gd name="connsiteY11" fmla="*/ 154547 h 1043189"/>
                <a:gd name="connsiteX12" fmla="*/ 1931831 w 2215166"/>
                <a:gd name="connsiteY12" fmla="*/ 115910 h 1043189"/>
                <a:gd name="connsiteX13" fmla="*/ 1854558 w 2215166"/>
                <a:gd name="connsiteY13" fmla="*/ 128789 h 1043189"/>
                <a:gd name="connsiteX14" fmla="*/ 1777285 w 2215166"/>
                <a:gd name="connsiteY14" fmla="*/ 180304 h 1043189"/>
                <a:gd name="connsiteX15" fmla="*/ 1738648 w 2215166"/>
                <a:gd name="connsiteY15" fmla="*/ 193183 h 1043189"/>
                <a:gd name="connsiteX16" fmla="*/ 1700011 w 2215166"/>
                <a:gd name="connsiteY16" fmla="*/ 218941 h 1043189"/>
                <a:gd name="connsiteX17" fmla="*/ 1648496 w 2215166"/>
                <a:gd name="connsiteY17" fmla="*/ 231820 h 1043189"/>
                <a:gd name="connsiteX18" fmla="*/ 1571223 w 2215166"/>
                <a:gd name="connsiteY18" fmla="*/ 257578 h 1043189"/>
                <a:gd name="connsiteX19" fmla="*/ 1390919 w 2215166"/>
                <a:gd name="connsiteY19" fmla="*/ 244699 h 1043189"/>
                <a:gd name="connsiteX20" fmla="*/ 1352282 w 2215166"/>
                <a:gd name="connsiteY20" fmla="*/ 218941 h 1043189"/>
                <a:gd name="connsiteX21" fmla="*/ 1313645 w 2215166"/>
                <a:gd name="connsiteY21" fmla="*/ 206062 h 1043189"/>
                <a:gd name="connsiteX22" fmla="*/ 1287888 w 2215166"/>
                <a:gd name="connsiteY22" fmla="*/ 167425 h 1043189"/>
                <a:gd name="connsiteX23" fmla="*/ 1210614 w 2215166"/>
                <a:gd name="connsiteY23" fmla="*/ 103031 h 1043189"/>
                <a:gd name="connsiteX24" fmla="*/ 1133341 w 2215166"/>
                <a:gd name="connsiteY24" fmla="*/ 77273 h 1043189"/>
                <a:gd name="connsiteX25" fmla="*/ 850006 w 2215166"/>
                <a:gd name="connsiteY25" fmla="*/ 103031 h 1043189"/>
                <a:gd name="connsiteX26" fmla="*/ 772733 w 2215166"/>
                <a:gd name="connsiteY26" fmla="*/ 128789 h 1043189"/>
                <a:gd name="connsiteX27" fmla="*/ 669702 w 2215166"/>
                <a:gd name="connsiteY27" fmla="*/ 154547 h 1043189"/>
                <a:gd name="connsiteX28" fmla="*/ 515155 w 2215166"/>
                <a:gd name="connsiteY28" fmla="*/ 141668 h 1043189"/>
                <a:gd name="connsiteX29" fmla="*/ 463640 w 2215166"/>
                <a:gd name="connsiteY29" fmla="*/ 115910 h 1043189"/>
                <a:gd name="connsiteX30" fmla="*/ 347730 w 2215166"/>
                <a:gd name="connsiteY30" fmla="*/ 51516 h 1043189"/>
                <a:gd name="connsiteX31" fmla="*/ 296214 w 2215166"/>
                <a:gd name="connsiteY31" fmla="*/ 38637 h 1043189"/>
                <a:gd name="connsiteX32" fmla="*/ 231820 w 2215166"/>
                <a:gd name="connsiteY32" fmla="*/ 25758 h 1043189"/>
                <a:gd name="connsiteX33" fmla="*/ 154547 w 2215166"/>
                <a:gd name="connsiteY33" fmla="*/ 0 h 1043189"/>
                <a:gd name="connsiteX34" fmla="*/ 90152 w 2215166"/>
                <a:gd name="connsiteY34" fmla="*/ 12879 h 1043189"/>
                <a:gd name="connsiteX35" fmla="*/ 25758 w 2215166"/>
                <a:gd name="connsiteY35" fmla="*/ 77273 h 1043189"/>
                <a:gd name="connsiteX36" fmla="*/ 0 w 2215166"/>
                <a:gd name="connsiteY36" fmla="*/ 103031 h 104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15166" h="1043189">
                  <a:moveTo>
                    <a:pt x="1661375" y="1043189"/>
                  </a:moveTo>
                  <a:cubicBezTo>
                    <a:pt x="1751527" y="1038896"/>
                    <a:pt x="1841889" y="1037805"/>
                    <a:pt x="1931831" y="1030310"/>
                  </a:cubicBezTo>
                  <a:cubicBezTo>
                    <a:pt x="1945360" y="1029183"/>
                    <a:pt x="1958601" y="1024024"/>
                    <a:pt x="1970468" y="1017431"/>
                  </a:cubicBezTo>
                  <a:cubicBezTo>
                    <a:pt x="1997529" y="1002397"/>
                    <a:pt x="2047741" y="965916"/>
                    <a:pt x="2047741" y="965916"/>
                  </a:cubicBezTo>
                  <a:cubicBezTo>
                    <a:pt x="2056327" y="953037"/>
                    <a:pt x="2063216" y="938848"/>
                    <a:pt x="2073499" y="927279"/>
                  </a:cubicBezTo>
                  <a:cubicBezTo>
                    <a:pt x="2137657" y="855101"/>
                    <a:pt x="2130687" y="863396"/>
                    <a:pt x="2189409" y="824248"/>
                  </a:cubicBezTo>
                  <a:cubicBezTo>
                    <a:pt x="2193702" y="802783"/>
                    <a:pt x="2197540" y="781223"/>
                    <a:pt x="2202288" y="759854"/>
                  </a:cubicBezTo>
                  <a:cubicBezTo>
                    <a:pt x="2206128" y="742575"/>
                    <a:pt x="2215166" y="726038"/>
                    <a:pt x="2215166" y="708338"/>
                  </a:cubicBezTo>
                  <a:cubicBezTo>
                    <a:pt x="2215166" y="636986"/>
                    <a:pt x="2214547" y="491417"/>
                    <a:pt x="2189409" y="399245"/>
                  </a:cubicBezTo>
                  <a:cubicBezTo>
                    <a:pt x="2182265" y="373051"/>
                    <a:pt x="2172237" y="347730"/>
                    <a:pt x="2163651" y="321972"/>
                  </a:cubicBezTo>
                  <a:cubicBezTo>
                    <a:pt x="2150230" y="281710"/>
                    <a:pt x="2137215" y="231367"/>
                    <a:pt x="2099257" y="206062"/>
                  </a:cubicBezTo>
                  <a:lnTo>
                    <a:pt x="2021983" y="154547"/>
                  </a:lnTo>
                  <a:cubicBezTo>
                    <a:pt x="1968617" y="118970"/>
                    <a:pt x="1998366" y="132544"/>
                    <a:pt x="1931831" y="115910"/>
                  </a:cubicBezTo>
                  <a:cubicBezTo>
                    <a:pt x="1906073" y="120203"/>
                    <a:pt x="1878662" y="118746"/>
                    <a:pt x="1854558" y="128789"/>
                  </a:cubicBezTo>
                  <a:cubicBezTo>
                    <a:pt x="1825982" y="140695"/>
                    <a:pt x="1806653" y="170515"/>
                    <a:pt x="1777285" y="180304"/>
                  </a:cubicBezTo>
                  <a:cubicBezTo>
                    <a:pt x="1764406" y="184597"/>
                    <a:pt x="1750790" y="187112"/>
                    <a:pt x="1738648" y="193183"/>
                  </a:cubicBezTo>
                  <a:cubicBezTo>
                    <a:pt x="1724803" y="200105"/>
                    <a:pt x="1714238" y="212844"/>
                    <a:pt x="1700011" y="218941"/>
                  </a:cubicBezTo>
                  <a:cubicBezTo>
                    <a:pt x="1683742" y="225914"/>
                    <a:pt x="1665450" y="226734"/>
                    <a:pt x="1648496" y="231820"/>
                  </a:cubicBezTo>
                  <a:cubicBezTo>
                    <a:pt x="1622490" y="239622"/>
                    <a:pt x="1571223" y="257578"/>
                    <a:pt x="1571223" y="257578"/>
                  </a:cubicBezTo>
                  <a:cubicBezTo>
                    <a:pt x="1511122" y="253285"/>
                    <a:pt x="1450257" y="255170"/>
                    <a:pt x="1390919" y="244699"/>
                  </a:cubicBezTo>
                  <a:cubicBezTo>
                    <a:pt x="1375676" y="242009"/>
                    <a:pt x="1366127" y="225863"/>
                    <a:pt x="1352282" y="218941"/>
                  </a:cubicBezTo>
                  <a:cubicBezTo>
                    <a:pt x="1340140" y="212870"/>
                    <a:pt x="1326524" y="210355"/>
                    <a:pt x="1313645" y="206062"/>
                  </a:cubicBezTo>
                  <a:cubicBezTo>
                    <a:pt x="1305059" y="193183"/>
                    <a:pt x="1297797" y="179316"/>
                    <a:pt x="1287888" y="167425"/>
                  </a:cubicBezTo>
                  <a:cubicBezTo>
                    <a:pt x="1270048" y="146017"/>
                    <a:pt x="1237429" y="114949"/>
                    <a:pt x="1210614" y="103031"/>
                  </a:cubicBezTo>
                  <a:cubicBezTo>
                    <a:pt x="1185803" y="92004"/>
                    <a:pt x="1133341" y="77273"/>
                    <a:pt x="1133341" y="77273"/>
                  </a:cubicBezTo>
                  <a:cubicBezTo>
                    <a:pt x="997068" y="84844"/>
                    <a:pt x="950708" y="72820"/>
                    <a:pt x="850006" y="103031"/>
                  </a:cubicBezTo>
                  <a:cubicBezTo>
                    <a:pt x="824000" y="110833"/>
                    <a:pt x="799073" y="122204"/>
                    <a:pt x="772733" y="128789"/>
                  </a:cubicBezTo>
                  <a:lnTo>
                    <a:pt x="669702" y="154547"/>
                  </a:lnTo>
                  <a:cubicBezTo>
                    <a:pt x="618186" y="150254"/>
                    <a:pt x="565964" y="151195"/>
                    <a:pt x="515155" y="141668"/>
                  </a:cubicBezTo>
                  <a:cubicBezTo>
                    <a:pt x="496285" y="138130"/>
                    <a:pt x="480103" y="125788"/>
                    <a:pt x="463640" y="115910"/>
                  </a:cubicBezTo>
                  <a:cubicBezTo>
                    <a:pt x="379777" y="65592"/>
                    <a:pt x="413671" y="70356"/>
                    <a:pt x="347730" y="51516"/>
                  </a:cubicBezTo>
                  <a:cubicBezTo>
                    <a:pt x="330711" y="46653"/>
                    <a:pt x="313493" y="42477"/>
                    <a:pt x="296214" y="38637"/>
                  </a:cubicBezTo>
                  <a:cubicBezTo>
                    <a:pt x="274846" y="33888"/>
                    <a:pt x="252938" y="31518"/>
                    <a:pt x="231820" y="25758"/>
                  </a:cubicBezTo>
                  <a:cubicBezTo>
                    <a:pt x="205626" y="18614"/>
                    <a:pt x="154547" y="0"/>
                    <a:pt x="154547" y="0"/>
                  </a:cubicBezTo>
                  <a:cubicBezTo>
                    <a:pt x="133082" y="4293"/>
                    <a:pt x="110648" y="5193"/>
                    <a:pt x="90152" y="12879"/>
                  </a:cubicBezTo>
                  <a:cubicBezTo>
                    <a:pt x="45998" y="29437"/>
                    <a:pt x="52741" y="43544"/>
                    <a:pt x="25758" y="77273"/>
                  </a:cubicBezTo>
                  <a:cubicBezTo>
                    <a:pt x="18173" y="86755"/>
                    <a:pt x="8586" y="94445"/>
                    <a:pt x="0" y="103031"/>
                  </a:cubicBezTo>
                </a:path>
              </a:pathLst>
            </a:cu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9" name="円/楕円 152">
              <a:extLst>
                <a:ext uri="{FF2B5EF4-FFF2-40B4-BE49-F238E27FC236}">
                  <a16:creationId xmlns:a16="http://schemas.microsoft.com/office/drawing/2014/main" id="{1B4D151D-0BBA-4110-A183-08CC3726EB2D}"/>
                </a:ext>
              </a:extLst>
            </p:cNvPr>
            <p:cNvSpPr/>
            <p:nvPr/>
          </p:nvSpPr>
          <p:spPr bwMode="auto">
            <a:xfrm flipH="1">
              <a:off x="4367634" y="1926530"/>
              <a:ext cx="247259" cy="104039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1" name="角丸四角形 174">
              <a:extLst>
                <a:ext uri="{FF2B5EF4-FFF2-40B4-BE49-F238E27FC236}">
                  <a16:creationId xmlns:a16="http://schemas.microsoft.com/office/drawing/2014/main" id="{92DE8A9A-75F0-4492-A81A-794B92E1BD65}"/>
                </a:ext>
              </a:extLst>
            </p:cNvPr>
            <p:cNvSpPr/>
            <p:nvPr/>
          </p:nvSpPr>
          <p:spPr bwMode="auto">
            <a:xfrm>
              <a:off x="3779958" y="2105707"/>
              <a:ext cx="199054" cy="73129"/>
            </a:xfrm>
            <a:prstGeom prst="roundRect">
              <a:avLst/>
            </a:prstGeom>
            <a:gradFill flip="none" rotWithShape="1">
              <a:gsLst>
                <a:gs pos="0">
                  <a:srgbClr val="BBE0E3">
                    <a:lumMod val="89000"/>
                  </a:srgbClr>
                </a:gs>
                <a:gs pos="23000">
                  <a:srgbClr val="BBE0E3">
                    <a:lumMod val="89000"/>
                  </a:srgbClr>
                </a:gs>
                <a:gs pos="69000">
                  <a:srgbClr val="BBE0E3">
                    <a:lumMod val="75000"/>
                  </a:srgbClr>
                </a:gs>
                <a:gs pos="97000">
                  <a:srgbClr val="BBE0E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2" name="角丸四角形 176">
              <a:extLst>
                <a:ext uri="{FF2B5EF4-FFF2-40B4-BE49-F238E27FC236}">
                  <a16:creationId xmlns:a16="http://schemas.microsoft.com/office/drawing/2014/main" id="{CDED881B-45FE-4FAF-912A-E4DD1480AF20}"/>
                </a:ext>
              </a:extLst>
            </p:cNvPr>
            <p:cNvSpPr/>
            <p:nvPr/>
          </p:nvSpPr>
          <p:spPr bwMode="auto">
            <a:xfrm>
              <a:off x="3826776" y="2202809"/>
              <a:ext cx="105418" cy="329532"/>
            </a:xfrm>
            <a:prstGeom prst="roundRect">
              <a:avLst/>
            </a:prstGeom>
            <a:gradFill flip="none" rotWithShape="1">
              <a:gsLst>
                <a:gs pos="0">
                  <a:srgbClr val="BBE0E3">
                    <a:lumMod val="89000"/>
                  </a:srgbClr>
                </a:gs>
                <a:gs pos="23000">
                  <a:srgbClr val="BBE0E3">
                    <a:lumMod val="89000"/>
                  </a:srgbClr>
                </a:gs>
                <a:gs pos="69000">
                  <a:srgbClr val="BBE0E3">
                    <a:lumMod val="75000"/>
                  </a:srgbClr>
                </a:gs>
                <a:gs pos="97000">
                  <a:srgbClr val="BBE0E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3" name="角丸四角形 178">
              <a:extLst>
                <a:ext uri="{FF2B5EF4-FFF2-40B4-BE49-F238E27FC236}">
                  <a16:creationId xmlns:a16="http://schemas.microsoft.com/office/drawing/2014/main" id="{295AD056-1DB5-4772-863D-202DAADBD27B}"/>
                </a:ext>
              </a:extLst>
            </p:cNvPr>
            <p:cNvSpPr/>
            <p:nvPr/>
          </p:nvSpPr>
          <p:spPr bwMode="auto">
            <a:xfrm>
              <a:off x="3717574" y="2074007"/>
              <a:ext cx="323820" cy="48431"/>
            </a:xfrm>
            <a:prstGeom prst="roundRect">
              <a:avLst/>
            </a:prstGeom>
            <a:gradFill flip="none" rotWithShape="1">
              <a:gsLst>
                <a:gs pos="0">
                  <a:srgbClr val="BBE0E3">
                    <a:lumMod val="89000"/>
                  </a:srgbClr>
                </a:gs>
                <a:gs pos="23000">
                  <a:srgbClr val="BBE0E3">
                    <a:lumMod val="89000"/>
                  </a:srgbClr>
                </a:gs>
                <a:gs pos="69000">
                  <a:srgbClr val="BBE0E3">
                    <a:lumMod val="75000"/>
                  </a:srgbClr>
                </a:gs>
                <a:gs pos="97000">
                  <a:srgbClr val="BBE0E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4" name="角丸四角形 179">
              <a:extLst>
                <a:ext uri="{FF2B5EF4-FFF2-40B4-BE49-F238E27FC236}">
                  <a16:creationId xmlns:a16="http://schemas.microsoft.com/office/drawing/2014/main" id="{A09B3C90-A841-4820-A7C6-1E0158BC9D8D}"/>
                </a:ext>
              </a:extLst>
            </p:cNvPr>
            <p:cNvSpPr/>
            <p:nvPr/>
          </p:nvSpPr>
          <p:spPr bwMode="auto">
            <a:xfrm>
              <a:off x="3717574" y="2167165"/>
              <a:ext cx="323820" cy="48344"/>
            </a:xfrm>
            <a:prstGeom prst="roundRect">
              <a:avLst/>
            </a:prstGeom>
            <a:gradFill flip="none" rotWithShape="1">
              <a:gsLst>
                <a:gs pos="0">
                  <a:srgbClr val="BBE0E3">
                    <a:lumMod val="89000"/>
                  </a:srgbClr>
                </a:gs>
                <a:gs pos="23000">
                  <a:srgbClr val="BBE0E3">
                    <a:lumMod val="89000"/>
                  </a:srgbClr>
                </a:gs>
                <a:gs pos="69000">
                  <a:srgbClr val="BBE0E3">
                    <a:lumMod val="75000"/>
                  </a:srgbClr>
                </a:gs>
                <a:gs pos="97000">
                  <a:srgbClr val="BBE0E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5" name="円/楕円 186">
              <a:extLst>
                <a:ext uri="{FF2B5EF4-FFF2-40B4-BE49-F238E27FC236}">
                  <a16:creationId xmlns:a16="http://schemas.microsoft.com/office/drawing/2014/main" id="{46E240A0-A53D-4D00-A629-B770AAE0A1C3}"/>
                </a:ext>
              </a:extLst>
            </p:cNvPr>
            <p:cNvSpPr/>
            <p:nvPr/>
          </p:nvSpPr>
          <p:spPr bwMode="auto">
            <a:xfrm>
              <a:off x="2922104" y="1379533"/>
              <a:ext cx="162018" cy="11985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" name="テキスト ボックス 187">
              <a:extLst>
                <a:ext uri="{FF2B5EF4-FFF2-40B4-BE49-F238E27FC236}">
                  <a16:creationId xmlns:a16="http://schemas.microsoft.com/office/drawing/2014/main" id="{8F1C3496-44F7-44E5-BB53-57F3D057CFAF}"/>
                </a:ext>
              </a:extLst>
            </p:cNvPr>
            <p:cNvSpPr txBox="1"/>
            <p:nvPr/>
          </p:nvSpPr>
          <p:spPr>
            <a:xfrm>
              <a:off x="3040212" y="1346621"/>
              <a:ext cx="4449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NodD</a:t>
              </a:r>
              <a:endParaRPr kumimoji="0" lang="en-US" sz="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" name="二等辺三角形 189">
              <a:extLst>
                <a:ext uri="{FF2B5EF4-FFF2-40B4-BE49-F238E27FC236}">
                  <a16:creationId xmlns:a16="http://schemas.microsoft.com/office/drawing/2014/main" id="{B39104FD-7A82-47F8-9095-F1BA0D79ADFA}"/>
                </a:ext>
              </a:extLst>
            </p:cNvPr>
            <p:cNvSpPr/>
            <p:nvPr/>
          </p:nvSpPr>
          <p:spPr bwMode="auto">
            <a:xfrm rot="17008153">
              <a:off x="2278648" y="2003814"/>
              <a:ext cx="118466" cy="124820"/>
            </a:xfrm>
            <a:prstGeom prst="triangl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8" name="二等辺三角形 190">
              <a:extLst>
                <a:ext uri="{FF2B5EF4-FFF2-40B4-BE49-F238E27FC236}">
                  <a16:creationId xmlns:a16="http://schemas.microsoft.com/office/drawing/2014/main" id="{D7512143-C62D-4A61-8ABA-96EEEBAC7E13}"/>
                </a:ext>
              </a:extLst>
            </p:cNvPr>
            <p:cNvSpPr/>
            <p:nvPr/>
          </p:nvSpPr>
          <p:spPr bwMode="auto">
            <a:xfrm rot="10800000">
              <a:off x="2070556" y="2013192"/>
              <a:ext cx="169825" cy="129647"/>
            </a:xfrm>
            <a:prstGeom prst="triangl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9" name="円弧 196">
              <a:extLst>
                <a:ext uri="{FF2B5EF4-FFF2-40B4-BE49-F238E27FC236}">
                  <a16:creationId xmlns:a16="http://schemas.microsoft.com/office/drawing/2014/main" id="{6117DF89-E71A-491A-9095-89DCA40154FA}"/>
                </a:ext>
              </a:extLst>
            </p:cNvPr>
            <p:cNvSpPr/>
            <p:nvPr/>
          </p:nvSpPr>
          <p:spPr bwMode="auto">
            <a:xfrm rot="650152">
              <a:off x="1901137" y="993962"/>
              <a:ext cx="999744" cy="582676"/>
            </a:xfrm>
            <a:prstGeom prst="arc">
              <a:avLst>
                <a:gd name="adj1" fmla="val 15191774"/>
                <a:gd name="adj2" fmla="val 2064068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0" name="二等辺三角形 197">
              <a:extLst>
                <a:ext uri="{FF2B5EF4-FFF2-40B4-BE49-F238E27FC236}">
                  <a16:creationId xmlns:a16="http://schemas.microsoft.com/office/drawing/2014/main" id="{DACD32B4-DAB8-416E-89A6-0F7C15DE5036}"/>
                </a:ext>
              </a:extLst>
            </p:cNvPr>
            <p:cNvSpPr/>
            <p:nvPr/>
          </p:nvSpPr>
          <p:spPr bwMode="auto">
            <a:xfrm rot="8391393">
              <a:off x="2798862" y="1153994"/>
              <a:ext cx="117274" cy="129647"/>
            </a:xfrm>
            <a:prstGeom prst="triangl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1" name="円弧 198">
              <a:extLst>
                <a:ext uri="{FF2B5EF4-FFF2-40B4-BE49-F238E27FC236}">
                  <a16:creationId xmlns:a16="http://schemas.microsoft.com/office/drawing/2014/main" id="{7B283B02-ABCE-4792-AB79-FFB5CC83FCF7}"/>
                </a:ext>
              </a:extLst>
            </p:cNvPr>
            <p:cNvSpPr/>
            <p:nvPr/>
          </p:nvSpPr>
          <p:spPr bwMode="auto">
            <a:xfrm rot="5189031">
              <a:off x="2577361" y="1357996"/>
              <a:ext cx="500803" cy="510104"/>
            </a:xfrm>
            <a:prstGeom prst="arc">
              <a:avLst>
                <a:gd name="adj1" fmla="val 15191774"/>
                <a:gd name="adj2" fmla="val 19161019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2" name="円弧 200">
              <a:extLst>
                <a:ext uri="{FF2B5EF4-FFF2-40B4-BE49-F238E27FC236}">
                  <a16:creationId xmlns:a16="http://schemas.microsoft.com/office/drawing/2014/main" id="{C6718252-70D1-4E0D-A72C-09B8D7FCD908}"/>
                </a:ext>
              </a:extLst>
            </p:cNvPr>
            <p:cNvSpPr/>
            <p:nvPr/>
          </p:nvSpPr>
          <p:spPr bwMode="auto">
            <a:xfrm rot="9029290">
              <a:off x="2165061" y="1435254"/>
              <a:ext cx="999744" cy="582676"/>
            </a:xfrm>
            <a:prstGeom prst="arc">
              <a:avLst>
                <a:gd name="adj1" fmla="val 15191774"/>
                <a:gd name="adj2" fmla="val 2064068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23" name="グループ化 217">
              <a:extLst>
                <a:ext uri="{FF2B5EF4-FFF2-40B4-BE49-F238E27FC236}">
                  <a16:creationId xmlns:a16="http://schemas.microsoft.com/office/drawing/2014/main" id="{DF3C699C-8036-4DA9-9E79-6C814E496168}"/>
                </a:ext>
              </a:extLst>
            </p:cNvPr>
            <p:cNvGrpSpPr/>
            <p:nvPr/>
          </p:nvGrpSpPr>
          <p:grpSpPr>
            <a:xfrm>
              <a:off x="1544578" y="2285438"/>
              <a:ext cx="287755" cy="431899"/>
              <a:chOff x="1262697" y="1783550"/>
              <a:chExt cx="383672" cy="575864"/>
            </a:xfrm>
          </p:grpSpPr>
          <p:cxnSp>
            <p:nvCxnSpPr>
              <p:cNvPr id="24" name="直線コネクタ 202">
                <a:extLst>
                  <a:ext uri="{FF2B5EF4-FFF2-40B4-BE49-F238E27FC236}">
                    <a16:creationId xmlns:a16="http://schemas.microsoft.com/office/drawing/2014/main" id="{AF471FA2-5C3D-4DC5-B7D6-9AC14CDDD61E}"/>
                  </a:ext>
                </a:extLst>
              </p:cNvPr>
              <p:cNvCxnSpPr/>
              <p:nvPr/>
            </p:nvCxnSpPr>
            <p:spPr bwMode="auto">
              <a:xfrm>
                <a:off x="1262697" y="1783550"/>
                <a:ext cx="150322" cy="205199"/>
              </a:xfrm>
              <a:prstGeom prst="line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直線コネクタ 203">
                <a:extLst>
                  <a:ext uri="{FF2B5EF4-FFF2-40B4-BE49-F238E27FC236}">
                    <a16:creationId xmlns:a16="http://schemas.microsoft.com/office/drawing/2014/main" id="{CE138A5A-47F6-4814-8318-7787C40CF553}"/>
                  </a:ext>
                </a:extLst>
              </p:cNvPr>
              <p:cNvCxnSpPr/>
              <p:nvPr/>
            </p:nvCxnSpPr>
            <p:spPr bwMode="auto">
              <a:xfrm flipH="1">
                <a:off x="1407995" y="1975702"/>
                <a:ext cx="1231" cy="383710"/>
              </a:xfrm>
              <a:prstGeom prst="line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直線コネクタ 206">
                <a:extLst>
                  <a:ext uri="{FF2B5EF4-FFF2-40B4-BE49-F238E27FC236}">
                    <a16:creationId xmlns:a16="http://schemas.microsoft.com/office/drawing/2014/main" id="{5A5F2942-0B38-448C-BDEB-E425D9B1E997}"/>
                  </a:ext>
                </a:extLst>
              </p:cNvPr>
              <p:cNvCxnSpPr/>
              <p:nvPr/>
            </p:nvCxnSpPr>
            <p:spPr bwMode="auto">
              <a:xfrm flipH="1">
                <a:off x="1495203" y="1783553"/>
                <a:ext cx="151166" cy="203545"/>
              </a:xfrm>
              <a:prstGeom prst="line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直線コネクタ 210">
                <a:extLst>
                  <a:ext uri="{FF2B5EF4-FFF2-40B4-BE49-F238E27FC236}">
                    <a16:creationId xmlns:a16="http://schemas.microsoft.com/office/drawing/2014/main" id="{A4E715F2-B773-40E7-933F-00E94462C11B}"/>
                  </a:ext>
                </a:extLst>
              </p:cNvPr>
              <p:cNvCxnSpPr/>
              <p:nvPr/>
            </p:nvCxnSpPr>
            <p:spPr bwMode="auto">
              <a:xfrm flipH="1">
                <a:off x="1500946" y="1975704"/>
                <a:ext cx="1231" cy="383710"/>
              </a:xfrm>
              <a:prstGeom prst="line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" name="二等辺三角形 211">
                <a:extLst>
                  <a:ext uri="{FF2B5EF4-FFF2-40B4-BE49-F238E27FC236}">
                    <a16:creationId xmlns:a16="http://schemas.microsoft.com/office/drawing/2014/main" id="{3F97FE68-D13F-488E-96EC-7BB5FD3BE029}"/>
                  </a:ext>
                </a:extLst>
              </p:cNvPr>
              <p:cNvSpPr/>
              <p:nvPr/>
            </p:nvSpPr>
            <p:spPr bwMode="auto">
              <a:xfrm rot="10800000">
                <a:off x="1338806" y="1783558"/>
                <a:ext cx="226433" cy="172861"/>
              </a:xfrm>
              <a:prstGeom prst="triangl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9" name="円弧 218">
              <a:extLst>
                <a:ext uri="{FF2B5EF4-FFF2-40B4-BE49-F238E27FC236}">
                  <a16:creationId xmlns:a16="http://schemas.microsoft.com/office/drawing/2014/main" id="{FED5825C-6AD6-4B30-9C35-02CB88C4AC0C}"/>
                </a:ext>
              </a:extLst>
            </p:cNvPr>
            <p:cNvSpPr/>
            <p:nvPr/>
          </p:nvSpPr>
          <p:spPr bwMode="auto">
            <a:xfrm rot="19113082">
              <a:off x="1773516" y="2086807"/>
              <a:ext cx="500803" cy="510104"/>
            </a:xfrm>
            <a:prstGeom prst="arc">
              <a:avLst>
                <a:gd name="adj1" fmla="val 15191774"/>
                <a:gd name="adj2" fmla="val 19161019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0" name="二等辺三角形 219">
              <a:extLst>
                <a:ext uri="{FF2B5EF4-FFF2-40B4-BE49-F238E27FC236}">
                  <a16:creationId xmlns:a16="http://schemas.microsoft.com/office/drawing/2014/main" id="{90E93C8D-62E6-4DA2-9625-E450E47CE463}"/>
                </a:ext>
              </a:extLst>
            </p:cNvPr>
            <p:cNvSpPr/>
            <p:nvPr/>
          </p:nvSpPr>
          <p:spPr bwMode="auto">
            <a:xfrm rot="12848890">
              <a:off x="1749323" y="2144927"/>
              <a:ext cx="118466" cy="124820"/>
            </a:xfrm>
            <a:prstGeom prst="triangl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1" name="Rectangle 52">
              <a:extLst>
                <a:ext uri="{FF2B5EF4-FFF2-40B4-BE49-F238E27FC236}">
                  <a16:creationId xmlns:a16="http://schemas.microsoft.com/office/drawing/2014/main" id="{6DF02787-2C07-428C-A9BD-43377418F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86" y="1639884"/>
              <a:ext cx="1215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ヒラギノ丸ゴ Pro W4" charset="-128"/>
                  <a:cs typeface="Helvetica" panose="020B0604020202020204" pitchFamily="34" charset="0"/>
                </a:rPr>
                <a:t>Nod factors (NFs)</a:t>
              </a:r>
            </a:p>
          </p:txBody>
        </p:sp>
        <p:sp>
          <p:nvSpPr>
            <p:cNvPr id="32" name="Rectangle 90">
              <a:extLst>
                <a:ext uri="{FF2B5EF4-FFF2-40B4-BE49-F238E27FC236}">
                  <a16:creationId xmlns:a16="http://schemas.microsoft.com/office/drawing/2014/main" id="{42C10934-3B55-4DEA-A037-5952BB17A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9152" y="1777398"/>
              <a:ext cx="637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ヒラギノ丸ゴ Pro W4" charset="-128"/>
                  <a:cs typeface="Helvetica" panose="020B0604020202020204" pitchFamily="34" charset="0"/>
                </a:rPr>
                <a:t>NodABC</a:t>
              </a:r>
              <a:endParaRPr kumimoji="0" lang="en-US" altLang="ja-JP" sz="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ヒラギノ丸ゴ Pro W4" charset="-128"/>
                <a:cs typeface="Helvetica" panose="020B0604020202020204" pitchFamily="34" charset="0"/>
              </a:endParaRPr>
            </a:p>
          </p:txBody>
        </p:sp>
        <p:sp>
          <p:nvSpPr>
            <p:cNvPr id="33" name="Rectangle 52">
              <a:extLst>
                <a:ext uri="{FF2B5EF4-FFF2-40B4-BE49-F238E27FC236}">
                  <a16:creationId xmlns:a16="http://schemas.microsoft.com/office/drawing/2014/main" id="{328849ED-3619-4AD1-AEE0-0B549C4F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34" y="718440"/>
              <a:ext cx="1697972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kern="0" dirty="0">
                  <a:solidFill>
                    <a:srgbClr val="000000"/>
                  </a:solidFill>
                  <a:latin typeface="Helvetica" panose="020B0604020202020204" pitchFamily="34" charset="0"/>
                  <a:ea typeface="ヒラギノ丸ゴ Pro W4" charset="0"/>
                  <a:cs typeface="Helvetica" panose="020B0604020202020204" pitchFamily="34" charset="0"/>
                </a:rPr>
                <a:t>Plant f</a:t>
              </a:r>
              <a:r>
                <a:rPr kumimoji="0" lang="en-US" altLang="ja-JP" sz="110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ヒラギノ丸ゴ Pro W4" charset="0"/>
                  <a:cs typeface="Helvetica" panose="020B0604020202020204" pitchFamily="34" charset="0"/>
                </a:rPr>
                <a:t>lavonoids</a:t>
              </a:r>
              <a:endParaRPr kumimoji="0" lang="en-US" altLang="ja-JP" sz="11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ヒラギノ丸ゴ Pro W4" charset="0"/>
                <a:cs typeface="Helvetica" panose="020B0604020202020204" pitchFamily="34" charset="0"/>
              </a:endParaRPr>
            </a:p>
          </p:txBody>
        </p:sp>
        <p:sp>
          <p:nvSpPr>
            <p:cNvPr id="34" name="テキスト ボックス 233">
              <a:extLst>
                <a:ext uri="{FF2B5EF4-FFF2-40B4-BE49-F238E27FC236}">
                  <a16:creationId xmlns:a16="http://schemas.microsoft.com/office/drawing/2014/main" id="{3F126F60-E977-4C47-8410-51EE82B7CD6C}"/>
                </a:ext>
              </a:extLst>
            </p:cNvPr>
            <p:cNvSpPr txBox="1"/>
            <p:nvPr/>
          </p:nvSpPr>
          <p:spPr>
            <a:xfrm>
              <a:off x="3559526" y="1319113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TtsI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5" name="テキスト ボックス 234">
              <a:extLst>
                <a:ext uri="{FF2B5EF4-FFF2-40B4-BE49-F238E27FC236}">
                  <a16:creationId xmlns:a16="http://schemas.microsoft.com/office/drawing/2014/main" id="{A411D946-7FA2-4B5F-943B-DBEFA1930382}"/>
                </a:ext>
              </a:extLst>
            </p:cNvPr>
            <p:cNvSpPr txBox="1"/>
            <p:nvPr/>
          </p:nvSpPr>
          <p:spPr>
            <a:xfrm>
              <a:off x="4160762" y="1334502"/>
              <a:ext cx="6399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Effectors</a:t>
              </a:r>
            </a:p>
          </p:txBody>
        </p:sp>
        <p:sp>
          <p:nvSpPr>
            <p:cNvPr id="36" name="Text Box 56">
              <a:extLst>
                <a:ext uri="{FF2B5EF4-FFF2-40B4-BE49-F238E27FC236}">
                  <a16:creationId xmlns:a16="http://schemas.microsoft.com/office/drawing/2014/main" id="{7FCACD92-5305-4113-AF66-EA9A0FE2F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0903" y="2323597"/>
              <a:ext cx="157607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Nod factor receptor (NFRs)</a:t>
              </a:r>
            </a:p>
          </p:txBody>
        </p:sp>
        <p:sp>
          <p:nvSpPr>
            <p:cNvPr id="37" name="Text Box 56">
              <a:extLst>
                <a:ext uri="{FF2B5EF4-FFF2-40B4-BE49-F238E27FC236}">
                  <a16:creationId xmlns:a16="http://schemas.microsoft.com/office/drawing/2014/main" id="{F78FA019-B011-4AD2-93F8-3B8C0C7A9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1090" y="4955855"/>
              <a:ext cx="1059906" cy="29238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3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Nodulation</a:t>
              </a:r>
            </a:p>
          </p:txBody>
        </p:sp>
        <p:sp>
          <p:nvSpPr>
            <p:cNvPr id="45" name="二等辺三角形 221">
              <a:extLst>
                <a:ext uri="{FF2B5EF4-FFF2-40B4-BE49-F238E27FC236}">
                  <a16:creationId xmlns:a16="http://schemas.microsoft.com/office/drawing/2014/main" id="{D04EC3C3-5065-4644-8E41-D20E58C32C99}"/>
                </a:ext>
              </a:extLst>
            </p:cNvPr>
            <p:cNvSpPr/>
            <p:nvPr/>
          </p:nvSpPr>
          <p:spPr bwMode="auto">
            <a:xfrm rot="10800000">
              <a:off x="1609015" y="2764549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46" name="二等辺三角形 222">
              <a:extLst>
                <a:ext uri="{FF2B5EF4-FFF2-40B4-BE49-F238E27FC236}">
                  <a16:creationId xmlns:a16="http://schemas.microsoft.com/office/drawing/2014/main" id="{F42C9E34-5313-413C-A4A9-927C75BDE2AD}"/>
                </a:ext>
              </a:extLst>
            </p:cNvPr>
            <p:cNvSpPr/>
            <p:nvPr/>
          </p:nvSpPr>
          <p:spPr bwMode="auto">
            <a:xfrm rot="10800000">
              <a:off x="1609015" y="2969440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47" name="二等辺三角形 223">
              <a:extLst>
                <a:ext uri="{FF2B5EF4-FFF2-40B4-BE49-F238E27FC236}">
                  <a16:creationId xmlns:a16="http://schemas.microsoft.com/office/drawing/2014/main" id="{2F7D17D8-42A5-4F60-B819-0B43C1404A3C}"/>
                </a:ext>
              </a:extLst>
            </p:cNvPr>
            <p:cNvSpPr/>
            <p:nvPr/>
          </p:nvSpPr>
          <p:spPr bwMode="auto">
            <a:xfrm rot="10800000">
              <a:off x="1609015" y="2866995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48" name="二等辺三角形 224">
              <a:extLst>
                <a:ext uri="{FF2B5EF4-FFF2-40B4-BE49-F238E27FC236}">
                  <a16:creationId xmlns:a16="http://schemas.microsoft.com/office/drawing/2014/main" id="{1ACA06C7-7B29-44E8-9C16-A492B1563388}"/>
                </a:ext>
              </a:extLst>
            </p:cNvPr>
            <p:cNvSpPr/>
            <p:nvPr/>
          </p:nvSpPr>
          <p:spPr bwMode="auto">
            <a:xfrm rot="10800000">
              <a:off x="1609015" y="3071887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49" name="二等辺三角形 226">
              <a:extLst>
                <a:ext uri="{FF2B5EF4-FFF2-40B4-BE49-F238E27FC236}">
                  <a16:creationId xmlns:a16="http://schemas.microsoft.com/office/drawing/2014/main" id="{948A30E0-4A3B-483F-9BB3-DF1716290511}"/>
                </a:ext>
              </a:extLst>
            </p:cNvPr>
            <p:cNvSpPr/>
            <p:nvPr/>
          </p:nvSpPr>
          <p:spPr bwMode="auto">
            <a:xfrm rot="10800000">
              <a:off x="1609015" y="3174332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0" name="二等辺三角形 227">
              <a:extLst>
                <a:ext uri="{FF2B5EF4-FFF2-40B4-BE49-F238E27FC236}">
                  <a16:creationId xmlns:a16="http://schemas.microsoft.com/office/drawing/2014/main" id="{8EA0AD75-F78C-4DEC-BE5B-47135A4D724C}"/>
                </a:ext>
              </a:extLst>
            </p:cNvPr>
            <p:cNvSpPr/>
            <p:nvPr/>
          </p:nvSpPr>
          <p:spPr bwMode="auto">
            <a:xfrm rot="10800000">
              <a:off x="1609015" y="3276779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1" name="二等辺三角形 228">
              <a:extLst>
                <a:ext uri="{FF2B5EF4-FFF2-40B4-BE49-F238E27FC236}">
                  <a16:creationId xmlns:a16="http://schemas.microsoft.com/office/drawing/2014/main" id="{3258D52F-E66D-4F7E-B83D-21CE67DC8F51}"/>
                </a:ext>
              </a:extLst>
            </p:cNvPr>
            <p:cNvSpPr/>
            <p:nvPr/>
          </p:nvSpPr>
          <p:spPr bwMode="auto">
            <a:xfrm rot="10800000">
              <a:off x="1609015" y="3481670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2" name="二等辺三角形 229">
              <a:extLst>
                <a:ext uri="{FF2B5EF4-FFF2-40B4-BE49-F238E27FC236}">
                  <a16:creationId xmlns:a16="http://schemas.microsoft.com/office/drawing/2014/main" id="{42DC47AB-7E74-4CFE-B48B-155992F400A5}"/>
                </a:ext>
              </a:extLst>
            </p:cNvPr>
            <p:cNvSpPr/>
            <p:nvPr/>
          </p:nvSpPr>
          <p:spPr bwMode="auto">
            <a:xfrm rot="10800000">
              <a:off x="1609014" y="3379224"/>
              <a:ext cx="230674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3" name="二等辺三角形 268">
              <a:extLst>
                <a:ext uri="{FF2B5EF4-FFF2-40B4-BE49-F238E27FC236}">
                  <a16:creationId xmlns:a16="http://schemas.microsoft.com/office/drawing/2014/main" id="{7EE7C067-8246-4B4B-8D79-35350EB4FAF4}"/>
                </a:ext>
              </a:extLst>
            </p:cNvPr>
            <p:cNvSpPr/>
            <p:nvPr/>
          </p:nvSpPr>
          <p:spPr bwMode="auto">
            <a:xfrm rot="10800000">
              <a:off x="1609014" y="3584115"/>
              <a:ext cx="230674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4" name="二等辺三角形 269">
              <a:extLst>
                <a:ext uri="{FF2B5EF4-FFF2-40B4-BE49-F238E27FC236}">
                  <a16:creationId xmlns:a16="http://schemas.microsoft.com/office/drawing/2014/main" id="{6E2F39CA-EBFC-4390-91A9-1AA4F20675CC}"/>
                </a:ext>
              </a:extLst>
            </p:cNvPr>
            <p:cNvSpPr/>
            <p:nvPr/>
          </p:nvSpPr>
          <p:spPr bwMode="auto">
            <a:xfrm rot="10800000">
              <a:off x="1609014" y="3686561"/>
              <a:ext cx="230674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5" name="二等辺三角形 270">
              <a:extLst>
                <a:ext uri="{FF2B5EF4-FFF2-40B4-BE49-F238E27FC236}">
                  <a16:creationId xmlns:a16="http://schemas.microsoft.com/office/drawing/2014/main" id="{CDA7BECD-53E5-4C66-8AB2-2915F64AF1E4}"/>
                </a:ext>
              </a:extLst>
            </p:cNvPr>
            <p:cNvSpPr/>
            <p:nvPr/>
          </p:nvSpPr>
          <p:spPr bwMode="auto">
            <a:xfrm rot="10800000">
              <a:off x="1609014" y="3789007"/>
              <a:ext cx="230674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6" name="二等辺三角形 271">
              <a:extLst>
                <a:ext uri="{FF2B5EF4-FFF2-40B4-BE49-F238E27FC236}">
                  <a16:creationId xmlns:a16="http://schemas.microsoft.com/office/drawing/2014/main" id="{63BA095C-AB2B-4BBE-8445-71591F68668D}"/>
                </a:ext>
              </a:extLst>
            </p:cNvPr>
            <p:cNvSpPr/>
            <p:nvPr/>
          </p:nvSpPr>
          <p:spPr bwMode="auto">
            <a:xfrm rot="10800000">
              <a:off x="1609014" y="3891452"/>
              <a:ext cx="230675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57" name="二等辺三角形 272">
              <a:extLst>
                <a:ext uri="{FF2B5EF4-FFF2-40B4-BE49-F238E27FC236}">
                  <a16:creationId xmlns:a16="http://schemas.microsoft.com/office/drawing/2014/main" id="{4CF736F4-AE66-457C-837A-323E4B88075C}"/>
                </a:ext>
              </a:extLst>
            </p:cNvPr>
            <p:cNvSpPr/>
            <p:nvPr/>
          </p:nvSpPr>
          <p:spPr bwMode="auto">
            <a:xfrm rot="10800000">
              <a:off x="1609014" y="3993891"/>
              <a:ext cx="230675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62" name="Rectangle 52">
              <a:extLst>
                <a:ext uri="{FF2B5EF4-FFF2-40B4-BE49-F238E27FC236}">
                  <a16:creationId xmlns:a16="http://schemas.microsoft.com/office/drawing/2014/main" id="{2F1F5C3D-F26B-4A8D-8D4D-6A8A0B31C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469" y="2228873"/>
              <a:ext cx="11179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ヒラギノ丸ゴ Pro W4" charset="-128"/>
                  <a:cs typeface="Helvetica" panose="020B0604020202020204" pitchFamily="34" charset="0"/>
                </a:rPr>
                <a:t>T3SS</a:t>
              </a:r>
            </a:p>
          </p:txBody>
        </p:sp>
        <p:grpSp>
          <p:nvGrpSpPr>
            <p:cNvPr id="67" name="グループ化 108">
              <a:extLst>
                <a:ext uri="{FF2B5EF4-FFF2-40B4-BE49-F238E27FC236}">
                  <a16:creationId xmlns:a16="http://schemas.microsoft.com/office/drawing/2014/main" id="{CD372B4F-1729-4E7C-BC1E-B67BCD5CC0FF}"/>
                </a:ext>
              </a:extLst>
            </p:cNvPr>
            <p:cNvGrpSpPr/>
            <p:nvPr/>
          </p:nvGrpSpPr>
          <p:grpSpPr>
            <a:xfrm rot="16200000">
              <a:off x="3499486" y="1373173"/>
              <a:ext cx="62100" cy="173193"/>
              <a:chOff x="4780052" y="1418730"/>
              <a:chExt cx="81767" cy="230925"/>
            </a:xfrm>
            <a:solidFill>
              <a:schemeClr val="tx1"/>
            </a:solidFill>
          </p:grpSpPr>
          <p:cxnSp>
            <p:nvCxnSpPr>
              <p:cNvPr id="68" name="直線コネクタ 109">
                <a:extLst>
                  <a:ext uri="{FF2B5EF4-FFF2-40B4-BE49-F238E27FC236}">
                    <a16:creationId xmlns:a16="http://schemas.microsoft.com/office/drawing/2014/main" id="{1DAF3363-3BF8-4B58-8D95-CEAC8EBF318F}"/>
                  </a:ext>
                </a:extLst>
              </p:cNvPr>
              <p:cNvCxnSpPr/>
              <p:nvPr/>
            </p:nvCxnSpPr>
            <p:spPr bwMode="auto">
              <a:xfrm>
                <a:off x="4820934" y="1418730"/>
                <a:ext cx="0" cy="1800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9" name="二等辺三角形 110">
                <a:extLst>
                  <a:ext uri="{FF2B5EF4-FFF2-40B4-BE49-F238E27FC236}">
                    <a16:creationId xmlns:a16="http://schemas.microsoft.com/office/drawing/2014/main" id="{2CC19DCB-BD9E-4655-92F8-EDD3D7124C5E}"/>
                  </a:ext>
                </a:extLst>
              </p:cNvPr>
              <p:cNvSpPr/>
              <p:nvPr/>
            </p:nvSpPr>
            <p:spPr bwMode="auto">
              <a:xfrm rot="10800000">
                <a:off x="4780052" y="1528892"/>
                <a:ext cx="81767" cy="12076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70" name="角丸四角形 4">
              <a:extLst>
                <a:ext uri="{FF2B5EF4-FFF2-40B4-BE49-F238E27FC236}">
                  <a16:creationId xmlns:a16="http://schemas.microsoft.com/office/drawing/2014/main" id="{B5EC43D6-2EFF-49C7-BCC9-0EF0D3AD058E}"/>
                </a:ext>
              </a:extLst>
            </p:cNvPr>
            <p:cNvSpPr/>
            <p:nvPr/>
          </p:nvSpPr>
          <p:spPr bwMode="auto">
            <a:xfrm>
              <a:off x="808333" y="2555162"/>
              <a:ext cx="5311711" cy="2885698"/>
            </a:xfrm>
            <a:prstGeom prst="roundRect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71" name="角丸四角形 114">
              <a:extLst>
                <a:ext uri="{FF2B5EF4-FFF2-40B4-BE49-F238E27FC236}">
                  <a16:creationId xmlns:a16="http://schemas.microsoft.com/office/drawing/2014/main" id="{F1653BAC-C21F-4269-87ED-6349A389A5B7}"/>
                </a:ext>
              </a:extLst>
            </p:cNvPr>
            <p:cNvSpPr/>
            <p:nvPr/>
          </p:nvSpPr>
          <p:spPr bwMode="auto">
            <a:xfrm>
              <a:off x="3779957" y="2501388"/>
              <a:ext cx="199055" cy="89831"/>
            </a:xfrm>
            <a:prstGeom prst="roundRect">
              <a:avLst/>
            </a:prstGeom>
            <a:gradFill flip="none" rotWithShape="1">
              <a:gsLst>
                <a:gs pos="0">
                  <a:srgbClr val="BBE0E3">
                    <a:lumMod val="89000"/>
                  </a:srgbClr>
                </a:gs>
                <a:gs pos="23000">
                  <a:srgbClr val="BBE0E3">
                    <a:lumMod val="89000"/>
                  </a:srgbClr>
                </a:gs>
                <a:gs pos="69000">
                  <a:srgbClr val="BBE0E3">
                    <a:lumMod val="75000"/>
                  </a:srgbClr>
                </a:gs>
                <a:gs pos="97000">
                  <a:srgbClr val="BBE0E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91" name="円/楕円 9">
              <a:extLst>
                <a:ext uri="{FF2B5EF4-FFF2-40B4-BE49-F238E27FC236}">
                  <a16:creationId xmlns:a16="http://schemas.microsoft.com/office/drawing/2014/main" id="{CE47B4D4-D5A3-4678-AB9D-E761E6C1862A}"/>
                </a:ext>
              </a:extLst>
            </p:cNvPr>
            <p:cNvSpPr/>
            <p:nvPr/>
          </p:nvSpPr>
          <p:spPr bwMode="auto">
            <a:xfrm>
              <a:off x="4392097" y="1743047"/>
              <a:ext cx="124338" cy="9661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95" name="正方形/長方形 511">
              <a:extLst>
                <a:ext uri="{FF2B5EF4-FFF2-40B4-BE49-F238E27FC236}">
                  <a16:creationId xmlns:a16="http://schemas.microsoft.com/office/drawing/2014/main" id="{8C16967D-9E78-4D8B-A80C-286B3C875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913" y="4944989"/>
              <a:ext cx="2122179" cy="2769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sz="1200" b="1" dirty="0">
                  <a:latin typeface="Helvetica" panose="020B0604020202020204" pitchFamily="34" charset="0"/>
                  <a:ea typeface="ヒラギノ丸ゴ Pro W4" charset="-128"/>
                  <a:cs typeface="Helvetica" panose="020B0604020202020204" pitchFamily="34" charset="0"/>
                </a:rPr>
                <a:t>Host defense responses </a:t>
              </a:r>
            </a:p>
          </p:txBody>
        </p: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40F81D3D-F755-4398-879D-E9858D1763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55518" y="4865646"/>
              <a:ext cx="503375" cy="457133"/>
              <a:chOff x="2835022" y="5878184"/>
              <a:chExt cx="2176934" cy="457133"/>
            </a:xfrm>
          </p:grpSpPr>
          <p:cxnSp>
            <p:nvCxnSpPr>
              <p:cNvPr id="96" name="直線コネクタ 276">
                <a:extLst>
                  <a:ext uri="{FF2B5EF4-FFF2-40B4-BE49-F238E27FC236}">
                    <a16:creationId xmlns:a16="http://schemas.microsoft.com/office/drawing/2014/main" id="{8434B7F8-2A49-451F-91CD-C4466A89262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837846" y="6104505"/>
                <a:ext cx="217411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277">
                <a:extLst>
                  <a:ext uri="{FF2B5EF4-FFF2-40B4-BE49-F238E27FC236}">
                    <a16:creationId xmlns:a16="http://schemas.microsoft.com/office/drawing/2014/main" id="{CA1D9FA7-D319-4363-AC0C-CF562CEE09E6}"/>
                  </a:ext>
                </a:extLst>
              </p:cNvPr>
              <p:cNvCxnSpPr/>
              <p:nvPr/>
            </p:nvCxnSpPr>
            <p:spPr bwMode="auto">
              <a:xfrm rot="16200000" flipH="1">
                <a:off x="2606455" y="6106751"/>
                <a:ext cx="45713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Text Box 56">
              <a:extLst>
                <a:ext uri="{FF2B5EF4-FFF2-40B4-BE49-F238E27FC236}">
                  <a16:creationId xmlns:a16="http://schemas.microsoft.com/office/drawing/2014/main" id="{CAFB6D81-DEEE-430E-82C0-175395755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323605" y="3830137"/>
              <a:ext cx="26784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NF-activated symbiosis signaling</a:t>
              </a:r>
            </a:p>
          </p:txBody>
        </p:sp>
        <p:grpSp>
          <p:nvGrpSpPr>
            <p:cNvPr id="145" name="グループ化 2">
              <a:extLst>
                <a:ext uri="{FF2B5EF4-FFF2-40B4-BE49-F238E27FC236}">
                  <a16:creationId xmlns:a16="http://schemas.microsoft.com/office/drawing/2014/main" id="{7F1C51A8-9435-44E4-82C7-441DF307D2A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40998" y="2023908"/>
              <a:ext cx="73125" cy="711816"/>
              <a:chOff x="4776127" y="1413893"/>
              <a:chExt cx="16609" cy="161676"/>
            </a:xfrm>
            <a:solidFill>
              <a:schemeClr val="tx1"/>
            </a:solidFill>
          </p:grpSpPr>
          <p:cxnSp>
            <p:nvCxnSpPr>
              <p:cNvPr id="146" name="直線コネクタ 243">
                <a:extLst>
                  <a:ext uri="{FF2B5EF4-FFF2-40B4-BE49-F238E27FC236}">
                    <a16:creationId xmlns:a16="http://schemas.microsoft.com/office/drawing/2014/main" id="{A37AFAA0-E207-4443-BB0C-D51BF124B1D5}"/>
                  </a:ext>
                </a:extLst>
              </p:cNvPr>
              <p:cNvCxnSpPr/>
              <p:nvPr/>
            </p:nvCxnSpPr>
            <p:spPr bwMode="auto">
              <a:xfrm>
                <a:off x="4784431" y="1413893"/>
                <a:ext cx="0" cy="139004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7" name="二等辺三角形 105">
                <a:extLst>
                  <a:ext uri="{FF2B5EF4-FFF2-40B4-BE49-F238E27FC236}">
                    <a16:creationId xmlns:a16="http://schemas.microsoft.com/office/drawing/2014/main" id="{F58B3027-8FE5-4D16-B96D-94DA95EDC52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4776127" y="1551039"/>
                <a:ext cx="16609" cy="24530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A9361DD-1DFC-45BB-A078-E8AC16523285}"/>
                </a:ext>
              </a:extLst>
            </p:cNvPr>
            <p:cNvGrpSpPr>
              <a:grpSpLocks noChangeAspect="1"/>
            </p:cNvGrpSpPr>
            <p:nvPr/>
          </p:nvGrpSpPr>
          <p:grpSpPr>
            <a:xfrm rot="16031256">
              <a:off x="81888" y="1765236"/>
              <a:ext cx="1921260" cy="763256"/>
              <a:chOff x="2045874" y="1227870"/>
              <a:chExt cx="1316170" cy="526938"/>
            </a:xfrm>
          </p:grpSpPr>
          <p:sp>
            <p:nvSpPr>
              <p:cNvPr id="148" name="円弧 196">
                <a:extLst>
                  <a:ext uri="{FF2B5EF4-FFF2-40B4-BE49-F238E27FC236}">
                    <a16:creationId xmlns:a16="http://schemas.microsoft.com/office/drawing/2014/main" id="{799C7851-D3E2-48FB-9A25-D686240FC64E}"/>
                  </a:ext>
                </a:extLst>
              </p:cNvPr>
              <p:cNvSpPr/>
              <p:nvPr/>
            </p:nvSpPr>
            <p:spPr bwMode="auto">
              <a:xfrm rot="650152">
                <a:off x="2045874" y="1227870"/>
                <a:ext cx="1277007" cy="526938"/>
              </a:xfrm>
              <a:prstGeom prst="arc">
                <a:avLst>
                  <a:gd name="adj1" fmla="val 15191774"/>
                  <a:gd name="adj2" fmla="val 21465113"/>
                </a:avLst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sp>
            <p:nvSpPr>
              <p:cNvPr id="149" name="二等辺三角形 197">
                <a:extLst>
                  <a:ext uri="{FF2B5EF4-FFF2-40B4-BE49-F238E27FC236}">
                    <a16:creationId xmlns:a16="http://schemas.microsoft.com/office/drawing/2014/main" id="{BF46C9D2-13BC-403F-8BD0-F6CBD4884687}"/>
                  </a:ext>
                </a:extLst>
              </p:cNvPr>
              <p:cNvSpPr/>
              <p:nvPr/>
            </p:nvSpPr>
            <p:spPr bwMode="auto">
              <a:xfrm rot="9182645">
                <a:off x="3288058" y="1534055"/>
                <a:ext cx="73986" cy="99415"/>
              </a:xfrm>
              <a:prstGeom prst="triangl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7B4A2B41-1A58-4BCA-96F1-AC2034D9889F}"/>
                </a:ext>
              </a:extLst>
            </p:cNvPr>
            <p:cNvGrpSpPr>
              <a:grpSpLocks noChangeAspect="1"/>
            </p:cNvGrpSpPr>
            <p:nvPr/>
          </p:nvGrpSpPr>
          <p:grpSpPr>
            <a:xfrm rot="2086514">
              <a:off x="1391950" y="929804"/>
              <a:ext cx="360001" cy="336442"/>
              <a:chOff x="451102" y="1327858"/>
              <a:chExt cx="769690" cy="719317"/>
            </a:xfrm>
          </p:grpSpPr>
          <p:sp>
            <p:nvSpPr>
              <p:cNvPr id="3" name="Flowchart: Preparation 2">
                <a:extLst>
                  <a:ext uri="{FF2B5EF4-FFF2-40B4-BE49-F238E27FC236}">
                    <a16:creationId xmlns:a16="http://schemas.microsoft.com/office/drawing/2014/main" id="{928EE7F9-F579-4665-B674-619649D04C62}"/>
                  </a:ext>
                </a:extLst>
              </p:cNvPr>
              <p:cNvSpPr/>
              <p:nvPr/>
            </p:nvSpPr>
            <p:spPr>
              <a:xfrm>
                <a:off x="451102" y="1757571"/>
                <a:ext cx="421145" cy="289604"/>
              </a:xfrm>
              <a:prstGeom prst="flowChartPrepa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55" name="Flowchart: Preparation 154">
                <a:extLst>
                  <a:ext uri="{FF2B5EF4-FFF2-40B4-BE49-F238E27FC236}">
                    <a16:creationId xmlns:a16="http://schemas.microsoft.com/office/drawing/2014/main" id="{ACBCC280-80FF-4EEC-A7DF-1903CFE5A0A8}"/>
                  </a:ext>
                </a:extLst>
              </p:cNvPr>
              <p:cNvSpPr/>
              <p:nvPr/>
            </p:nvSpPr>
            <p:spPr>
              <a:xfrm>
                <a:off x="785756" y="1620158"/>
                <a:ext cx="421146" cy="289605"/>
              </a:xfrm>
              <a:prstGeom prst="flowChartPrepa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56" name="Flowchart: Preparation 155">
                <a:extLst>
                  <a:ext uri="{FF2B5EF4-FFF2-40B4-BE49-F238E27FC236}">
                    <a16:creationId xmlns:a16="http://schemas.microsoft.com/office/drawing/2014/main" id="{9DD4D3D3-A718-45FF-B9F6-8FC4B7375F9A}"/>
                  </a:ext>
                </a:extLst>
              </p:cNvPr>
              <p:cNvSpPr/>
              <p:nvPr/>
            </p:nvSpPr>
            <p:spPr>
              <a:xfrm>
                <a:off x="799646" y="1327858"/>
                <a:ext cx="421146" cy="289605"/>
              </a:xfrm>
              <a:prstGeom prst="flowChartPrepa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8" name="二等辺三角形 221">
              <a:extLst>
                <a:ext uri="{FF2B5EF4-FFF2-40B4-BE49-F238E27FC236}">
                  <a16:creationId xmlns:a16="http://schemas.microsoft.com/office/drawing/2014/main" id="{0AC3B8B9-91FC-4DFE-8E67-0082B0EA5B6F}"/>
                </a:ext>
              </a:extLst>
            </p:cNvPr>
            <p:cNvSpPr/>
            <p:nvPr/>
          </p:nvSpPr>
          <p:spPr bwMode="auto">
            <a:xfrm rot="10800000">
              <a:off x="1609015" y="4093747"/>
              <a:ext cx="230672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59" name="二等辺三角形 222">
              <a:extLst>
                <a:ext uri="{FF2B5EF4-FFF2-40B4-BE49-F238E27FC236}">
                  <a16:creationId xmlns:a16="http://schemas.microsoft.com/office/drawing/2014/main" id="{ADC12A85-8AD8-4C4E-8007-711EBFE6A586}"/>
                </a:ext>
              </a:extLst>
            </p:cNvPr>
            <p:cNvSpPr/>
            <p:nvPr/>
          </p:nvSpPr>
          <p:spPr bwMode="auto">
            <a:xfrm rot="10800000">
              <a:off x="1609015" y="4298638"/>
              <a:ext cx="230672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0" name="二等辺三角形 223">
              <a:extLst>
                <a:ext uri="{FF2B5EF4-FFF2-40B4-BE49-F238E27FC236}">
                  <a16:creationId xmlns:a16="http://schemas.microsoft.com/office/drawing/2014/main" id="{22507FC4-1BAF-4B25-B292-A5C691250B8D}"/>
                </a:ext>
              </a:extLst>
            </p:cNvPr>
            <p:cNvSpPr/>
            <p:nvPr/>
          </p:nvSpPr>
          <p:spPr bwMode="auto">
            <a:xfrm rot="10800000">
              <a:off x="1609015" y="4196193"/>
              <a:ext cx="230672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1" name="二等辺三角形 224">
              <a:extLst>
                <a:ext uri="{FF2B5EF4-FFF2-40B4-BE49-F238E27FC236}">
                  <a16:creationId xmlns:a16="http://schemas.microsoft.com/office/drawing/2014/main" id="{1F69AA3A-1556-41EA-835C-7E954D2A1F54}"/>
                </a:ext>
              </a:extLst>
            </p:cNvPr>
            <p:cNvSpPr/>
            <p:nvPr/>
          </p:nvSpPr>
          <p:spPr bwMode="auto">
            <a:xfrm rot="10800000">
              <a:off x="1609015" y="4401085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2" name="二等辺三角形 226">
              <a:extLst>
                <a:ext uri="{FF2B5EF4-FFF2-40B4-BE49-F238E27FC236}">
                  <a16:creationId xmlns:a16="http://schemas.microsoft.com/office/drawing/2014/main" id="{98A654F1-E60D-43E6-A442-C4890097D2F1}"/>
                </a:ext>
              </a:extLst>
            </p:cNvPr>
            <p:cNvSpPr/>
            <p:nvPr/>
          </p:nvSpPr>
          <p:spPr bwMode="auto">
            <a:xfrm rot="10800000">
              <a:off x="1609015" y="4503530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3" name="二等辺三角形 227">
              <a:extLst>
                <a:ext uri="{FF2B5EF4-FFF2-40B4-BE49-F238E27FC236}">
                  <a16:creationId xmlns:a16="http://schemas.microsoft.com/office/drawing/2014/main" id="{79411470-1E01-4FAD-9589-64D0E13B7DF1}"/>
                </a:ext>
              </a:extLst>
            </p:cNvPr>
            <p:cNvSpPr/>
            <p:nvPr/>
          </p:nvSpPr>
          <p:spPr bwMode="auto">
            <a:xfrm rot="10800000">
              <a:off x="1609015" y="4605977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4" name="二等辺三角形 228">
              <a:extLst>
                <a:ext uri="{FF2B5EF4-FFF2-40B4-BE49-F238E27FC236}">
                  <a16:creationId xmlns:a16="http://schemas.microsoft.com/office/drawing/2014/main" id="{ECD76796-04EF-4D95-96C7-037AB9D5D39C}"/>
                </a:ext>
              </a:extLst>
            </p:cNvPr>
            <p:cNvSpPr/>
            <p:nvPr/>
          </p:nvSpPr>
          <p:spPr bwMode="auto">
            <a:xfrm rot="10800000">
              <a:off x="1609014" y="4810868"/>
              <a:ext cx="230673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165" name="二等辺三角形 229">
              <a:extLst>
                <a:ext uri="{FF2B5EF4-FFF2-40B4-BE49-F238E27FC236}">
                  <a16:creationId xmlns:a16="http://schemas.microsoft.com/office/drawing/2014/main" id="{1FE3851E-55D1-4DEB-8D20-60674AC31619}"/>
                </a:ext>
              </a:extLst>
            </p:cNvPr>
            <p:cNvSpPr/>
            <p:nvPr/>
          </p:nvSpPr>
          <p:spPr bwMode="auto">
            <a:xfrm rot="10800000">
              <a:off x="1609015" y="4708422"/>
              <a:ext cx="230674" cy="71124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ED95AE1-23BE-41F7-ADDD-82ECD8FF9497}"/>
                </a:ext>
              </a:extLst>
            </p:cNvPr>
            <p:cNvGrpSpPr/>
            <p:nvPr/>
          </p:nvGrpSpPr>
          <p:grpSpPr>
            <a:xfrm>
              <a:off x="5014990" y="1892900"/>
              <a:ext cx="1234121" cy="812862"/>
              <a:chOff x="5601730" y="1892900"/>
              <a:chExt cx="1234121" cy="812862"/>
            </a:xfrm>
          </p:grpSpPr>
          <p:pic>
            <p:nvPicPr>
              <p:cNvPr id="194" name="Picture 51">
                <a:extLst>
                  <a:ext uri="{FF2B5EF4-FFF2-40B4-BE49-F238E27FC236}">
                    <a16:creationId xmlns:a16="http://schemas.microsoft.com/office/drawing/2014/main" id="{24B946AA-8120-4CE7-87DB-4AD5E58794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3012" r="21824"/>
              <a:stretch/>
            </p:blipFill>
            <p:spPr>
              <a:xfrm>
                <a:off x="6026569" y="2426239"/>
                <a:ext cx="129095" cy="279523"/>
              </a:xfrm>
              <a:prstGeom prst="rect">
                <a:avLst/>
              </a:prstGeom>
            </p:spPr>
          </p:pic>
          <p:pic>
            <p:nvPicPr>
              <p:cNvPr id="193" name="Picture 51">
                <a:extLst>
                  <a:ext uri="{FF2B5EF4-FFF2-40B4-BE49-F238E27FC236}">
                    <a16:creationId xmlns:a16="http://schemas.microsoft.com/office/drawing/2014/main" id="{A6E7278C-E9A3-4885-80CE-8D478F02B7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3012" r="21824"/>
              <a:stretch/>
            </p:blipFill>
            <p:spPr>
              <a:xfrm>
                <a:off x="6188824" y="2426239"/>
                <a:ext cx="129095" cy="279523"/>
              </a:xfrm>
              <a:prstGeom prst="rect">
                <a:avLst/>
              </a:prstGeom>
            </p:spPr>
          </p:pic>
          <p:sp>
            <p:nvSpPr>
              <p:cNvPr id="195" name="Rectangle 52">
                <a:extLst>
                  <a:ext uri="{FF2B5EF4-FFF2-40B4-BE49-F238E27FC236}">
                    <a16:creationId xmlns:a16="http://schemas.microsoft.com/office/drawing/2014/main" id="{464D3794-C145-49A9-9AF3-2DA945800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6080" y="2329906"/>
                <a:ext cx="599771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ヒラギノ丸ゴ Pro W4" charset="-128"/>
                    <a:cs typeface="Helvetica" panose="020B0604020202020204" pitchFamily="34" charset="0"/>
                  </a:rPr>
                  <a:t>PRRs</a:t>
                </a:r>
              </a:p>
            </p:txBody>
          </p:sp>
          <p:sp>
            <p:nvSpPr>
              <p:cNvPr id="196" name="Star: 7 Points 195">
                <a:extLst>
                  <a:ext uri="{FF2B5EF4-FFF2-40B4-BE49-F238E27FC236}">
                    <a16:creationId xmlns:a16="http://schemas.microsoft.com/office/drawing/2014/main" id="{A0EFD7D6-93CF-4230-B993-F0BF392724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63777" y="2275228"/>
                <a:ext cx="97432" cy="97432"/>
              </a:xfrm>
              <a:prstGeom prst="star7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7" name="Star: 7 Points 196">
                <a:extLst>
                  <a:ext uri="{FF2B5EF4-FFF2-40B4-BE49-F238E27FC236}">
                    <a16:creationId xmlns:a16="http://schemas.microsoft.com/office/drawing/2014/main" id="{B7B82678-289A-40C4-92F0-FDCF3BE6F9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95440" y="2225911"/>
                <a:ext cx="97432" cy="97432"/>
              </a:xfrm>
              <a:prstGeom prst="star7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8" name="Star: 7 Points 197">
                <a:extLst>
                  <a:ext uri="{FF2B5EF4-FFF2-40B4-BE49-F238E27FC236}">
                    <a16:creationId xmlns:a16="http://schemas.microsoft.com/office/drawing/2014/main" id="{C8CFE69E-71E4-41C9-9F01-C8DC8215D7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73686" y="2154093"/>
                <a:ext cx="97432" cy="97432"/>
              </a:xfrm>
              <a:prstGeom prst="star7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9" name="Rectangle 52">
                <a:extLst>
                  <a:ext uri="{FF2B5EF4-FFF2-40B4-BE49-F238E27FC236}">
                    <a16:creationId xmlns:a16="http://schemas.microsoft.com/office/drawing/2014/main" id="{96873903-40C5-4789-A401-E389156D3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1730" y="1892900"/>
                <a:ext cx="1234121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ヒラギノ丸ゴ Pro W4" charset="-128"/>
                    <a:cs typeface="Helvetica" panose="020B0604020202020204" pitchFamily="34" charset="0"/>
                  </a:rPr>
                  <a:t>MAMPs/PAMPs</a:t>
                </a:r>
              </a:p>
            </p:txBody>
          </p:sp>
        </p:grpSp>
        <p:sp>
          <p:nvSpPr>
            <p:cNvPr id="200" name="Flowchart: Connector 199">
              <a:extLst>
                <a:ext uri="{FF2B5EF4-FFF2-40B4-BE49-F238E27FC236}">
                  <a16:creationId xmlns:a16="http://schemas.microsoft.com/office/drawing/2014/main" id="{807EED8D-6F49-4860-A3E2-00D5D6F1D15B}"/>
                </a:ext>
              </a:extLst>
            </p:cNvPr>
            <p:cNvSpPr/>
            <p:nvPr/>
          </p:nvSpPr>
          <p:spPr>
            <a:xfrm>
              <a:off x="5117310" y="3734148"/>
              <a:ext cx="948788" cy="264388"/>
            </a:xfrm>
            <a:prstGeom prst="flowChartConnector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MAPK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6E690AE-9264-4747-A38D-579D29BBB135}"/>
                </a:ext>
              </a:extLst>
            </p:cNvPr>
            <p:cNvGrpSpPr/>
            <p:nvPr/>
          </p:nvGrpSpPr>
          <p:grpSpPr>
            <a:xfrm>
              <a:off x="5546545" y="2840970"/>
              <a:ext cx="73125" cy="792000"/>
              <a:chOff x="6133285" y="2840970"/>
              <a:chExt cx="73125" cy="792000"/>
            </a:xfrm>
          </p:grpSpPr>
          <p:cxnSp>
            <p:nvCxnSpPr>
              <p:cNvPr id="202" name="直線コネクタ 243">
                <a:extLst>
                  <a:ext uri="{FF2B5EF4-FFF2-40B4-BE49-F238E27FC236}">
                    <a16:creationId xmlns:a16="http://schemas.microsoft.com/office/drawing/2014/main" id="{E021CC0C-01C2-4062-A40D-5268D47B7003}"/>
                  </a:ext>
                </a:extLst>
              </p:cNvPr>
              <p:cNvCxnSpPr/>
              <p:nvPr/>
            </p:nvCxnSpPr>
            <p:spPr bwMode="auto">
              <a:xfrm>
                <a:off x="6169847" y="2840970"/>
                <a:ext cx="0" cy="792000"/>
              </a:xfrm>
              <a:prstGeom prst="line">
                <a:avLst/>
              </a:prstGeom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3" name="二等辺三角形 105">
                <a:extLst>
                  <a:ext uri="{FF2B5EF4-FFF2-40B4-BE49-F238E27FC236}">
                    <a16:creationId xmlns:a16="http://schemas.microsoft.com/office/drawing/2014/main" id="{FD94ABF8-4496-4C2F-833D-859E59DFAB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6133285" y="2997734"/>
                <a:ext cx="73125" cy="107999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sp>
            <p:nvSpPr>
              <p:cNvPr id="271" name="二等辺三角形 105">
                <a:extLst>
                  <a:ext uri="{FF2B5EF4-FFF2-40B4-BE49-F238E27FC236}">
                    <a16:creationId xmlns:a16="http://schemas.microsoft.com/office/drawing/2014/main" id="{FB60041F-85A4-4A19-81E9-B66C97D8B5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6133285" y="3388325"/>
                <a:ext cx="73125" cy="107999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73" name="グループ化 2">
              <a:extLst>
                <a:ext uri="{FF2B5EF4-FFF2-40B4-BE49-F238E27FC236}">
                  <a16:creationId xmlns:a16="http://schemas.microsoft.com/office/drawing/2014/main" id="{5D65C6E8-9767-4FBD-8F33-B48AD3F628DB}"/>
                </a:ext>
              </a:extLst>
            </p:cNvPr>
            <p:cNvGrpSpPr>
              <a:grpSpLocks noChangeAspect="1"/>
            </p:cNvGrpSpPr>
            <p:nvPr/>
          </p:nvGrpSpPr>
          <p:grpSpPr>
            <a:xfrm rot="4276421">
              <a:off x="3157885" y="2562116"/>
              <a:ext cx="73125" cy="556153"/>
              <a:chOff x="4776127" y="1449249"/>
              <a:chExt cx="16609" cy="126320"/>
            </a:xfrm>
            <a:solidFill>
              <a:schemeClr val="tx1"/>
            </a:solidFill>
          </p:grpSpPr>
          <p:cxnSp>
            <p:nvCxnSpPr>
              <p:cNvPr id="274" name="直線コネクタ 243">
                <a:extLst>
                  <a:ext uri="{FF2B5EF4-FFF2-40B4-BE49-F238E27FC236}">
                    <a16:creationId xmlns:a16="http://schemas.microsoft.com/office/drawing/2014/main" id="{F1AB344C-3B5E-4206-8FE1-7D52FE4AA2F3}"/>
                  </a:ext>
                </a:extLst>
              </p:cNvPr>
              <p:cNvCxnSpPr/>
              <p:nvPr/>
            </p:nvCxnSpPr>
            <p:spPr bwMode="auto">
              <a:xfrm>
                <a:off x="4784819" y="1449249"/>
                <a:ext cx="0" cy="106298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5" name="二等辺三角形 105">
                <a:extLst>
                  <a:ext uri="{FF2B5EF4-FFF2-40B4-BE49-F238E27FC236}">
                    <a16:creationId xmlns:a16="http://schemas.microsoft.com/office/drawing/2014/main" id="{40F5E697-14A2-4164-A1E7-B7D59960879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4776127" y="1551039"/>
                <a:ext cx="16609" cy="24530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76" name="グループ化 2">
              <a:extLst>
                <a:ext uri="{FF2B5EF4-FFF2-40B4-BE49-F238E27FC236}">
                  <a16:creationId xmlns:a16="http://schemas.microsoft.com/office/drawing/2014/main" id="{AD9FEF95-6B70-4125-A656-D81FAA63316D}"/>
                </a:ext>
              </a:extLst>
            </p:cNvPr>
            <p:cNvGrpSpPr>
              <a:grpSpLocks noChangeAspect="1"/>
            </p:cNvGrpSpPr>
            <p:nvPr/>
          </p:nvGrpSpPr>
          <p:grpSpPr>
            <a:xfrm rot="18243875">
              <a:off x="4621744" y="2734310"/>
              <a:ext cx="73125" cy="506917"/>
              <a:chOff x="4776127" y="1460432"/>
              <a:chExt cx="16609" cy="115137"/>
            </a:xfrm>
            <a:solidFill>
              <a:schemeClr val="tx1"/>
            </a:solidFill>
          </p:grpSpPr>
          <p:cxnSp>
            <p:nvCxnSpPr>
              <p:cNvPr id="277" name="直線コネクタ 243">
                <a:extLst>
                  <a:ext uri="{FF2B5EF4-FFF2-40B4-BE49-F238E27FC236}">
                    <a16:creationId xmlns:a16="http://schemas.microsoft.com/office/drawing/2014/main" id="{1E5189AC-8E8F-467B-A1E2-93BD6213E545}"/>
                  </a:ext>
                </a:extLst>
              </p:cNvPr>
              <p:cNvCxnSpPr/>
              <p:nvPr/>
            </p:nvCxnSpPr>
            <p:spPr bwMode="auto">
              <a:xfrm>
                <a:off x="4784510" y="1460432"/>
                <a:ext cx="0" cy="98121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8" name="二等辺三角形 105">
                <a:extLst>
                  <a:ext uri="{FF2B5EF4-FFF2-40B4-BE49-F238E27FC236}">
                    <a16:creationId xmlns:a16="http://schemas.microsoft.com/office/drawing/2014/main" id="{33254D5C-DFD0-47F1-B4CB-E6E54F63E8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4776127" y="1551039"/>
                <a:ext cx="16609" cy="24530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01" name="グループ化 108">
              <a:extLst>
                <a:ext uri="{FF2B5EF4-FFF2-40B4-BE49-F238E27FC236}">
                  <a16:creationId xmlns:a16="http://schemas.microsoft.com/office/drawing/2014/main" id="{9064AC03-5ECA-4480-BCF0-8CBF4C9C5FFE}"/>
                </a:ext>
              </a:extLst>
            </p:cNvPr>
            <p:cNvGrpSpPr/>
            <p:nvPr/>
          </p:nvGrpSpPr>
          <p:grpSpPr>
            <a:xfrm rot="16200000">
              <a:off x="4052088" y="1373173"/>
              <a:ext cx="62100" cy="173193"/>
              <a:chOff x="4780052" y="1418730"/>
              <a:chExt cx="81767" cy="230925"/>
            </a:xfrm>
            <a:solidFill>
              <a:schemeClr val="tx1"/>
            </a:solidFill>
          </p:grpSpPr>
          <p:cxnSp>
            <p:nvCxnSpPr>
              <p:cNvPr id="211" name="直線コネクタ 109">
                <a:extLst>
                  <a:ext uri="{FF2B5EF4-FFF2-40B4-BE49-F238E27FC236}">
                    <a16:creationId xmlns:a16="http://schemas.microsoft.com/office/drawing/2014/main" id="{C9DF2FC9-F4A2-42CE-B97C-FA1C5E22DC55}"/>
                  </a:ext>
                </a:extLst>
              </p:cNvPr>
              <p:cNvCxnSpPr/>
              <p:nvPr/>
            </p:nvCxnSpPr>
            <p:spPr bwMode="auto">
              <a:xfrm>
                <a:off x="4820934" y="1418730"/>
                <a:ext cx="0" cy="1800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5" name="二等辺三角形 110">
                <a:extLst>
                  <a:ext uri="{FF2B5EF4-FFF2-40B4-BE49-F238E27FC236}">
                    <a16:creationId xmlns:a16="http://schemas.microsoft.com/office/drawing/2014/main" id="{F407BFD3-E0FF-4C08-A881-9342FE99D75E}"/>
                  </a:ext>
                </a:extLst>
              </p:cNvPr>
              <p:cNvSpPr/>
              <p:nvPr/>
            </p:nvSpPr>
            <p:spPr bwMode="auto">
              <a:xfrm rot="10800000">
                <a:off x="4780052" y="1528892"/>
                <a:ext cx="81767" cy="12076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37" name="円/楕円 152">
              <a:extLst>
                <a:ext uri="{FF2B5EF4-FFF2-40B4-BE49-F238E27FC236}">
                  <a16:creationId xmlns:a16="http://schemas.microsoft.com/office/drawing/2014/main" id="{12CAE9D6-1E7E-4921-840B-E4C5980985AB}"/>
                </a:ext>
              </a:extLst>
            </p:cNvPr>
            <p:cNvSpPr/>
            <p:nvPr/>
          </p:nvSpPr>
          <p:spPr bwMode="auto">
            <a:xfrm>
              <a:off x="4091432" y="1718033"/>
              <a:ext cx="229096" cy="156712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286" name="グループ化 2">
              <a:extLst>
                <a:ext uri="{FF2B5EF4-FFF2-40B4-BE49-F238E27FC236}">
                  <a16:creationId xmlns:a16="http://schemas.microsoft.com/office/drawing/2014/main" id="{BD8BA040-A08C-4155-9292-8CD9450E715D}"/>
                </a:ext>
              </a:extLst>
            </p:cNvPr>
            <p:cNvGrpSpPr/>
            <p:nvPr/>
          </p:nvGrpSpPr>
          <p:grpSpPr>
            <a:xfrm rot="2736674">
              <a:off x="3948063" y="1839177"/>
              <a:ext cx="57064" cy="161162"/>
              <a:chOff x="4780051" y="1418729"/>
              <a:chExt cx="81767" cy="230927"/>
            </a:xfrm>
            <a:solidFill>
              <a:schemeClr val="tx1"/>
            </a:solidFill>
          </p:grpSpPr>
          <p:cxnSp>
            <p:nvCxnSpPr>
              <p:cNvPr id="287" name="直線コネクタ 243">
                <a:extLst>
                  <a:ext uri="{FF2B5EF4-FFF2-40B4-BE49-F238E27FC236}">
                    <a16:creationId xmlns:a16="http://schemas.microsoft.com/office/drawing/2014/main" id="{465E5119-9FAA-4E25-969E-5A433A87F0F7}"/>
                  </a:ext>
                </a:extLst>
              </p:cNvPr>
              <p:cNvCxnSpPr/>
              <p:nvPr/>
            </p:nvCxnSpPr>
            <p:spPr bwMode="auto">
              <a:xfrm>
                <a:off x="4820934" y="1418729"/>
                <a:ext cx="0" cy="1800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8" name="二等辺三角形 105">
                <a:extLst>
                  <a:ext uri="{FF2B5EF4-FFF2-40B4-BE49-F238E27FC236}">
                    <a16:creationId xmlns:a16="http://schemas.microsoft.com/office/drawing/2014/main" id="{03EF5DE2-0332-43EA-B02F-3DE8E73EE932}"/>
                  </a:ext>
                </a:extLst>
              </p:cNvPr>
              <p:cNvSpPr/>
              <p:nvPr/>
            </p:nvSpPr>
            <p:spPr bwMode="auto">
              <a:xfrm rot="10800000">
                <a:off x="4780051" y="1528893"/>
                <a:ext cx="81767" cy="12076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30" name="円/楕円 152">
              <a:extLst>
                <a:ext uri="{FF2B5EF4-FFF2-40B4-BE49-F238E27FC236}">
                  <a16:creationId xmlns:a16="http://schemas.microsoft.com/office/drawing/2014/main" id="{F4A87635-33B7-4239-A22A-5F8AC58B8BCE}"/>
                </a:ext>
              </a:extLst>
            </p:cNvPr>
            <p:cNvSpPr/>
            <p:nvPr/>
          </p:nvSpPr>
          <p:spPr bwMode="auto">
            <a:xfrm>
              <a:off x="3628690" y="2757317"/>
              <a:ext cx="229096" cy="156712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35" name="円/楕円 9">
              <a:extLst>
                <a:ext uri="{FF2B5EF4-FFF2-40B4-BE49-F238E27FC236}">
                  <a16:creationId xmlns:a16="http://schemas.microsoft.com/office/drawing/2014/main" id="{C0ECC558-F054-4696-BC61-352C055C3B7C}"/>
                </a:ext>
              </a:extLst>
            </p:cNvPr>
            <p:cNvSpPr/>
            <p:nvPr/>
          </p:nvSpPr>
          <p:spPr bwMode="auto">
            <a:xfrm>
              <a:off x="3605510" y="2621585"/>
              <a:ext cx="124338" cy="9661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36" name="円/楕円 152">
              <a:extLst>
                <a:ext uri="{FF2B5EF4-FFF2-40B4-BE49-F238E27FC236}">
                  <a16:creationId xmlns:a16="http://schemas.microsoft.com/office/drawing/2014/main" id="{8C4E41CA-BA38-4C0E-91F7-178B90FE041B}"/>
                </a:ext>
              </a:extLst>
            </p:cNvPr>
            <p:cNvSpPr/>
            <p:nvPr/>
          </p:nvSpPr>
          <p:spPr bwMode="auto">
            <a:xfrm flipH="1">
              <a:off x="3860713" y="2899020"/>
              <a:ext cx="247259" cy="104039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269" name="グループ化 2">
              <a:extLst>
                <a:ext uri="{FF2B5EF4-FFF2-40B4-BE49-F238E27FC236}">
                  <a16:creationId xmlns:a16="http://schemas.microsoft.com/office/drawing/2014/main" id="{26E528C7-C27C-434C-B166-F988F822888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086595" y="2810619"/>
              <a:ext cx="107999" cy="329746"/>
              <a:chOff x="4781491" y="1430296"/>
              <a:chExt cx="7683" cy="46922"/>
            </a:xfrm>
            <a:solidFill>
              <a:srgbClr val="FF0000"/>
            </a:solidFill>
          </p:grpSpPr>
          <p:cxnSp>
            <p:nvCxnSpPr>
              <p:cNvPr id="270" name="直線コネクタ 243">
                <a:extLst>
                  <a:ext uri="{FF2B5EF4-FFF2-40B4-BE49-F238E27FC236}">
                    <a16:creationId xmlns:a16="http://schemas.microsoft.com/office/drawing/2014/main" id="{E033AB54-983B-4276-8894-5944D50CB6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>
                <a:off x="4785333" y="1430296"/>
                <a:ext cx="0" cy="30736"/>
              </a:xfrm>
              <a:prstGeom prst="line">
                <a:avLst/>
              </a:prstGeom>
              <a:grpFill/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3" name="二等辺三角形 105">
                <a:extLst>
                  <a:ext uri="{FF2B5EF4-FFF2-40B4-BE49-F238E27FC236}">
                    <a16:creationId xmlns:a16="http://schemas.microsoft.com/office/drawing/2014/main" id="{BF6FDF5B-2591-42BA-80DD-B84EE7E00CA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781491" y="1453654"/>
                <a:ext cx="7683" cy="23564"/>
              </a:xfrm>
              <a:prstGeom prst="triangl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82" name="Rectangle 52">
              <a:extLst>
                <a:ext uri="{FF2B5EF4-FFF2-40B4-BE49-F238E27FC236}">
                  <a16:creationId xmlns:a16="http://schemas.microsoft.com/office/drawing/2014/main" id="{AC013410-203C-40D2-947B-08FFD2C41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969" y="688555"/>
              <a:ext cx="16979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kern="0" dirty="0">
                  <a:solidFill>
                    <a:srgbClr val="000000"/>
                  </a:solidFill>
                  <a:latin typeface="Helvetica" panose="020B0604020202020204" pitchFamily="34" charset="0"/>
                  <a:ea typeface="ヒラギノ丸ゴ Pro W4" charset="0"/>
                  <a:cs typeface="Helvetica" panose="020B0604020202020204" pitchFamily="34" charset="0"/>
                </a:rPr>
                <a:t>Rhizobium</a:t>
              </a:r>
              <a:endParaRPr kumimoji="0" lang="en-US" altLang="ja-JP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ヒラギノ丸ゴ Pro W4" charset="0"/>
                <a:cs typeface="Helvetica" panose="020B0604020202020204" pitchFamily="34" charset="0"/>
              </a:endParaRPr>
            </a:p>
          </p:txBody>
        </p:sp>
        <p:sp>
          <p:nvSpPr>
            <p:cNvPr id="305" name="Rectangle 52">
              <a:extLst>
                <a:ext uri="{FF2B5EF4-FFF2-40B4-BE49-F238E27FC236}">
                  <a16:creationId xmlns:a16="http://schemas.microsoft.com/office/drawing/2014/main" id="{B0298C43-6B19-4006-9C97-062507D3E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885" y="2287574"/>
              <a:ext cx="87197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kern="0" dirty="0">
                  <a:solidFill>
                    <a:srgbClr val="000000"/>
                  </a:solidFill>
                  <a:latin typeface="Helvetica" panose="020B0604020202020204" pitchFamily="34" charset="0"/>
                  <a:ea typeface="ヒラギノ丸ゴ Pro W4" charset="0"/>
                  <a:cs typeface="Helvetica" panose="020B0604020202020204" pitchFamily="34" charset="0"/>
                </a:rPr>
                <a:t>Plant cell</a:t>
              </a:r>
              <a:endParaRPr kumimoji="0" lang="en-US" altLang="ja-JP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ヒラギノ丸ゴ Pro W4" charset="0"/>
                <a:cs typeface="Helvetica" panose="020B0604020202020204" pitchFamily="34" charset="0"/>
              </a:endParaRPr>
            </a:p>
          </p:txBody>
        </p: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BA502B78-F3F8-425C-B953-72752A731ABA}"/>
                </a:ext>
              </a:extLst>
            </p:cNvPr>
            <p:cNvGrpSpPr/>
            <p:nvPr/>
          </p:nvGrpSpPr>
          <p:grpSpPr>
            <a:xfrm>
              <a:off x="1893551" y="3729422"/>
              <a:ext cx="360000" cy="324000"/>
              <a:chOff x="1875000" y="2991357"/>
              <a:chExt cx="645557" cy="324000"/>
            </a:xfrm>
          </p:grpSpPr>
          <p:cxnSp>
            <p:nvCxnSpPr>
              <p:cNvPr id="355" name="直線コネクタ 276">
                <a:extLst>
                  <a:ext uri="{FF2B5EF4-FFF2-40B4-BE49-F238E27FC236}">
                    <a16:creationId xmlns:a16="http://schemas.microsoft.com/office/drawing/2014/main" id="{C85DE27D-76B4-465C-8490-33D4E55FD5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75000" y="3149304"/>
                <a:ext cx="645557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直線コネクタ 277">
                <a:extLst>
                  <a:ext uri="{FF2B5EF4-FFF2-40B4-BE49-F238E27FC236}">
                    <a16:creationId xmlns:a16="http://schemas.microsoft.com/office/drawing/2014/main" id="{D5E47EE2-686B-4303-A865-227238880A76}"/>
                  </a:ext>
                </a:extLst>
              </p:cNvPr>
              <p:cNvCxnSpPr/>
              <p:nvPr/>
            </p:nvCxnSpPr>
            <p:spPr bwMode="auto">
              <a:xfrm rot="16200000" flipH="1">
                <a:off x="1717463" y="3153357"/>
                <a:ext cx="3240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3" name="テキスト ボックス 10">
              <a:extLst>
                <a:ext uri="{FF2B5EF4-FFF2-40B4-BE49-F238E27FC236}">
                  <a16:creationId xmlns:a16="http://schemas.microsoft.com/office/drawing/2014/main" id="{55C0D477-7E2F-4443-B3C0-86366F3DC3E9}"/>
                </a:ext>
              </a:extLst>
            </p:cNvPr>
            <p:cNvSpPr txBox="1"/>
            <p:nvPr/>
          </p:nvSpPr>
          <p:spPr>
            <a:xfrm>
              <a:off x="2065861" y="272815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sp>
          <p:nvSpPr>
            <p:cNvPr id="393" name="テキスト ボックス 234">
              <a:extLst>
                <a:ext uri="{FF2B5EF4-FFF2-40B4-BE49-F238E27FC236}">
                  <a16:creationId xmlns:a16="http://schemas.microsoft.com/office/drawing/2014/main" id="{89BD4817-5EF2-4609-A71F-E42372291B3A}"/>
                </a:ext>
              </a:extLst>
            </p:cNvPr>
            <p:cNvSpPr txBox="1"/>
            <p:nvPr/>
          </p:nvSpPr>
          <p:spPr>
            <a:xfrm>
              <a:off x="4196538" y="2560286"/>
              <a:ext cx="792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Effectors</a:t>
              </a: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2CF18256-688A-448D-8C03-29BF75C7C4C1}"/>
                </a:ext>
              </a:extLst>
            </p:cNvPr>
            <p:cNvGrpSpPr>
              <a:grpSpLocks noChangeAspect="1"/>
            </p:cNvGrpSpPr>
            <p:nvPr/>
          </p:nvGrpSpPr>
          <p:grpSpPr>
            <a:xfrm rot="8024231">
              <a:off x="4981725" y="4085866"/>
              <a:ext cx="316800" cy="178770"/>
              <a:chOff x="1879463" y="2991357"/>
              <a:chExt cx="1029597" cy="324000"/>
            </a:xfrm>
          </p:grpSpPr>
          <p:cxnSp>
            <p:nvCxnSpPr>
              <p:cNvPr id="212" name="直線コネクタ 276">
                <a:extLst>
                  <a:ext uri="{FF2B5EF4-FFF2-40B4-BE49-F238E27FC236}">
                    <a16:creationId xmlns:a16="http://schemas.microsoft.com/office/drawing/2014/main" id="{5E8DC49F-6916-418E-97F2-E767F47790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7208791">
                <a:off x="2281702" y="2677248"/>
                <a:ext cx="281708" cy="973009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77">
                <a:extLst>
                  <a:ext uri="{FF2B5EF4-FFF2-40B4-BE49-F238E27FC236}">
                    <a16:creationId xmlns:a16="http://schemas.microsoft.com/office/drawing/2014/main" id="{5F53DFA6-0BDA-45F0-BD04-1B427446B4DE}"/>
                  </a:ext>
                </a:extLst>
              </p:cNvPr>
              <p:cNvCxnSpPr/>
              <p:nvPr/>
            </p:nvCxnSpPr>
            <p:spPr bwMode="auto">
              <a:xfrm rot="16200000" flipH="1">
                <a:off x="1717463" y="3153357"/>
                <a:ext cx="3240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5" name="直線コネクタ 243">
              <a:extLst>
                <a:ext uri="{FF2B5EF4-FFF2-40B4-BE49-F238E27FC236}">
                  <a16:creationId xmlns:a16="http://schemas.microsoft.com/office/drawing/2014/main" id="{B129043E-938B-4A07-BDC4-9E1EC3942179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5604468" y="4079464"/>
              <a:ext cx="0" cy="1008000"/>
            </a:xfrm>
            <a:prstGeom prst="line">
              <a:avLst/>
            </a:prstGeom>
            <a:solidFill>
              <a:srgbClr val="FF0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1" name="二等辺三角形 105">
              <a:extLst>
                <a:ext uri="{FF2B5EF4-FFF2-40B4-BE49-F238E27FC236}">
                  <a16:creationId xmlns:a16="http://schemas.microsoft.com/office/drawing/2014/main" id="{7DB54442-529F-440F-804C-CE3456FBEE6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168663" y="5023892"/>
              <a:ext cx="72000" cy="108000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cxnSp>
          <p:nvCxnSpPr>
            <p:cNvPr id="323" name="直線コネクタ 243">
              <a:extLst>
                <a:ext uri="{FF2B5EF4-FFF2-40B4-BE49-F238E27FC236}">
                  <a16:creationId xmlns:a16="http://schemas.microsoft.com/office/drawing/2014/main" id="{83C4BCF9-C38D-44DA-98F9-C4D163E64098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5396966" y="4879891"/>
              <a:ext cx="0" cy="396000"/>
            </a:xfrm>
            <a:prstGeom prst="line">
              <a:avLst/>
            </a:prstGeom>
            <a:solidFill>
              <a:srgbClr val="FF0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7" name="二等辺三角形 105">
              <a:extLst>
                <a:ext uri="{FF2B5EF4-FFF2-40B4-BE49-F238E27FC236}">
                  <a16:creationId xmlns:a16="http://schemas.microsoft.com/office/drawing/2014/main" id="{2A918752-606E-4D53-86B4-8FF70AD970D3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5567906" y="4400684"/>
              <a:ext cx="73125" cy="107999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24" name="円/楕円 9">
              <a:extLst>
                <a:ext uri="{FF2B5EF4-FFF2-40B4-BE49-F238E27FC236}">
                  <a16:creationId xmlns:a16="http://schemas.microsoft.com/office/drawing/2014/main" id="{3E0CB253-738A-47F1-8A6B-00E74CDA7A0B}"/>
                </a:ext>
              </a:extLst>
            </p:cNvPr>
            <p:cNvSpPr/>
            <p:nvPr/>
          </p:nvSpPr>
          <p:spPr bwMode="auto">
            <a:xfrm>
              <a:off x="4157107" y="2864992"/>
              <a:ext cx="168435" cy="76622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26" name="円/楕円 9">
              <a:extLst>
                <a:ext uri="{FF2B5EF4-FFF2-40B4-BE49-F238E27FC236}">
                  <a16:creationId xmlns:a16="http://schemas.microsoft.com/office/drawing/2014/main" id="{090E1414-F0BF-4D85-94CF-A4A0F28A882D}"/>
                </a:ext>
              </a:extLst>
            </p:cNvPr>
            <p:cNvSpPr/>
            <p:nvPr/>
          </p:nvSpPr>
          <p:spPr bwMode="auto">
            <a:xfrm>
              <a:off x="3950148" y="2654828"/>
              <a:ext cx="205855" cy="137024"/>
            </a:xfrm>
            <a:prstGeom prst="ellipse">
              <a:avLst/>
            </a:prstGeom>
            <a:solidFill>
              <a:srgbClr val="00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233" name="グループ化 164">
              <a:extLst>
                <a:ext uri="{FF2B5EF4-FFF2-40B4-BE49-F238E27FC236}">
                  <a16:creationId xmlns:a16="http://schemas.microsoft.com/office/drawing/2014/main" id="{B95770E8-47F3-4EC8-B3BE-6FE61C8C2364}"/>
                </a:ext>
              </a:extLst>
            </p:cNvPr>
            <p:cNvGrpSpPr/>
            <p:nvPr/>
          </p:nvGrpSpPr>
          <p:grpSpPr>
            <a:xfrm>
              <a:off x="4567103" y="4334200"/>
              <a:ext cx="574196" cy="342570"/>
              <a:chOff x="2801338" y="1692062"/>
              <a:chExt cx="765596" cy="456759"/>
            </a:xfrm>
          </p:grpSpPr>
          <p:sp>
            <p:nvSpPr>
              <p:cNvPr id="234" name="円/楕円 152">
                <a:extLst>
                  <a:ext uri="{FF2B5EF4-FFF2-40B4-BE49-F238E27FC236}">
                    <a16:creationId xmlns:a16="http://schemas.microsoft.com/office/drawing/2014/main" id="{71EABC45-1744-40AD-A315-17A6B0F140DC}"/>
                  </a:ext>
                </a:extLst>
              </p:cNvPr>
              <p:cNvSpPr/>
              <p:nvPr/>
            </p:nvSpPr>
            <p:spPr bwMode="auto">
              <a:xfrm flipH="1">
                <a:off x="3026727" y="1692062"/>
                <a:ext cx="282396" cy="134629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sp>
            <p:nvSpPr>
              <p:cNvPr id="235" name="テキスト ボックス 158">
                <a:extLst>
                  <a:ext uri="{FF2B5EF4-FFF2-40B4-BE49-F238E27FC236}">
                    <a16:creationId xmlns:a16="http://schemas.microsoft.com/office/drawing/2014/main" id="{DC8AF458-AA11-4DF7-946E-45F13591B83E}"/>
                  </a:ext>
                </a:extLst>
              </p:cNvPr>
              <p:cNvSpPr txBox="1"/>
              <p:nvPr/>
            </p:nvSpPr>
            <p:spPr>
              <a:xfrm>
                <a:off x="2801338" y="1820527"/>
                <a:ext cx="765596" cy="328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NopP2</a:t>
                </a:r>
              </a:p>
            </p:txBody>
          </p:sp>
        </p:grp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31D72ED3-0E80-4F65-A799-0668A8ABE281}"/>
                </a:ext>
              </a:extLst>
            </p:cNvPr>
            <p:cNvGrpSpPr/>
            <p:nvPr/>
          </p:nvGrpSpPr>
          <p:grpSpPr>
            <a:xfrm>
              <a:off x="4334126" y="3117766"/>
              <a:ext cx="790457" cy="307777"/>
              <a:chOff x="3978404" y="3458482"/>
              <a:chExt cx="790457" cy="307777"/>
            </a:xfrm>
          </p:grpSpPr>
          <p:sp>
            <p:nvSpPr>
              <p:cNvPr id="238" name="テキスト ボックス 10">
                <a:extLst>
                  <a:ext uri="{FF2B5EF4-FFF2-40B4-BE49-F238E27FC236}">
                    <a16:creationId xmlns:a16="http://schemas.microsoft.com/office/drawing/2014/main" id="{78A25D8A-A46B-44AF-BC8E-46FF020D2A6A}"/>
                  </a:ext>
                </a:extLst>
              </p:cNvPr>
              <p:cNvSpPr txBox="1"/>
              <p:nvPr/>
            </p:nvSpPr>
            <p:spPr>
              <a:xfrm>
                <a:off x="3978404" y="3458482"/>
                <a:ext cx="6415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NopL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39" name="円/楕円 9">
                <a:extLst>
                  <a:ext uri="{FF2B5EF4-FFF2-40B4-BE49-F238E27FC236}">
                    <a16:creationId xmlns:a16="http://schemas.microsoft.com/office/drawing/2014/main" id="{137694C0-1C8C-4AE1-A7AD-0ADBB625CCD6}"/>
                  </a:ext>
                </a:extLst>
              </p:cNvPr>
              <p:cNvSpPr/>
              <p:nvPr/>
            </p:nvSpPr>
            <p:spPr bwMode="auto">
              <a:xfrm>
                <a:off x="4563006" y="3545366"/>
                <a:ext cx="205855" cy="137024"/>
              </a:xfrm>
              <a:prstGeom prst="ellipse">
                <a:avLst/>
              </a:prstGeom>
              <a:solidFill>
                <a:srgbClr val="00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D0D562A4-A8FA-4D24-94BD-2AAB0AEEC448}"/>
                </a:ext>
              </a:extLst>
            </p:cNvPr>
            <p:cNvGrpSpPr/>
            <p:nvPr/>
          </p:nvGrpSpPr>
          <p:grpSpPr>
            <a:xfrm>
              <a:off x="2296049" y="2934005"/>
              <a:ext cx="641522" cy="404796"/>
              <a:chOff x="2215376" y="2772149"/>
              <a:chExt cx="641522" cy="404796"/>
            </a:xfrm>
          </p:grpSpPr>
          <p:sp>
            <p:nvSpPr>
              <p:cNvPr id="241" name="テキスト ボックス 10">
                <a:extLst>
                  <a:ext uri="{FF2B5EF4-FFF2-40B4-BE49-F238E27FC236}">
                    <a16:creationId xmlns:a16="http://schemas.microsoft.com/office/drawing/2014/main" id="{164AF7F3-FBCB-4788-9A71-15EB2252DD77}"/>
                  </a:ext>
                </a:extLst>
              </p:cNvPr>
              <p:cNvSpPr txBox="1"/>
              <p:nvPr/>
            </p:nvSpPr>
            <p:spPr>
              <a:xfrm>
                <a:off x="2215376" y="2869168"/>
                <a:ext cx="6415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NopL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42" name="円/楕円 9">
                <a:extLst>
                  <a:ext uri="{FF2B5EF4-FFF2-40B4-BE49-F238E27FC236}">
                    <a16:creationId xmlns:a16="http://schemas.microsoft.com/office/drawing/2014/main" id="{95FD6445-47BD-498B-9986-B93BF9A9BBBB}"/>
                  </a:ext>
                </a:extLst>
              </p:cNvPr>
              <p:cNvSpPr/>
              <p:nvPr/>
            </p:nvSpPr>
            <p:spPr bwMode="auto">
              <a:xfrm>
                <a:off x="2436110" y="2772149"/>
                <a:ext cx="205855" cy="137024"/>
              </a:xfrm>
              <a:prstGeom prst="ellipse">
                <a:avLst/>
              </a:prstGeom>
              <a:solidFill>
                <a:srgbClr val="00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47" name="円/楕円 9">
              <a:extLst>
                <a:ext uri="{FF2B5EF4-FFF2-40B4-BE49-F238E27FC236}">
                  <a16:creationId xmlns:a16="http://schemas.microsoft.com/office/drawing/2014/main" id="{CC392AC6-1E5C-4E02-8450-51B2B17EE971}"/>
                </a:ext>
              </a:extLst>
            </p:cNvPr>
            <p:cNvSpPr/>
            <p:nvPr/>
          </p:nvSpPr>
          <p:spPr bwMode="auto">
            <a:xfrm>
              <a:off x="4634820" y="1774379"/>
              <a:ext cx="168435" cy="76622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48" name="円/楕円 9">
              <a:extLst>
                <a:ext uri="{FF2B5EF4-FFF2-40B4-BE49-F238E27FC236}">
                  <a16:creationId xmlns:a16="http://schemas.microsoft.com/office/drawing/2014/main" id="{7FF67490-40BC-4230-9886-063D0590202B}"/>
                </a:ext>
              </a:extLst>
            </p:cNvPr>
            <p:cNvSpPr/>
            <p:nvPr/>
          </p:nvSpPr>
          <p:spPr bwMode="auto">
            <a:xfrm>
              <a:off x="4427861" y="1564215"/>
              <a:ext cx="205855" cy="137024"/>
            </a:xfrm>
            <a:prstGeom prst="ellipse">
              <a:avLst/>
            </a:prstGeom>
            <a:solidFill>
              <a:srgbClr val="00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49" name="Text Box 56">
              <a:extLst>
                <a:ext uri="{FF2B5EF4-FFF2-40B4-BE49-F238E27FC236}">
                  <a16:creationId xmlns:a16="http://schemas.microsoft.com/office/drawing/2014/main" id="{89ACBC31-F60B-45E7-8FC7-65AD5B318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76993" y="2798786"/>
              <a:ext cx="116179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kern="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Early infection</a:t>
              </a:r>
              <a:endParaRPr kumimoji="0" lang="en-US" altLang="ja-JP" sz="1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0" name="Text Box 56">
              <a:extLst>
                <a:ext uri="{FF2B5EF4-FFF2-40B4-BE49-F238E27FC236}">
                  <a16:creationId xmlns:a16="http://schemas.microsoft.com/office/drawing/2014/main" id="{F00573F6-80DB-40F3-8926-5C1F0133C9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09273" y="4010259"/>
              <a:ext cx="14972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kern="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Nodule organogenesis</a:t>
              </a:r>
              <a:endParaRPr kumimoji="0" lang="en-US" altLang="ja-JP" sz="1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2" name="二等辺三角形 222">
              <a:extLst>
                <a:ext uri="{FF2B5EF4-FFF2-40B4-BE49-F238E27FC236}">
                  <a16:creationId xmlns:a16="http://schemas.microsoft.com/office/drawing/2014/main" id="{B5FF7DFD-79BF-4521-A3E0-8747707BB9AA}"/>
                </a:ext>
              </a:extLst>
            </p:cNvPr>
            <p:cNvSpPr/>
            <p:nvPr/>
          </p:nvSpPr>
          <p:spPr bwMode="auto">
            <a:xfrm rot="10800000">
              <a:off x="1665783" y="2869641"/>
              <a:ext cx="288000" cy="71124"/>
            </a:xfrm>
            <a:prstGeom prst="triangle">
              <a:avLst/>
            </a:prstGeom>
            <a:solidFill>
              <a:srgbClr val="0000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255" name="二等辺三角形 224">
              <a:extLst>
                <a:ext uri="{FF2B5EF4-FFF2-40B4-BE49-F238E27FC236}">
                  <a16:creationId xmlns:a16="http://schemas.microsoft.com/office/drawing/2014/main" id="{2613BC38-DC03-4574-9DB9-6D3F9283ACD9}"/>
                </a:ext>
              </a:extLst>
            </p:cNvPr>
            <p:cNvSpPr/>
            <p:nvPr/>
          </p:nvSpPr>
          <p:spPr bwMode="auto">
            <a:xfrm rot="10800000">
              <a:off x="1665783" y="2972088"/>
              <a:ext cx="288000" cy="71124"/>
            </a:xfrm>
            <a:prstGeom prst="triangle">
              <a:avLst/>
            </a:prstGeom>
            <a:solidFill>
              <a:srgbClr val="0000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8" name="Left Bracket 37">
              <a:extLst>
                <a:ext uri="{FF2B5EF4-FFF2-40B4-BE49-F238E27FC236}">
                  <a16:creationId xmlns:a16="http://schemas.microsoft.com/office/drawing/2014/main" id="{7BA24387-2B95-4683-BB62-4DA50B3A80E8}"/>
                </a:ext>
              </a:extLst>
            </p:cNvPr>
            <p:cNvSpPr/>
            <p:nvPr/>
          </p:nvSpPr>
          <p:spPr>
            <a:xfrm>
              <a:off x="1438709" y="2635905"/>
              <a:ext cx="73152" cy="612000"/>
            </a:xfrm>
            <a:prstGeom prst="leftBracket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1" name="Left Bracket 250">
              <a:extLst>
                <a:ext uri="{FF2B5EF4-FFF2-40B4-BE49-F238E27FC236}">
                  <a16:creationId xmlns:a16="http://schemas.microsoft.com/office/drawing/2014/main" id="{4F0BB628-8A56-4275-BDEF-24380BEBC851}"/>
                </a:ext>
              </a:extLst>
            </p:cNvPr>
            <p:cNvSpPr/>
            <p:nvPr/>
          </p:nvSpPr>
          <p:spPr>
            <a:xfrm>
              <a:off x="1438709" y="3299252"/>
              <a:ext cx="73152" cy="1512000"/>
            </a:xfrm>
            <a:prstGeom prst="leftBracket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07" name="正方形/長方形 511">
              <a:extLst>
                <a:ext uri="{FF2B5EF4-FFF2-40B4-BE49-F238E27FC236}">
                  <a16:creationId xmlns:a16="http://schemas.microsoft.com/office/drawing/2014/main" id="{6380AFB7-DC1E-4463-A683-C80C4C42C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9075" y="3745538"/>
              <a:ext cx="2164185" cy="2769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sz="1200" b="1" dirty="0">
                  <a:latin typeface="Helvetica" panose="020B0604020202020204" pitchFamily="34" charset="0"/>
                  <a:ea typeface="ヒラギノ丸ゴ Pro W4" charset="-128"/>
                  <a:cs typeface="Helvetica" panose="020B0604020202020204" pitchFamily="34" charset="0"/>
                </a:rPr>
                <a:t>Host defense responses 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6E13083-7718-464C-A8FF-2FE7C8A5E2E0}"/>
                </a:ext>
              </a:extLst>
            </p:cNvPr>
            <p:cNvGrpSpPr/>
            <p:nvPr/>
          </p:nvGrpSpPr>
          <p:grpSpPr>
            <a:xfrm>
              <a:off x="4556317" y="3838207"/>
              <a:ext cx="520353" cy="72000"/>
              <a:chOff x="4258723" y="3722383"/>
              <a:chExt cx="520353" cy="72000"/>
            </a:xfrm>
          </p:grpSpPr>
          <p:sp>
            <p:nvSpPr>
              <p:cNvPr id="209" name="二等辺三角形 105">
                <a:extLst>
                  <a:ext uri="{FF2B5EF4-FFF2-40B4-BE49-F238E27FC236}">
                    <a16:creationId xmlns:a16="http://schemas.microsoft.com/office/drawing/2014/main" id="{263C57EB-F52A-45EB-B887-9D1088F32A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276723" y="3704383"/>
                <a:ext cx="72000" cy="10800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cxnSp>
            <p:nvCxnSpPr>
              <p:cNvPr id="218" name="直線コネクタ 243">
                <a:extLst>
                  <a:ext uri="{FF2B5EF4-FFF2-40B4-BE49-F238E27FC236}">
                    <a16:creationId xmlns:a16="http://schemas.microsoft.com/office/drawing/2014/main" id="{BA40F88A-A427-4CF1-911C-65BCB15E59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4563076" y="3542382"/>
                <a:ext cx="0" cy="432000"/>
              </a:xfrm>
              <a:prstGeom prst="line">
                <a:avLst/>
              </a:prstGeom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257A92DA-15E8-4BF3-9A72-84B4E60F85A6}"/>
                </a:ext>
              </a:extLst>
            </p:cNvPr>
            <p:cNvGrpSpPr/>
            <p:nvPr/>
          </p:nvGrpSpPr>
          <p:grpSpPr>
            <a:xfrm rot="13467196">
              <a:off x="5126019" y="3397075"/>
              <a:ext cx="291807" cy="216000"/>
              <a:chOff x="1894055" y="3038679"/>
              <a:chExt cx="523271" cy="216000"/>
            </a:xfrm>
          </p:grpSpPr>
          <p:cxnSp>
            <p:nvCxnSpPr>
              <p:cNvPr id="220" name="直線コネクタ 276">
                <a:extLst>
                  <a:ext uri="{FF2B5EF4-FFF2-40B4-BE49-F238E27FC236}">
                    <a16:creationId xmlns:a16="http://schemas.microsoft.com/office/drawing/2014/main" id="{32171802-A4D0-4407-9BF9-161BB598F9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1900881" y="3142543"/>
                <a:ext cx="516445" cy="5182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線コネクタ 277">
                <a:extLst>
                  <a:ext uri="{FF2B5EF4-FFF2-40B4-BE49-F238E27FC236}">
                    <a16:creationId xmlns:a16="http://schemas.microsoft.com/office/drawing/2014/main" id="{A09A7555-84BA-4D5A-95FC-36DFDCDF29F9}"/>
                  </a:ext>
                </a:extLst>
              </p:cNvPr>
              <p:cNvCxnSpPr/>
              <p:nvPr/>
            </p:nvCxnSpPr>
            <p:spPr bwMode="auto">
              <a:xfrm rot="16200000" flipH="1">
                <a:off x="1786055" y="3146679"/>
                <a:ext cx="216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3" name="テキスト ボックス 10">
              <a:extLst>
                <a:ext uri="{FF2B5EF4-FFF2-40B4-BE49-F238E27FC236}">
                  <a16:creationId xmlns:a16="http://schemas.microsoft.com/office/drawing/2014/main" id="{B43E5D19-79CF-4273-A316-3AED9F51CA17}"/>
                </a:ext>
              </a:extLst>
            </p:cNvPr>
            <p:cNvSpPr txBox="1"/>
            <p:nvPr/>
          </p:nvSpPr>
          <p:spPr>
            <a:xfrm>
              <a:off x="5222238" y="3319046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en-US" sz="1000" b="1" kern="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F8AEF9B-1E85-43E6-A819-11CC98D2CBD1}"/>
                </a:ext>
              </a:extLst>
            </p:cNvPr>
            <p:cNvGrpSpPr/>
            <p:nvPr/>
          </p:nvGrpSpPr>
          <p:grpSpPr>
            <a:xfrm>
              <a:off x="1669290" y="4226352"/>
              <a:ext cx="1659174" cy="662152"/>
              <a:chOff x="1669290" y="4023660"/>
              <a:chExt cx="1659174" cy="662152"/>
            </a:xfrm>
          </p:grpSpPr>
          <p:sp>
            <p:nvSpPr>
              <p:cNvPr id="178" name="二等辺三角形 285">
                <a:extLst>
                  <a:ext uri="{FF2B5EF4-FFF2-40B4-BE49-F238E27FC236}">
                    <a16:creationId xmlns:a16="http://schemas.microsoft.com/office/drawing/2014/main" id="{F6F071B1-5E42-417D-9D59-F8C20F872674}"/>
                  </a:ext>
                </a:extLst>
              </p:cNvPr>
              <p:cNvSpPr/>
              <p:nvPr/>
            </p:nvSpPr>
            <p:spPr bwMode="auto">
              <a:xfrm rot="10800000">
                <a:off x="1675053" y="4376716"/>
                <a:ext cx="230675" cy="71124"/>
              </a:xfrm>
              <a:prstGeom prst="triangl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grpSp>
            <p:nvGrpSpPr>
              <p:cNvPr id="262" name="グループ化 2">
                <a:extLst>
                  <a:ext uri="{FF2B5EF4-FFF2-40B4-BE49-F238E27FC236}">
                    <a16:creationId xmlns:a16="http://schemas.microsoft.com/office/drawing/2014/main" id="{209E60DD-3A5E-4A64-AFCA-4CED33F95B5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2097345" y="4158515"/>
                <a:ext cx="107999" cy="365747"/>
                <a:chOff x="4781491" y="1425173"/>
                <a:chExt cx="7683" cy="52045"/>
              </a:xfrm>
              <a:solidFill>
                <a:srgbClr val="FF0000"/>
              </a:solidFill>
            </p:grpSpPr>
            <p:cxnSp>
              <p:nvCxnSpPr>
                <p:cNvPr id="263" name="直線コネクタ 243">
                  <a:extLst>
                    <a:ext uri="{FF2B5EF4-FFF2-40B4-BE49-F238E27FC236}">
                      <a16:creationId xmlns:a16="http://schemas.microsoft.com/office/drawing/2014/main" id="{4DB43B5A-18FB-48A3-8E98-800A60D806A1}"/>
                    </a:ext>
                  </a:extLst>
                </p:cNvPr>
                <p:cNvCxnSpPr/>
                <p:nvPr/>
              </p:nvCxnSpPr>
              <p:spPr bwMode="auto">
                <a:xfrm>
                  <a:off x="4785332" y="1425173"/>
                  <a:ext cx="0" cy="30736"/>
                </a:xfrm>
                <a:prstGeom prst="line">
                  <a:avLst/>
                </a:prstGeom>
                <a:grpFill/>
                <a:ln w="2857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64" name="二等辺三角形 105">
                  <a:extLst>
                    <a:ext uri="{FF2B5EF4-FFF2-40B4-BE49-F238E27FC236}">
                      <a16:creationId xmlns:a16="http://schemas.microsoft.com/office/drawing/2014/main" id="{38D05665-41B5-47B9-A4A3-2627276839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4781491" y="1453654"/>
                  <a:ext cx="7683" cy="23564"/>
                </a:xfrm>
                <a:prstGeom prst="triangle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6858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Osaka" pitchFamily="-106" charset="-128"/>
                    <a:cs typeface="Helvetica" panose="020B0604020202020204" pitchFamily="34" charset="0"/>
                  </a:endParaRPr>
                </a:p>
              </p:txBody>
            </p:sp>
          </p:grpSp>
          <p:grpSp>
            <p:nvGrpSpPr>
              <p:cNvPr id="266" name="グループ化 164">
                <a:extLst>
                  <a:ext uri="{FF2B5EF4-FFF2-40B4-BE49-F238E27FC236}">
                    <a16:creationId xmlns:a16="http://schemas.microsoft.com/office/drawing/2014/main" id="{01F38240-1499-4380-A75B-2D5955B74D10}"/>
                  </a:ext>
                </a:extLst>
              </p:cNvPr>
              <p:cNvGrpSpPr/>
              <p:nvPr/>
            </p:nvGrpSpPr>
            <p:grpSpPr>
              <a:xfrm>
                <a:off x="2586277" y="4439591"/>
                <a:ext cx="742187" cy="246221"/>
                <a:chOff x="2342223" y="1402079"/>
                <a:chExt cx="989583" cy="328295"/>
              </a:xfrm>
            </p:grpSpPr>
            <p:sp>
              <p:nvSpPr>
                <p:cNvPr id="267" name="円/楕円 152">
                  <a:extLst>
                    <a:ext uri="{FF2B5EF4-FFF2-40B4-BE49-F238E27FC236}">
                      <a16:creationId xmlns:a16="http://schemas.microsoft.com/office/drawing/2014/main" id="{27FC254D-F793-469D-A420-D641617010BA}"/>
                    </a:ext>
                  </a:extLst>
                </p:cNvPr>
                <p:cNvSpPr/>
                <p:nvPr/>
              </p:nvSpPr>
              <p:spPr bwMode="auto">
                <a:xfrm>
                  <a:off x="2342223" y="1453503"/>
                  <a:ext cx="305461" cy="208950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6858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Osaka" pitchFamily="-106" charset="-128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268" name="テキスト ボックス 158">
                  <a:extLst>
                    <a:ext uri="{FF2B5EF4-FFF2-40B4-BE49-F238E27FC236}">
                      <a16:creationId xmlns:a16="http://schemas.microsoft.com/office/drawing/2014/main" id="{4C786520-48C5-4880-900B-1ECFC0F97FDB}"/>
                    </a:ext>
                  </a:extLst>
                </p:cNvPr>
                <p:cNvSpPr txBox="1"/>
                <p:nvPr/>
              </p:nvSpPr>
              <p:spPr>
                <a:xfrm>
                  <a:off x="2593996" y="1402079"/>
                  <a:ext cx="737810" cy="3282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Helvetica" panose="020B0604020202020204" pitchFamily="34" charset="0"/>
                      <a:cs typeface="Helvetica" panose="020B0604020202020204" pitchFamily="34" charset="0"/>
                    </a:rPr>
                    <a:t>Bel2-5</a:t>
                  </a:r>
                </a:p>
              </p:txBody>
            </p:sp>
          </p:grpSp>
          <p:sp>
            <p:nvSpPr>
              <p:cNvPr id="311" name="二等辺三角形 285">
                <a:extLst>
                  <a:ext uri="{FF2B5EF4-FFF2-40B4-BE49-F238E27FC236}">
                    <a16:creationId xmlns:a16="http://schemas.microsoft.com/office/drawing/2014/main" id="{EE88E8AB-20DA-44F4-B25D-83AC588973AA}"/>
                  </a:ext>
                </a:extLst>
              </p:cNvPr>
              <p:cNvSpPr/>
              <p:nvPr/>
            </p:nvSpPr>
            <p:spPr bwMode="auto">
              <a:xfrm rot="10800000">
                <a:off x="1675053" y="4284990"/>
                <a:ext cx="230675" cy="71124"/>
              </a:xfrm>
              <a:prstGeom prst="triangl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sp>
            <p:nvSpPr>
              <p:cNvPr id="216" name="テキスト ボックス 10">
                <a:extLst>
                  <a:ext uri="{FF2B5EF4-FFF2-40B4-BE49-F238E27FC236}">
                    <a16:creationId xmlns:a16="http://schemas.microsoft.com/office/drawing/2014/main" id="{844298F4-835F-4662-A555-9CFAC55C1163}"/>
                  </a:ext>
                </a:extLst>
              </p:cNvPr>
              <p:cNvSpPr txBox="1"/>
              <p:nvPr/>
            </p:nvSpPr>
            <p:spPr>
              <a:xfrm>
                <a:off x="2092957" y="407493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?</a:t>
                </a:r>
              </a:p>
            </p:txBody>
          </p:sp>
          <p:grpSp>
            <p:nvGrpSpPr>
              <p:cNvPr id="230" name="グループ化 164">
                <a:extLst>
                  <a:ext uri="{FF2B5EF4-FFF2-40B4-BE49-F238E27FC236}">
                    <a16:creationId xmlns:a16="http://schemas.microsoft.com/office/drawing/2014/main" id="{98B66664-5E2C-474F-B640-BC8A10BA6133}"/>
                  </a:ext>
                </a:extLst>
              </p:cNvPr>
              <p:cNvGrpSpPr/>
              <p:nvPr/>
            </p:nvGrpSpPr>
            <p:grpSpPr>
              <a:xfrm>
                <a:off x="2429698" y="4219615"/>
                <a:ext cx="744500" cy="246221"/>
                <a:chOff x="2538103" y="1707050"/>
                <a:chExt cx="992667" cy="328294"/>
              </a:xfrm>
            </p:grpSpPr>
            <p:sp>
              <p:nvSpPr>
                <p:cNvPr id="231" name="円/楕円 152">
                  <a:extLst>
                    <a:ext uri="{FF2B5EF4-FFF2-40B4-BE49-F238E27FC236}">
                      <a16:creationId xmlns:a16="http://schemas.microsoft.com/office/drawing/2014/main" id="{31E8196E-7427-4A2B-99A5-8EE4EB7A550E}"/>
                    </a:ext>
                  </a:extLst>
                </p:cNvPr>
                <p:cNvSpPr/>
                <p:nvPr/>
              </p:nvSpPr>
              <p:spPr bwMode="auto">
                <a:xfrm flipH="1">
                  <a:off x="2538103" y="1784870"/>
                  <a:ext cx="282397" cy="134629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6858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Osaka" pitchFamily="-106" charset="-128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232" name="テキスト ボックス 158">
                  <a:extLst>
                    <a:ext uri="{FF2B5EF4-FFF2-40B4-BE49-F238E27FC236}">
                      <a16:creationId xmlns:a16="http://schemas.microsoft.com/office/drawing/2014/main" id="{B4BCD19B-8D75-4F9D-936A-5C830D258A18}"/>
                    </a:ext>
                  </a:extLst>
                </p:cNvPr>
                <p:cNvSpPr txBox="1"/>
                <p:nvPr/>
              </p:nvSpPr>
              <p:spPr>
                <a:xfrm>
                  <a:off x="2765175" y="1707050"/>
                  <a:ext cx="765595" cy="3282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Helvetica" panose="020B0604020202020204" pitchFamily="34" charset="0"/>
                      <a:cs typeface="Helvetica" panose="020B0604020202020204" pitchFamily="34" charset="0"/>
                    </a:rPr>
                    <a:t>NopP2</a:t>
                  </a:r>
                </a:p>
              </p:txBody>
            </p:sp>
          </p:grpSp>
          <p:sp>
            <p:nvSpPr>
              <p:cNvPr id="293" name="円/楕円 152">
                <a:extLst>
                  <a:ext uri="{FF2B5EF4-FFF2-40B4-BE49-F238E27FC236}">
                    <a16:creationId xmlns:a16="http://schemas.microsoft.com/office/drawing/2014/main" id="{55B03B07-B9C2-4757-973C-5F7A9293A0B5}"/>
                  </a:ext>
                </a:extLst>
              </p:cNvPr>
              <p:cNvSpPr/>
              <p:nvPr/>
            </p:nvSpPr>
            <p:spPr bwMode="auto">
              <a:xfrm flipH="1">
                <a:off x="2579235" y="4108720"/>
                <a:ext cx="247259" cy="10403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  <p:sp>
            <p:nvSpPr>
              <p:cNvPr id="294" name="テキスト ボックス 158">
                <a:extLst>
                  <a:ext uri="{FF2B5EF4-FFF2-40B4-BE49-F238E27FC236}">
                    <a16:creationId xmlns:a16="http://schemas.microsoft.com/office/drawing/2014/main" id="{40507B72-9DB1-49C5-847A-AC2C2D83D783}"/>
                  </a:ext>
                </a:extLst>
              </p:cNvPr>
              <p:cNvSpPr txBox="1"/>
              <p:nvPr/>
            </p:nvSpPr>
            <p:spPr>
              <a:xfrm>
                <a:off x="2802293" y="4023660"/>
                <a:ext cx="44595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kern="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InnB</a:t>
                </a:r>
                <a:endParaRPr kumimoji="0" lang="en-US" sz="10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95" name="二等辺三角形 285">
                <a:extLst>
                  <a:ext uri="{FF2B5EF4-FFF2-40B4-BE49-F238E27FC236}">
                    <a16:creationId xmlns:a16="http://schemas.microsoft.com/office/drawing/2014/main" id="{2ECDEE61-9DCA-49FD-A372-C4CE75E3AD9D}"/>
                  </a:ext>
                </a:extLst>
              </p:cNvPr>
              <p:cNvSpPr/>
              <p:nvPr/>
            </p:nvSpPr>
            <p:spPr bwMode="auto">
              <a:xfrm rot="10800000">
                <a:off x="1669290" y="4199911"/>
                <a:ext cx="230675" cy="71124"/>
              </a:xfrm>
              <a:prstGeom prst="triangl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0F1A8099-ED5C-474A-83D0-2E2A09F48C35}"/>
                </a:ext>
              </a:extLst>
            </p:cNvPr>
            <p:cNvGrpSpPr/>
            <p:nvPr/>
          </p:nvGrpSpPr>
          <p:grpSpPr>
            <a:xfrm rot="16200000">
              <a:off x="3694175" y="3397567"/>
              <a:ext cx="260984" cy="324000"/>
              <a:chOff x="1875000" y="2991357"/>
              <a:chExt cx="468000" cy="324000"/>
            </a:xfrm>
          </p:grpSpPr>
          <p:cxnSp>
            <p:nvCxnSpPr>
              <p:cNvPr id="297" name="直線コネクタ 276">
                <a:extLst>
                  <a:ext uri="{FF2B5EF4-FFF2-40B4-BE49-F238E27FC236}">
                    <a16:creationId xmlns:a16="http://schemas.microsoft.com/office/drawing/2014/main" id="{6BBC0766-88C4-4998-966D-41C71F37BA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1875000" y="3144122"/>
                <a:ext cx="468000" cy="5182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線コネクタ 277">
                <a:extLst>
                  <a:ext uri="{FF2B5EF4-FFF2-40B4-BE49-F238E27FC236}">
                    <a16:creationId xmlns:a16="http://schemas.microsoft.com/office/drawing/2014/main" id="{A11CA4A7-EFBD-416A-AC21-80C18EAEEA80}"/>
                  </a:ext>
                </a:extLst>
              </p:cNvPr>
              <p:cNvCxnSpPr/>
              <p:nvPr/>
            </p:nvCxnSpPr>
            <p:spPr bwMode="auto">
              <a:xfrm rot="16200000" flipH="1">
                <a:off x="1717463" y="3153357"/>
                <a:ext cx="324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9" name="テキスト ボックス 10">
              <a:extLst>
                <a:ext uri="{FF2B5EF4-FFF2-40B4-BE49-F238E27FC236}">
                  <a16:creationId xmlns:a16="http://schemas.microsoft.com/office/drawing/2014/main" id="{31F5B5D6-C6F5-4A49-8111-29398D66126B}"/>
                </a:ext>
              </a:extLst>
            </p:cNvPr>
            <p:cNvSpPr txBox="1"/>
            <p:nvPr/>
          </p:nvSpPr>
          <p:spPr>
            <a:xfrm>
              <a:off x="3788001" y="3421357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09DA15E9-9B6C-4765-843B-97AE28729917}"/>
                </a:ext>
              </a:extLst>
            </p:cNvPr>
            <p:cNvGrpSpPr/>
            <p:nvPr/>
          </p:nvGrpSpPr>
          <p:grpSpPr>
            <a:xfrm>
              <a:off x="3133170" y="3117766"/>
              <a:ext cx="780292" cy="307777"/>
              <a:chOff x="4215194" y="3456012"/>
              <a:chExt cx="780292" cy="307777"/>
            </a:xfrm>
          </p:grpSpPr>
          <p:sp>
            <p:nvSpPr>
              <p:cNvPr id="301" name="テキスト ボックス 10">
                <a:extLst>
                  <a:ext uri="{FF2B5EF4-FFF2-40B4-BE49-F238E27FC236}">
                    <a16:creationId xmlns:a16="http://schemas.microsoft.com/office/drawing/2014/main" id="{23E63F43-579F-4DD3-BBAF-95BDC8ABE3C9}"/>
                  </a:ext>
                </a:extLst>
              </p:cNvPr>
              <p:cNvSpPr txBox="1"/>
              <p:nvPr/>
            </p:nvSpPr>
            <p:spPr>
              <a:xfrm>
                <a:off x="4215194" y="3456012"/>
                <a:ext cx="6415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NopL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302" name="円/楕円 9">
                <a:extLst>
                  <a:ext uri="{FF2B5EF4-FFF2-40B4-BE49-F238E27FC236}">
                    <a16:creationId xmlns:a16="http://schemas.microsoft.com/office/drawing/2014/main" id="{4BB4DF3C-DA72-4712-8F5C-10098FF47855}"/>
                  </a:ext>
                </a:extLst>
              </p:cNvPr>
              <p:cNvSpPr/>
              <p:nvPr/>
            </p:nvSpPr>
            <p:spPr bwMode="auto">
              <a:xfrm>
                <a:off x="4789631" y="3560616"/>
                <a:ext cx="205855" cy="137024"/>
              </a:xfrm>
              <a:prstGeom prst="ellipse">
                <a:avLst/>
              </a:prstGeom>
              <a:solidFill>
                <a:srgbClr val="00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03" name="二等辺三角形 224">
              <a:extLst>
                <a:ext uri="{FF2B5EF4-FFF2-40B4-BE49-F238E27FC236}">
                  <a16:creationId xmlns:a16="http://schemas.microsoft.com/office/drawing/2014/main" id="{5A5C10D1-2601-43AC-A04D-A02746BA055E}"/>
                </a:ext>
              </a:extLst>
            </p:cNvPr>
            <p:cNvSpPr/>
            <p:nvPr/>
          </p:nvSpPr>
          <p:spPr bwMode="auto">
            <a:xfrm rot="10800000">
              <a:off x="1660686" y="3068881"/>
              <a:ext cx="288000" cy="71124"/>
            </a:xfrm>
            <a:prstGeom prst="triangle">
              <a:avLst/>
            </a:prstGeom>
            <a:solidFill>
              <a:srgbClr val="0000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sp>
          <p:nvSpPr>
            <p:cNvPr id="308" name="二等辺三角形 224">
              <a:extLst>
                <a:ext uri="{FF2B5EF4-FFF2-40B4-BE49-F238E27FC236}">
                  <a16:creationId xmlns:a16="http://schemas.microsoft.com/office/drawing/2014/main" id="{BBC76387-76F8-4CA6-A2B0-D77982483304}"/>
                </a:ext>
              </a:extLst>
            </p:cNvPr>
            <p:cNvSpPr/>
            <p:nvPr/>
          </p:nvSpPr>
          <p:spPr bwMode="auto">
            <a:xfrm rot="10800000">
              <a:off x="1584366" y="3274677"/>
              <a:ext cx="288000" cy="71124"/>
            </a:xfrm>
            <a:prstGeom prst="triangle">
              <a:avLst/>
            </a:prstGeom>
            <a:solidFill>
              <a:srgbClr val="0000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Osaka" pitchFamily="-106" charset="-128"/>
                <a:cs typeface="Helvetica" panose="020B0604020202020204" pitchFamily="34" charset="0"/>
              </a:endParaRPr>
            </a:p>
          </p:txBody>
        </p:sp>
        <p:grpSp>
          <p:nvGrpSpPr>
            <p:cNvPr id="309" name="グループ化 2">
              <a:extLst>
                <a:ext uri="{FF2B5EF4-FFF2-40B4-BE49-F238E27FC236}">
                  <a16:creationId xmlns:a16="http://schemas.microsoft.com/office/drawing/2014/main" id="{F0D7CA48-26EE-49C5-933E-EE2FB8408AC4}"/>
                </a:ext>
              </a:extLst>
            </p:cNvPr>
            <p:cNvGrpSpPr>
              <a:grpSpLocks noChangeAspect="1"/>
            </p:cNvGrpSpPr>
            <p:nvPr/>
          </p:nvGrpSpPr>
          <p:grpSpPr>
            <a:xfrm rot="4131503">
              <a:off x="2052311" y="2984644"/>
              <a:ext cx="107999" cy="437752"/>
              <a:chOff x="4781491" y="1414927"/>
              <a:chExt cx="7683" cy="62291"/>
            </a:xfrm>
            <a:solidFill>
              <a:srgbClr val="FF0000"/>
            </a:solidFill>
          </p:grpSpPr>
          <p:cxnSp>
            <p:nvCxnSpPr>
              <p:cNvPr id="310" name="直線コネクタ 243">
                <a:extLst>
                  <a:ext uri="{FF2B5EF4-FFF2-40B4-BE49-F238E27FC236}">
                    <a16:creationId xmlns:a16="http://schemas.microsoft.com/office/drawing/2014/main" id="{128258CD-4405-4A1D-B723-1BBFE51F4A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>
                <a:off x="4785333" y="1414927"/>
                <a:ext cx="0" cy="46104"/>
              </a:xfrm>
              <a:prstGeom prst="line">
                <a:avLst/>
              </a:prstGeom>
              <a:grpFill/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2" name="二等辺三角形 105">
                <a:extLst>
                  <a:ext uri="{FF2B5EF4-FFF2-40B4-BE49-F238E27FC236}">
                    <a16:creationId xmlns:a16="http://schemas.microsoft.com/office/drawing/2014/main" id="{8712AE32-60DF-4AFE-AA23-77BA233724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781491" y="1453654"/>
                <a:ext cx="7683" cy="23564"/>
              </a:xfrm>
              <a:prstGeom prst="triangl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13" name="テキスト ボックス 10">
              <a:extLst>
                <a:ext uri="{FF2B5EF4-FFF2-40B4-BE49-F238E27FC236}">
                  <a16:creationId xmlns:a16="http://schemas.microsoft.com/office/drawing/2014/main" id="{D9864110-7FC8-4B1C-BD0E-A882045A9910}"/>
                </a:ext>
              </a:extLst>
            </p:cNvPr>
            <p:cNvSpPr txBox="1"/>
            <p:nvPr/>
          </p:nvSpPr>
          <p:spPr>
            <a:xfrm>
              <a:off x="2011786" y="3197082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sp>
          <p:nvSpPr>
            <p:cNvPr id="190" name="テキスト ボックス 10">
              <a:extLst>
                <a:ext uri="{FF2B5EF4-FFF2-40B4-BE49-F238E27FC236}">
                  <a16:creationId xmlns:a16="http://schemas.microsoft.com/office/drawing/2014/main" id="{ABDECCBB-A922-4827-8B02-9AFF826E7584}"/>
                </a:ext>
              </a:extLst>
            </p:cNvPr>
            <p:cNvSpPr txBox="1"/>
            <p:nvPr/>
          </p:nvSpPr>
          <p:spPr>
            <a:xfrm>
              <a:off x="2757013" y="4073199"/>
              <a:ext cx="111440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Weakly triggered?</a:t>
              </a:r>
            </a:p>
          </p:txBody>
        </p:sp>
        <p:sp>
          <p:nvSpPr>
            <p:cNvPr id="191" name="テキスト ボックス 10">
              <a:extLst>
                <a:ext uri="{FF2B5EF4-FFF2-40B4-BE49-F238E27FC236}">
                  <a16:creationId xmlns:a16="http://schemas.microsoft.com/office/drawing/2014/main" id="{2D998A94-918C-4430-BE76-275FC23C4217}"/>
                </a:ext>
              </a:extLst>
            </p:cNvPr>
            <p:cNvSpPr txBox="1"/>
            <p:nvPr/>
          </p:nvSpPr>
          <p:spPr>
            <a:xfrm>
              <a:off x="3778180" y="4638236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DE327FD-D567-43C7-A2A9-19E76F0880E2}"/>
                </a:ext>
              </a:extLst>
            </p:cNvPr>
            <p:cNvGrpSpPr/>
            <p:nvPr/>
          </p:nvGrpSpPr>
          <p:grpSpPr>
            <a:xfrm>
              <a:off x="3243242" y="4623473"/>
              <a:ext cx="677352" cy="260984"/>
              <a:chOff x="3243242" y="4623473"/>
              <a:chExt cx="677352" cy="260984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E704FFCC-A5B4-45DE-AF06-FCA6D9B00092}"/>
                  </a:ext>
                </a:extLst>
              </p:cNvPr>
              <p:cNvGrpSpPr/>
              <p:nvPr/>
            </p:nvGrpSpPr>
            <p:grpSpPr>
              <a:xfrm rot="-5400000">
                <a:off x="3682102" y="4645965"/>
                <a:ext cx="260984" cy="216000"/>
                <a:chOff x="1875000" y="3099357"/>
                <a:chExt cx="468000" cy="216000"/>
              </a:xfrm>
            </p:grpSpPr>
            <p:cxnSp>
              <p:nvCxnSpPr>
                <p:cNvPr id="222" name="直線コネクタ 276">
                  <a:extLst>
                    <a:ext uri="{FF2B5EF4-FFF2-40B4-BE49-F238E27FC236}">
                      <a16:creationId xmlns:a16="http://schemas.microsoft.com/office/drawing/2014/main" id="{16453005-2761-4A46-84B9-EBD3B397D4F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V="1">
                  <a:off x="1875000" y="3204765"/>
                  <a:ext cx="468000" cy="5182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直線コネクタ 277">
                  <a:extLst>
                    <a:ext uri="{FF2B5EF4-FFF2-40B4-BE49-F238E27FC236}">
                      <a16:creationId xmlns:a16="http://schemas.microsoft.com/office/drawing/2014/main" id="{33AA616A-F57C-4C5C-A8A2-9D820AA5ADE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771463" y="3207357"/>
                  <a:ext cx="216000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8" name="直線コネクタ 277">
                <a:extLst>
                  <a:ext uri="{FF2B5EF4-FFF2-40B4-BE49-F238E27FC236}">
                    <a16:creationId xmlns:a16="http://schemas.microsoft.com/office/drawing/2014/main" id="{9A9DC5C3-8EFC-4981-B283-4F3C585E58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3243242" y="4626680"/>
                <a:ext cx="576000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712A2A3-6744-48D2-A733-2E094CD688C0}"/>
                </a:ext>
              </a:extLst>
            </p:cNvPr>
            <p:cNvGrpSpPr/>
            <p:nvPr/>
          </p:nvGrpSpPr>
          <p:grpSpPr>
            <a:xfrm>
              <a:off x="3312832" y="4052094"/>
              <a:ext cx="604904" cy="309071"/>
              <a:chOff x="3262032" y="4052094"/>
              <a:chExt cx="604904" cy="309071"/>
            </a:xfrm>
          </p:grpSpPr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id="{DFDD6E2B-AC60-4969-87AE-84A69905F6C0}"/>
                  </a:ext>
                </a:extLst>
              </p:cNvPr>
              <p:cNvGrpSpPr/>
              <p:nvPr/>
            </p:nvGrpSpPr>
            <p:grpSpPr>
              <a:xfrm rot="5400000">
                <a:off x="3419540" y="3942673"/>
                <a:ext cx="260984" cy="576000"/>
                <a:chOff x="1875000" y="3200209"/>
                <a:chExt cx="468000" cy="576000"/>
              </a:xfrm>
            </p:grpSpPr>
            <p:cxnSp>
              <p:nvCxnSpPr>
                <p:cNvPr id="204" name="直線コネクタ 276">
                  <a:extLst>
                    <a:ext uri="{FF2B5EF4-FFF2-40B4-BE49-F238E27FC236}">
                      <a16:creationId xmlns:a16="http://schemas.microsoft.com/office/drawing/2014/main" id="{C15C04E3-15CB-430E-A0A6-08552934BC2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V="1">
                  <a:off x="1875000" y="3204765"/>
                  <a:ext cx="468000" cy="5182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直線コネクタ 277">
                  <a:extLst>
                    <a:ext uri="{FF2B5EF4-FFF2-40B4-BE49-F238E27FC236}">
                      <a16:creationId xmlns:a16="http://schemas.microsoft.com/office/drawing/2014/main" id="{C4A06A6E-FD24-431C-A752-C25EBBAEAC5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 flipH="1">
                  <a:off x="2039143" y="3488209"/>
                  <a:ext cx="57600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5" name="二等辺三角形 105">
                <a:extLst>
                  <a:ext uri="{FF2B5EF4-FFF2-40B4-BE49-F238E27FC236}">
                    <a16:creationId xmlns:a16="http://schemas.microsoft.com/office/drawing/2014/main" id="{1E802F22-4850-4D60-B224-5782BAF5A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936" y="4052094"/>
                <a:ext cx="72000" cy="10800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Osaka" pitchFamily="-106" charset="-128"/>
                  <a:cs typeface="Helvetica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37583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2672</TotalTime>
  <Words>248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 New Roman</vt:lpstr>
      <vt:lpstr>ホワイト</vt:lpstr>
      <vt:lpstr>PowerPoint Presentation</vt:lpstr>
    </vt:vector>
  </TitlesOfParts>
  <Company>奈良女子大学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岡崎伸</dc:creator>
  <cp:lastModifiedBy>Nguyen Hien P.</cp:lastModifiedBy>
  <cp:revision>339</cp:revision>
  <cp:lastPrinted>2016-03-31T02:00:37Z</cp:lastPrinted>
  <dcterms:created xsi:type="dcterms:W3CDTF">2015-04-17T05:32:31Z</dcterms:created>
  <dcterms:modified xsi:type="dcterms:W3CDTF">2020-02-22T00:06:08Z</dcterms:modified>
</cp:coreProperties>
</file>