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423" r:id="rId2"/>
    <p:sldId id="391" r:id="rId3"/>
    <p:sldId id="416" r:id="rId4"/>
    <p:sldId id="388" r:id="rId5"/>
    <p:sldId id="418" r:id="rId6"/>
    <p:sldId id="410" r:id="rId7"/>
    <p:sldId id="422" r:id="rId8"/>
    <p:sldId id="428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B00"/>
    <a:srgbClr val="0016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/>
    <p:restoredTop sz="92582"/>
  </p:normalViewPr>
  <p:slideViewPr>
    <p:cSldViewPr snapToGrid="0" snapToObjects="1">
      <p:cViewPr varScale="1">
        <p:scale>
          <a:sx n="112" d="100"/>
          <a:sy n="112" d="100"/>
        </p:scale>
        <p:origin x="1328" y="200"/>
      </p:cViewPr>
      <p:guideLst/>
    </p:cSldViewPr>
  </p:slideViewPr>
  <p:outlineViewPr>
    <p:cViewPr>
      <p:scale>
        <a:sx n="33" d="100"/>
        <a:sy n="33" d="100"/>
      </p:scale>
      <p:origin x="-3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oichiSATO/Documents/D.%20&#25237;&#31295;&#35542;&#25991;/&#12527;&#12459;&#12513;/Sato%20and%20OIKAWA/&#29872;&#22659;&#12486;&#12441;&#12540;&#12479;/190413_&#27700;&#28201;&#65299;&#22320;&#28857;&#12414;&#12392;&#12417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IWT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0040FF"/>
              </a:solidFill>
              <a:ln w="9525">
                <a:solidFill>
                  <a:srgbClr val="0040FF"/>
                </a:solidFill>
              </a:ln>
              <a:effectLst/>
            </c:spPr>
          </c:marker>
          <c:cat>
            <c:numRef>
              <c:f>'180323＿水温データ (2)'!$F$14:$F$49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cat>
          <c:val>
            <c:numRef>
              <c:f>'180323＿水温データ (2)'!$C$14:$C$49</c:f>
              <c:numCache>
                <c:formatCode>General</c:formatCode>
                <c:ptCount val="36"/>
                <c:pt idx="0">
                  <c:v>10.055444444444445</c:v>
                </c:pt>
                <c:pt idx="1">
                  <c:v>8.9191851851851851</c:v>
                </c:pt>
                <c:pt idx="2">
                  <c:v>8.2520000000000007</c:v>
                </c:pt>
                <c:pt idx="3">
                  <c:v>7.7935555555555567</c:v>
                </c:pt>
                <c:pt idx="4">
                  <c:v>7.3867777777777768</c:v>
                </c:pt>
                <c:pt idx="5">
                  <c:v>6.9427499999999993</c:v>
                </c:pt>
                <c:pt idx="6">
                  <c:v>6.6166999999999989</c:v>
                </c:pt>
                <c:pt idx="7">
                  <c:v>6.2957000000000001</c:v>
                </c:pt>
                <c:pt idx="8">
                  <c:v>6.441588888888889</c:v>
                </c:pt>
                <c:pt idx="9">
                  <c:v>6.7737999999999987</c:v>
                </c:pt>
                <c:pt idx="10">
                  <c:v>7.2200555555555566</c:v>
                </c:pt>
                <c:pt idx="11">
                  <c:v>8.1937777777777772</c:v>
                </c:pt>
                <c:pt idx="12">
                  <c:v>9.2307901234567904</c:v>
                </c:pt>
                <c:pt idx="13">
                  <c:v>10.393518518518517</c:v>
                </c:pt>
                <c:pt idx="14">
                  <c:v>11.980281249999999</c:v>
                </c:pt>
                <c:pt idx="15">
                  <c:v>12.829660714285716</c:v>
                </c:pt>
                <c:pt idx="16">
                  <c:v>13.869291666666667</c:v>
                </c:pt>
                <c:pt idx="17">
                  <c:v>14.975000000000001</c:v>
                </c:pt>
                <c:pt idx="18">
                  <c:v>16.367374999999999</c:v>
                </c:pt>
                <c:pt idx="19">
                  <c:v>17.071124999999999</c:v>
                </c:pt>
                <c:pt idx="20">
                  <c:v>18.381625</c:v>
                </c:pt>
                <c:pt idx="21">
                  <c:v>19.872125</c:v>
                </c:pt>
                <c:pt idx="22">
                  <c:v>20.967055555555557</c:v>
                </c:pt>
                <c:pt idx="23">
                  <c:v>20.927</c:v>
                </c:pt>
                <c:pt idx="24">
                  <c:v>21.260406250000003</c:v>
                </c:pt>
                <c:pt idx="25">
                  <c:v>21.251125000000002</c:v>
                </c:pt>
                <c:pt idx="26">
                  <c:v>20.340249999999997</c:v>
                </c:pt>
                <c:pt idx="27">
                  <c:v>19.446125000000002</c:v>
                </c:pt>
                <c:pt idx="28">
                  <c:v>18.507249999999999</c:v>
                </c:pt>
                <c:pt idx="29">
                  <c:v>17.305861111111113</c:v>
                </c:pt>
                <c:pt idx="30">
                  <c:v>15.956583333333336</c:v>
                </c:pt>
                <c:pt idx="31">
                  <c:v>15.178652777777778</c:v>
                </c:pt>
                <c:pt idx="32">
                  <c:v>13.958083333333335</c:v>
                </c:pt>
                <c:pt idx="33">
                  <c:v>12.803687500000001</c:v>
                </c:pt>
                <c:pt idx="34">
                  <c:v>11.934263888888887</c:v>
                </c:pt>
                <c:pt idx="35">
                  <c:v>10.829250000000002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004-0A4E-8A3E-7B7080BDF78D}"/>
            </c:ext>
          </c:extLst>
        </c:ser>
        <c:ser>
          <c:idx val="1"/>
          <c:order val="1"/>
          <c:tx>
            <c:v>TKS</c:v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cat>
            <c:numRef>
              <c:f>'180323＿水温データ (2)'!$F$14:$F$49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cat>
          <c:val>
            <c:numRef>
              <c:f>'180323＿水温データ (2)'!$D$14:$D$49</c:f>
              <c:numCache>
                <c:formatCode>0.0</c:formatCode>
                <c:ptCount val="36"/>
                <c:pt idx="0">
                  <c:v>11.8408</c:v>
                </c:pt>
                <c:pt idx="1">
                  <c:v>10.641500000000002</c:v>
                </c:pt>
                <c:pt idx="2">
                  <c:v>9.7905454545454553</c:v>
                </c:pt>
                <c:pt idx="3">
                  <c:v>9.4248999999999992</c:v>
                </c:pt>
                <c:pt idx="4">
                  <c:v>8.9892000000000003</c:v>
                </c:pt>
                <c:pt idx="5">
                  <c:v>9.1864444444444437</c:v>
                </c:pt>
                <c:pt idx="6">
                  <c:v>9.3752999999999993</c:v>
                </c:pt>
                <c:pt idx="7">
                  <c:v>9.6048999999999971</c:v>
                </c:pt>
                <c:pt idx="8">
                  <c:v>10.342272727272727</c:v>
                </c:pt>
                <c:pt idx="9">
                  <c:v>11.296899999999999</c:v>
                </c:pt>
                <c:pt idx="10">
                  <c:v>12.299000000000001</c:v>
                </c:pt>
                <c:pt idx="11">
                  <c:v>13.510500000000002</c:v>
                </c:pt>
                <c:pt idx="12">
                  <c:v>14</c:v>
                </c:pt>
                <c:pt idx="13">
                  <c:v>15</c:v>
                </c:pt>
                <c:pt idx="14">
                  <c:v>16.8</c:v>
                </c:pt>
                <c:pt idx="15">
                  <c:v>17.899999999999999</c:v>
                </c:pt>
                <c:pt idx="16">
                  <c:v>18.600000000000001</c:v>
                </c:pt>
                <c:pt idx="17">
                  <c:v>20.2</c:v>
                </c:pt>
                <c:pt idx="18">
                  <c:v>21.3</c:v>
                </c:pt>
                <c:pt idx="19">
                  <c:v>22.5</c:v>
                </c:pt>
                <c:pt idx="20">
                  <c:v>24</c:v>
                </c:pt>
                <c:pt idx="21">
                  <c:v>24.9</c:v>
                </c:pt>
                <c:pt idx="22">
                  <c:v>25.6</c:v>
                </c:pt>
                <c:pt idx="23">
                  <c:v>26.5</c:v>
                </c:pt>
                <c:pt idx="24">
                  <c:v>26.7</c:v>
                </c:pt>
                <c:pt idx="25">
                  <c:v>26.55</c:v>
                </c:pt>
                <c:pt idx="26">
                  <c:v>25.72</c:v>
                </c:pt>
                <c:pt idx="27">
                  <c:v>24.650000000000002</c:v>
                </c:pt>
                <c:pt idx="28">
                  <c:v>23.55</c:v>
                </c:pt>
                <c:pt idx="29">
                  <c:v>22.73</c:v>
                </c:pt>
                <c:pt idx="30">
                  <c:v>20.930000000000003</c:v>
                </c:pt>
                <c:pt idx="31">
                  <c:v>19.649999999999999</c:v>
                </c:pt>
                <c:pt idx="32">
                  <c:v>17.98</c:v>
                </c:pt>
                <c:pt idx="33">
                  <c:v>16.440000000000005</c:v>
                </c:pt>
                <c:pt idx="34">
                  <c:v>15.09</c:v>
                </c:pt>
                <c:pt idx="35">
                  <c:v>13.7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004-0A4E-8A3E-7B7080BDF78D}"/>
            </c:ext>
          </c:extLst>
        </c:ser>
        <c:ser>
          <c:idx val="2"/>
          <c:order val="2"/>
          <c:tx>
            <c:v>KGS</c:v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numRef>
              <c:f>'180323＿水温データ (2)'!$F$14:$F$49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cat>
          <c:val>
            <c:numRef>
              <c:f>'180323＿水温データ (2)'!$E$14:$E$49</c:f>
              <c:numCache>
                <c:formatCode>General</c:formatCode>
                <c:ptCount val="36"/>
                <c:pt idx="0">
                  <c:v>17.057499999999997</c:v>
                </c:pt>
                <c:pt idx="1">
                  <c:v>16.4375</c:v>
                </c:pt>
                <c:pt idx="2">
                  <c:v>16.234999999999999</c:v>
                </c:pt>
                <c:pt idx="3">
                  <c:v>16.057500000000001</c:v>
                </c:pt>
                <c:pt idx="4">
                  <c:v>15.672499999999998</c:v>
                </c:pt>
                <c:pt idx="5">
                  <c:v>15.707986111111111</c:v>
                </c:pt>
                <c:pt idx="6">
                  <c:v>15.870000000000001</c:v>
                </c:pt>
                <c:pt idx="7">
                  <c:v>16.2775</c:v>
                </c:pt>
                <c:pt idx="8">
                  <c:v>16.547499999999999</c:v>
                </c:pt>
                <c:pt idx="9">
                  <c:v>17.3325</c:v>
                </c:pt>
                <c:pt idx="10">
                  <c:v>17.585000000000001</c:v>
                </c:pt>
                <c:pt idx="11">
                  <c:v>18.740000000000002</c:v>
                </c:pt>
                <c:pt idx="12">
                  <c:v>19.217500000000001</c:v>
                </c:pt>
                <c:pt idx="13">
                  <c:v>20.272500000000001</c:v>
                </c:pt>
                <c:pt idx="14">
                  <c:v>21.274999999999999</c:v>
                </c:pt>
                <c:pt idx="15">
                  <c:v>22.087500000000002</c:v>
                </c:pt>
                <c:pt idx="16">
                  <c:v>23.115000000000002</c:v>
                </c:pt>
                <c:pt idx="17">
                  <c:v>23.767500000000002</c:v>
                </c:pt>
                <c:pt idx="18">
                  <c:v>25</c:v>
                </c:pt>
                <c:pt idx="19">
                  <c:v>26.572499999999998</c:v>
                </c:pt>
                <c:pt idx="20">
                  <c:v>27.58</c:v>
                </c:pt>
                <c:pt idx="21">
                  <c:v>27.93</c:v>
                </c:pt>
                <c:pt idx="22">
                  <c:v>28.11</c:v>
                </c:pt>
                <c:pt idx="23">
                  <c:v>28.055</c:v>
                </c:pt>
                <c:pt idx="24">
                  <c:v>27.165000000000003</c:v>
                </c:pt>
                <c:pt idx="25">
                  <c:v>26.647500000000001</c:v>
                </c:pt>
                <c:pt idx="26">
                  <c:v>25.905000000000001</c:v>
                </c:pt>
                <c:pt idx="27">
                  <c:v>25.509999999999998</c:v>
                </c:pt>
                <c:pt idx="28">
                  <c:v>24.094999999999999</c:v>
                </c:pt>
                <c:pt idx="29">
                  <c:v>23.445</c:v>
                </c:pt>
                <c:pt idx="30">
                  <c:v>22.522500000000001</c:v>
                </c:pt>
                <c:pt idx="31">
                  <c:v>21.774999999999999</c:v>
                </c:pt>
                <c:pt idx="32">
                  <c:v>20.94</c:v>
                </c:pt>
                <c:pt idx="33">
                  <c:v>19.9925</c:v>
                </c:pt>
                <c:pt idx="34">
                  <c:v>18.892500000000002</c:v>
                </c:pt>
                <c:pt idx="35">
                  <c:v>18.197500000000002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004-0A4E-8A3E-7B7080BDF7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6693247"/>
        <c:axId val="866358559"/>
      </c:lineChart>
      <c:catAx>
        <c:axId val="86669324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pPr>
            <a:endParaRPr lang="ja-JP"/>
          </a:p>
        </c:txPr>
        <c:crossAx val="866358559"/>
        <c:crosses val="autoZero"/>
        <c:auto val="1"/>
        <c:lblAlgn val="ctr"/>
        <c:lblOffset val="100"/>
        <c:tickMarkSkip val="3"/>
        <c:noMultiLvlLbl val="0"/>
      </c:catAx>
      <c:valAx>
        <c:axId val="866358559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defRPr>
            </a:pPr>
            <a:endParaRPr lang="ja-JP"/>
          </a:p>
        </c:txPr>
        <c:crossAx val="86669324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094530446663761"/>
          <c:y val="4.2917739248940039E-2"/>
          <c:w val="0.16340765991013198"/>
          <c:h val="0.24024102057582777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600">
          <a:latin typeface="Times New Roman" panose="02020603050405020304" pitchFamily="18" charset="0"/>
          <a:ea typeface="MS PGothic" panose="020B0600070205080204" pitchFamily="34" charset="-128"/>
          <a:cs typeface="Times New Roman" panose="02020603050405020304" pitchFamily="18" charset="0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FD4E8-B07B-2F4B-92F9-4E98AD5E90C5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669C8-FE2F-7D4D-95CA-AB786C5CE5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660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13173-F57E-2B4B-A2A0-61A8CC84D1C8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639E1-235D-1C4A-A0D4-347271EDED1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236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639E1-235D-1C4A-A0D4-347271EDED1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6574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639E1-235D-1C4A-A0D4-347271EDED11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054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8639E1-235D-1C4A-A0D4-347271EDED11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270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A6CF4-A865-7547-A40E-3D21EE12DE94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585A6-8563-EB48-8D4C-758AB8B80A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361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microsoft.com/office/2007/relationships/hdphoto" Target="../media/hdphoto6.wdp"/><Relationship Id="rId3" Type="http://schemas.openxmlformats.org/officeDocument/2006/relationships/image" Target="../media/image6.png"/><Relationship Id="rId7" Type="http://schemas.microsoft.com/office/2007/relationships/hdphoto" Target="../media/hdphoto3.wdp"/><Relationship Id="rId12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hdphoto" Target="../media/hdphoto5.wdp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3DC020C-28B7-4A4C-AFAE-BD264CE12F2C}"/>
              </a:ext>
            </a:extLst>
          </p:cNvPr>
          <p:cNvSpPr txBox="1"/>
          <p:nvPr/>
        </p:nvSpPr>
        <p:spPr>
          <a:xfrm>
            <a:off x="7030466" y="0"/>
            <a:ext cx="220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Supplemental Fig.1</a:t>
            </a:r>
            <a:r>
              <a:rPr lang="ja-JP" altLang="ja-JP"/>
              <a:t>　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14F26C05-9098-8B43-BD48-29C631AA5B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2019009" y="2830873"/>
            <a:ext cx="1898308" cy="2513408"/>
          </a:xfrm>
          <a:prstGeom prst="rect">
            <a:avLst/>
          </a:prstGeom>
        </p:spPr>
      </p:pic>
      <p:grpSp>
        <p:nvGrpSpPr>
          <p:cNvPr id="11" name="図形グループ 15">
            <a:extLst>
              <a:ext uri="{FF2B5EF4-FFF2-40B4-BE49-F238E27FC236}">
                <a16:creationId xmlns:a16="http://schemas.microsoft.com/office/drawing/2014/main" id="{9475EBDC-6D12-744A-B4CD-1155663756CA}"/>
              </a:ext>
            </a:extLst>
          </p:cNvPr>
          <p:cNvGrpSpPr/>
          <p:nvPr/>
        </p:nvGrpSpPr>
        <p:grpSpPr>
          <a:xfrm>
            <a:off x="3438653" y="4737291"/>
            <a:ext cx="941996" cy="246221"/>
            <a:chOff x="4875599" y="3105729"/>
            <a:chExt cx="664788" cy="171121"/>
          </a:xfrm>
        </p:grpSpPr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8090C544-0CB0-8C4E-B635-17B58841A0C0}"/>
                </a:ext>
              </a:extLst>
            </p:cNvPr>
            <p:cNvCxnSpPr/>
            <p:nvPr/>
          </p:nvCxnSpPr>
          <p:spPr>
            <a:xfrm>
              <a:off x="5057232" y="3276850"/>
              <a:ext cx="321733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056152AD-A3D0-124D-B209-367CFD2D8A57}"/>
                </a:ext>
              </a:extLst>
            </p:cNvPr>
            <p:cNvSpPr txBox="1"/>
            <p:nvPr/>
          </p:nvSpPr>
          <p:spPr>
            <a:xfrm>
              <a:off x="4875599" y="3105729"/>
              <a:ext cx="664788" cy="1711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/>
                <a:t>15</a:t>
              </a:r>
              <a:r>
                <a:rPr kumimoji="1" lang="en-US" altLang="ja-JP" sz="1000" dirty="0"/>
                <a:t>μm</a:t>
              </a:r>
              <a:endParaRPr kumimoji="1" lang="ja-JP" altLang="en-US" sz="1000" dirty="0"/>
            </a:p>
          </p:txBody>
        </p:sp>
      </p:grpSp>
      <p:pic>
        <p:nvPicPr>
          <p:cNvPr id="20" name="図 19">
            <a:extLst>
              <a:ext uri="{FF2B5EF4-FFF2-40B4-BE49-F238E27FC236}">
                <a16:creationId xmlns:a16="http://schemas.microsoft.com/office/drawing/2014/main" id="{8D4611CC-E36E-0847-81C1-BCF4800FB65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210" t="22106" r="2145" b="21071"/>
          <a:stretch/>
        </p:blipFill>
        <p:spPr>
          <a:xfrm rot="10800000">
            <a:off x="1706392" y="1560827"/>
            <a:ext cx="3121824" cy="1565602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5B9633EA-412A-1D4F-A328-EA69214B778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l="35446" t="9661" r="28070" b="2426"/>
          <a:stretch/>
        </p:blipFill>
        <p:spPr>
          <a:xfrm rot="10800000">
            <a:off x="4296805" y="3126430"/>
            <a:ext cx="556078" cy="1899417"/>
          </a:xfrm>
          <a:prstGeom prst="rect">
            <a:avLst/>
          </a:prstGeom>
        </p:spPr>
      </p:pic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0A50D1D8-B500-DE40-A4BD-1D1CAC1EE91D}"/>
              </a:ext>
            </a:extLst>
          </p:cNvPr>
          <p:cNvCxnSpPr/>
          <p:nvPr/>
        </p:nvCxnSpPr>
        <p:spPr>
          <a:xfrm>
            <a:off x="1795528" y="3035840"/>
            <a:ext cx="455892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2CAA6FA-7227-3840-9BA8-E4433A7FE2C9}"/>
              </a:ext>
            </a:extLst>
          </p:cNvPr>
          <p:cNvSpPr txBox="1"/>
          <p:nvPr/>
        </p:nvSpPr>
        <p:spPr>
          <a:xfrm>
            <a:off x="1564807" y="2820355"/>
            <a:ext cx="9419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/>
              <a:t>100</a:t>
            </a:r>
            <a:r>
              <a:rPr kumimoji="1" lang="en-US" altLang="ja-JP" sz="1000" dirty="0"/>
              <a:t>μm</a:t>
            </a:r>
            <a:endParaRPr kumimoji="1" lang="ja-JP" altLang="en-US" sz="1000" dirty="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2C2083F-AF3F-4445-A0D0-93CB1CFB3689}"/>
              </a:ext>
            </a:extLst>
          </p:cNvPr>
          <p:cNvSpPr txBox="1"/>
          <p:nvPr/>
        </p:nvSpPr>
        <p:spPr>
          <a:xfrm>
            <a:off x="1723996" y="3188026"/>
            <a:ext cx="26161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CCD0C0F5-D162-C340-88AD-5EDE38C3257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863339" y="1559006"/>
            <a:ext cx="2049453" cy="3466841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0970EDA-E0DD-7E48-8B01-202CF655423B}"/>
              </a:ext>
            </a:extLst>
          </p:cNvPr>
          <p:cNvSpPr txBox="1"/>
          <p:nvPr/>
        </p:nvSpPr>
        <p:spPr>
          <a:xfrm>
            <a:off x="1723996" y="1572819"/>
            <a:ext cx="25359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097779F6-C698-134F-A3D6-445202A02E1A}"/>
              </a:ext>
            </a:extLst>
          </p:cNvPr>
          <p:cNvCxnSpPr>
            <a:cxnSpLocks/>
          </p:cNvCxnSpPr>
          <p:nvPr/>
        </p:nvCxnSpPr>
        <p:spPr>
          <a:xfrm>
            <a:off x="4811282" y="3962401"/>
            <a:ext cx="0" cy="10211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E662BE7E-FE31-BA45-A4B2-58EF618044B8}"/>
              </a:ext>
            </a:extLst>
          </p:cNvPr>
          <p:cNvCxnSpPr>
            <a:cxnSpLocks/>
          </p:cNvCxnSpPr>
          <p:nvPr/>
        </p:nvCxnSpPr>
        <p:spPr>
          <a:xfrm>
            <a:off x="6853302" y="4588779"/>
            <a:ext cx="0" cy="2462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7D613CC2-07CE-F24F-8CD0-72E0FA2A1D1B}"/>
              </a:ext>
            </a:extLst>
          </p:cNvPr>
          <p:cNvSpPr txBox="1"/>
          <p:nvPr/>
        </p:nvSpPr>
        <p:spPr>
          <a:xfrm>
            <a:off x="4249844" y="3188026"/>
            <a:ext cx="25359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61B53E2-B4F0-274A-81F6-472A2832A8E8}"/>
              </a:ext>
            </a:extLst>
          </p:cNvPr>
          <p:cNvSpPr txBox="1"/>
          <p:nvPr/>
        </p:nvSpPr>
        <p:spPr>
          <a:xfrm>
            <a:off x="4935933" y="1572818"/>
            <a:ext cx="26161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698722D-AACE-A847-A904-C6EF9B3BD61C}"/>
              </a:ext>
            </a:extLst>
          </p:cNvPr>
          <p:cNvSpPr txBox="1"/>
          <p:nvPr/>
        </p:nvSpPr>
        <p:spPr>
          <a:xfrm>
            <a:off x="2857161" y="157281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♂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753E42E-3728-4244-8249-25E7D56D82AD}"/>
              </a:ext>
            </a:extLst>
          </p:cNvPr>
          <p:cNvSpPr txBox="1"/>
          <p:nvPr/>
        </p:nvSpPr>
        <p:spPr>
          <a:xfrm>
            <a:off x="4507266" y="157281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♀</a:t>
            </a:r>
          </a:p>
        </p:txBody>
      </p:sp>
      <p:sp>
        <p:nvSpPr>
          <p:cNvPr id="50" name="右矢印 49">
            <a:extLst>
              <a:ext uri="{FF2B5EF4-FFF2-40B4-BE49-F238E27FC236}">
                <a16:creationId xmlns:a16="http://schemas.microsoft.com/office/drawing/2014/main" id="{6D8AFFF0-CBF1-F847-8BBF-32747A211FFE}"/>
              </a:ext>
            </a:extLst>
          </p:cNvPr>
          <p:cNvSpPr/>
          <p:nvPr/>
        </p:nvSpPr>
        <p:spPr>
          <a:xfrm rot="8039829">
            <a:off x="4078108" y="3518164"/>
            <a:ext cx="121589" cy="10476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右矢印 50">
            <a:extLst>
              <a:ext uri="{FF2B5EF4-FFF2-40B4-BE49-F238E27FC236}">
                <a16:creationId xmlns:a16="http://schemas.microsoft.com/office/drawing/2014/main" id="{B144B17B-7DD7-AE41-84BC-A5B0C69156ED}"/>
              </a:ext>
            </a:extLst>
          </p:cNvPr>
          <p:cNvSpPr/>
          <p:nvPr/>
        </p:nvSpPr>
        <p:spPr>
          <a:xfrm rot="8039829">
            <a:off x="2910694" y="3725234"/>
            <a:ext cx="159698" cy="9969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右矢印 52">
            <a:extLst>
              <a:ext uri="{FF2B5EF4-FFF2-40B4-BE49-F238E27FC236}">
                <a16:creationId xmlns:a16="http://schemas.microsoft.com/office/drawing/2014/main" id="{C8A2FF03-2487-DE46-9C0C-29E141FC9710}"/>
              </a:ext>
            </a:extLst>
          </p:cNvPr>
          <p:cNvSpPr/>
          <p:nvPr/>
        </p:nvSpPr>
        <p:spPr>
          <a:xfrm rot="2789953">
            <a:off x="2552145" y="3797973"/>
            <a:ext cx="177029" cy="118721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右中かっこ 56">
            <a:extLst>
              <a:ext uri="{FF2B5EF4-FFF2-40B4-BE49-F238E27FC236}">
                <a16:creationId xmlns:a16="http://schemas.microsoft.com/office/drawing/2014/main" id="{156C8B5E-5CCB-3C48-989F-6A0EBB025129}"/>
              </a:ext>
            </a:extLst>
          </p:cNvPr>
          <p:cNvSpPr/>
          <p:nvPr/>
        </p:nvSpPr>
        <p:spPr>
          <a:xfrm>
            <a:off x="6912792" y="1656531"/>
            <a:ext cx="77975" cy="2573867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右中かっこ 57">
            <a:extLst>
              <a:ext uri="{FF2B5EF4-FFF2-40B4-BE49-F238E27FC236}">
                <a16:creationId xmlns:a16="http://schemas.microsoft.com/office/drawing/2014/main" id="{AF4C4C47-4D65-214A-9CA8-0E16168057F9}"/>
              </a:ext>
            </a:extLst>
          </p:cNvPr>
          <p:cNvSpPr/>
          <p:nvPr/>
        </p:nvSpPr>
        <p:spPr>
          <a:xfrm>
            <a:off x="6328952" y="4247332"/>
            <a:ext cx="107846" cy="506893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右大かっこ 60">
            <a:extLst>
              <a:ext uri="{FF2B5EF4-FFF2-40B4-BE49-F238E27FC236}">
                <a16:creationId xmlns:a16="http://schemas.microsoft.com/office/drawing/2014/main" id="{599F4B18-B4FD-9046-936A-E2FCCE516BE0}"/>
              </a:ext>
            </a:extLst>
          </p:cNvPr>
          <p:cNvSpPr/>
          <p:nvPr/>
        </p:nvSpPr>
        <p:spPr>
          <a:xfrm rot="2359877">
            <a:off x="6101216" y="4788837"/>
            <a:ext cx="45719" cy="203200"/>
          </a:xfrm>
          <a:prstGeom prst="righ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右大かっこ 61">
            <a:extLst>
              <a:ext uri="{FF2B5EF4-FFF2-40B4-BE49-F238E27FC236}">
                <a16:creationId xmlns:a16="http://schemas.microsoft.com/office/drawing/2014/main" id="{47CA5DF3-E628-B24F-B3B1-93308E43878D}"/>
              </a:ext>
            </a:extLst>
          </p:cNvPr>
          <p:cNvSpPr/>
          <p:nvPr/>
        </p:nvSpPr>
        <p:spPr>
          <a:xfrm rot="10800000">
            <a:off x="5774410" y="4835000"/>
            <a:ext cx="45719" cy="148512"/>
          </a:xfrm>
          <a:prstGeom prst="righ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E1F6F534-A5A3-F546-A37D-9E823907BAC5}"/>
              </a:ext>
            </a:extLst>
          </p:cNvPr>
          <p:cNvSpPr txBox="1"/>
          <p:nvPr/>
        </p:nvSpPr>
        <p:spPr>
          <a:xfrm>
            <a:off x="6930980" y="2819892"/>
            <a:ext cx="4892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blade</a:t>
            </a:r>
            <a:endParaRPr kumimoji="1" lang="ja-JP" altLang="en-US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00B589C-E4E4-DF45-9300-A277892EB678}"/>
              </a:ext>
            </a:extLst>
          </p:cNvPr>
          <p:cNvSpPr txBox="1"/>
          <p:nvPr/>
        </p:nvSpPr>
        <p:spPr>
          <a:xfrm>
            <a:off x="6404140" y="4369973"/>
            <a:ext cx="449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stipe</a:t>
            </a:r>
            <a:endParaRPr kumimoji="1" lang="ja-JP" altLang="en-US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107AF803-EBF9-1047-B2F6-3124CCDDC1D9}"/>
              </a:ext>
            </a:extLst>
          </p:cNvPr>
          <p:cNvSpPr txBox="1"/>
          <p:nvPr/>
        </p:nvSpPr>
        <p:spPr>
          <a:xfrm>
            <a:off x="6140634" y="4794122"/>
            <a:ext cx="8898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sporophylls</a:t>
            </a:r>
            <a:endParaRPr kumimoji="1" lang="ja-JP" altLang="en-US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B7DC082E-4304-1B45-A904-B22E32B38379}"/>
              </a:ext>
            </a:extLst>
          </p:cNvPr>
          <p:cNvSpPr txBox="1"/>
          <p:nvPr/>
        </p:nvSpPr>
        <p:spPr>
          <a:xfrm>
            <a:off x="5170088" y="4764237"/>
            <a:ext cx="8898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holdfast</a:t>
            </a:r>
            <a:endParaRPr kumimoji="1" lang="ja-JP" altLang="en-US" sz="11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348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>
            <a:extLst>
              <a:ext uri="{FF2B5EF4-FFF2-40B4-BE49-F238E27FC236}">
                <a16:creationId xmlns:a16="http://schemas.microsoft.com/office/drawing/2014/main" id="{F4428BBC-58ED-964E-9285-45C50BBE66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58" b="3441"/>
          <a:stretch/>
        </p:blipFill>
        <p:spPr bwMode="auto">
          <a:xfrm>
            <a:off x="4741681" y="1799170"/>
            <a:ext cx="1121947" cy="853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0B3D0602-664B-FC49-AD08-AFC2B056A6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5826" b="2367"/>
          <a:stretch/>
        </p:blipFill>
        <p:spPr bwMode="auto">
          <a:xfrm>
            <a:off x="2466764" y="1798150"/>
            <a:ext cx="1104729" cy="862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72C59048-2BA5-A647-95D8-A073B678C8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0"/>
          <a:stretch/>
        </p:blipFill>
        <p:spPr bwMode="auto">
          <a:xfrm>
            <a:off x="5880502" y="1799170"/>
            <a:ext cx="1147715" cy="862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DD1BA792-F1D5-2F46-A807-1F7287B2DF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53"/>
          <a:stretch/>
        </p:blipFill>
        <p:spPr bwMode="auto">
          <a:xfrm>
            <a:off x="3606456" y="1799170"/>
            <a:ext cx="1118351" cy="862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F0104D7-2D1C-AF4E-8124-4C9CB5EBFAE6}"/>
              </a:ext>
            </a:extLst>
          </p:cNvPr>
          <p:cNvSpPr txBox="1"/>
          <p:nvPr/>
        </p:nvSpPr>
        <p:spPr>
          <a:xfrm>
            <a:off x="7030466" y="0"/>
            <a:ext cx="220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Supplemental Fig.2</a:t>
            </a:r>
            <a:r>
              <a:rPr lang="ja-JP" altLang="ja-JP"/>
              <a:t>　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17E6FEA-C9F2-ED40-A6A4-3C14363C78C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606456" y="2687264"/>
            <a:ext cx="1126411" cy="1507708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1653D671-FD75-D84C-B246-8A1557AF2B2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453739" y="2687264"/>
            <a:ext cx="1130781" cy="1507708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983A3014-D189-FD48-A3E6-1D4E6D2B739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897437" y="2678797"/>
            <a:ext cx="1130781" cy="1507708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2C08DA88-7F32-F74E-B18C-568C8FC02FAA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48076" y="2674824"/>
            <a:ext cx="1130781" cy="150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047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9CE6F650-663F-2943-9C1A-D8E5228CD6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867" y="1923998"/>
            <a:ext cx="2058813" cy="1746622"/>
          </a:xfrm>
          <a:prstGeom prst="rect">
            <a:avLst/>
          </a:prstGeom>
          <a:noFill/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527D49BE-B752-7B47-9A83-94EA497140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680" y="1905956"/>
            <a:ext cx="2215689" cy="1755818"/>
          </a:xfrm>
          <a:prstGeom prst="rect">
            <a:avLst/>
          </a:prstGeom>
          <a:noFill/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92ECF33-6C89-2E4A-8EE9-AAF62CA44792}"/>
              </a:ext>
            </a:extLst>
          </p:cNvPr>
          <p:cNvSpPr txBox="1"/>
          <p:nvPr/>
        </p:nvSpPr>
        <p:spPr>
          <a:xfrm>
            <a:off x="7037583" y="120081"/>
            <a:ext cx="220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Supplemental Fig.3</a:t>
            </a:r>
            <a:r>
              <a:rPr lang="ja-JP" altLang="ja-JP"/>
              <a:t>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CD563D8-CA07-2E4C-9965-24211A05DAB9}"/>
              </a:ext>
            </a:extLst>
          </p:cNvPr>
          <p:cNvSpPr txBox="1"/>
          <p:nvPr/>
        </p:nvSpPr>
        <p:spPr>
          <a:xfrm>
            <a:off x="2619870" y="1923998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C4EB3B6-CC81-024F-877B-921458C46DC4}"/>
              </a:ext>
            </a:extLst>
          </p:cNvPr>
          <p:cNvSpPr txBox="1"/>
          <p:nvPr/>
        </p:nvSpPr>
        <p:spPr>
          <a:xfrm>
            <a:off x="4678683" y="190595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52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2DFF33-9976-3640-982F-F17BCA901652}"/>
              </a:ext>
            </a:extLst>
          </p:cNvPr>
          <p:cNvSpPr txBox="1"/>
          <p:nvPr/>
        </p:nvSpPr>
        <p:spPr>
          <a:xfrm rot="16200000">
            <a:off x="-418755" y="2324263"/>
            <a:ext cx="2772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Seawater temperature </a:t>
            </a:r>
            <a:r>
              <a:rPr lang="ja-JP" altLang="en-US" sz="160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（</a:t>
            </a:r>
            <a:r>
              <a:rPr lang="en-US" altLang="ja-JP" sz="1600" dirty="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ºC</a:t>
            </a:r>
            <a:r>
              <a:rPr lang="ja-JP" altLang="en-US" sz="160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）</a:t>
            </a:r>
            <a:endParaRPr kumimoji="1" lang="ja-JP" altLang="en-US" sz="1200" dirty="0"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D4EAC03-42FA-6D4F-A2B1-DC72008F4914}"/>
              </a:ext>
            </a:extLst>
          </p:cNvPr>
          <p:cNvSpPr txBox="1"/>
          <p:nvPr/>
        </p:nvSpPr>
        <p:spPr>
          <a:xfrm>
            <a:off x="1648174" y="4487431"/>
            <a:ext cx="6921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Jan.    Feb.    Mar.   Apr.    May   Jun.     Jul.    Aug.   Sep.    Oct.    Nov.   Dec.</a:t>
            </a:r>
            <a:endParaRPr kumimoji="1" lang="ja-JP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D53E390-839F-A745-A40D-9F55F58D8BDD}"/>
              </a:ext>
            </a:extLst>
          </p:cNvPr>
          <p:cNvSpPr txBox="1"/>
          <p:nvPr/>
        </p:nvSpPr>
        <p:spPr>
          <a:xfrm>
            <a:off x="6777990" y="198873"/>
            <a:ext cx="2291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Supplemental Figure.</a:t>
            </a:r>
            <a:r>
              <a:rPr lang="en-US" altLang="ja-JP" dirty="0"/>
              <a:t>4</a:t>
            </a:r>
            <a:endParaRPr kumimoji="1" lang="ja-JP" altLang="en-US"/>
          </a:p>
        </p:txBody>
      </p:sp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CECCBFF8-862B-1D48-85C5-0C2C278373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5111449"/>
              </p:ext>
            </p:extLst>
          </p:nvPr>
        </p:nvGraphicFramePr>
        <p:xfrm>
          <a:off x="1136650" y="680489"/>
          <a:ext cx="7099300" cy="4333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0861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86FB17C-E1E3-6242-9D76-CF4C46A0B5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63" b="32654"/>
          <a:stretch/>
        </p:blipFill>
        <p:spPr>
          <a:xfrm>
            <a:off x="2733708" y="74571"/>
            <a:ext cx="3464257" cy="102949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227CAE1-92F0-C54F-9D21-AA0C98928E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04" b="32924"/>
          <a:stretch/>
        </p:blipFill>
        <p:spPr>
          <a:xfrm>
            <a:off x="2730588" y="2212649"/>
            <a:ext cx="3467377" cy="102902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0DDC6D3-E513-7242-8923-D3ED1D3F35B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863" t="3579" b="25637"/>
          <a:stretch/>
        </p:blipFill>
        <p:spPr>
          <a:xfrm>
            <a:off x="2751336" y="4388105"/>
            <a:ext cx="3463440" cy="112527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18F2734-81B9-EE47-A6FA-675113E8030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388" b="32654"/>
          <a:stretch/>
        </p:blipFill>
        <p:spPr>
          <a:xfrm>
            <a:off x="2730588" y="1066219"/>
            <a:ext cx="3467377" cy="102949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02FEB85-7B0E-2E4D-938D-B29756EAE45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63" b="32744"/>
          <a:stretch/>
        </p:blipFill>
        <p:spPr>
          <a:xfrm>
            <a:off x="2730588" y="3217661"/>
            <a:ext cx="3467377" cy="102906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2446EBD-409B-9249-9211-E2D004074F9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70" t="2309" b="23940"/>
          <a:stretch/>
        </p:blipFill>
        <p:spPr>
          <a:xfrm>
            <a:off x="2772083" y="5400208"/>
            <a:ext cx="3442693" cy="113650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0A019AE-AD44-FC4F-A364-99A0DED1654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70" t="66355" b="23940"/>
          <a:stretch/>
        </p:blipFill>
        <p:spPr>
          <a:xfrm>
            <a:off x="2772083" y="4224352"/>
            <a:ext cx="3442693" cy="149548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5F26E8D-1E63-D044-96D6-28CACC8561E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370" t="66355" b="23940"/>
          <a:stretch/>
        </p:blipFill>
        <p:spPr>
          <a:xfrm>
            <a:off x="2762939" y="2073709"/>
            <a:ext cx="3442693" cy="149548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8EEEB7E-DC20-B74C-A639-39339C03C80C}"/>
              </a:ext>
            </a:extLst>
          </p:cNvPr>
          <p:cNvSpPr txBox="1"/>
          <p:nvPr/>
        </p:nvSpPr>
        <p:spPr>
          <a:xfrm>
            <a:off x="2676295" y="6461470"/>
            <a:ext cx="1605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100" dirty="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Seawater </a:t>
            </a:r>
          </a:p>
          <a:p>
            <a:pPr algn="ctr"/>
            <a:r>
              <a:rPr lang="en-US" altLang="ja-JP" sz="1100" dirty="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temperature</a:t>
            </a:r>
            <a:r>
              <a:rPr kumimoji="1" lang="ja-JP" altLang="en-US" sz="110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（</a:t>
            </a:r>
            <a:r>
              <a:rPr kumimoji="1" lang="en-US" altLang="ja-JP" sz="1100" dirty="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ºC</a:t>
            </a:r>
            <a:r>
              <a:rPr kumimoji="1" lang="ja-JP" altLang="en-US" sz="1100" dirty="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FEC7B65-B4DC-2849-969F-8E44908810C8}"/>
              </a:ext>
            </a:extLst>
          </p:cNvPr>
          <p:cNvSpPr txBox="1"/>
          <p:nvPr/>
        </p:nvSpPr>
        <p:spPr>
          <a:xfrm>
            <a:off x="3786993" y="6461470"/>
            <a:ext cx="1605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Light irradiance</a:t>
            </a:r>
          </a:p>
          <a:p>
            <a:pPr algn="ctr"/>
            <a:r>
              <a:rPr kumimoji="1" lang="ja-JP" altLang="en-US" sz="110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（</a:t>
            </a:r>
            <a:r>
              <a:rPr lang="en-US" altLang="ja-JP" sz="1100" dirty="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µmol m</a:t>
            </a:r>
            <a:r>
              <a:rPr lang="en-US" altLang="ja-JP" sz="1100" baseline="30000" dirty="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-2 </a:t>
            </a:r>
            <a:r>
              <a:rPr lang="en-US" altLang="ja-JP" sz="1100" dirty="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s</a:t>
            </a:r>
            <a:r>
              <a:rPr lang="en-US" altLang="ja-JP" sz="1100" baseline="30000" dirty="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-1</a:t>
            </a:r>
            <a:r>
              <a:rPr kumimoji="1" lang="ja-JP" altLang="en-US" sz="110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）</a:t>
            </a:r>
            <a:endParaRPr kumimoji="1" lang="ja-JP" altLang="en-US" sz="1100" dirty="0">
              <a:latin typeface="Times New Roman" panose="02020603050405020304" pitchFamily="18" charset="0"/>
              <a:ea typeface="MS PGothic" charset="-128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AC9F949-9773-E84C-9A21-41D7451632FF}"/>
              </a:ext>
            </a:extLst>
          </p:cNvPr>
          <p:cNvSpPr txBox="1"/>
          <p:nvPr/>
        </p:nvSpPr>
        <p:spPr>
          <a:xfrm>
            <a:off x="4820191" y="6536712"/>
            <a:ext cx="160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latin typeface="Times New Roman" panose="02020603050405020304" pitchFamily="18" charset="0"/>
                <a:ea typeface="MS PGothic" charset="-128"/>
                <a:cs typeface="Times New Roman" panose="02020603050405020304" pitchFamily="18" charset="0"/>
              </a:rPr>
              <a:t>Light color</a:t>
            </a:r>
            <a:endParaRPr kumimoji="1" lang="ja-JP" altLang="en-US" sz="1100" dirty="0">
              <a:latin typeface="Times New Roman" panose="02020603050405020304" pitchFamily="18" charset="0"/>
              <a:ea typeface="MS PGothic" charset="-128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2F38BE5-6EB1-7C4F-AC4E-A4EC363EA047}"/>
              </a:ext>
            </a:extLst>
          </p:cNvPr>
          <p:cNvSpPr txBox="1"/>
          <p:nvPr/>
        </p:nvSpPr>
        <p:spPr>
          <a:xfrm rot="16200000">
            <a:off x="597396" y="3079161"/>
            <a:ext cx="38807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RGR</a:t>
            </a:r>
            <a:r>
              <a:rPr kumimoji="1" lang="ja-JP" altLang="en-US" sz="120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（</a:t>
            </a:r>
            <a:r>
              <a:rPr kumimoji="1" lang="en-US" altLang="ja-JP" sz="1200" dirty="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day</a:t>
            </a:r>
            <a:r>
              <a:rPr kumimoji="1" lang="en-US" altLang="ja-JP" sz="1200" baseline="30000" dirty="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-1</a:t>
            </a:r>
            <a:r>
              <a:rPr kumimoji="1" lang="ja-JP" altLang="en-US" sz="1200">
                <a:latin typeface="Times New Roman" panose="020206030504050203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）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E0C772A-2669-1C4D-9E36-72DB3DEB1F02}"/>
              </a:ext>
            </a:extLst>
          </p:cNvPr>
          <p:cNvSpPr txBox="1"/>
          <p:nvPr/>
        </p:nvSpPr>
        <p:spPr>
          <a:xfrm>
            <a:off x="5711935" y="92333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Male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20D0750-5A5D-3B41-A871-9590E0709874}"/>
              </a:ext>
            </a:extLst>
          </p:cNvPr>
          <p:cNvSpPr txBox="1"/>
          <p:nvPr/>
        </p:nvSpPr>
        <p:spPr>
          <a:xfrm>
            <a:off x="5577111" y="1076083"/>
            <a:ext cx="639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Female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71736D3-8457-D144-A851-EF33EB5F7EB1}"/>
              </a:ext>
            </a:extLst>
          </p:cNvPr>
          <p:cNvSpPr txBox="1"/>
          <p:nvPr/>
        </p:nvSpPr>
        <p:spPr>
          <a:xfrm>
            <a:off x="5692870" y="2255145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Male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7C91045-6E18-DC49-BDD9-63C6843E0F4C}"/>
              </a:ext>
            </a:extLst>
          </p:cNvPr>
          <p:cNvSpPr txBox="1"/>
          <p:nvPr/>
        </p:nvSpPr>
        <p:spPr>
          <a:xfrm>
            <a:off x="5558046" y="3238895"/>
            <a:ext cx="639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Female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7CDF4F5-96AE-CB41-9919-4EBAAD46CBAA}"/>
              </a:ext>
            </a:extLst>
          </p:cNvPr>
          <p:cNvSpPr txBox="1"/>
          <p:nvPr/>
        </p:nvSpPr>
        <p:spPr>
          <a:xfrm>
            <a:off x="5711935" y="4354336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Male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3B0092E-BF8A-814B-A6D1-B1D8BB381433}"/>
              </a:ext>
            </a:extLst>
          </p:cNvPr>
          <p:cNvSpPr txBox="1"/>
          <p:nvPr/>
        </p:nvSpPr>
        <p:spPr>
          <a:xfrm>
            <a:off x="5577111" y="5374662"/>
            <a:ext cx="639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Female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6F2A0EE-A044-EC43-B7FB-E7B00C91EC1C}"/>
              </a:ext>
            </a:extLst>
          </p:cNvPr>
          <p:cNvSpPr txBox="1"/>
          <p:nvPr/>
        </p:nvSpPr>
        <p:spPr>
          <a:xfrm>
            <a:off x="6652260" y="217616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Supplemental Figure 5</a:t>
            </a:r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99E64B1-86CC-B64A-A542-520BD8BCF91B}"/>
              </a:ext>
            </a:extLst>
          </p:cNvPr>
          <p:cNvSpPr txBox="1"/>
          <p:nvPr/>
        </p:nvSpPr>
        <p:spPr>
          <a:xfrm>
            <a:off x="2939877" y="79117"/>
            <a:ext cx="539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IWT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66D6FE7-271B-EB43-B638-B2C5BE61C48A}"/>
              </a:ext>
            </a:extLst>
          </p:cNvPr>
          <p:cNvSpPr txBox="1"/>
          <p:nvPr/>
        </p:nvSpPr>
        <p:spPr>
          <a:xfrm>
            <a:off x="2939877" y="2228881"/>
            <a:ext cx="539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TKS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97F97F3-A8F7-FD48-A1D6-8AF96D17C0A5}"/>
              </a:ext>
            </a:extLst>
          </p:cNvPr>
          <p:cNvSpPr txBox="1"/>
          <p:nvPr/>
        </p:nvSpPr>
        <p:spPr>
          <a:xfrm>
            <a:off x="2939877" y="4373900"/>
            <a:ext cx="539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KGS</a:t>
            </a:r>
            <a:endParaRPr kumimoji="1" lang="ja-JP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6A94E5-A18B-C744-91E9-27D349CF4779}"/>
              </a:ext>
            </a:extLst>
          </p:cNvPr>
          <p:cNvSpPr txBox="1"/>
          <p:nvPr/>
        </p:nvSpPr>
        <p:spPr>
          <a:xfrm>
            <a:off x="2638442" y="23930"/>
            <a:ext cx="312906" cy="10780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>
              <a:lnSpc>
                <a:spcPts val="1260"/>
              </a:lnSpc>
            </a:pPr>
            <a:r>
              <a:rPr kumimoji="1" lang="en-US" altLang="ja-JP" sz="800" dirty="0"/>
              <a:t>2.5</a:t>
            </a:r>
            <a:endParaRPr lang="en-US" altLang="ja-JP" sz="800" dirty="0"/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2.0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1.5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1.0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0.5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0</a:t>
            </a:r>
            <a:endParaRPr kumimoji="1" lang="ja-JP" altLang="en-US" sz="800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4C78E2A-F051-9A47-844A-457B2DB1C9FD}"/>
              </a:ext>
            </a:extLst>
          </p:cNvPr>
          <p:cNvSpPr txBox="1"/>
          <p:nvPr/>
        </p:nvSpPr>
        <p:spPr>
          <a:xfrm>
            <a:off x="2626971" y="1032235"/>
            <a:ext cx="312906" cy="10780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>
              <a:lnSpc>
                <a:spcPts val="1260"/>
              </a:lnSpc>
            </a:pPr>
            <a:r>
              <a:rPr kumimoji="1" lang="en-US" altLang="ja-JP" sz="800" dirty="0"/>
              <a:t>2.5</a:t>
            </a:r>
            <a:endParaRPr lang="en-US" altLang="ja-JP" sz="800" dirty="0"/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2.0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1.5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1.0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0.5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0</a:t>
            </a:r>
            <a:endParaRPr kumimoji="1" lang="ja-JP" altLang="en-US" sz="800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B1BCCAE-9481-FF4A-B471-377449E90263}"/>
              </a:ext>
            </a:extLst>
          </p:cNvPr>
          <p:cNvSpPr txBox="1"/>
          <p:nvPr/>
        </p:nvSpPr>
        <p:spPr>
          <a:xfrm>
            <a:off x="2619933" y="2161822"/>
            <a:ext cx="312906" cy="10780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>
              <a:lnSpc>
                <a:spcPts val="1260"/>
              </a:lnSpc>
            </a:pPr>
            <a:r>
              <a:rPr kumimoji="1" lang="en-US" altLang="ja-JP" sz="800" dirty="0"/>
              <a:t>2.5</a:t>
            </a:r>
            <a:endParaRPr lang="en-US" altLang="ja-JP" sz="800" dirty="0"/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2.0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1.5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1.0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0.5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0</a:t>
            </a:r>
            <a:endParaRPr kumimoji="1" lang="ja-JP" altLang="en-US" sz="80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A6580E4-AECF-9543-BD1C-BC2ED74F0181}"/>
              </a:ext>
            </a:extLst>
          </p:cNvPr>
          <p:cNvSpPr txBox="1"/>
          <p:nvPr/>
        </p:nvSpPr>
        <p:spPr>
          <a:xfrm>
            <a:off x="2608462" y="3170127"/>
            <a:ext cx="312906" cy="10780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>
              <a:lnSpc>
                <a:spcPts val="1260"/>
              </a:lnSpc>
            </a:pPr>
            <a:r>
              <a:rPr kumimoji="1" lang="en-US" altLang="ja-JP" sz="800" dirty="0"/>
              <a:t>2.5</a:t>
            </a:r>
            <a:endParaRPr lang="en-US" altLang="ja-JP" sz="800" dirty="0"/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2.0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1.5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1.0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0.5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0</a:t>
            </a:r>
            <a:endParaRPr kumimoji="1" lang="ja-JP" altLang="en-US" sz="80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722F4BA-81B9-614C-AC56-6DD13A9ABDA5}"/>
              </a:ext>
            </a:extLst>
          </p:cNvPr>
          <p:cNvSpPr txBox="1"/>
          <p:nvPr/>
        </p:nvSpPr>
        <p:spPr>
          <a:xfrm>
            <a:off x="2619933" y="4339597"/>
            <a:ext cx="312906" cy="10780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>
              <a:lnSpc>
                <a:spcPts val="1260"/>
              </a:lnSpc>
            </a:pPr>
            <a:r>
              <a:rPr kumimoji="1" lang="en-US" altLang="ja-JP" sz="800" dirty="0"/>
              <a:t>2.5</a:t>
            </a:r>
            <a:endParaRPr lang="en-US" altLang="ja-JP" sz="800" dirty="0"/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2.0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1.5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1.0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0.5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0</a:t>
            </a:r>
            <a:endParaRPr kumimoji="1" lang="ja-JP" altLang="en-US" sz="80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D03344C-489D-C141-8A24-4ACF885D33B5}"/>
              </a:ext>
            </a:extLst>
          </p:cNvPr>
          <p:cNvSpPr txBox="1"/>
          <p:nvPr/>
        </p:nvSpPr>
        <p:spPr>
          <a:xfrm>
            <a:off x="2608462" y="5347902"/>
            <a:ext cx="312906" cy="107805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>
              <a:lnSpc>
                <a:spcPts val="1260"/>
              </a:lnSpc>
            </a:pPr>
            <a:r>
              <a:rPr kumimoji="1" lang="en-US" altLang="ja-JP" sz="800" dirty="0"/>
              <a:t>2.5</a:t>
            </a:r>
            <a:endParaRPr lang="en-US" altLang="ja-JP" sz="800" dirty="0"/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2.0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1.5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1.0</a:t>
            </a:r>
          </a:p>
          <a:p>
            <a:pPr algn="r">
              <a:lnSpc>
                <a:spcPts val="1260"/>
              </a:lnSpc>
            </a:pPr>
            <a:r>
              <a:rPr lang="en-US" altLang="ja-JP" sz="800" dirty="0"/>
              <a:t>0.5</a:t>
            </a:r>
          </a:p>
          <a:p>
            <a:pPr algn="r">
              <a:lnSpc>
                <a:spcPts val="1260"/>
              </a:lnSpc>
            </a:pPr>
            <a:r>
              <a:rPr kumimoji="1" lang="en-US" altLang="ja-JP" sz="800" dirty="0"/>
              <a:t>0</a:t>
            </a:r>
            <a:endParaRPr kumimoji="1" lang="ja-JP" altLang="en-US" sz="800"/>
          </a:p>
        </p:txBody>
      </p:sp>
    </p:spTree>
    <p:extLst>
      <p:ext uri="{BB962C8B-B14F-4D97-AF65-F5344CB8AC3E}">
        <p14:creationId xmlns:p14="http://schemas.microsoft.com/office/powerpoint/2010/main" val="110291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E68D6F4-FA62-5648-9570-FA74E34B90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825864"/>
              </p:ext>
            </p:extLst>
          </p:nvPr>
        </p:nvGraphicFramePr>
        <p:xfrm>
          <a:off x="331470" y="1259840"/>
          <a:ext cx="8595360" cy="39528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7270">
                  <a:extLst>
                    <a:ext uri="{9D8B030D-6E8A-4147-A177-3AD203B41FA5}">
                      <a16:colId xmlns:a16="http://schemas.microsoft.com/office/drawing/2014/main" val="2837963587"/>
                    </a:ext>
                  </a:extLst>
                </a:gridCol>
                <a:gridCol w="2663190">
                  <a:extLst>
                    <a:ext uri="{9D8B030D-6E8A-4147-A177-3AD203B41FA5}">
                      <a16:colId xmlns:a16="http://schemas.microsoft.com/office/drawing/2014/main" val="434949661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3065758832"/>
                    </a:ext>
                  </a:extLst>
                </a:gridCol>
                <a:gridCol w="2446020">
                  <a:extLst>
                    <a:ext uri="{9D8B030D-6E8A-4147-A177-3AD203B41FA5}">
                      <a16:colId xmlns:a16="http://schemas.microsoft.com/office/drawing/2014/main" val="1762604962"/>
                    </a:ext>
                  </a:extLst>
                </a:gridCol>
              </a:tblGrid>
              <a:tr h="466090">
                <a:tc>
                  <a:txBody>
                    <a:bodyPr/>
                    <a:lstStyle/>
                    <a:p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IWT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TKS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KGS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37991505"/>
                  </a:ext>
                </a:extLst>
              </a:tr>
              <a:tr h="1681653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0.626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+ 0.0102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+ 0.0122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20.316)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20.316) * -0.695}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20.316)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22.009) * -0.041}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22.009)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22.009) * -0.051}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“B” ; 0.124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“G” ; 0.146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“R” ; -0.323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“W”; 0.092</a:t>
                      </a:r>
                      <a:endParaRPr kumimoji="1" lang="ja-JP" altLang="en-US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0.901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+ 0.0105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+ 0.016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20.456)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20.456) * -1.036}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20.456)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21.840) * -0.012}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21.840)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21.840) * -0.073}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“B” ; 0.166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“G” ; 0.300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“R” ; -0.457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“W”; -0.0097</a:t>
                      </a:r>
                      <a:endParaRPr kumimoji="1" lang="ja-JP" altLang="en-US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1.469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-0.00014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+ 0.0169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20.675)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20.675) * -0.532}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20.675)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21.109) * -0.003}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21.109)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21.109) * -0.112}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“B” ; 0.255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“G” ; 0.153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“R” ; -0.537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“W”; 0.129</a:t>
                      </a:r>
                      <a:endParaRPr kumimoji="1" lang="ja-JP" altLang="en-US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30971520"/>
                  </a:ext>
                </a:extLst>
              </a:tr>
              <a:tr h="1805093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1.145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-0.020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+ 0.011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20.463)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20.463) * -0.610}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20.463)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21.592) * -0.031}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21.592)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21.592) * -0.053}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“B” ; 0.119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“G” ;  0.082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“R” ; -0.249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“W”; 0.048</a:t>
                      </a:r>
                      <a:endParaRPr kumimoji="1" lang="ja-JP" altLang="en-US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1.284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-0.015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+ 0.018*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20.364)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20.364) * -0.280}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20.364)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21.458) * -0.065}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21.458)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21.458) * -0.105}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“B” ; 0.168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“G” ; 0.167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“R” ; -0.348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“W”; 0.0128</a:t>
                      </a:r>
                      <a:endParaRPr kumimoji="1" lang="ja-JP" altLang="en-US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1.465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-0.007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+ 0.011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20.390)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20.390) * -0.473}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20.390)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21.902) * -0.004}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21.902)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21.902) * -0.111}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“B” ; 0.131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“G” ; 0.213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“R” ; -0.364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“W”; 0.020</a:t>
                      </a:r>
                      <a:endParaRPr kumimoji="1" lang="ja-JP" altLang="en-US" sz="10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6071308"/>
                  </a:ext>
                </a:extLst>
              </a:tr>
            </a:tbl>
          </a:graphicData>
        </a:graphic>
      </p:graphicFrame>
      <p:sp>
        <p:nvSpPr>
          <p:cNvPr id="5" name="左大かっこ 4">
            <a:extLst>
              <a:ext uri="{FF2B5EF4-FFF2-40B4-BE49-F238E27FC236}">
                <a16:creationId xmlns:a16="http://schemas.microsoft.com/office/drawing/2014/main" id="{E9DA61F4-A76C-7D48-AAE5-7EE175EC6E91}"/>
              </a:ext>
            </a:extLst>
          </p:cNvPr>
          <p:cNvSpPr/>
          <p:nvPr/>
        </p:nvSpPr>
        <p:spPr>
          <a:xfrm>
            <a:off x="1771651" y="2697369"/>
            <a:ext cx="63474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左大かっこ 5">
            <a:extLst>
              <a:ext uri="{FF2B5EF4-FFF2-40B4-BE49-F238E27FC236}">
                <a16:creationId xmlns:a16="http://schemas.microsoft.com/office/drawing/2014/main" id="{D71CEB95-AB86-8643-B592-316D1100BA59}"/>
              </a:ext>
            </a:extLst>
          </p:cNvPr>
          <p:cNvSpPr/>
          <p:nvPr/>
        </p:nvSpPr>
        <p:spPr>
          <a:xfrm flipH="1">
            <a:off x="2635595" y="2697369"/>
            <a:ext cx="51787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左大かっこ 6">
            <a:extLst>
              <a:ext uri="{FF2B5EF4-FFF2-40B4-BE49-F238E27FC236}">
                <a16:creationId xmlns:a16="http://schemas.microsoft.com/office/drawing/2014/main" id="{9A7BA2EC-7C8D-E642-80C7-BAA8586DEEAF}"/>
              </a:ext>
            </a:extLst>
          </p:cNvPr>
          <p:cNvSpPr/>
          <p:nvPr/>
        </p:nvSpPr>
        <p:spPr>
          <a:xfrm>
            <a:off x="1780529" y="4394485"/>
            <a:ext cx="63474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左大かっこ 7">
            <a:extLst>
              <a:ext uri="{FF2B5EF4-FFF2-40B4-BE49-F238E27FC236}">
                <a16:creationId xmlns:a16="http://schemas.microsoft.com/office/drawing/2014/main" id="{6FC56F9C-F095-0A4B-AEC7-3036E79E5507}"/>
              </a:ext>
            </a:extLst>
          </p:cNvPr>
          <p:cNvSpPr/>
          <p:nvPr/>
        </p:nvSpPr>
        <p:spPr>
          <a:xfrm flipH="1">
            <a:off x="2644473" y="4394485"/>
            <a:ext cx="51787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左大かっこ 8">
            <a:extLst>
              <a:ext uri="{FF2B5EF4-FFF2-40B4-BE49-F238E27FC236}">
                <a16:creationId xmlns:a16="http://schemas.microsoft.com/office/drawing/2014/main" id="{17CBA4EF-CE40-E445-9DC6-3D2F4A3655F8}"/>
              </a:ext>
            </a:extLst>
          </p:cNvPr>
          <p:cNvSpPr/>
          <p:nvPr/>
        </p:nvSpPr>
        <p:spPr>
          <a:xfrm>
            <a:off x="4433510" y="2697369"/>
            <a:ext cx="63474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左大かっこ 9">
            <a:extLst>
              <a:ext uri="{FF2B5EF4-FFF2-40B4-BE49-F238E27FC236}">
                <a16:creationId xmlns:a16="http://schemas.microsoft.com/office/drawing/2014/main" id="{FA8D1138-CA19-E74F-8AA6-1F165CF15FD3}"/>
              </a:ext>
            </a:extLst>
          </p:cNvPr>
          <p:cNvSpPr/>
          <p:nvPr/>
        </p:nvSpPr>
        <p:spPr>
          <a:xfrm flipH="1">
            <a:off x="5297454" y="2697369"/>
            <a:ext cx="51787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左大かっこ 10">
            <a:extLst>
              <a:ext uri="{FF2B5EF4-FFF2-40B4-BE49-F238E27FC236}">
                <a16:creationId xmlns:a16="http://schemas.microsoft.com/office/drawing/2014/main" id="{68C9812A-842B-1E4E-8DED-2E3EE9CA68C9}"/>
              </a:ext>
            </a:extLst>
          </p:cNvPr>
          <p:cNvSpPr/>
          <p:nvPr/>
        </p:nvSpPr>
        <p:spPr>
          <a:xfrm>
            <a:off x="4470350" y="4394485"/>
            <a:ext cx="63474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左大かっこ 11">
            <a:extLst>
              <a:ext uri="{FF2B5EF4-FFF2-40B4-BE49-F238E27FC236}">
                <a16:creationId xmlns:a16="http://schemas.microsoft.com/office/drawing/2014/main" id="{8C9BCE9E-89E1-D741-8A92-84BB6989245A}"/>
              </a:ext>
            </a:extLst>
          </p:cNvPr>
          <p:cNvSpPr/>
          <p:nvPr/>
        </p:nvSpPr>
        <p:spPr>
          <a:xfrm flipH="1">
            <a:off x="5334294" y="4394485"/>
            <a:ext cx="51787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左大かっこ 12">
            <a:extLst>
              <a:ext uri="{FF2B5EF4-FFF2-40B4-BE49-F238E27FC236}">
                <a16:creationId xmlns:a16="http://schemas.microsoft.com/office/drawing/2014/main" id="{375EDA02-1CF5-6E42-A2DE-D64C38807F00}"/>
              </a:ext>
            </a:extLst>
          </p:cNvPr>
          <p:cNvSpPr/>
          <p:nvPr/>
        </p:nvSpPr>
        <p:spPr>
          <a:xfrm>
            <a:off x="6904311" y="2713080"/>
            <a:ext cx="63474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左大かっこ 13">
            <a:extLst>
              <a:ext uri="{FF2B5EF4-FFF2-40B4-BE49-F238E27FC236}">
                <a16:creationId xmlns:a16="http://schemas.microsoft.com/office/drawing/2014/main" id="{3354AD90-E9C6-044F-B74A-45CA791DA6C4}"/>
              </a:ext>
            </a:extLst>
          </p:cNvPr>
          <p:cNvSpPr/>
          <p:nvPr/>
        </p:nvSpPr>
        <p:spPr>
          <a:xfrm flipH="1">
            <a:off x="7768255" y="2713080"/>
            <a:ext cx="51787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左大かっこ 14">
            <a:extLst>
              <a:ext uri="{FF2B5EF4-FFF2-40B4-BE49-F238E27FC236}">
                <a16:creationId xmlns:a16="http://schemas.microsoft.com/office/drawing/2014/main" id="{9FB0A673-33BB-2748-9955-5695AEFA14D6}"/>
              </a:ext>
            </a:extLst>
          </p:cNvPr>
          <p:cNvSpPr/>
          <p:nvPr/>
        </p:nvSpPr>
        <p:spPr>
          <a:xfrm>
            <a:off x="6904311" y="4393289"/>
            <a:ext cx="63474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左大かっこ 15">
            <a:extLst>
              <a:ext uri="{FF2B5EF4-FFF2-40B4-BE49-F238E27FC236}">
                <a16:creationId xmlns:a16="http://schemas.microsoft.com/office/drawing/2014/main" id="{38DAEB4F-FF18-B745-80D9-B5120C6B03FB}"/>
              </a:ext>
            </a:extLst>
          </p:cNvPr>
          <p:cNvSpPr/>
          <p:nvPr/>
        </p:nvSpPr>
        <p:spPr>
          <a:xfrm flipH="1">
            <a:off x="7768255" y="4393289"/>
            <a:ext cx="51787" cy="59480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B24BF5C-BC91-9B41-A134-E307FEFCBCC3}"/>
              </a:ext>
            </a:extLst>
          </p:cNvPr>
          <p:cNvSpPr txBox="1"/>
          <p:nvPr/>
        </p:nvSpPr>
        <p:spPr>
          <a:xfrm>
            <a:off x="331470" y="315201"/>
            <a:ext cx="8812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/>
              <a:t>Supplemental Table 1. RSM simulation of results for RGR in male and female gametophytes of each line of </a:t>
            </a:r>
            <a:r>
              <a:rPr lang="en-GB" altLang="ja-JP" i="1" dirty="0"/>
              <a:t>U. pinnatifida</a:t>
            </a:r>
            <a:r>
              <a:rPr lang="en-GB" altLang="ja-JP" dirty="0"/>
              <a:t>, based on an experimental matrix built using a graphical experimental design [Table 1].</a:t>
            </a:r>
            <a:endParaRPr lang="en-US" altLang="ja-JP" sz="1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9160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E68D6F4-FA62-5648-9570-FA74E34B90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025617"/>
              </p:ext>
            </p:extLst>
          </p:nvPr>
        </p:nvGraphicFramePr>
        <p:xfrm>
          <a:off x="331470" y="1434040"/>
          <a:ext cx="8595360" cy="39528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7270">
                  <a:extLst>
                    <a:ext uri="{9D8B030D-6E8A-4147-A177-3AD203B41FA5}">
                      <a16:colId xmlns:a16="http://schemas.microsoft.com/office/drawing/2014/main" val="2837963587"/>
                    </a:ext>
                  </a:extLst>
                </a:gridCol>
                <a:gridCol w="2663190">
                  <a:extLst>
                    <a:ext uri="{9D8B030D-6E8A-4147-A177-3AD203B41FA5}">
                      <a16:colId xmlns:a16="http://schemas.microsoft.com/office/drawing/2014/main" val="434949661"/>
                    </a:ext>
                  </a:extLst>
                </a:gridCol>
                <a:gridCol w="2468880">
                  <a:extLst>
                    <a:ext uri="{9D8B030D-6E8A-4147-A177-3AD203B41FA5}">
                      <a16:colId xmlns:a16="http://schemas.microsoft.com/office/drawing/2014/main" val="3065758832"/>
                    </a:ext>
                  </a:extLst>
                </a:gridCol>
                <a:gridCol w="2446020">
                  <a:extLst>
                    <a:ext uri="{9D8B030D-6E8A-4147-A177-3AD203B41FA5}">
                      <a16:colId xmlns:a16="http://schemas.microsoft.com/office/drawing/2014/main" val="1762604962"/>
                    </a:ext>
                  </a:extLst>
                </a:gridCol>
              </a:tblGrid>
              <a:tr h="466090">
                <a:tc>
                  <a:txBody>
                    <a:bodyPr/>
                    <a:lstStyle/>
                    <a:p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IWT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TKS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KGS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37991505"/>
                  </a:ext>
                </a:extLst>
              </a:tr>
              <a:tr h="1681653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- 0.003 * 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- 0.029 * 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18.058) * {(X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18.058) * 0.060}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18.058) * {(X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28.699) * -0.005}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28.699) * {(X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28.699) * -0.002}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“B” ; -0.478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“W” ; 0.478       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-0.596 * 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1" lang="ja-JP" altLang="en-US" sz="1000" baseline="-250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- 0.171 * 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- 0.009 * 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18.003) * {(X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18.003) * 0.029}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28.53) * {(X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28.53) * 0.0002}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“B” ; -0.201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“W” ; 0.201      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</a:p>
                    <a:p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-0.572 * X</a:t>
                      </a:r>
                      <a:r>
                        <a:rPr kumimoji="1" lang="en-US" altLang="ja-JP" sz="1000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1" lang="ja-JP" altLang="en-US" sz="1000" baseline="-250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- 0.061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- 0.031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17.666)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17.666) * 0.058}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17.666)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30.000) * 0.001}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30.000)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30.000) * 0.001}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“B” ; -0.182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      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“W” ; 0.182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-0.219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30971520"/>
                  </a:ext>
                </a:extLst>
              </a:tr>
              <a:tr h="1805093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kumimoji="1" lang="ja-JP" altLang="en-US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- 0.041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1" lang="en-US" altLang="ja-JP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- 0.063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17.603)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17.603) * 0.061}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29.746)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29.746) * 0.001}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“B” ; -0.719  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“W” ; 0.719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- 0.221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- 0.183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- 0.071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17.645)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17.645) * 0.037}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29.449)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29.449) * 0.002}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“B” ; -0.729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“G” ; 0.729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- 0.262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-0.242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1" lang="en-US" altLang="ja-JP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-0.031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17.700)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17.700) * 0.031}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17.700)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30.080) * 0.003}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30.080) * {(X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30.080) * -0.001}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“B” ; 0.043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“W” ; -0.043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- 0.197 * X</a:t>
                      </a:r>
                      <a:r>
                        <a:rPr kumimoji="1" lang="en-US" altLang="ja-JP" sz="10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76071308"/>
                  </a:ext>
                </a:extLst>
              </a:tr>
            </a:tbl>
          </a:graphicData>
        </a:graphic>
      </p:graphicFrame>
      <p:sp>
        <p:nvSpPr>
          <p:cNvPr id="5" name="左大かっこ 4">
            <a:extLst>
              <a:ext uri="{FF2B5EF4-FFF2-40B4-BE49-F238E27FC236}">
                <a16:creationId xmlns:a16="http://schemas.microsoft.com/office/drawing/2014/main" id="{E9DA61F4-A76C-7D48-AAE5-7EE175EC6E91}"/>
              </a:ext>
            </a:extLst>
          </p:cNvPr>
          <p:cNvSpPr/>
          <p:nvPr/>
        </p:nvSpPr>
        <p:spPr>
          <a:xfrm>
            <a:off x="1771650" y="2697369"/>
            <a:ext cx="66917" cy="376907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左大かっこ 5">
            <a:extLst>
              <a:ext uri="{FF2B5EF4-FFF2-40B4-BE49-F238E27FC236}">
                <a16:creationId xmlns:a16="http://schemas.microsoft.com/office/drawing/2014/main" id="{D71CEB95-AB86-8643-B592-316D1100BA59}"/>
              </a:ext>
            </a:extLst>
          </p:cNvPr>
          <p:cNvSpPr/>
          <p:nvPr/>
        </p:nvSpPr>
        <p:spPr>
          <a:xfrm flipH="1">
            <a:off x="2635594" y="2697369"/>
            <a:ext cx="54596" cy="376907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左大かっこ 6">
            <a:extLst>
              <a:ext uri="{FF2B5EF4-FFF2-40B4-BE49-F238E27FC236}">
                <a16:creationId xmlns:a16="http://schemas.microsoft.com/office/drawing/2014/main" id="{9A7BA2EC-7C8D-E642-80C7-BAA8586DEEAF}"/>
              </a:ext>
            </a:extLst>
          </p:cNvPr>
          <p:cNvSpPr/>
          <p:nvPr/>
        </p:nvSpPr>
        <p:spPr>
          <a:xfrm>
            <a:off x="1780529" y="4258100"/>
            <a:ext cx="52592" cy="35331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左大かっこ 7">
            <a:extLst>
              <a:ext uri="{FF2B5EF4-FFF2-40B4-BE49-F238E27FC236}">
                <a16:creationId xmlns:a16="http://schemas.microsoft.com/office/drawing/2014/main" id="{6FC56F9C-F095-0A4B-AEC7-3036E79E5507}"/>
              </a:ext>
            </a:extLst>
          </p:cNvPr>
          <p:cNvSpPr/>
          <p:nvPr/>
        </p:nvSpPr>
        <p:spPr>
          <a:xfrm flipH="1">
            <a:off x="2644472" y="4258100"/>
            <a:ext cx="45719" cy="353314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左大かっこ 8">
            <a:extLst>
              <a:ext uri="{FF2B5EF4-FFF2-40B4-BE49-F238E27FC236}">
                <a16:creationId xmlns:a16="http://schemas.microsoft.com/office/drawing/2014/main" id="{17CBA4EF-CE40-E445-9DC6-3D2F4A3655F8}"/>
              </a:ext>
            </a:extLst>
          </p:cNvPr>
          <p:cNvSpPr/>
          <p:nvPr/>
        </p:nvSpPr>
        <p:spPr>
          <a:xfrm>
            <a:off x="4433510" y="2697369"/>
            <a:ext cx="45719" cy="376907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左大かっこ 9">
            <a:extLst>
              <a:ext uri="{FF2B5EF4-FFF2-40B4-BE49-F238E27FC236}">
                <a16:creationId xmlns:a16="http://schemas.microsoft.com/office/drawing/2014/main" id="{FA8D1138-CA19-E74F-8AA6-1F165CF15FD3}"/>
              </a:ext>
            </a:extLst>
          </p:cNvPr>
          <p:cNvSpPr/>
          <p:nvPr/>
        </p:nvSpPr>
        <p:spPr>
          <a:xfrm flipH="1">
            <a:off x="5297453" y="2697369"/>
            <a:ext cx="45719" cy="376907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左大かっこ 10">
            <a:extLst>
              <a:ext uri="{FF2B5EF4-FFF2-40B4-BE49-F238E27FC236}">
                <a16:creationId xmlns:a16="http://schemas.microsoft.com/office/drawing/2014/main" id="{68C9812A-842B-1E4E-8DED-2E3EE9CA68C9}"/>
              </a:ext>
            </a:extLst>
          </p:cNvPr>
          <p:cNvSpPr/>
          <p:nvPr/>
        </p:nvSpPr>
        <p:spPr>
          <a:xfrm>
            <a:off x="4470350" y="4394485"/>
            <a:ext cx="45719" cy="358818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左大かっこ 11">
            <a:extLst>
              <a:ext uri="{FF2B5EF4-FFF2-40B4-BE49-F238E27FC236}">
                <a16:creationId xmlns:a16="http://schemas.microsoft.com/office/drawing/2014/main" id="{8C9BCE9E-89E1-D741-8A92-84BB6989245A}"/>
              </a:ext>
            </a:extLst>
          </p:cNvPr>
          <p:cNvSpPr/>
          <p:nvPr/>
        </p:nvSpPr>
        <p:spPr>
          <a:xfrm flipH="1">
            <a:off x="5334293" y="4394485"/>
            <a:ext cx="45719" cy="358818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左大かっこ 12">
            <a:extLst>
              <a:ext uri="{FF2B5EF4-FFF2-40B4-BE49-F238E27FC236}">
                <a16:creationId xmlns:a16="http://schemas.microsoft.com/office/drawing/2014/main" id="{375EDA02-1CF5-6E42-A2DE-D64C38807F00}"/>
              </a:ext>
            </a:extLst>
          </p:cNvPr>
          <p:cNvSpPr/>
          <p:nvPr/>
        </p:nvSpPr>
        <p:spPr>
          <a:xfrm>
            <a:off x="6904311" y="2713080"/>
            <a:ext cx="63474" cy="36119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左大かっこ 13">
            <a:extLst>
              <a:ext uri="{FF2B5EF4-FFF2-40B4-BE49-F238E27FC236}">
                <a16:creationId xmlns:a16="http://schemas.microsoft.com/office/drawing/2014/main" id="{3354AD90-E9C6-044F-B74A-45CA791DA6C4}"/>
              </a:ext>
            </a:extLst>
          </p:cNvPr>
          <p:cNvSpPr/>
          <p:nvPr/>
        </p:nvSpPr>
        <p:spPr>
          <a:xfrm flipH="1">
            <a:off x="7768254" y="2713080"/>
            <a:ext cx="51787" cy="361196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左大かっこ 14">
            <a:extLst>
              <a:ext uri="{FF2B5EF4-FFF2-40B4-BE49-F238E27FC236}">
                <a16:creationId xmlns:a16="http://schemas.microsoft.com/office/drawing/2014/main" id="{9FB0A673-33BB-2748-9955-5695AEFA14D6}"/>
              </a:ext>
            </a:extLst>
          </p:cNvPr>
          <p:cNvSpPr/>
          <p:nvPr/>
        </p:nvSpPr>
        <p:spPr>
          <a:xfrm>
            <a:off x="6904311" y="4393289"/>
            <a:ext cx="63474" cy="423077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左大かっこ 15">
            <a:extLst>
              <a:ext uri="{FF2B5EF4-FFF2-40B4-BE49-F238E27FC236}">
                <a16:creationId xmlns:a16="http://schemas.microsoft.com/office/drawing/2014/main" id="{38DAEB4F-FF18-B745-80D9-B5120C6B03FB}"/>
              </a:ext>
            </a:extLst>
          </p:cNvPr>
          <p:cNvSpPr/>
          <p:nvPr/>
        </p:nvSpPr>
        <p:spPr>
          <a:xfrm flipH="1">
            <a:off x="7768254" y="4393289"/>
            <a:ext cx="51787" cy="423077"/>
          </a:xfrm>
          <a:prstGeom prst="leftBracke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B24BF5C-BC91-9B41-A134-E307FEFCBCC3}"/>
              </a:ext>
            </a:extLst>
          </p:cNvPr>
          <p:cNvSpPr txBox="1"/>
          <p:nvPr/>
        </p:nvSpPr>
        <p:spPr>
          <a:xfrm>
            <a:off x="222885" y="425903"/>
            <a:ext cx="8812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3. OLR simulation of results for maturation degree V on Cultivation Day 25 in male and female gametophytes of each line of </a:t>
            </a:r>
            <a:r>
              <a:rPr lang="en-GB" altLang="ja-JP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U. pinnatifida</a:t>
            </a:r>
            <a:r>
              <a:rPr lang="en-GB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based on an experimental matrix built using a graphical experimental design [Table 2].</a:t>
            </a:r>
            <a:endParaRPr lang="en-US" altLang="ja-JP" sz="1400" dirty="0">
              <a:latin typeface="Times New Roman" panose="020206030504050203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848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9A3345C-3765-3C4C-9A55-337674D9059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35838" y="606619"/>
          <a:ext cx="4723446" cy="61302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23897">
                  <a:extLst>
                    <a:ext uri="{9D8B030D-6E8A-4147-A177-3AD203B41FA5}">
                      <a16:colId xmlns:a16="http://schemas.microsoft.com/office/drawing/2014/main" val="1594863995"/>
                    </a:ext>
                  </a:extLst>
                </a:gridCol>
                <a:gridCol w="623897">
                  <a:extLst>
                    <a:ext uri="{9D8B030D-6E8A-4147-A177-3AD203B41FA5}">
                      <a16:colId xmlns:a16="http://schemas.microsoft.com/office/drawing/2014/main" val="1210107561"/>
                    </a:ext>
                  </a:extLst>
                </a:gridCol>
                <a:gridCol w="939430">
                  <a:extLst>
                    <a:ext uri="{9D8B030D-6E8A-4147-A177-3AD203B41FA5}">
                      <a16:colId xmlns:a16="http://schemas.microsoft.com/office/drawing/2014/main" val="1291536154"/>
                    </a:ext>
                  </a:extLst>
                </a:gridCol>
                <a:gridCol w="623897">
                  <a:extLst>
                    <a:ext uri="{9D8B030D-6E8A-4147-A177-3AD203B41FA5}">
                      <a16:colId xmlns:a16="http://schemas.microsoft.com/office/drawing/2014/main" val="4144046001"/>
                    </a:ext>
                  </a:extLst>
                </a:gridCol>
                <a:gridCol w="1070902">
                  <a:extLst>
                    <a:ext uri="{9D8B030D-6E8A-4147-A177-3AD203B41FA5}">
                      <a16:colId xmlns:a16="http://schemas.microsoft.com/office/drawing/2014/main" val="2269698284"/>
                    </a:ext>
                  </a:extLst>
                </a:gridCol>
                <a:gridCol w="841423">
                  <a:extLst>
                    <a:ext uri="{9D8B030D-6E8A-4147-A177-3AD203B41FA5}">
                      <a16:colId xmlns:a16="http://schemas.microsoft.com/office/drawing/2014/main" val="957680206"/>
                    </a:ext>
                  </a:extLst>
                </a:gridCol>
              </a:tblGrid>
              <a:tr h="1371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Sex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df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𝝌2</a:t>
                      </a:r>
                      <a:endParaRPr lang="en-GB" altLang="ja-JP" sz="900" b="0" i="1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Significance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2891826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IWT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0.8185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036245707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41.89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1850984975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690.05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712323123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39.65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4029424298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39.32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1178820787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62.35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412485742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3544.25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3364406002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IWT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4.40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0.0359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1703098784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188.21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845329230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655.71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379812456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12.18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0.0005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1816036498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0.52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0.4696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868910322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141.63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616457161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831.37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4087651096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TKS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260.53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1438321161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0.3554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1745787508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201.05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1880571356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1.87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0.1712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3309650596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4.63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0.0314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371936831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0.0238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603650422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3471.30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1307549518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TKS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107.39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546174220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167.54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3908794419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181.72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36505832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44.58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326878624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0.5103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431788249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95.89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457870578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860.05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4193969155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KGS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65.07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356752475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9.30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0.0023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538079759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23.69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4239336505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1.78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0.1816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3304149636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0.1195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62670940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0.7862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3790144163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69.08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618609385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KGS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43.88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3257805947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8.03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0.0046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1321376313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166.59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1507564793"/>
                  </a:ext>
                </a:extLst>
              </a:tr>
              <a:tr h="145174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59.34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366668787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3.72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0.0537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2629219551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7.93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0.0049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/>
                </a:tc>
                <a:extLst>
                  <a:ext uri="{0D108BD9-81ED-4DB2-BD59-A6C34878D82A}">
                    <a16:rowId xmlns:a16="http://schemas.microsoft.com/office/drawing/2014/main" val="308950759"/>
                  </a:ext>
                </a:extLst>
              </a:tr>
              <a:tr h="13711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296.00</a:t>
                      </a:r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altLang="ja-JP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&lt;.0001</a:t>
                      </a:r>
                      <a:endParaRPr lang="en-GB" altLang="ja-JP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92" marR="4392" marT="439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5235058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7B9B7C-D7AE-F54B-A088-480A613FC825}"/>
              </a:ext>
            </a:extLst>
          </p:cNvPr>
          <p:cNvSpPr txBox="1"/>
          <p:nvPr/>
        </p:nvSpPr>
        <p:spPr>
          <a:xfrm>
            <a:off x="699911" y="0"/>
            <a:ext cx="7778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4. Regression coefficients of polynomial functions for maturation of male and female gametophytes at Iwate (IWT), Tokushima (TKS), and Kagoshima (KGS).</a:t>
            </a:r>
            <a:endParaRPr lang="ja-JP" altLang="ja-JP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29257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129192</TotalTime>
  <Words>1350</Words>
  <Application>Microsoft Macintosh PowerPoint</Application>
  <PresentationFormat>画面に合わせる (4:3)</PresentationFormat>
  <Paragraphs>387</Paragraphs>
  <Slides>8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7" baseType="lpstr">
      <vt:lpstr>MS PGothic</vt:lpstr>
      <vt:lpstr>游ゴシック</vt:lpstr>
      <vt:lpstr>游ゴシック</vt:lpstr>
      <vt:lpstr>游ゴシック Light</vt:lpstr>
      <vt:lpstr>Arial</vt:lpstr>
      <vt:lpstr>Calibri</vt:lpstr>
      <vt:lpstr>Calibri Light</vt:lpstr>
      <vt:lpstr>Times New Roman</vt:lpstr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佐藤陽一</dc:creator>
  <cp:keywords/>
  <dc:description/>
  <cp:lastModifiedBy>Yoichi SATO</cp:lastModifiedBy>
  <cp:revision>619</cp:revision>
  <cp:lastPrinted>2019-04-02T22:17:59Z</cp:lastPrinted>
  <dcterms:created xsi:type="dcterms:W3CDTF">2017-03-05T03:44:12Z</dcterms:created>
  <dcterms:modified xsi:type="dcterms:W3CDTF">2020-08-15T11:01:33Z</dcterms:modified>
  <cp:category/>
</cp:coreProperties>
</file>