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46"/>
    <p:restoredTop sz="96291"/>
  </p:normalViewPr>
  <p:slideViewPr>
    <p:cSldViewPr snapToGrid="0" snapToObjects="1">
      <p:cViewPr varScale="1">
        <p:scale>
          <a:sx n="85" d="100"/>
          <a:sy n="85" d="100"/>
        </p:scale>
        <p:origin x="30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43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523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71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00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18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2992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58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673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64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105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497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FC212-B5CD-E243-BC29-A3759B2C60DB}" type="datetimeFigureOut">
              <a:rPr kumimoji="1" lang="ja-JP" altLang="en-US" smtClean="0"/>
              <a:t>2020/8/15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4765D-39E3-304D-B589-854AB81A24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18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062DA56-DE59-0744-9446-2653164D96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714636"/>
              </p:ext>
            </p:extLst>
          </p:nvPr>
        </p:nvGraphicFramePr>
        <p:xfrm>
          <a:off x="400149" y="561271"/>
          <a:ext cx="6027153" cy="913254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29359">
                  <a:extLst>
                    <a:ext uri="{9D8B030D-6E8A-4147-A177-3AD203B41FA5}">
                      <a16:colId xmlns:a16="http://schemas.microsoft.com/office/drawing/2014/main" val="3542537923"/>
                    </a:ext>
                  </a:extLst>
                </a:gridCol>
                <a:gridCol w="829359">
                  <a:extLst>
                    <a:ext uri="{9D8B030D-6E8A-4147-A177-3AD203B41FA5}">
                      <a16:colId xmlns:a16="http://schemas.microsoft.com/office/drawing/2014/main" val="138115084"/>
                    </a:ext>
                  </a:extLst>
                </a:gridCol>
                <a:gridCol w="829359">
                  <a:extLst>
                    <a:ext uri="{9D8B030D-6E8A-4147-A177-3AD203B41FA5}">
                      <a16:colId xmlns:a16="http://schemas.microsoft.com/office/drawing/2014/main" val="298229758"/>
                    </a:ext>
                  </a:extLst>
                </a:gridCol>
                <a:gridCol w="829359">
                  <a:extLst>
                    <a:ext uri="{9D8B030D-6E8A-4147-A177-3AD203B41FA5}">
                      <a16:colId xmlns:a16="http://schemas.microsoft.com/office/drawing/2014/main" val="1799774835"/>
                    </a:ext>
                  </a:extLst>
                </a:gridCol>
                <a:gridCol w="1050999">
                  <a:extLst>
                    <a:ext uri="{9D8B030D-6E8A-4147-A177-3AD203B41FA5}">
                      <a16:colId xmlns:a16="http://schemas.microsoft.com/office/drawing/2014/main" val="470943394"/>
                    </a:ext>
                  </a:extLst>
                </a:gridCol>
                <a:gridCol w="829359">
                  <a:extLst>
                    <a:ext uri="{9D8B030D-6E8A-4147-A177-3AD203B41FA5}">
                      <a16:colId xmlns:a16="http://schemas.microsoft.com/office/drawing/2014/main" val="219607362"/>
                    </a:ext>
                  </a:extLst>
                </a:gridCol>
                <a:gridCol w="829359">
                  <a:extLst>
                    <a:ext uri="{9D8B030D-6E8A-4147-A177-3AD203B41FA5}">
                      <a16:colId xmlns:a16="http://schemas.microsoft.com/office/drawing/2014/main" val="1809914880"/>
                    </a:ext>
                  </a:extLst>
                </a:gridCol>
              </a:tblGrid>
              <a:tr h="14448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Line</a:t>
                      </a:r>
                      <a:endParaRPr lang="en-GB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Sex</a:t>
                      </a:r>
                      <a:endParaRPr lang="en-GB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Term</a:t>
                      </a:r>
                      <a:endParaRPr lang="en-GB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Coefficients</a:t>
                      </a:r>
                      <a:endParaRPr lang="en-GB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 Coefficients</a:t>
                      </a:r>
                      <a:endParaRPr lang="en-GB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i="1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GB" sz="1000" b="0" i="1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i="1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GB" sz="1000" b="0" i="1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964113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IWT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0.626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0.048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13.01 </a:t>
                      </a:r>
                      <a:endParaRPr lang="en-GB" altLang="ja-JP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58736146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900" u="none" strike="noStrike" baseline="30000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=0.82</a:t>
                      </a:r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4.69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48020086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21.33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132933798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-8.07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777089143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-3.13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0.0019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52768192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-8.89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536416007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(Blue)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8.07 </a:t>
                      </a:r>
                      <a:endParaRPr lang="en-GB" altLang="ja-JP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677767812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(Green)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10.84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750677526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(Red)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-21.59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547739093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24.55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062794405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900" u="none" strike="noStrike" baseline="30000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=0.81</a:t>
                      </a:r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-9.45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040966835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21.86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248177936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-7.88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656481389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-2.54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0.0116</a:t>
                      </a:r>
                      <a:endParaRPr lang="en-GB" altLang="ja-JP" sz="1000" b="0" i="0" u="none" strike="noStrike" noProof="0">
                        <a:solidFill>
                          <a:srgbClr val="F0324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717330990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-9.96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301572038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(Blue)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8.52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909612286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(Green)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6.69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1438529260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(Red)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-0.249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-16.08 </a:t>
                      </a:r>
                      <a:endParaRPr lang="en-GB" altLang="ja-JP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7356161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TKS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0.901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0.114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7.89 </a:t>
                      </a:r>
                      <a:endParaRPr lang="en-GB" altLang="ja-JP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85844807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900" u="none" strike="noStrike" baseline="30000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=0.61</a:t>
                      </a:r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2.12 </a:t>
                      </a:r>
                      <a:endParaRPr lang="en-GB" altLang="ja-JP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0.0345</a:t>
                      </a:r>
                      <a:endParaRPr lang="en-GB" altLang="ja-JP" sz="1000" b="0" i="0" u="none" strike="noStrike" noProof="0">
                        <a:solidFill>
                          <a:srgbClr val="F0324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711610029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138054090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-5.15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778865421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-0.41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0.6810</a:t>
                      </a:r>
                      <a:endParaRPr lang="en-GB" altLang="ja-JP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1972106386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-5.61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1535814120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(Blue)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4.75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251509997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(Green)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9.61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71283899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(Red)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-0.457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-12.30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027729270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17.91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048638606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900" u="none" strike="noStrike" baseline="30000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=0.80</a:t>
                      </a:r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-4.78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4239737349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21.94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003196783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-2.23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0.0266</a:t>
                      </a:r>
                      <a:endParaRPr lang="en-GB" altLang="ja-JP" sz="1000" b="0" i="0" u="none" strike="noStrike" noProof="0">
                        <a:solidFill>
                          <a:srgbClr val="F0324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612885587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-3.23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0.0014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544124989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-12.63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405336859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(Blue)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7.69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508238764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(Green)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8.12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547407078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(Red)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-0.348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0.024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-14.54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2300291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KGS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1.469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0.092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15.91 </a:t>
                      </a:r>
                      <a:endParaRPr lang="en-GB" altLang="ja-JP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12437590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900" u="none" strike="noStrike" baseline="30000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=0.80</a:t>
                      </a:r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-0.04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0.9702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1241673225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18.24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092691986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-3.38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0.0008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880953172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-0.15</a:t>
                      </a: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0.8817</a:t>
                      </a: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11085609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-11.23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742312277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(Blue)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9.26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80579021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(Green)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6.48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25602102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(Red)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-0.537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-18.65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1058831089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23.53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585482669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GB" sz="900" u="none" strike="noStrike" baseline="30000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=0.77</a:t>
                      </a:r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-2.44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0.0152</a:t>
                      </a:r>
                      <a:endParaRPr lang="en-GB" altLang="ja-JP" sz="1000" b="0" i="0" u="none" strike="noStrike" noProof="0">
                        <a:solidFill>
                          <a:srgbClr val="F0324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660122022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15.66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1803625051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-4.29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3194531551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-0.22</a:t>
                      </a: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9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0.8295</a:t>
                      </a: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855652172"/>
                  </a:ext>
                </a:extLst>
              </a:tr>
              <a:tr h="171660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900" u="none" strike="noStrike" baseline="30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-0.001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-15.20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1623428183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(Blue)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2292827599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(Green)</a:t>
                      </a:r>
                      <a:endParaRPr lang="en-GB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12.33 </a:t>
                      </a:r>
                      <a:endParaRPr lang="en-GB" altLang="ja-JP" sz="10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/>
                </a:tc>
                <a:extLst>
                  <a:ext uri="{0D108BD9-81ED-4DB2-BD59-A6C34878D82A}">
                    <a16:rowId xmlns:a16="http://schemas.microsoft.com/office/drawing/2014/main" val="929128591"/>
                  </a:ext>
                </a:extLst>
              </a:tr>
              <a:tr h="162123"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altLang="ja-JP" sz="900" b="0" i="0" u="none" strike="noStrike" noProof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GB" sz="900" u="none" strike="noStrike" baseline="-25000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(Red)</a:t>
                      </a:r>
                      <a:endParaRPr lang="en-GB" sz="9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-0.365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0.021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-17.11 </a:t>
                      </a:r>
                      <a:endParaRPr lang="en-GB" altLang="ja-JP" sz="10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altLang="ja-JP" sz="1000" u="none" strike="noStrike" noProof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&lt;0.0001</a:t>
                      </a:r>
                      <a:endParaRPr lang="en-GB" altLang="ja-JP" sz="1000" b="0" i="0" u="none" strike="noStrike" noProof="0" dirty="0">
                        <a:solidFill>
                          <a:srgbClr val="E5740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52" marR="7152" marT="7152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3810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AA9F405-15AB-5645-9171-D68D04F8CD4E}"/>
              </a:ext>
            </a:extLst>
          </p:cNvPr>
          <p:cNvSpPr txBox="1"/>
          <p:nvPr/>
        </p:nvSpPr>
        <p:spPr>
          <a:xfrm>
            <a:off x="29028" y="21633"/>
            <a:ext cx="703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Table 2. Regression coefficients of polynomial functions of response surface for RGR of male and female gametophytes at Iwate (IWT), Tokushima (TKS), and Kagoshima (KGS).</a:t>
            </a:r>
            <a:endParaRPr lang="ja-JP" altLang="ja-JP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41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210</TotalTime>
  <Words>473</Words>
  <Application>Microsoft Macintosh PowerPoint</Application>
  <PresentationFormat>A4 210 x 297 mm</PresentationFormat>
  <Paragraphs>293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Yoichi SATO</dc:creator>
  <cp:lastModifiedBy>Yoichi SATO</cp:lastModifiedBy>
  <cp:revision>5</cp:revision>
  <dcterms:created xsi:type="dcterms:W3CDTF">2020-06-28T00:04:57Z</dcterms:created>
  <dcterms:modified xsi:type="dcterms:W3CDTF">2020-08-15T11:01:58Z</dcterms:modified>
</cp:coreProperties>
</file>