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1" r:id="rId2"/>
    <p:sldId id="274" r:id="rId3"/>
    <p:sldId id="275" r:id="rId4"/>
  </p:sldIdLst>
  <p:sldSz cx="12192000" cy="6858000"/>
  <p:notesSz cx="6858000" cy="9144000"/>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Seo" initials="JS" lastIdx="1" clrIdx="0">
    <p:extLst>
      <p:ext uri="{19B8F6BF-5375-455C-9EA6-DF929625EA0E}">
        <p15:presenceInfo xmlns:p15="http://schemas.microsoft.com/office/powerpoint/2012/main" userId="0400a1986ed39fa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4" d="100"/>
          <a:sy n="114" d="100"/>
        </p:scale>
        <p:origin x="4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ECC5C3-949B-4867-A43E-A82E4A5861C0}" type="datetimeFigureOut">
              <a:rPr lang="ko-KR" altLang="en-US" smtClean="0"/>
              <a:t>2021-04-03</a:t>
            </a:fld>
            <a:endParaRPr lang="ko-KR" altLang="en-US"/>
          </a:p>
        </p:txBody>
      </p:sp>
      <p:sp>
        <p:nvSpPr>
          <p:cNvPr id="4" name="슬라이드 이미지 개체 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E8E810-ED05-40C7-8E38-965800C127FC}" type="slidenum">
              <a:rPr lang="ko-KR" altLang="en-US" smtClean="0"/>
              <a:t>‹#›</a:t>
            </a:fld>
            <a:endParaRPr lang="ko-KR" altLang="en-US"/>
          </a:p>
        </p:txBody>
      </p:sp>
    </p:spTree>
    <p:extLst>
      <p:ext uri="{BB962C8B-B14F-4D97-AF65-F5344CB8AC3E}">
        <p14:creationId xmlns:p14="http://schemas.microsoft.com/office/powerpoint/2010/main" val="3679803052"/>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kumimoji="1" lang="en-US" altLang="ko-KR" dirty="0"/>
              <a:t>Pedigree of </a:t>
            </a:r>
            <a:r>
              <a:rPr kumimoji="1" lang="en-US" altLang="ko-KR" dirty="0" err="1"/>
              <a:t>HopumA</a:t>
            </a:r>
            <a:r>
              <a:rPr kumimoji="1" lang="en-US" altLang="ko-KR" dirty="0"/>
              <a:t> and </a:t>
            </a:r>
            <a:r>
              <a:rPr kumimoji="1" lang="en-US" altLang="ko-KR" dirty="0" err="1"/>
              <a:t>HopumR</a:t>
            </a:r>
            <a:endParaRPr kumimoji="1" lang="ko-KR" altLang="en-US" dirty="0"/>
          </a:p>
        </p:txBody>
      </p:sp>
    </p:spTree>
    <p:extLst>
      <p:ext uri="{BB962C8B-B14F-4D97-AF65-F5344CB8AC3E}">
        <p14:creationId xmlns:p14="http://schemas.microsoft.com/office/powerpoint/2010/main" val="2848482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54C0874-053F-4BB3-8F85-72AED3F9E95C}"/>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6C33342C-B97E-456D-BA52-67DDFBA938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98F62599-506E-4B0C-B0C6-0E666D062B59}"/>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5" name="바닥글 개체 틀 4">
            <a:extLst>
              <a:ext uri="{FF2B5EF4-FFF2-40B4-BE49-F238E27FC236}">
                <a16:creationId xmlns:a16="http://schemas.microsoft.com/office/drawing/2014/main" id="{8A9EE722-75E9-4CC2-8A59-96DBDA643465}"/>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BB580F83-E9CC-4A3E-BF3E-02C622992F7D}"/>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29484917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057AD28-088B-4D4D-BFBD-C01D902E5560}"/>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427D81E7-8886-412D-B70E-FB204C43A984}"/>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AB5ABBE7-9EB5-48F5-BB7C-6E515B30513E}"/>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5" name="바닥글 개체 틀 4">
            <a:extLst>
              <a:ext uri="{FF2B5EF4-FFF2-40B4-BE49-F238E27FC236}">
                <a16:creationId xmlns:a16="http://schemas.microsoft.com/office/drawing/2014/main" id="{6C03E02A-B662-425E-9478-51AED2B1314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20BAACA4-66E6-40EA-A11C-59E93E61509C}"/>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2217639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B83C52B4-E03F-457E-9F00-F8038486BB3D}"/>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EE932579-EAA9-4398-A964-A6EC3B65B9BA}"/>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DEBDF0FD-9143-4F17-BB7E-544D5B0E7CBA}"/>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5" name="바닥글 개체 틀 4">
            <a:extLst>
              <a:ext uri="{FF2B5EF4-FFF2-40B4-BE49-F238E27FC236}">
                <a16:creationId xmlns:a16="http://schemas.microsoft.com/office/drawing/2014/main" id="{CDF1769B-C4CE-4492-B397-EA8F32AA707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9EDAC7FE-BEBC-4EBF-A725-C22518CA621B}"/>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3159334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제목 - 상단">
    <p:spTree>
      <p:nvGrpSpPr>
        <p:cNvPr id="1" name=""/>
        <p:cNvGrpSpPr/>
        <p:nvPr/>
      </p:nvGrpSpPr>
      <p:grpSpPr>
        <a:xfrm>
          <a:off x="0" y="0"/>
          <a:ext cx="0" cy="0"/>
          <a:chOff x="0" y="0"/>
          <a:chExt cx="0" cy="0"/>
        </a:xfrm>
      </p:grpSpPr>
      <p:sp>
        <p:nvSpPr>
          <p:cNvPr id="62" name="텍스트"/>
          <p:cNvSpPr txBox="1">
            <a:spLocks noGrp="1"/>
          </p:cNvSpPr>
          <p:nvPr>
            <p:ph type="body" sz="quarter" idx="21"/>
          </p:nvPr>
        </p:nvSpPr>
        <p:spPr>
          <a:xfrm>
            <a:off x="381001" y="339779"/>
            <a:ext cx="10477500" cy="303160"/>
          </a:xfrm>
          <a:prstGeom prst="rect">
            <a:avLst/>
          </a:prstGeom>
        </p:spPr>
        <p:txBody>
          <a:bodyPr anchor="b">
            <a:spAutoFit/>
          </a:bodyPr>
          <a:lstStyle>
            <a:lvl1pPr marL="0" indent="0" defTabSz="321457">
              <a:lnSpc>
                <a:spcPct val="80000"/>
              </a:lnSpc>
              <a:spcBef>
                <a:spcPts val="0"/>
              </a:spcBef>
              <a:buClrTx/>
              <a:buSzTx/>
              <a:buFontTx/>
              <a:buNone/>
              <a:defRPr sz="1687" cap="all" spc="84">
                <a:latin typeface="DIN Alternate Bold"/>
                <a:ea typeface="DIN Alternate Bold"/>
                <a:cs typeface="DIN Alternate Bold"/>
                <a:sym typeface="DIN Alternate Bold"/>
              </a:defRPr>
            </a:lvl1pPr>
          </a:lstStyle>
          <a:p>
            <a:r>
              <a:t>텍스트</a:t>
            </a:r>
          </a:p>
        </p:txBody>
      </p:sp>
      <p:sp>
        <p:nvSpPr>
          <p:cNvPr id="63" name="제목 텍스트"/>
          <p:cNvSpPr txBox="1">
            <a:spLocks noGrp="1"/>
          </p:cNvSpPr>
          <p:nvPr>
            <p:ph type="title"/>
          </p:nvPr>
        </p:nvSpPr>
        <p:spPr>
          <a:prstGeom prst="rect">
            <a:avLst/>
          </a:prstGeom>
        </p:spPr>
        <p:txBody>
          <a:bodyPr/>
          <a:lstStyle/>
          <a:p>
            <a:r>
              <a:t>제목 텍스트</a:t>
            </a:r>
          </a:p>
        </p:txBody>
      </p:sp>
      <p:sp>
        <p:nvSpPr>
          <p:cNvPr id="64" name="슬라이드 번호"/>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20311404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5714903-A3A7-4D72-AA58-422F3AD7A4FB}"/>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C4B223C2-8C50-4DD4-A1B7-8D24F4699111}"/>
              </a:ext>
            </a:extLst>
          </p:cNvPr>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DA395A72-AB0D-4435-BF41-622C79672951}"/>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5" name="바닥글 개체 틀 4">
            <a:extLst>
              <a:ext uri="{FF2B5EF4-FFF2-40B4-BE49-F238E27FC236}">
                <a16:creationId xmlns:a16="http://schemas.microsoft.com/office/drawing/2014/main" id="{77B1DEA2-F2B7-4467-92C9-E345FD936F6B}"/>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35874161-16AF-4D39-B655-9CF57BF3A19D}"/>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1537207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F715EDF-ECF7-48DF-AABB-2750557F01F1}"/>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5AC16446-6470-48C5-81F4-5EEBEC1AE3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01B875E5-2DAA-4B87-82D3-FACA7E4E33F0}"/>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5" name="바닥글 개체 틀 4">
            <a:extLst>
              <a:ext uri="{FF2B5EF4-FFF2-40B4-BE49-F238E27FC236}">
                <a16:creationId xmlns:a16="http://schemas.microsoft.com/office/drawing/2014/main" id="{C55F4962-993F-4937-948E-45A8EBF1CD3C}"/>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56E57003-7547-4D9F-A4BA-84A1EED9A1FB}"/>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718471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71AB224-04E9-4EA4-93A7-98053850D4FE}"/>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2274B3A1-6AC9-4E7A-8A77-B1F696ABD4A1}"/>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DD840785-9B84-42B8-A5DE-91199F161E4C}"/>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C4F9C1AB-E18F-4E78-9776-6A2F72127632}"/>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6" name="바닥글 개체 틀 5">
            <a:extLst>
              <a:ext uri="{FF2B5EF4-FFF2-40B4-BE49-F238E27FC236}">
                <a16:creationId xmlns:a16="http://schemas.microsoft.com/office/drawing/2014/main" id="{F1F89F35-B4AE-48E0-B61B-D3CC17ED2E8F}"/>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792297E6-5E0D-493F-981F-058BC010644C}"/>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1870936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DEA5A8B4-4C80-47BF-B2B6-7E5E2F555DC3}"/>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93667AE0-8FCB-49A8-B5C6-30942B0F48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E3FAD16A-6FE1-46AD-B358-EC6DE4BB6343}"/>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232FA02D-5BF4-4E3F-A072-5D15D55731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0A750DCD-62F4-44F2-8F38-4FFCA816BE59}"/>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FE103EC8-EB74-4C93-96B3-B63A5B8A3272}"/>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8" name="바닥글 개체 틀 7">
            <a:extLst>
              <a:ext uri="{FF2B5EF4-FFF2-40B4-BE49-F238E27FC236}">
                <a16:creationId xmlns:a16="http://schemas.microsoft.com/office/drawing/2014/main" id="{532B8C41-C21A-4893-8A57-037FC4A4802C}"/>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6784437A-D04A-4FCB-B58E-44DA151F28FA}"/>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73831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5E53F4D-988B-4115-AE35-04C84CD69B20}"/>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25E3F9F7-932E-4C61-A425-E302F64110CA}"/>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4" name="바닥글 개체 틀 3">
            <a:extLst>
              <a:ext uri="{FF2B5EF4-FFF2-40B4-BE49-F238E27FC236}">
                <a16:creationId xmlns:a16="http://schemas.microsoft.com/office/drawing/2014/main" id="{957C620D-AB43-4E3B-A831-D41E26433958}"/>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6CEDF6E9-3348-4B55-884E-052DF8E7FD2C}"/>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138119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8F6CABCE-F49F-4E83-A9BD-0752DEFD6622}"/>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3" name="바닥글 개체 틀 2">
            <a:extLst>
              <a:ext uri="{FF2B5EF4-FFF2-40B4-BE49-F238E27FC236}">
                <a16:creationId xmlns:a16="http://schemas.microsoft.com/office/drawing/2014/main" id="{C22D6902-CED4-4774-A764-994318954593}"/>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AA085037-6DC0-42E8-A612-3BF51A089679}"/>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456459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0904AC2-921F-4464-87AB-388F3A0D7FA3}"/>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7A9B9C54-8E63-45FA-9FDF-5494E82A86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90492BC7-4020-46F4-97E2-B038B3200F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FDFFA7BB-978D-49D7-9AF0-996F47199F86}"/>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6" name="바닥글 개체 틀 5">
            <a:extLst>
              <a:ext uri="{FF2B5EF4-FFF2-40B4-BE49-F238E27FC236}">
                <a16:creationId xmlns:a16="http://schemas.microsoft.com/office/drawing/2014/main" id="{4C1140E7-D9A7-431A-A174-C655DA7705E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EAB0E299-B0A5-432A-B8F4-570AFEFEE849}"/>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40316636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69CAD17-F471-4C04-8177-2C19C5EF99BA}"/>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B720F926-3288-456A-B7E1-E5330426002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A23275E9-E50D-454F-A205-E73409DF7F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4A299EA1-EAA3-4679-9F23-9038129F6B01}"/>
              </a:ext>
            </a:extLst>
          </p:cNvPr>
          <p:cNvSpPr>
            <a:spLocks noGrp="1"/>
          </p:cNvSpPr>
          <p:nvPr>
            <p:ph type="dt" sz="half" idx="10"/>
          </p:nvPr>
        </p:nvSpPr>
        <p:spPr/>
        <p:txBody>
          <a:bodyPr/>
          <a:lstStyle/>
          <a:p>
            <a:fld id="{70DBFAB4-EE36-4E07-8395-115508C3BEB4}" type="datetimeFigureOut">
              <a:rPr lang="ko-KR" altLang="en-US" smtClean="0"/>
              <a:t>2021-04-03</a:t>
            </a:fld>
            <a:endParaRPr lang="ko-KR" altLang="en-US"/>
          </a:p>
        </p:txBody>
      </p:sp>
      <p:sp>
        <p:nvSpPr>
          <p:cNvPr id="6" name="바닥글 개체 틀 5">
            <a:extLst>
              <a:ext uri="{FF2B5EF4-FFF2-40B4-BE49-F238E27FC236}">
                <a16:creationId xmlns:a16="http://schemas.microsoft.com/office/drawing/2014/main" id="{81BE13C3-A017-4D09-8A8F-5CD85DD4C759}"/>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5113955B-D307-4D53-BB03-23CB4A68AB59}"/>
              </a:ext>
            </a:extLst>
          </p:cNvPr>
          <p:cNvSpPr>
            <a:spLocks noGrp="1"/>
          </p:cNvSpPr>
          <p:nvPr>
            <p:ph type="sldNum" sz="quarter" idx="12"/>
          </p:nvPr>
        </p:nvSpPr>
        <p:spPr/>
        <p:txBody>
          <a:body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3795225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6CCF4001-A947-4C3C-B148-5EFBDD5CA99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785EF851-A821-4E07-887B-08E5261F33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D0B1648A-FA3D-468D-86A4-9B7B847B77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DBFAB4-EE36-4E07-8395-115508C3BEB4}" type="datetimeFigureOut">
              <a:rPr lang="ko-KR" altLang="en-US" smtClean="0"/>
              <a:t>2021-04-03</a:t>
            </a:fld>
            <a:endParaRPr lang="ko-KR" altLang="en-US"/>
          </a:p>
        </p:txBody>
      </p:sp>
      <p:sp>
        <p:nvSpPr>
          <p:cNvPr id="5" name="바닥글 개체 틀 4">
            <a:extLst>
              <a:ext uri="{FF2B5EF4-FFF2-40B4-BE49-F238E27FC236}">
                <a16:creationId xmlns:a16="http://schemas.microsoft.com/office/drawing/2014/main" id="{58251668-0122-4066-8DC9-E2511CE2F7A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4B66CCD1-F320-4726-A077-9E151F4634F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920FE8-49BA-48B8-8275-B895122F5AD0}" type="slidenum">
              <a:rPr lang="ko-KR" altLang="en-US" smtClean="0"/>
              <a:t>‹#›</a:t>
            </a:fld>
            <a:endParaRPr lang="ko-KR" altLang="en-US"/>
          </a:p>
        </p:txBody>
      </p:sp>
    </p:spTree>
    <p:extLst>
      <p:ext uri="{BB962C8B-B14F-4D97-AF65-F5344CB8AC3E}">
        <p14:creationId xmlns:p14="http://schemas.microsoft.com/office/powerpoint/2010/main" val="2524750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50B915A3-E38D-4620-9AF2-8851E59E75CA}"/>
              </a:ext>
            </a:extLst>
          </p:cNvPr>
          <p:cNvSpPr txBox="1"/>
          <p:nvPr/>
        </p:nvSpPr>
        <p:spPr>
          <a:xfrm>
            <a:off x="3271222" y="1282121"/>
            <a:ext cx="1722403" cy="307777"/>
          </a:xfrm>
          <a:prstGeom prst="rect">
            <a:avLst/>
          </a:prstGeom>
          <a:noFill/>
        </p:spPr>
        <p:txBody>
          <a:bodyPr wrap="square" rtlCol="0">
            <a:spAutoFit/>
          </a:bodyPr>
          <a:lstStyle/>
          <a:p>
            <a:r>
              <a:rPr lang="en-US" sz="1400" dirty="0">
                <a:latin typeface="Palatino Linotype" panose="02040502050505030304" pitchFamily="18" charset="0"/>
                <a:cs typeface="Arial" panose="020B0604020202020204" pitchFamily="34" charset="0"/>
              </a:rPr>
              <a:t>F</a:t>
            </a:r>
            <a:r>
              <a:rPr lang="en-US" sz="1400" baseline="-25000" dirty="0">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a:latin typeface="Palatino Linotype" panose="02040502050505030304" pitchFamily="18" charset="0"/>
                <a:cs typeface="Arial" panose="020B0604020202020204" pitchFamily="34" charset="0"/>
              </a:rPr>
              <a:t>CP-SLO</a:t>
            </a:r>
          </a:p>
        </p:txBody>
      </p:sp>
      <p:sp>
        <p:nvSpPr>
          <p:cNvPr id="18" name="직사각형 17">
            <a:extLst>
              <a:ext uri="{FF2B5EF4-FFF2-40B4-BE49-F238E27FC236}">
                <a16:creationId xmlns:a16="http://schemas.microsoft.com/office/drawing/2014/main" id="{7EE826E6-EFEE-47F9-A78C-22EC675B0234}"/>
              </a:ext>
            </a:extLst>
          </p:cNvPr>
          <p:cNvSpPr/>
          <p:nvPr/>
        </p:nvSpPr>
        <p:spPr>
          <a:xfrm>
            <a:off x="2954510" y="2511421"/>
            <a:ext cx="1905725" cy="307777"/>
          </a:xfrm>
          <a:prstGeom prst="rect">
            <a:avLst/>
          </a:prstGeom>
        </p:spPr>
        <p:txBody>
          <a:bodyPr wrap="square">
            <a:spAutoFit/>
          </a:bodyPr>
          <a:lstStyle/>
          <a:p>
            <a:r>
              <a:rPr lang="en-US" altLang="ko-KR" sz="1400" dirty="0">
                <a:solidFill>
                  <a:prstClr val="black"/>
                </a:solidFill>
                <a:latin typeface="Palatino Linotype" panose="02040502050505030304" pitchFamily="18" charset="0"/>
                <a:cs typeface="Arial" panose="020B0604020202020204" pitchFamily="34" charset="0"/>
              </a:rPr>
              <a:t>BC</a:t>
            </a:r>
            <a:r>
              <a:rPr lang="en-US" altLang="ko-KR" sz="1400" baseline="-25000" dirty="0">
                <a:solidFill>
                  <a:prstClr val="black"/>
                </a:solidFill>
                <a:latin typeface="Palatino Linotype" panose="02040502050505030304" pitchFamily="18" charset="0"/>
                <a:cs typeface="Arial" panose="020B0604020202020204" pitchFamily="34" charset="0"/>
              </a:rPr>
              <a:t>7</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 </a:t>
            </a:r>
            <a:r>
              <a:rPr lang="en-US" altLang="ko-KR" sz="1400" dirty="0">
                <a:solidFill>
                  <a:prstClr val="black"/>
                </a:solidFill>
                <a:latin typeface="Palatino Linotype" panose="02040502050505030304" pitchFamily="18" charset="0"/>
                <a:cs typeface="Arial" panose="020B0604020202020204" pitchFamily="34" charset="0"/>
              </a:rPr>
              <a:t>   </a:t>
            </a:r>
            <a:r>
              <a:rPr lang="en-US" altLang="ko-KR" sz="1400" dirty="0">
                <a:latin typeface="Palatino Linotype" panose="02040502050505030304" pitchFamily="18" charset="0"/>
                <a:cs typeface="Arial" panose="020B0604020202020204" pitchFamily="34" charset="0"/>
              </a:rPr>
              <a:t>X   Hopum</a:t>
            </a:r>
            <a:endParaRPr lang="ko-KR" altLang="en-US" sz="1400" dirty="0">
              <a:latin typeface="Palatino Linotype" panose="02040502050505030304" pitchFamily="18" charset="0"/>
              <a:cs typeface="Arial" panose="020B0604020202020204" pitchFamily="34" charset="0"/>
            </a:endParaRPr>
          </a:p>
        </p:txBody>
      </p:sp>
      <p:cxnSp>
        <p:nvCxnSpPr>
          <p:cNvPr id="7" name="직선 화살표 연결선 6">
            <a:extLst>
              <a:ext uri="{FF2B5EF4-FFF2-40B4-BE49-F238E27FC236}">
                <a16:creationId xmlns:a16="http://schemas.microsoft.com/office/drawing/2014/main" id="{66910F81-ECB6-42FA-A828-33691B7A4856}"/>
              </a:ext>
            </a:extLst>
          </p:cNvPr>
          <p:cNvCxnSpPr>
            <a:cxnSpLocks/>
          </p:cNvCxnSpPr>
          <p:nvPr/>
        </p:nvCxnSpPr>
        <p:spPr>
          <a:xfrm rot="18000000" flipH="1">
            <a:off x="3487706" y="1109829"/>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DA31FDD0-9B10-4075-90C0-F26625F1B99F}"/>
              </a:ext>
            </a:extLst>
          </p:cNvPr>
          <p:cNvSpPr txBox="1"/>
          <p:nvPr/>
        </p:nvSpPr>
        <p:spPr>
          <a:xfrm>
            <a:off x="3010176" y="634530"/>
            <a:ext cx="1835563" cy="307777"/>
          </a:xfrm>
          <a:prstGeom prst="rect">
            <a:avLst/>
          </a:prstGeom>
          <a:noFill/>
        </p:spPr>
        <p:txBody>
          <a:bodyPr wrap="square" rtlCol="0">
            <a:spAutoFit/>
          </a:bodyPr>
          <a:lstStyle/>
          <a:p>
            <a:r>
              <a:rPr lang="en-US" sz="1400" dirty="0" err="1">
                <a:latin typeface="Palatino Linotype" panose="02040502050505030304" pitchFamily="18" charset="0"/>
                <a:cs typeface="Arial" panose="020B0604020202020204" pitchFamily="34" charset="0"/>
              </a:rPr>
              <a:t>Tetep</a:t>
            </a:r>
            <a:r>
              <a:rPr lang="en-US" sz="1400" dirty="0">
                <a:latin typeface="Palatino Linotype" panose="02040502050505030304" pitchFamily="18" charset="0"/>
                <a:cs typeface="Arial" panose="020B0604020202020204" pitchFamily="34" charset="0"/>
              </a:rPr>
              <a:t>    X   </a:t>
            </a:r>
            <a:r>
              <a:rPr lang="en-US" altLang="ko-KR" sz="1400" dirty="0">
                <a:latin typeface="Palatino Linotype" panose="02040502050505030304" pitchFamily="18" charset="0"/>
                <a:cs typeface="Arial" panose="020B0604020202020204" pitchFamily="34" charset="0"/>
              </a:rPr>
              <a:t>CP-SLO</a:t>
            </a:r>
          </a:p>
        </p:txBody>
      </p:sp>
      <p:sp>
        <p:nvSpPr>
          <p:cNvPr id="77" name="TextBox 76">
            <a:extLst>
              <a:ext uri="{FF2B5EF4-FFF2-40B4-BE49-F238E27FC236}">
                <a16:creationId xmlns:a16="http://schemas.microsoft.com/office/drawing/2014/main" id="{5C1E5879-0F5C-457C-B799-C06A8BFAED3F}"/>
              </a:ext>
            </a:extLst>
          </p:cNvPr>
          <p:cNvSpPr txBox="1"/>
          <p:nvPr/>
        </p:nvSpPr>
        <p:spPr>
          <a:xfrm>
            <a:off x="2953734" y="1855232"/>
            <a:ext cx="1948446" cy="307777"/>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BC</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a:latin typeface="Palatino Linotype" panose="02040502050505030304" pitchFamily="18" charset="0"/>
                <a:cs typeface="Arial" panose="020B0604020202020204" pitchFamily="34" charset="0"/>
              </a:rPr>
              <a:t>CP-SLO</a:t>
            </a:r>
          </a:p>
        </p:txBody>
      </p:sp>
      <p:cxnSp>
        <p:nvCxnSpPr>
          <p:cNvPr id="79" name="직선 화살표 연결선 78">
            <a:extLst>
              <a:ext uri="{FF2B5EF4-FFF2-40B4-BE49-F238E27FC236}">
                <a16:creationId xmlns:a16="http://schemas.microsoft.com/office/drawing/2014/main" id="{C32AFEF8-7318-4601-8C74-1E16578185FB}"/>
              </a:ext>
            </a:extLst>
          </p:cNvPr>
          <p:cNvCxnSpPr>
            <a:cxnSpLocks/>
          </p:cNvCxnSpPr>
          <p:nvPr/>
        </p:nvCxnSpPr>
        <p:spPr>
          <a:xfrm rot="18000000" flipH="1">
            <a:off x="3487706" y="1733664"/>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80" name="직선 화살표 연결선 79">
            <a:extLst>
              <a:ext uri="{FF2B5EF4-FFF2-40B4-BE49-F238E27FC236}">
                <a16:creationId xmlns:a16="http://schemas.microsoft.com/office/drawing/2014/main" id="{4EEC3B22-0B95-4308-9305-5740F76BF2CD}"/>
              </a:ext>
            </a:extLst>
          </p:cNvPr>
          <p:cNvCxnSpPr>
            <a:cxnSpLocks/>
          </p:cNvCxnSpPr>
          <p:nvPr/>
        </p:nvCxnSpPr>
        <p:spPr>
          <a:xfrm rot="18000000" flipH="1">
            <a:off x="3487706" y="2341146"/>
            <a:ext cx="360000" cy="0"/>
          </a:xfrm>
          <a:prstGeom prst="straightConnector1">
            <a:avLst/>
          </a:prstGeom>
          <a:ln w="34925">
            <a:solidFill>
              <a:schemeClr val="tx1"/>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81" name="직선 화살표 연결선 80">
            <a:extLst>
              <a:ext uri="{FF2B5EF4-FFF2-40B4-BE49-F238E27FC236}">
                <a16:creationId xmlns:a16="http://schemas.microsoft.com/office/drawing/2014/main" id="{8EC158BD-4474-449D-9A79-C563EEDF2C32}"/>
              </a:ext>
            </a:extLst>
          </p:cNvPr>
          <p:cNvCxnSpPr>
            <a:cxnSpLocks/>
          </p:cNvCxnSpPr>
          <p:nvPr/>
        </p:nvCxnSpPr>
        <p:spPr>
          <a:xfrm rot="18000000" flipH="1">
            <a:off x="3487706" y="3004379"/>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C34140A9-587C-4DBC-948B-1DB2399CA926}"/>
              </a:ext>
            </a:extLst>
          </p:cNvPr>
          <p:cNvSpPr txBox="1"/>
          <p:nvPr/>
        </p:nvSpPr>
        <p:spPr>
          <a:xfrm>
            <a:off x="3281520" y="3185058"/>
            <a:ext cx="1721193" cy="307777"/>
          </a:xfrm>
          <a:prstGeom prst="rect">
            <a:avLst/>
          </a:prstGeom>
          <a:noFill/>
        </p:spPr>
        <p:txBody>
          <a:bodyPr wrap="square" rtlCol="0">
            <a:spAutoFit/>
          </a:bodyPr>
          <a:lstStyle/>
          <a:p>
            <a:r>
              <a:rPr lang="en-US" sz="1400" dirty="0">
                <a:latin typeface="Palatino Linotype" panose="02040502050505030304" pitchFamily="18" charset="0"/>
                <a:cs typeface="Arial" panose="020B0604020202020204" pitchFamily="34" charset="0"/>
              </a:rPr>
              <a:t>F</a:t>
            </a:r>
            <a:r>
              <a:rPr lang="en-US" sz="1400" baseline="-25000" dirty="0">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err="1">
                <a:latin typeface="Palatino Linotype" panose="02040502050505030304" pitchFamily="18" charset="0"/>
                <a:cs typeface="Arial" panose="020B0604020202020204" pitchFamily="34" charset="0"/>
              </a:rPr>
              <a:t>Hopum</a:t>
            </a:r>
            <a:endParaRPr lang="en-US" altLang="ko-KR" sz="1400" dirty="0">
              <a:latin typeface="Palatino Linotype" panose="02040502050505030304" pitchFamily="18" charset="0"/>
              <a:cs typeface="Arial" panose="020B0604020202020204" pitchFamily="34" charset="0"/>
            </a:endParaRPr>
          </a:p>
        </p:txBody>
      </p:sp>
      <p:sp>
        <p:nvSpPr>
          <p:cNvPr id="84" name="TextBox 83">
            <a:extLst>
              <a:ext uri="{FF2B5EF4-FFF2-40B4-BE49-F238E27FC236}">
                <a16:creationId xmlns:a16="http://schemas.microsoft.com/office/drawing/2014/main" id="{0FDD350F-7DF9-490F-A5CD-460AE2A1FA4E}"/>
              </a:ext>
            </a:extLst>
          </p:cNvPr>
          <p:cNvSpPr txBox="1"/>
          <p:nvPr/>
        </p:nvSpPr>
        <p:spPr>
          <a:xfrm>
            <a:off x="2962123" y="3756758"/>
            <a:ext cx="1826766" cy="307777"/>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BC</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err="1">
                <a:latin typeface="Palatino Linotype" panose="02040502050505030304" pitchFamily="18" charset="0"/>
                <a:cs typeface="Arial" panose="020B0604020202020204" pitchFamily="34" charset="0"/>
              </a:rPr>
              <a:t>Hopum</a:t>
            </a:r>
            <a:endParaRPr lang="en-US" altLang="ko-KR" sz="1400" dirty="0">
              <a:latin typeface="Palatino Linotype" panose="02040502050505030304" pitchFamily="18" charset="0"/>
              <a:cs typeface="Arial" panose="020B0604020202020204" pitchFamily="34" charset="0"/>
            </a:endParaRPr>
          </a:p>
        </p:txBody>
      </p:sp>
      <p:cxnSp>
        <p:nvCxnSpPr>
          <p:cNvPr id="85" name="직선 화살표 연결선 84">
            <a:extLst>
              <a:ext uri="{FF2B5EF4-FFF2-40B4-BE49-F238E27FC236}">
                <a16:creationId xmlns:a16="http://schemas.microsoft.com/office/drawing/2014/main" id="{B49C7022-53B6-45DD-AE3E-613752CA322C}"/>
              </a:ext>
            </a:extLst>
          </p:cNvPr>
          <p:cNvCxnSpPr>
            <a:cxnSpLocks/>
          </p:cNvCxnSpPr>
          <p:nvPr/>
        </p:nvCxnSpPr>
        <p:spPr>
          <a:xfrm rot="18000000" flipH="1">
            <a:off x="3487706" y="3624878"/>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86" name="직선 화살표 연결선 85">
            <a:extLst>
              <a:ext uri="{FF2B5EF4-FFF2-40B4-BE49-F238E27FC236}">
                <a16:creationId xmlns:a16="http://schemas.microsoft.com/office/drawing/2014/main" id="{C37C2D6E-108C-4A28-AA98-2C9B6898257D}"/>
              </a:ext>
            </a:extLst>
          </p:cNvPr>
          <p:cNvCxnSpPr>
            <a:cxnSpLocks/>
          </p:cNvCxnSpPr>
          <p:nvPr/>
        </p:nvCxnSpPr>
        <p:spPr>
          <a:xfrm rot="18000000" flipH="1">
            <a:off x="3487706" y="4282451"/>
            <a:ext cx="360000" cy="0"/>
          </a:xfrm>
          <a:prstGeom prst="straightConnector1">
            <a:avLst/>
          </a:prstGeom>
          <a:ln w="34925">
            <a:solidFill>
              <a:schemeClr val="tx1"/>
            </a:solidFill>
            <a:prstDash val="sysDot"/>
            <a:headEnd w="lg" len="med"/>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13F3B51F-A979-4A16-9C33-BC84B1EB295B}"/>
              </a:ext>
            </a:extLst>
          </p:cNvPr>
          <p:cNvSpPr txBox="1"/>
          <p:nvPr/>
        </p:nvSpPr>
        <p:spPr>
          <a:xfrm>
            <a:off x="2697241" y="4509797"/>
            <a:ext cx="1948445" cy="523220"/>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      BC</a:t>
            </a:r>
            <a:r>
              <a:rPr lang="en-US" altLang="ko-KR" sz="1400" baseline="-25000" dirty="0">
                <a:solidFill>
                  <a:prstClr val="black"/>
                </a:solidFill>
                <a:latin typeface="Palatino Linotype" panose="02040502050505030304" pitchFamily="18" charset="0"/>
                <a:cs typeface="Arial" panose="020B0604020202020204" pitchFamily="34" charset="0"/>
              </a:rPr>
              <a:t>5</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a:t>
            </a:r>
            <a:r>
              <a:rPr lang="en-US" altLang="ko-KR" sz="1400" dirty="0">
                <a:latin typeface="Palatino Linotype" panose="02040502050505030304" pitchFamily="18" charset="0"/>
                <a:cs typeface="Arial" panose="020B0604020202020204" pitchFamily="34" charset="0"/>
              </a:rPr>
              <a:t>Hopum</a:t>
            </a:r>
          </a:p>
          <a:p>
            <a:r>
              <a:rPr lang="en-US" altLang="ko-KR" sz="1400" dirty="0">
                <a:latin typeface="Palatino Linotype" panose="02040502050505030304" pitchFamily="18" charset="0"/>
                <a:cs typeface="Arial" panose="020B0604020202020204" pitchFamily="34" charset="0"/>
              </a:rPr>
              <a:t>(Hopum A) </a:t>
            </a:r>
          </a:p>
        </p:txBody>
      </p:sp>
      <p:cxnSp>
        <p:nvCxnSpPr>
          <p:cNvPr id="89" name="직선 화살표 연결선 88">
            <a:extLst>
              <a:ext uri="{FF2B5EF4-FFF2-40B4-BE49-F238E27FC236}">
                <a16:creationId xmlns:a16="http://schemas.microsoft.com/office/drawing/2014/main" id="{F5423EF3-30E7-4507-B21E-4C0FE56711FD}"/>
              </a:ext>
            </a:extLst>
          </p:cNvPr>
          <p:cNvCxnSpPr>
            <a:cxnSpLocks/>
          </p:cNvCxnSpPr>
          <p:nvPr/>
        </p:nvCxnSpPr>
        <p:spPr>
          <a:xfrm flipH="1">
            <a:off x="4097748" y="950052"/>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순서도: 가산 접합 47">
            <a:extLst>
              <a:ext uri="{FF2B5EF4-FFF2-40B4-BE49-F238E27FC236}">
                <a16:creationId xmlns:a16="http://schemas.microsoft.com/office/drawing/2014/main" id="{F5F76B24-7B1F-49FB-B9AE-27BB42463A1B}"/>
              </a:ext>
            </a:extLst>
          </p:cNvPr>
          <p:cNvSpPr/>
          <p:nvPr/>
        </p:nvSpPr>
        <p:spPr>
          <a:xfrm>
            <a:off x="4180154" y="1012220"/>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cxnSp>
        <p:nvCxnSpPr>
          <p:cNvPr id="91" name="직선 화살표 연결선 90">
            <a:extLst>
              <a:ext uri="{FF2B5EF4-FFF2-40B4-BE49-F238E27FC236}">
                <a16:creationId xmlns:a16="http://schemas.microsoft.com/office/drawing/2014/main" id="{A33B8193-F818-4E7F-9425-4545133F775F}"/>
              </a:ext>
            </a:extLst>
          </p:cNvPr>
          <p:cNvCxnSpPr>
            <a:cxnSpLocks/>
          </p:cNvCxnSpPr>
          <p:nvPr/>
        </p:nvCxnSpPr>
        <p:spPr>
          <a:xfrm flipH="1">
            <a:off x="4097748" y="1585497"/>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순서도: 가산 접합 47">
            <a:extLst>
              <a:ext uri="{FF2B5EF4-FFF2-40B4-BE49-F238E27FC236}">
                <a16:creationId xmlns:a16="http://schemas.microsoft.com/office/drawing/2014/main" id="{E4723B44-E557-42BE-AC5B-3D3DFB8AEE48}"/>
              </a:ext>
            </a:extLst>
          </p:cNvPr>
          <p:cNvSpPr/>
          <p:nvPr/>
        </p:nvSpPr>
        <p:spPr>
          <a:xfrm>
            <a:off x="4180154" y="1647665"/>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cxnSp>
        <p:nvCxnSpPr>
          <p:cNvPr id="93" name="직선 화살표 연결선 92">
            <a:extLst>
              <a:ext uri="{FF2B5EF4-FFF2-40B4-BE49-F238E27FC236}">
                <a16:creationId xmlns:a16="http://schemas.microsoft.com/office/drawing/2014/main" id="{E6745572-3EF8-44DE-BF30-497C2CC9D3DD}"/>
              </a:ext>
            </a:extLst>
          </p:cNvPr>
          <p:cNvCxnSpPr>
            <a:cxnSpLocks/>
          </p:cNvCxnSpPr>
          <p:nvPr/>
        </p:nvCxnSpPr>
        <p:spPr>
          <a:xfrm flipH="1">
            <a:off x="4097748" y="2853216"/>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순서도: 가산 접합 47">
            <a:extLst>
              <a:ext uri="{FF2B5EF4-FFF2-40B4-BE49-F238E27FC236}">
                <a16:creationId xmlns:a16="http://schemas.microsoft.com/office/drawing/2014/main" id="{EB2F97CB-9CFB-4D2F-A00B-4976D8146F4B}"/>
              </a:ext>
            </a:extLst>
          </p:cNvPr>
          <p:cNvSpPr/>
          <p:nvPr/>
        </p:nvSpPr>
        <p:spPr>
          <a:xfrm>
            <a:off x="4180154" y="2915384"/>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cxnSp>
        <p:nvCxnSpPr>
          <p:cNvPr id="95" name="직선 화살표 연결선 94">
            <a:extLst>
              <a:ext uri="{FF2B5EF4-FFF2-40B4-BE49-F238E27FC236}">
                <a16:creationId xmlns:a16="http://schemas.microsoft.com/office/drawing/2014/main" id="{836F226C-2C01-4D26-9207-41E24EB12E7B}"/>
              </a:ext>
            </a:extLst>
          </p:cNvPr>
          <p:cNvCxnSpPr>
            <a:cxnSpLocks/>
          </p:cNvCxnSpPr>
          <p:nvPr/>
        </p:nvCxnSpPr>
        <p:spPr>
          <a:xfrm flipH="1">
            <a:off x="4097748" y="3514934"/>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순서도: 가산 접합 47">
            <a:extLst>
              <a:ext uri="{FF2B5EF4-FFF2-40B4-BE49-F238E27FC236}">
                <a16:creationId xmlns:a16="http://schemas.microsoft.com/office/drawing/2014/main" id="{62952149-023C-4608-85C0-24DB98ADA978}"/>
              </a:ext>
            </a:extLst>
          </p:cNvPr>
          <p:cNvSpPr/>
          <p:nvPr/>
        </p:nvSpPr>
        <p:spPr>
          <a:xfrm>
            <a:off x="4180154" y="3577102"/>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cxnSp>
        <p:nvCxnSpPr>
          <p:cNvPr id="97" name="직선 화살표 연결선 96">
            <a:extLst>
              <a:ext uri="{FF2B5EF4-FFF2-40B4-BE49-F238E27FC236}">
                <a16:creationId xmlns:a16="http://schemas.microsoft.com/office/drawing/2014/main" id="{FC8772DB-BBAB-4B42-85B1-B92B38961D9E}"/>
              </a:ext>
            </a:extLst>
          </p:cNvPr>
          <p:cNvCxnSpPr>
            <a:cxnSpLocks/>
          </p:cNvCxnSpPr>
          <p:nvPr/>
        </p:nvCxnSpPr>
        <p:spPr>
          <a:xfrm flipH="1">
            <a:off x="4101921" y="4132315"/>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8" name="순서도: 가산 접합 47">
            <a:extLst>
              <a:ext uri="{FF2B5EF4-FFF2-40B4-BE49-F238E27FC236}">
                <a16:creationId xmlns:a16="http://schemas.microsoft.com/office/drawing/2014/main" id="{581583F7-B0AC-47E8-A317-63885330C447}"/>
              </a:ext>
            </a:extLst>
          </p:cNvPr>
          <p:cNvSpPr/>
          <p:nvPr/>
        </p:nvSpPr>
        <p:spPr>
          <a:xfrm>
            <a:off x="4184327" y="4194483"/>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sp>
        <p:nvSpPr>
          <p:cNvPr id="99" name="TextBox 98">
            <a:extLst>
              <a:ext uri="{FF2B5EF4-FFF2-40B4-BE49-F238E27FC236}">
                <a16:creationId xmlns:a16="http://schemas.microsoft.com/office/drawing/2014/main" id="{D85B0B23-89BC-487D-BACC-7FD1CD66F715}"/>
              </a:ext>
            </a:extLst>
          </p:cNvPr>
          <p:cNvSpPr txBox="1"/>
          <p:nvPr/>
        </p:nvSpPr>
        <p:spPr>
          <a:xfrm>
            <a:off x="7072855" y="1403097"/>
            <a:ext cx="1484177" cy="307777"/>
          </a:xfrm>
          <a:prstGeom prst="rect">
            <a:avLst/>
          </a:prstGeom>
          <a:noFill/>
        </p:spPr>
        <p:txBody>
          <a:bodyPr wrap="square" rtlCol="0">
            <a:spAutoFit/>
          </a:bodyPr>
          <a:lstStyle/>
          <a:p>
            <a:r>
              <a:rPr lang="en-US" sz="1400" dirty="0">
                <a:latin typeface="Palatino Linotype" panose="02040502050505030304" pitchFamily="18" charset="0"/>
                <a:cs typeface="Arial" panose="020B0604020202020204" pitchFamily="34" charset="0"/>
              </a:rPr>
              <a:t>F</a:t>
            </a:r>
            <a:r>
              <a:rPr lang="en-US" sz="1400" baseline="-25000" dirty="0">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err="1">
                <a:latin typeface="Palatino Linotype" panose="02040502050505030304" pitchFamily="18" charset="0"/>
                <a:cs typeface="Arial" panose="020B0604020202020204" pitchFamily="34" charset="0"/>
              </a:rPr>
              <a:t>Hopum</a:t>
            </a:r>
            <a:endParaRPr lang="en-US" altLang="ko-KR" sz="1400" dirty="0">
              <a:latin typeface="Palatino Linotype" panose="02040502050505030304" pitchFamily="18" charset="0"/>
              <a:cs typeface="Arial" panose="020B0604020202020204" pitchFamily="34" charset="0"/>
            </a:endParaRPr>
          </a:p>
        </p:txBody>
      </p:sp>
      <p:cxnSp>
        <p:nvCxnSpPr>
          <p:cNvPr id="100" name="직선 화살표 연결선 99">
            <a:extLst>
              <a:ext uri="{FF2B5EF4-FFF2-40B4-BE49-F238E27FC236}">
                <a16:creationId xmlns:a16="http://schemas.microsoft.com/office/drawing/2014/main" id="{20B571FF-931F-449E-8D83-19A7EC8F42DF}"/>
              </a:ext>
            </a:extLst>
          </p:cNvPr>
          <p:cNvCxnSpPr>
            <a:cxnSpLocks/>
          </p:cNvCxnSpPr>
          <p:nvPr/>
        </p:nvCxnSpPr>
        <p:spPr>
          <a:xfrm rot="18000000" flipH="1">
            <a:off x="7273603" y="1247210"/>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91C80D37-9541-474E-BCEA-EEBA8CB4BD73}"/>
              </a:ext>
            </a:extLst>
          </p:cNvPr>
          <p:cNvSpPr txBox="1"/>
          <p:nvPr/>
        </p:nvSpPr>
        <p:spPr>
          <a:xfrm>
            <a:off x="6819545" y="704443"/>
            <a:ext cx="1948439" cy="307777"/>
          </a:xfrm>
          <a:prstGeom prst="rect">
            <a:avLst/>
          </a:prstGeom>
          <a:noFill/>
        </p:spPr>
        <p:txBody>
          <a:bodyPr wrap="square" rtlCol="0">
            <a:spAutoFit/>
          </a:bodyPr>
          <a:lstStyle/>
          <a:p>
            <a:r>
              <a:rPr lang="en-US" sz="1400" dirty="0" err="1">
                <a:latin typeface="Palatino Linotype" panose="02040502050505030304" pitchFamily="18" charset="0"/>
                <a:cs typeface="Arial" panose="020B0604020202020204" pitchFamily="34" charset="0"/>
              </a:rPr>
              <a:t>Tetep</a:t>
            </a:r>
            <a:r>
              <a:rPr lang="en-US" sz="1400" dirty="0">
                <a:latin typeface="Palatino Linotype" panose="02040502050505030304" pitchFamily="18" charset="0"/>
                <a:cs typeface="Arial" panose="020B0604020202020204" pitchFamily="34" charset="0"/>
              </a:rPr>
              <a:t>   X   </a:t>
            </a:r>
            <a:r>
              <a:rPr lang="en-US" altLang="ko-KR" sz="1400" dirty="0" err="1">
                <a:latin typeface="Palatino Linotype" panose="02040502050505030304" pitchFamily="18" charset="0"/>
                <a:cs typeface="Arial" panose="020B0604020202020204" pitchFamily="34" charset="0"/>
              </a:rPr>
              <a:t>Hopum</a:t>
            </a:r>
            <a:endParaRPr lang="en-US" altLang="ko-KR" sz="1400" dirty="0">
              <a:latin typeface="Palatino Linotype" panose="02040502050505030304" pitchFamily="18" charset="0"/>
              <a:cs typeface="Arial" panose="020B0604020202020204" pitchFamily="34" charset="0"/>
            </a:endParaRPr>
          </a:p>
        </p:txBody>
      </p:sp>
      <p:sp>
        <p:nvSpPr>
          <p:cNvPr id="102" name="TextBox 101">
            <a:extLst>
              <a:ext uri="{FF2B5EF4-FFF2-40B4-BE49-F238E27FC236}">
                <a16:creationId xmlns:a16="http://schemas.microsoft.com/office/drawing/2014/main" id="{12C54E77-5B90-4608-91FA-6286752122E3}"/>
              </a:ext>
            </a:extLst>
          </p:cNvPr>
          <p:cNvSpPr txBox="1"/>
          <p:nvPr/>
        </p:nvSpPr>
        <p:spPr>
          <a:xfrm>
            <a:off x="6771311" y="2053408"/>
            <a:ext cx="1948444" cy="307777"/>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BC</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err="1">
                <a:latin typeface="Palatino Linotype" panose="02040502050505030304" pitchFamily="18" charset="0"/>
                <a:cs typeface="Arial" panose="020B0604020202020204" pitchFamily="34" charset="0"/>
              </a:rPr>
              <a:t>Hopum</a:t>
            </a:r>
            <a:endParaRPr lang="en-US" altLang="ko-KR" sz="1400" dirty="0">
              <a:latin typeface="Palatino Linotype" panose="02040502050505030304" pitchFamily="18" charset="0"/>
              <a:cs typeface="Arial" panose="020B0604020202020204" pitchFamily="34" charset="0"/>
            </a:endParaRPr>
          </a:p>
        </p:txBody>
      </p:sp>
      <p:cxnSp>
        <p:nvCxnSpPr>
          <p:cNvPr id="103" name="직선 화살표 연결선 102">
            <a:extLst>
              <a:ext uri="{FF2B5EF4-FFF2-40B4-BE49-F238E27FC236}">
                <a16:creationId xmlns:a16="http://schemas.microsoft.com/office/drawing/2014/main" id="{A5909981-CAA1-407F-AD74-89032132BB7D}"/>
              </a:ext>
            </a:extLst>
          </p:cNvPr>
          <p:cNvCxnSpPr>
            <a:cxnSpLocks/>
          </p:cNvCxnSpPr>
          <p:nvPr/>
        </p:nvCxnSpPr>
        <p:spPr>
          <a:xfrm rot="18000000" flipH="1">
            <a:off x="7273603" y="1879434"/>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104" name="직선 화살표 연결선 103">
            <a:extLst>
              <a:ext uri="{FF2B5EF4-FFF2-40B4-BE49-F238E27FC236}">
                <a16:creationId xmlns:a16="http://schemas.microsoft.com/office/drawing/2014/main" id="{E83D4056-3BED-41DB-AF17-14B9ADB860CB}"/>
              </a:ext>
            </a:extLst>
          </p:cNvPr>
          <p:cNvCxnSpPr>
            <a:cxnSpLocks/>
          </p:cNvCxnSpPr>
          <p:nvPr/>
        </p:nvCxnSpPr>
        <p:spPr>
          <a:xfrm flipH="1">
            <a:off x="7858478" y="1087433"/>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순서도: 가산 접합 47">
            <a:extLst>
              <a:ext uri="{FF2B5EF4-FFF2-40B4-BE49-F238E27FC236}">
                <a16:creationId xmlns:a16="http://schemas.microsoft.com/office/drawing/2014/main" id="{669D750F-68A0-40E8-8610-7BA08FB089BD}"/>
              </a:ext>
            </a:extLst>
          </p:cNvPr>
          <p:cNvSpPr/>
          <p:nvPr/>
        </p:nvSpPr>
        <p:spPr>
          <a:xfrm>
            <a:off x="7940884" y="1149601"/>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cxnSp>
        <p:nvCxnSpPr>
          <p:cNvPr id="106" name="직선 화살표 연결선 105">
            <a:extLst>
              <a:ext uri="{FF2B5EF4-FFF2-40B4-BE49-F238E27FC236}">
                <a16:creationId xmlns:a16="http://schemas.microsoft.com/office/drawing/2014/main" id="{C91C6351-71CC-4C92-B01F-C7716A3819BA}"/>
              </a:ext>
            </a:extLst>
          </p:cNvPr>
          <p:cNvCxnSpPr>
            <a:cxnSpLocks/>
          </p:cNvCxnSpPr>
          <p:nvPr/>
        </p:nvCxnSpPr>
        <p:spPr>
          <a:xfrm flipH="1">
            <a:off x="7858478" y="1731267"/>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7" name="순서도: 가산 접합 47">
            <a:extLst>
              <a:ext uri="{FF2B5EF4-FFF2-40B4-BE49-F238E27FC236}">
                <a16:creationId xmlns:a16="http://schemas.microsoft.com/office/drawing/2014/main" id="{62F82615-EF9C-4E86-B87E-8DCDF0B9B520}"/>
              </a:ext>
            </a:extLst>
          </p:cNvPr>
          <p:cNvSpPr/>
          <p:nvPr/>
        </p:nvSpPr>
        <p:spPr>
          <a:xfrm>
            <a:off x="7940884" y="1793435"/>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sp>
        <p:nvSpPr>
          <p:cNvPr id="108" name="TextBox 107">
            <a:extLst>
              <a:ext uri="{FF2B5EF4-FFF2-40B4-BE49-F238E27FC236}">
                <a16:creationId xmlns:a16="http://schemas.microsoft.com/office/drawing/2014/main" id="{864D3A48-180C-4241-A3E5-25082CB545C2}"/>
              </a:ext>
            </a:extLst>
          </p:cNvPr>
          <p:cNvSpPr txBox="1"/>
          <p:nvPr/>
        </p:nvSpPr>
        <p:spPr>
          <a:xfrm>
            <a:off x="6772116" y="2713885"/>
            <a:ext cx="1948437" cy="307777"/>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BC</a:t>
            </a:r>
            <a:r>
              <a:rPr lang="en-US" altLang="ko-KR" sz="1400" baseline="-25000" dirty="0">
                <a:solidFill>
                  <a:prstClr val="black"/>
                </a:solidFill>
                <a:latin typeface="Palatino Linotype" panose="02040502050505030304" pitchFamily="18" charset="0"/>
                <a:cs typeface="Arial" panose="020B0604020202020204" pitchFamily="34" charset="0"/>
              </a:rPr>
              <a:t>2</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a:t>
            </a:r>
            <a:r>
              <a:rPr lang="en-US" sz="1400" dirty="0">
                <a:latin typeface="Palatino Linotype" panose="02040502050505030304" pitchFamily="18" charset="0"/>
                <a:cs typeface="Arial" panose="020B0604020202020204" pitchFamily="34" charset="0"/>
              </a:rPr>
              <a:t>   X   </a:t>
            </a:r>
            <a:r>
              <a:rPr lang="en-US" altLang="ko-KR" sz="1400" dirty="0" err="1">
                <a:latin typeface="Palatino Linotype" panose="02040502050505030304" pitchFamily="18" charset="0"/>
                <a:cs typeface="Arial" panose="020B0604020202020204" pitchFamily="34" charset="0"/>
              </a:rPr>
              <a:t>Hopum</a:t>
            </a:r>
            <a:endParaRPr lang="en-US" altLang="ko-KR" sz="1400" dirty="0">
              <a:latin typeface="Palatino Linotype" panose="02040502050505030304" pitchFamily="18" charset="0"/>
              <a:cs typeface="Arial" panose="020B0604020202020204" pitchFamily="34" charset="0"/>
            </a:endParaRPr>
          </a:p>
        </p:txBody>
      </p:sp>
      <p:cxnSp>
        <p:nvCxnSpPr>
          <p:cNvPr id="109" name="직선 화살표 연결선 108">
            <a:extLst>
              <a:ext uri="{FF2B5EF4-FFF2-40B4-BE49-F238E27FC236}">
                <a16:creationId xmlns:a16="http://schemas.microsoft.com/office/drawing/2014/main" id="{D0883CF7-B037-469F-A656-19F9D81D8FB2}"/>
              </a:ext>
            </a:extLst>
          </p:cNvPr>
          <p:cNvCxnSpPr>
            <a:cxnSpLocks/>
          </p:cNvCxnSpPr>
          <p:nvPr/>
        </p:nvCxnSpPr>
        <p:spPr>
          <a:xfrm rot="18000000" flipH="1">
            <a:off x="7255223" y="2540743"/>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cxnSp>
        <p:nvCxnSpPr>
          <p:cNvPr id="110" name="직선 화살표 연결선 109">
            <a:extLst>
              <a:ext uri="{FF2B5EF4-FFF2-40B4-BE49-F238E27FC236}">
                <a16:creationId xmlns:a16="http://schemas.microsoft.com/office/drawing/2014/main" id="{7FBE42C5-1430-4021-B499-C120E55F36DB}"/>
              </a:ext>
            </a:extLst>
          </p:cNvPr>
          <p:cNvCxnSpPr>
            <a:cxnSpLocks/>
          </p:cNvCxnSpPr>
          <p:nvPr/>
        </p:nvCxnSpPr>
        <p:spPr>
          <a:xfrm flipH="1">
            <a:off x="7840098" y="2392576"/>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1" name="순서도: 가산 접합 47">
            <a:extLst>
              <a:ext uri="{FF2B5EF4-FFF2-40B4-BE49-F238E27FC236}">
                <a16:creationId xmlns:a16="http://schemas.microsoft.com/office/drawing/2014/main" id="{AFC9C42D-BBAD-437A-B595-BDFD3EBB26E6}"/>
              </a:ext>
            </a:extLst>
          </p:cNvPr>
          <p:cNvSpPr/>
          <p:nvPr/>
        </p:nvSpPr>
        <p:spPr>
          <a:xfrm>
            <a:off x="7922504" y="2454744"/>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sp>
        <p:nvSpPr>
          <p:cNvPr id="112" name="TextBox 111">
            <a:extLst>
              <a:ext uri="{FF2B5EF4-FFF2-40B4-BE49-F238E27FC236}">
                <a16:creationId xmlns:a16="http://schemas.microsoft.com/office/drawing/2014/main" id="{6DA11544-DC46-4EB7-931E-1930D65E3BD1}"/>
              </a:ext>
            </a:extLst>
          </p:cNvPr>
          <p:cNvSpPr txBox="1"/>
          <p:nvPr/>
        </p:nvSpPr>
        <p:spPr>
          <a:xfrm>
            <a:off x="6035040" y="3344653"/>
            <a:ext cx="2164759" cy="307777"/>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HopumA    X     BC</a:t>
            </a:r>
            <a:r>
              <a:rPr lang="en-US" altLang="ko-KR" sz="1400" baseline="-25000" dirty="0">
                <a:solidFill>
                  <a:prstClr val="black"/>
                </a:solidFill>
                <a:latin typeface="Palatino Linotype" panose="02040502050505030304" pitchFamily="18" charset="0"/>
                <a:cs typeface="Arial" panose="020B0604020202020204" pitchFamily="34" charset="0"/>
              </a:rPr>
              <a:t>3</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1</a:t>
            </a:r>
            <a:endParaRPr lang="en-US" altLang="ko-KR" sz="1400" dirty="0">
              <a:latin typeface="Palatino Linotype" panose="02040502050505030304" pitchFamily="18" charset="0"/>
              <a:cs typeface="Arial" panose="020B0604020202020204" pitchFamily="34" charset="0"/>
            </a:endParaRPr>
          </a:p>
        </p:txBody>
      </p:sp>
      <p:cxnSp>
        <p:nvCxnSpPr>
          <p:cNvPr id="116" name="직선 화살표 연결선 115">
            <a:extLst>
              <a:ext uri="{FF2B5EF4-FFF2-40B4-BE49-F238E27FC236}">
                <a16:creationId xmlns:a16="http://schemas.microsoft.com/office/drawing/2014/main" id="{83D5213F-3D1F-4045-A149-37D13ECBB81E}"/>
              </a:ext>
            </a:extLst>
          </p:cNvPr>
          <p:cNvCxnSpPr>
            <a:cxnSpLocks/>
          </p:cNvCxnSpPr>
          <p:nvPr/>
        </p:nvCxnSpPr>
        <p:spPr>
          <a:xfrm flipH="1">
            <a:off x="7516570" y="3679120"/>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7" name="순서도: 가산 접합 47">
            <a:extLst>
              <a:ext uri="{FF2B5EF4-FFF2-40B4-BE49-F238E27FC236}">
                <a16:creationId xmlns:a16="http://schemas.microsoft.com/office/drawing/2014/main" id="{B456CF81-503C-4E08-917C-52F0BCCC2386}"/>
              </a:ext>
            </a:extLst>
          </p:cNvPr>
          <p:cNvSpPr/>
          <p:nvPr/>
        </p:nvSpPr>
        <p:spPr>
          <a:xfrm>
            <a:off x="7598976" y="3741288"/>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sp>
        <p:nvSpPr>
          <p:cNvPr id="118" name="TextBox 117">
            <a:extLst>
              <a:ext uri="{FF2B5EF4-FFF2-40B4-BE49-F238E27FC236}">
                <a16:creationId xmlns:a16="http://schemas.microsoft.com/office/drawing/2014/main" id="{8396B577-7DBD-4936-B1A0-B5B25CDEDD41}"/>
              </a:ext>
            </a:extLst>
          </p:cNvPr>
          <p:cNvSpPr txBox="1"/>
          <p:nvPr/>
        </p:nvSpPr>
        <p:spPr>
          <a:xfrm>
            <a:off x="7310507" y="4000479"/>
            <a:ext cx="928180" cy="307777"/>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BC</a:t>
            </a:r>
            <a:r>
              <a:rPr lang="en-US" altLang="ko-KR" sz="1400" baseline="-25000" dirty="0">
                <a:solidFill>
                  <a:prstClr val="black"/>
                </a:solidFill>
                <a:latin typeface="Palatino Linotype" panose="02040502050505030304" pitchFamily="18" charset="0"/>
                <a:cs typeface="Arial" panose="020B0604020202020204" pitchFamily="34" charset="0"/>
              </a:rPr>
              <a:t>3</a:t>
            </a:r>
            <a:r>
              <a:rPr lang="en-US" altLang="ko-KR" sz="1400" dirty="0">
                <a:solidFill>
                  <a:prstClr val="black"/>
                </a:solidFill>
                <a:latin typeface="Palatino Linotype" panose="02040502050505030304" pitchFamily="18" charset="0"/>
                <a:cs typeface="Arial" panose="020B0604020202020204" pitchFamily="34" charset="0"/>
              </a:rPr>
              <a:t>F</a:t>
            </a:r>
            <a:r>
              <a:rPr lang="en-US" altLang="ko-KR" sz="1400" baseline="-25000" dirty="0">
                <a:solidFill>
                  <a:prstClr val="black"/>
                </a:solidFill>
                <a:latin typeface="Palatino Linotype" panose="02040502050505030304" pitchFamily="18" charset="0"/>
                <a:cs typeface="Arial" panose="020B0604020202020204" pitchFamily="34" charset="0"/>
              </a:rPr>
              <a:t>2</a:t>
            </a:r>
            <a:endParaRPr lang="en-US" altLang="ko-KR" sz="1400" dirty="0">
              <a:latin typeface="Palatino Linotype" panose="02040502050505030304" pitchFamily="18" charset="0"/>
              <a:cs typeface="Arial" panose="020B0604020202020204" pitchFamily="34" charset="0"/>
            </a:endParaRPr>
          </a:p>
        </p:txBody>
      </p:sp>
      <p:cxnSp>
        <p:nvCxnSpPr>
          <p:cNvPr id="119" name="직선 화살표 연결선 118">
            <a:extLst>
              <a:ext uri="{FF2B5EF4-FFF2-40B4-BE49-F238E27FC236}">
                <a16:creationId xmlns:a16="http://schemas.microsoft.com/office/drawing/2014/main" id="{E8D8B74E-E43F-4C87-A0CC-6EFCDB666ABE}"/>
              </a:ext>
            </a:extLst>
          </p:cNvPr>
          <p:cNvCxnSpPr>
            <a:cxnSpLocks/>
          </p:cNvCxnSpPr>
          <p:nvPr/>
        </p:nvCxnSpPr>
        <p:spPr>
          <a:xfrm flipH="1">
            <a:off x="7516833" y="3061135"/>
            <a:ext cx="1" cy="300406"/>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3282265-1AAD-4FAB-BB73-75E0319563E1}"/>
              </a:ext>
            </a:extLst>
          </p:cNvPr>
          <p:cNvSpPr txBox="1"/>
          <p:nvPr/>
        </p:nvSpPr>
        <p:spPr>
          <a:xfrm>
            <a:off x="2566630" y="604057"/>
            <a:ext cx="315884" cy="307777"/>
          </a:xfrm>
          <a:prstGeom prst="rect">
            <a:avLst/>
          </a:prstGeom>
          <a:noFill/>
        </p:spPr>
        <p:txBody>
          <a:bodyPr wrap="square" rtlCol="0">
            <a:spAutoFit/>
          </a:bodyPr>
          <a:lstStyle/>
          <a:p>
            <a:r>
              <a:rPr kumimoji="1" lang="en-US" altLang="ko-Kore-KR" sz="1400" dirty="0">
                <a:latin typeface="Palatino Linotype" panose="02040502050505030304" pitchFamily="18" charset="0"/>
                <a:cs typeface="Arial" panose="020B0604020202020204" pitchFamily="34" charset="0"/>
              </a:rPr>
              <a:t>a</a:t>
            </a:r>
            <a:endParaRPr kumimoji="1" lang="ko-Kore-KR" altLang="en-US" sz="1400" dirty="0">
              <a:latin typeface="Palatino Linotype" panose="02040502050505030304" pitchFamily="18" charset="0"/>
              <a:cs typeface="Arial" panose="020B0604020202020204" pitchFamily="34" charset="0"/>
            </a:endParaRPr>
          </a:p>
        </p:txBody>
      </p:sp>
      <p:sp>
        <p:nvSpPr>
          <p:cNvPr id="46" name="TextBox 45">
            <a:extLst>
              <a:ext uri="{FF2B5EF4-FFF2-40B4-BE49-F238E27FC236}">
                <a16:creationId xmlns:a16="http://schemas.microsoft.com/office/drawing/2014/main" id="{8D59FD76-C40C-45AA-AF1C-F408F4FCCCFD}"/>
              </a:ext>
            </a:extLst>
          </p:cNvPr>
          <p:cNvSpPr txBox="1"/>
          <p:nvPr/>
        </p:nvSpPr>
        <p:spPr>
          <a:xfrm>
            <a:off x="6161810" y="580720"/>
            <a:ext cx="315884" cy="307777"/>
          </a:xfrm>
          <a:prstGeom prst="rect">
            <a:avLst/>
          </a:prstGeom>
          <a:noFill/>
        </p:spPr>
        <p:txBody>
          <a:bodyPr wrap="square" rtlCol="0">
            <a:spAutoFit/>
          </a:bodyPr>
          <a:lstStyle/>
          <a:p>
            <a:r>
              <a:rPr kumimoji="1" lang="en-US" altLang="en-US" sz="1400" dirty="0">
                <a:latin typeface="Palatino Linotype" panose="02040502050505030304" pitchFamily="18" charset="0"/>
                <a:cs typeface="Arial" panose="020B0604020202020204" pitchFamily="34" charset="0"/>
              </a:rPr>
              <a:t>b</a:t>
            </a:r>
            <a:endParaRPr kumimoji="1" lang="ko-Kore-KR" altLang="en-US" sz="1400" dirty="0">
              <a:latin typeface="Palatino Linotype" panose="02040502050505030304" pitchFamily="18" charset="0"/>
              <a:cs typeface="Arial" panose="020B0604020202020204" pitchFamily="34" charset="0"/>
            </a:endParaRPr>
          </a:p>
        </p:txBody>
      </p:sp>
      <p:sp>
        <p:nvSpPr>
          <p:cNvPr id="2" name="TextBox 1">
            <a:extLst>
              <a:ext uri="{FF2B5EF4-FFF2-40B4-BE49-F238E27FC236}">
                <a16:creationId xmlns:a16="http://schemas.microsoft.com/office/drawing/2014/main" id="{13A5D22E-88CE-42DA-88F2-532DA19F1145}"/>
              </a:ext>
            </a:extLst>
          </p:cNvPr>
          <p:cNvSpPr txBox="1"/>
          <p:nvPr/>
        </p:nvSpPr>
        <p:spPr>
          <a:xfrm>
            <a:off x="1898623" y="5408515"/>
            <a:ext cx="8394754" cy="523220"/>
          </a:xfrm>
          <a:prstGeom prst="rect">
            <a:avLst/>
          </a:prstGeom>
          <a:noFill/>
        </p:spPr>
        <p:txBody>
          <a:bodyPr wrap="square" rtlCol="0">
            <a:spAutoFit/>
          </a:bodyPr>
          <a:lstStyle/>
          <a:p>
            <a:pPr latinLnBrk="0"/>
            <a:r>
              <a:rPr lang="en" altLang="ko-Kore-KR" sz="1400" b="1" dirty="0">
                <a:latin typeface="Palatino Linotype" panose="02040502050505030304" pitchFamily="18" charset="0"/>
                <a:cs typeface="Arial" panose="020B0604020202020204" pitchFamily="34" charset="0"/>
              </a:rPr>
              <a:t>Figure S1</a:t>
            </a:r>
            <a:r>
              <a:rPr lang="en" altLang="ko-Kore-KR" sz="1400" dirty="0">
                <a:latin typeface="Palatino Linotype" panose="02040502050505030304" pitchFamily="18" charset="0"/>
                <a:cs typeface="Arial" panose="020B0604020202020204" pitchFamily="34" charset="0"/>
              </a:rPr>
              <a:t>. </a:t>
            </a:r>
            <a:r>
              <a:rPr lang="en-US" altLang="ko-Kore-KR" sz="1400" dirty="0">
                <a:latin typeface="Palatino Linotype" panose="02040502050505030304" pitchFamily="18" charset="0"/>
                <a:cs typeface="Arial" panose="020B0604020202020204" pitchFamily="34" charset="0"/>
              </a:rPr>
              <a:t>P</a:t>
            </a:r>
            <a:r>
              <a:rPr lang="en" altLang="ko-Kore-KR" sz="1400" dirty="0">
                <a:latin typeface="Palatino Linotype" panose="02040502050505030304" pitchFamily="18" charset="0"/>
                <a:cs typeface="Arial" panose="020B0604020202020204" pitchFamily="34" charset="0"/>
              </a:rPr>
              <a:t>e</a:t>
            </a:r>
            <a:r>
              <a:rPr lang="en-US" altLang="ko-Kore-KR" sz="1400" dirty="0">
                <a:latin typeface="Palatino Linotype" panose="02040502050505030304" pitchFamily="18" charset="0"/>
                <a:cs typeface="Arial" panose="020B0604020202020204" pitchFamily="34" charset="0"/>
              </a:rPr>
              <a:t>di</a:t>
            </a:r>
            <a:r>
              <a:rPr lang="en" altLang="ko-Kore-KR" sz="1400" dirty="0">
                <a:latin typeface="Palatino Linotype" panose="02040502050505030304" pitchFamily="18" charset="0"/>
                <a:cs typeface="Arial" panose="020B0604020202020204" pitchFamily="34" charset="0"/>
              </a:rPr>
              <a:t>gree </a:t>
            </a:r>
            <a:r>
              <a:rPr lang="en-US" altLang="ko-Kore-KR" sz="1400" dirty="0">
                <a:latin typeface="Palatino Linotype" panose="02040502050505030304" pitchFamily="18" charset="0"/>
                <a:cs typeface="Arial" panose="020B0604020202020204" pitchFamily="34" charset="0"/>
              </a:rPr>
              <a:t>of Hopum A (a), Hopum R and QTL-seq analysis population (b). </a:t>
            </a:r>
            <a:r>
              <a:rPr lang="en-US" altLang="ko-KR" sz="1400" dirty="0">
                <a:latin typeface="Palatino Linotype" panose="02040502050505030304" pitchFamily="18" charset="0"/>
                <a:cs typeface="Arial" panose="020B0604020202020204" pitchFamily="34" charset="0"/>
              </a:rPr>
              <a:t>A</a:t>
            </a:r>
            <a:r>
              <a:rPr lang="en-US" altLang="ko-Kore-KR" sz="1400" dirty="0">
                <a:latin typeface="Palatino Linotype" panose="02040502050505030304" pitchFamily="18" charset="0"/>
                <a:cs typeface="Arial" panose="020B0604020202020204" pitchFamily="34" charset="0"/>
              </a:rPr>
              <a:t> solid arrow denotes artificial cross procedure; a dashed arrow indicates continues backcrosses;        indicates selfing. </a:t>
            </a:r>
            <a:endParaRPr lang="ko-KR" altLang="en-US" sz="1400" dirty="0">
              <a:latin typeface="Palatino Linotype" panose="02040502050505030304" pitchFamily="18" charset="0"/>
            </a:endParaRPr>
          </a:p>
        </p:txBody>
      </p:sp>
      <p:sp>
        <p:nvSpPr>
          <p:cNvPr id="47" name="순서도: 가산 접합 47">
            <a:extLst>
              <a:ext uri="{FF2B5EF4-FFF2-40B4-BE49-F238E27FC236}">
                <a16:creationId xmlns:a16="http://schemas.microsoft.com/office/drawing/2014/main" id="{7C491143-56A0-4035-953F-72438879E38C}"/>
              </a:ext>
            </a:extLst>
          </p:cNvPr>
          <p:cNvSpPr/>
          <p:nvPr/>
        </p:nvSpPr>
        <p:spPr>
          <a:xfrm>
            <a:off x="8551954" y="5672159"/>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cxnSp>
        <p:nvCxnSpPr>
          <p:cNvPr id="48" name="직선 화살표 연결선 47">
            <a:extLst>
              <a:ext uri="{FF2B5EF4-FFF2-40B4-BE49-F238E27FC236}">
                <a16:creationId xmlns:a16="http://schemas.microsoft.com/office/drawing/2014/main" id="{268A821B-562A-4905-913D-F84663B10E9C}"/>
              </a:ext>
            </a:extLst>
          </p:cNvPr>
          <p:cNvCxnSpPr>
            <a:cxnSpLocks/>
          </p:cNvCxnSpPr>
          <p:nvPr/>
        </p:nvCxnSpPr>
        <p:spPr>
          <a:xfrm rot="18000000" flipH="1">
            <a:off x="6766070" y="3841765"/>
            <a:ext cx="360000" cy="0"/>
          </a:xfrm>
          <a:prstGeom prst="straightConnector1">
            <a:avLst/>
          </a:prstGeom>
          <a:ln w="34925">
            <a:solidFill>
              <a:schemeClr val="tx1"/>
            </a:solidFill>
            <a:headEnd w="lg" len="med"/>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AAA9DDB1-8034-46A6-B5BE-3CBC6DC8F4AB}"/>
              </a:ext>
            </a:extLst>
          </p:cNvPr>
          <p:cNvSpPr txBox="1"/>
          <p:nvPr/>
        </p:nvSpPr>
        <p:spPr>
          <a:xfrm>
            <a:off x="6693135" y="3997649"/>
            <a:ext cx="578486" cy="307777"/>
          </a:xfrm>
          <a:prstGeom prst="rect">
            <a:avLst/>
          </a:prstGeom>
          <a:noFill/>
        </p:spPr>
        <p:txBody>
          <a:bodyPr wrap="square" rtlCol="0">
            <a:spAutoFit/>
          </a:bodyPr>
          <a:lstStyle/>
          <a:p>
            <a:r>
              <a:rPr lang="en-US" sz="1400" dirty="0">
                <a:latin typeface="Palatino Linotype" panose="02040502050505030304" pitchFamily="18" charset="0"/>
                <a:cs typeface="Arial" panose="020B0604020202020204" pitchFamily="34" charset="0"/>
              </a:rPr>
              <a:t>F</a:t>
            </a:r>
            <a:r>
              <a:rPr lang="en-US" sz="1400" baseline="-25000" dirty="0">
                <a:latin typeface="Palatino Linotype" panose="02040502050505030304" pitchFamily="18" charset="0"/>
                <a:cs typeface="Arial" panose="020B0604020202020204" pitchFamily="34" charset="0"/>
              </a:rPr>
              <a:t>1</a:t>
            </a:r>
            <a:endParaRPr lang="en-US" altLang="ko-KR" sz="1400" dirty="0">
              <a:latin typeface="Palatino Linotype" panose="02040502050505030304" pitchFamily="18" charset="0"/>
              <a:cs typeface="Arial" panose="020B0604020202020204" pitchFamily="34" charset="0"/>
            </a:endParaRPr>
          </a:p>
        </p:txBody>
      </p:sp>
      <p:cxnSp>
        <p:nvCxnSpPr>
          <p:cNvPr id="51" name="직선 화살표 연결선 50">
            <a:extLst>
              <a:ext uri="{FF2B5EF4-FFF2-40B4-BE49-F238E27FC236}">
                <a16:creationId xmlns:a16="http://schemas.microsoft.com/office/drawing/2014/main" id="{7656D04A-2C69-4E3E-97E7-75593B2EF16C}"/>
              </a:ext>
            </a:extLst>
          </p:cNvPr>
          <p:cNvCxnSpPr>
            <a:cxnSpLocks/>
          </p:cNvCxnSpPr>
          <p:nvPr/>
        </p:nvCxnSpPr>
        <p:spPr>
          <a:xfrm flipH="1">
            <a:off x="6856564" y="4274250"/>
            <a:ext cx="1" cy="300406"/>
          </a:xfrm>
          <a:prstGeom prst="straightConnector1">
            <a:avLst/>
          </a:prstGeom>
          <a:ln w="34925">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52" name="순서도: 가산 접합 47">
            <a:extLst>
              <a:ext uri="{FF2B5EF4-FFF2-40B4-BE49-F238E27FC236}">
                <a16:creationId xmlns:a16="http://schemas.microsoft.com/office/drawing/2014/main" id="{11C9E820-D5B6-4BF3-9DBB-31C6F7B8FC7B}"/>
              </a:ext>
            </a:extLst>
          </p:cNvPr>
          <p:cNvSpPr/>
          <p:nvPr/>
        </p:nvSpPr>
        <p:spPr>
          <a:xfrm>
            <a:off x="6938970" y="4323718"/>
            <a:ext cx="193185" cy="193185"/>
          </a:xfrm>
          <a:prstGeom prst="flowChartSummingJunc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Palatino Linotype" panose="02040502050505030304" pitchFamily="18" charset="0"/>
              <a:cs typeface="Arial" panose="020B0604020202020204" pitchFamily="34" charset="0"/>
            </a:endParaRPr>
          </a:p>
        </p:txBody>
      </p:sp>
      <p:sp>
        <p:nvSpPr>
          <p:cNvPr id="53" name="TextBox 52">
            <a:extLst>
              <a:ext uri="{FF2B5EF4-FFF2-40B4-BE49-F238E27FC236}">
                <a16:creationId xmlns:a16="http://schemas.microsoft.com/office/drawing/2014/main" id="{0B4D3291-EAE4-43B0-97B9-9AC205B59503}"/>
              </a:ext>
            </a:extLst>
          </p:cNvPr>
          <p:cNvSpPr txBox="1"/>
          <p:nvPr/>
        </p:nvSpPr>
        <p:spPr>
          <a:xfrm>
            <a:off x="6230178" y="4582026"/>
            <a:ext cx="1251783" cy="523220"/>
          </a:xfrm>
          <a:prstGeom prst="rect">
            <a:avLst/>
          </a:prstGeom>
          <a:noFill/>
        </p:spPr>
        <p:txBody>
          <a:bodyPr wrap="square" rtlCol="0">
            <a:spAutoFit/>
          </a:bodyPr>
          <a:lstStyle/>
          <a:p>
            <a:r>
              <a:rPr lang="en-US" altLang="ko-KR" sz="1400" dirty="0">
                <a:solidFill>
                  <a:prstClr val="black"/>
                </a:solidFill>
                <a:latin typeface="Palatino Linotype" panose="02040502050505030304" pitchFamily="18" charset="0"/>
                <a:cs typeface="Arial" panose="020B0604020202020204" pitchFamily="34" charset="0"/>
              </a:rPr>
              <a:t>          F</a:t>
            </a:r>
            <a:r>
              <a:rPr lang="en-US" altLang="ko-KR" sz="1400" baseline="-25000" dirty="0">
                <a:solidFill>
                  <a:prstClr val="black"/>
                </a:solidFill>
                <a:latin typeface="Palatino Linotype" panose="02040502050505030304" pitchFamily="18" charset="0"/>
                <a:cs typeface="Arial" panose="020B0604020202020204" pitchFamily="34" charset="0"/>
              </a:rPr>
              <a:t>4</a:t>
            </a:r>
            <a:endParaRPr lang="en-US" altLang="ko-KR" sz="1400" dirty="0">
              <a:latin typeface="Palatino Linotype" panose="02040502050505030304" pitchFamily="18" charset="0"/>
              <a:cs typeface="Arial" panose="020B0604020202020204" pitchFamily="34" charset="0"/>
            </a:endParaRPr>
          </a:p>
          <a:p>
            <a:r>
              <a:rPr lang="en-US" altLang="ko-KR" sz="1400" dirty="0">
                <a:solidFill>
                  <a:prstClr val="black"/>
                </a:solidFill>
                <a:latin typeface="Palatino Linotype" panose="02040502050505030304" pitchFamily="18" charset="0"/>
                <a:cs typeface="Arial" panose="020B0604020202020204" pitchFamily="34" charset="0"/>
              </a:rPr>
              <a:t>(Hopum R)</a:t>
            </a:r>
          </a:p>
        </p:txBody>
      </p:sp>
    </p:spTree>
    <p:extLst>
      <p:ext uri="{BB962C8B-B14F-4D97-AF65-F5344CB8AC3E}">
        <p14:creationId xmlns:p14="http://schemas.microsoft.com/office/powerpoint/2010/main" val="71063041"/>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 name="Hopum-mt-coverage-max250.png" descr="Hopum-mt-coverage-max250.png"/>
          <p:cNvPicPr>
            <a:picLocks noChangeAspect="1"/>
          </p:cNvPicPr>
          <p:nvPr/>
        </p:nvPicPr>
        <p:blipFill>
          <a:blip r:embed="rId2"/>
          <a:stretch>
            <a:fillRect/>
          </a:stretch>
        </p:blipFill>
        <p:spPr>
          <a:xfrm>
            <a:off x="1300510" y="1515992"/>
            <a:ext cx="3185150" cy="3185150"/>
          </a:xfrm>
          <a:prstGeom prst="rect">
            <a:avLst/>
          </a:prstGeom>
          <a:ln w="12700">
            <a:miter lim="400000"/>
          </a:ln>
        </p:spPr>
      </p:pic>
      <p:pic>
        <p:nvPicPr>
          <p:cNvPr id="290" name="Tetep-mt-coverage-max250.png" descr="Tetep-mt-coverage-max250.png"/>
          <p:cNvPicPr>
            <a:picLocks noChangeAspect="1"/>
          </p:cNvPicPr>
          <p:nvPr/>
        </p:nvPicPr>
        <p:blipFill>
          <a:blip r:embed="rId3"/>
          <a:stretch>
            <a:fillRect/>
          </a:stretch>
        </p:blipFill>
        <p:spPr>
          <a:xfrm>
            <a:off x="7698287" y="1515992"/>
            <a:ext cx="3185149" cy="3185150"/>
          </a:xfrm>
          <a:prstGeom prst="rect">
            <a:avLst/>
          </a:prstGeom>
          <a:ln w="12700">
            <a:miter lim="400000"/>
          </a:ln>
        </p:spPr>
      </p:pic>
      <p:pic>
        <p:nvPicPr>
          <p:cNvPr id="291" name="HopumA-mt-coverage-max250.png" descr="HopumA-mt-coverage-max250.png"/>
          <p:cNvPicPr>
            <a:picLocks noChangeAspect="1"/>
          </p:cNvPicPr>
          <p:nvPr/>
        </p:nvPicPr>
        <p:blipFill>
          <a:blip r:embed="rId4"/>
          <a:stretch>
            <a:fillRect/>
          </a:stretch>
        </p:blipFill>
        <p:spPr>
          <a:xfrm>
            <a:off x="4499399" y="1515993"/>
            <a:ext cx="3185149" cy="3185149"/>
          </a:xfrm>
          <a:prstGeom prst="rect">
            <a:avLst/>
          </a:prstGeom>
          <a:ln w="12700">
            <a:miter lim="400000"/>
          </a:ln>
        </p:spPr>
      </p:pic>
      <p:sp>
        <p:nvSpPr>
          <p:cNvPr id="293" name="호품"/>
          <p:cNvSpPr txBox="1"/>
          <p:nvPr/>
        </p:nvSpPr>
        <p:spPr>
          <a:xfrm>
            <a:off x="2546035" y="2964776"/>
            <a:ext cx="694101" cy="287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r>
              <a:rPr lang="en-US" sz="1400" dirty="0">
                <a:latin typeface="Palatino Linotype" panose="02040502050505030304" pitchFamily="18" charset="0"/>
                <a:cs typeface="Arial" panose="020B0604020202020204" pitchFamily="34" charset="0"/>
              </a:rPr>
              <a:t>Hopum</a:t>
            </a:r>
            <a:endParaRPr sz="1400" dirty="0">
              <a:latin typeface="Palatino Linotype" panose="02040502050505030304" pitchFamily="18" charset="0"/>
              <a:cs typeface="Arial" panose="020B0604020202020204" pitchFamily="34" charset="0"/>
            </a:endParaRPr>
          </a:p>
        </p:txBody>
      </p:sp>
      <p:sp>
        <p:nvSpPr>
          <p:cNvPr id="294" name="선"/>
          <p:cNvSpPr/>
          <p:nvPr/>
        </p:nvSpPr>
        <p:spPr>
          <a:xfrm flipH="1" flipV="1">
            <a:off x="1966984" y="2656155"/>
            <a:ext cx="125825" cy="67099"/>
          </a:xfrm>
          <a:prstGeom prst="line">
            <a:avLst/>
          </a:prstGeom>
          <a:ln w="25400">
            <a:solidFill>
              <a:schemeClr val="accent1"/>
            </a:solidFill>
            <a:miter lim="400000"/>
            <a:tailEnd type="stealth"/>
          </a:ln>
        </p:spPr>
        <p:txBody>
          <a:bodyPr lIns="35719" tIns="35719" rIns="35719" bIns="35719" anchor="ctr"/>
          <a:lstStyle/>
          <a:p>
            <a:pPr algn="ctr">
              <a:lnSpc>
                <a:spcPct val="80000"/>
              </a:lnSpc>
              <a:defRPr sz="2800" cap="all">
                <a:solidFill>
                  <a:srgbClr val="838787"/>
                </a:solidFill>
                <a:latin typeface="+mn-lt"/>
                <a:ea typeface="+mn-ea"/>
                <a:cs typeface="+mn-cs"/>
                <a:sym typeface="Apple SD 산돌고딕 Neo 볼드체"/>
              </a:defRPr>
            </a:pPr>
            <a:endParaRPr sz="1969"/>
          </a:p>
        </p:txBody>
      </p:sp>
      <p:sp>
        <p:nvSpPr>
          <p:cNvPr id="298" name="호품A"/>
          <p:cNvSpPr txBox="1"/>
          <p:nvPr/>
        </p:nvSpPr>
        <p:spPr>
          <a:xfrm>
            <a:off x="5675192" y="2964777"/>
            <a:ext cx="871970" cy="287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r>
              <a:rPr lang="en-US" sz="1400" dirty="0">
                <a:latin typeface="Palatino Linotype" panose="02040502050505030304" pitchFamily="18" charset="0"/>
                <a:cs typeface="Arial" panose="020B0604020202020204" pitchFamily="34" charset="0"/>
              </a:rPr>
              <a:t>Hopum </a:t>
            </a:r>
            <a:r>
              <a:rPr sz="1400" dirty="0">
                <a:latin typeface="Palatino Linotype" panose="02040502050505030304" pitchFamily="18" charset="0"/>
                <a:cs typeface="Arial" panose="020B0604020202020204" pitchFamily="34" charset="0"/>
              </a:rPr>
              <a:t>A</a:t>
            </a:r>
          </a:p>
        </p:txBody>
      </p:sp>
      <p:sp>
        <p:nvSpPr>
          <p:cNvPr id="299" name="Tetep"/>
          <p:cNvSpPr txBox="1"/>
          <p:nvPr/>
        </p:nvSpPr>
        <p:spPr>
          <a:xfrm>
            <a:off x="9036303" y="2964776"/>
            <a:ext cx="509115" cy="2875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5719" tIns="35719" rIns="35719" bIns="35719" anchor="ctr">
            <a:spAutoFit/>
          </a:bodyPr>
          <a:lstStyle/>
          <a:p>
            <a:r>
              <a:rPr sz="1400" dirty="0" err="1">
                <a:latin typeface="Palatino Linotype" panose="02040502050505030304" pitchFamily="18" charset="0"/>
                <a:cs typeface="Arial" panose="020B0604020202020204" pitchFamily="34" charset="0"/>
              </a:rPr>
              <a:t>Tetep</a:t>
            </a:r>
            <a:endParaRPr sz="1400" dirty="0">
              <a:latin typeface="Palatino Linotype" panose="02040502050505030304" pitchFamily="18" charset="0"/>
              <a:cs typeface="Arial" panose="020B0604020202020204" pitchFamily="34" charset="0"/>
            </a:endParaRPr>
          </a:p>
        </p:txBody>
      </p:sp>
      <p:sp>
        <p:nvSpPr>
          <p:cNvPr id="304" name="Figure 3. Hopum, HopumA and Tetep NGS data map to HopumA mt genomes. The outer circle indicates the physical map. And the gray circles represents the depths for the sequences. The blue arrow indicates the low depth regions. The maximum depth was modified"/>
          <p:cNvSpPr txBox="1"/>
          <p:nvPr/>
        </p:nvSpPr>
        <p:spPr>
          <a:xfrm>
            <a:off x="1510782" y="5180721"/>
            <a:ext cx="9170436" cy="7184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5719" tIns="35719" rIns="35719" bIns="35719" anchor="ctr">
            <a:spAutoFit/>
          </a:bodyPr>
          <a:lstStyle/>
          <a:p>
            <a:pPr latinLnBrk="0"/>
            <a:r>
              <a:rPr sz="1400" b="1" dirty="0">
                <a:latin typeface="Palatino Linotype" panose="02040502050505030304" pitchFamily="18" charset="0"/>
                <a:cs typeface="Arial" panose="020B0604020202020204" pitchFamily="34" charset="0"/>
              </a:rPr>
              <a:t>Figure </a:t>
            </a:r>
            <a:r>
              <a:rPr lang="en-US" sz="1400" b="1" dirty="0">
                <a:latin typeface="Palatino Linotype" panose="02040502050505030304" pitchFamily="18" charset="0"/>
                <a:cs typeface="Arial" panose="020B0604020202020204" pitchFamily="34" charset="0"/>
              </a:rPr>
              <a:t>S2</a:t>
            </a:r>
            <a:r>
              <a:rPr sz="1400" b="1" dirty="0">
                <a:latin typeface="Palatino Linotype" panose="02040502050505030304" pitchFamily="18" charset="0"/>
                <a:cs typeface="Arial" panose="020B0604020202020204" pitchFamily="34" charset="0"/>
              </a:rPr>
              <a:t>.</a:t>
            </a:r>
            <a:r>
              <a:rPr sz="1400" dirty="0">
                <a:latin typeface="Palatino Linotype" panose="02040502050505030304" pitchFamily="18" charset="0"/>
                <a:cs typeface="Arial" panose="020B0604020202020204" pitchFamily="34" charset="0"/>
              </a:rPr>
              <a:t> </a:t>
            </a:r>
            <a:r>
              <a:rPr lang="en-US" sz="1400" dirty="0">
                <a:latin typeface="Palatino Linotype" panose="02040502050505030304" pitchFamily="18" charset="0"/>
                <a:cs typeface="Arial" panose="020B0604020202020204" pitchFamily="34" charset="0"/>
              </a:rPr>
              <a:t>Read depth and coverage for Tetep-CMS mitochondrial genome. </a:t>
            </a:r>
            <a:r>
              <a:rPr sz="1400" dirty="0">
                <a:latin typeface="Palatino Linotype" panose="02040502050505030304" pitchFamily="18" charset="0"/>
                <a:cs typeface="Arial" panose="020B0604020202020204" pitchFamily="34" charset="0"/>
              </a:rPr>
              <a:t>The outer circle indicates the physical map</a:t>
            </a:r>
            <a:r>
              <a:rPr lang="en-US" altLang="ko-KR" sz="1400" dirty="0">
                <a:latin typeface="Palatino Linotype" panose="02040502050505030304" pitchFamily="18" charset="0"/>
                <a:cs typeface="Arial" panose="020B0604020202020204" pitchFamily="34" charset="0"/>
              </a:rPr>
              <a:t> </a:t>
            </a:r>
            <a:r>
              <a:rPr lang="en-US" sz="1400" dirty="0">
                <a:latin typeface="Palatino Linotype" panose="02040502050505030304" pitchFamily="18" charset="0"/>
                <a:cs typeface="Arial" panose="020B0604020202020204" pitchFamily="34" charset="0"/>
              </a:rPr>
              <a:t>a</a:t>
            </a:r>
            <a:r>
              <a:rPr sz="1400" dirty="0">
                <a:latin typeface="Palatino Linotype" panose="02040502050505030304" pitchFamily="18" charset="0"/>
                <a:cs typeface="Arial" panose="020B0604020202020204" pitchFamily="34" charset="0"/>
              </a:rPr>
              <a:t>nd the</a:t>
            </a:r>
            <a:r>
              <a:rPr lang="en-US" altLang="ko-KR" sz="1400" dirty="0">
                <a:latin typeface="Palatino Linotype" panose="02040502050505030304" pitchFamily="18" charset="0"/>
                <a:cs typeface="Arial" panose="020B0604020202020204" pitchFamily="34" charset="0"/>
              </a:rPr>
              <a:t> inner</a:t>
            </a:r>
            <a:r>
              <a:rPr sz="1400" dirty="0">
                <a:latin typeface="Palatino Linotype" panose="02040502050505030304" pitchFamily="18" charset="0"/>
                <a:cs typeface="Arial" panose="020B0604020202020204" pitchFamily="34" charset="0"/>
              </a:rPr>
              <a:t> circles</a:t>
            </a:r>
            <a:r>
              <a:rPr lang="en-US" altLang="ko-KR" sz="1400" dirty="0">
                <a:latin typeface="Palatino Linotype" panose="02040502050505030304" pitchFamily="18" charset="0"/>
                <a:cs typeface="Arial" panose="020B0604020202020204" pitchFamily="34" charset="0"/>
              </a:rPr>
              <a:t> (mark with grey color)</a:t>
            </a:r>
            <a:r>
              <a:rPr sz="1400" dirty="0">
                <a:latin typeface="Palatino Linotype" panose="02040502050505030304" pitchFamily="18" charset="0"/>
                <a:cs typeface="Arial" panose="020B0604020202020204" pitchFamily="34" charset="0"/>
              </a:rPr>
              <a:t> represents the</a:t>
            </a:r>
            <a:r>
              <a:rPr lang="en-US" altLang="ko-KR" sz="1400" dirty="0">
                <a:latin typeface="Palatino Linotype" panose="02040502050505030304" pitchFamily="18" charset="0"/>
                <a:cs typeface="Arial" panose="020B0604020202020204" pitchFamily="34" charset="0"/>
              </a:rPr>
              <a:t> read depth </a:t>
            </a:r>
            <a:r>
              <a:rPr sz="1400" dirty="0">
                <a:latin typeface="Palatino Linotype" panose="02040502050505030304" pitchFamily="18" charset="0"/>
                <a:cs typeface="Arial" panose="020B0604020202020204" pitchFamily="34" charset="0"/>
              </a:rPr>
              <a:t>for the</a:t>
            </a:r>
            <a:r>
              <a:rPr lang="en-US" altLang="ko-KR" sz="1400" dirty="0">
                <a:latin typeface="Palatino Linotype" panose="02040502050505030304" pitchFamily="18" charset="0"/>
                <a:cs typeface="Arial" panose="020B0604020202020204" pitchFamily="34" charset="0"/>
              </a:rPr>
              <a:t> Tetep-CMS mitochondrial genome</a:t>
            </a:r>
            <a:r>
              <a:rPr sz="1400" dirty="0">
                <a:latin typeface="Palatino Linotype" panose="02040502050505030304" pitchFamily="18" charset="0"/>
                <a:cs typeface="Arial" panose="020B0604020202020204" pitchFamily="34" charset="0"/>
              </a:rPr>
              <a:t>. The blue arrow indicates the </a:t>
            </a:r>
            <a:r>
              <a:rPr lang="en-US" sz="1400" dirty="0">
                <a:latin typeface="Palatino Linotype" panose="02040502050505030304" pitchFamily="18" charset="0"/>
                <a:cs typeface="Arial" panose="020B0604020202020204" pitchFamily="34" charset="0"/>
              </a:rPr>
              <a:t>gap</a:t>
            </a:r>
            <a:r>
              <a:rPr sz="1400" dirty="0">
                <a:latin typeface="Palatino Linotype" panose="02040502050505030304" pitchFamily="18" charset="0"/>
                <a:cs typeface="Arial" panose="020B0604020202020204" pitchFamily="34" charset="0"/>
              </a:rPr>
              <a:t> region. The maximum depth was modified as 250 bp</a:t>
            </a:r>
            <a:r>
              <a:rPr lang="en-US" altLang="ko-KR" sz="1400" dirty="0">
                <a:latin typeface="Palatino Linotype" panose="02040502050505030304" pitchFamily="18" charset="0"/>
                <a:cs typeface="Arial" panose="020B0604020202020204" pitchFamily="34" charset="0"/>
              </a:rPr>
              <a:t>.</a:t>
            </a:r>
            <a:endParaRPr sz="1400" dirty="0">
              <a:latin typeface="Palatino Linotype" panose="02040502050505030304" pitchFamily="18" charset="0"/>
              <a:cs typeface="Arial" panose="020B0604020202020204" pitchFamily="34" charset="0"/>
            </a:endParaRPr>
          </a:p>
        </p:txBody>
      </p:sp>
      <p:sp>
        <p:nvSpPr>
          <p:cNvPr id="17" name="선">
            <a:extLst>
              <a:ext uri="{FF2B5EF4-FFF2-40B4-BE49-F238E27FC236}">
                <a16:creationId xmlns:a16="http://schemas.microsoft.com/office/drawing/2014/main" id="{EA265458-52CC-4ADB-B053-A07A6F259A89}"/>
              </a:ext>
            </a:extLst>
          </p:cNvPr>
          <p:cNvSpPr/>
          <p:nvPr/>
        </p:nvSpPr>
        <p:spPr>
          <a:xfrm rot="13500000" flipH="1" flipV="1">
            <a:off x="3062706" y="3979687"/>
            <a:ext cx="125825" cy="67099"/>
          </a:xfrm>
          <a:prstGeom prst="line">
            <a:avLst/>
          </a:prstGeom>
          <a:ln w="25400">
            <a:solidFill>
              <a:schemeClr val="accent1"/>
            </a:solidFill>
            <a:miter lim="400000"/>
            <a:tailEnd type="stealth"/>
          </a:ln>
        </p:spPr>
        <p:txBody>
          <a:bodyPr lIns="35719" tIns="35719" rIns="35719" bIns="35719" anchor="ctr"/>
          <a:lstStyle/>
          <a:p>
            <a:pPr algn="ctr">
              <a:lnSpc>
                <a:spcPct val="80000"/>
              </a:lnSpc>
              <a:defRPr sz="2800" cap="all">
                <a:solidFill>
                  <a:srgbClr val="838787"/>
                </a:solidFill>
                <a:latin typeface="+mn-lt"/>
                <a:ea typeface="+mn-ea"/>
                <a:cs typeface="+mn-cs"/>
                <a:sym typeface="Apple SD 산돌고딕 Neo 볼드체"/>
              </a:defRPr>
            </a:pPr>
            <a:endParaRPr sz="1969"/>
          </a:p>
        </p:txBody>
      </p:sp>
      <p:sp>
        <p:nvSpPr>
          <p:cNvPr id="19" name="선">
            <a:extLst>
              <a:ext uri="{FF2B5EF4-FFF2-40B4-BE49-F238E27FC236}">
                <a16:creationId xmlns:a16="http://schemas.microsoft.com/office/drawing/2014/main" id="{071F1C61-9596-424F-A17F-A37F9009C53C}"/>
              </a:ext>
            </a:extLst>
          </p:cNvPr>
          <p:cNvSpPr/>
          <p:nvPr/>
        </p:nvSpPr>
        <p:spPr>
          <a:xfrm rot="15960000" flipH="1" flipV="1">
            <a:off x="2375421" y="3904187"/>
            <a:ext cx="125825" cy="67099"/>
          </a:xfrm>
          <a:prstGeom prst="line">
            <a:avLst/>
          </a:prstGeom>
          <a:ln w="25400">
            <a:solidFill>
              <a:schemeClr val="accent1"/>
            </a:solidFill>
            <a:miter lim="400000"/>
            <a:tailEnd type="stealth"/>
          </a:ln>
        </p:spPr>
        <p:txBody>
          <a:bodyPr lIns="35719" tIns="35719" rIns="35719" bIns="35719" anchor="ctr"/>
          <a:lstStyle/>
          <a:p>
            <a:pPr algn="ctr">
              <a:lnSpc>
                <a:spcPct val="80000"/>
              </a:lnSpc>
              <a:defRPr sz="2800" cap="all">
                <a:solidFill>
                  <a:srgbClr val="838787"/>
                </a:solidFill>
                <a:latin typeface="+mn-lt"/>
                <a:ea typeface="+mn-ea"/>
                <a:cs typeface="+mn-cs"/>
                <a:sym typeface="Apple SD 산돌고딕 Neo 볼드체"/>
              </a:defRPr>
            </a:pPr>
            <a:endParaRPr sz="1969"/>
          </a:p>
        </p:txBody>
      </p:sp>
      <p:sp>
        <p:nvSpPr>
          <p:cNvPr id="20" name="선">
            <a:extLst>
              <a:ext uri="{FF2B5EF4-FFF2-40B4-BE49-F238E27FC236}">
                <a16:creationId xmlns:a16="http://schemas.microsoft.com/office/drawing/2014/main" id="{B795E7D0-2048-439C-A84E-B4573C5D754E}"/>
              </a:ext>
            </a:extLst>
          </p:cNvPr>
          <p:cNvSpPr/>
          <p:nvPr/>
        </p:nvSpPr>
        <p:spPr>
          <a:xfrm rot="18420000" flipH="1" flipV="1">
            <a:off x="1935164" y="3371405"/>
            <a:ext cx="125825" cy="67099"/>
          </a:xfrm>
          <a:prstGeom prst="line">
            <a:avLst/>
          </a:prstGeom>
          <a:ln w="25400">
            <a:solidFill>
              <a:schemeClr val="accent1"/>
            </a:solidFill>
            <a:miter lim="400000"/>
            <a:tailEnd type="stealth"/>
          </a:ln>
        </p:spPr>
        <p:txBody>
          <a:bodyPr lIns="35719" tIns="35719" rIns="35719" bIns="35719" anchor="ctr"/>
          <a:lstStyle/>
          <a:p>
            <a:pPr algn="ctr">
              <a:lnSpc>
                <a:spcPct val="80000"/>
              </a:lnSpc>
              <a:defRPr sz="2800" cap="all">
                <a:solidFill>
                  <a:srgbClr val="838787"/>
                </a:solidFill>
                <a:latin typeface="+mn-lt"/>
                <a:ea typeface="+mn-ea"/>
                <a:cs typeface="+mn-cs"/>
                <a:sym typeface="Apple SD 산돌고딕 Neo 볼드체"/>
              </a:defRPr>
            </a:pPr>
            <a:endParaRPr sz="1969"/>
          </a:p>
        </p:txBody>
      </p:sp>
      <p:sp>
        <p:nvSpPr>
          <p:cNvPr id="21" name="선">
            <a:extLst>
              <a:ext uri="{FF2B5EF4-FFF2-40B4-BE49-F238E27FC236}">
                <a16:creationId xmlns:a16="http://schemas.microsoft.com/office/drawing/2014/main" id="{7ED663CC-0549-456B-A216-641835844FEB}"/>
              </a:ext>
            </a:extLst>
          </p:cNvPr>
          <p:cNvSpPr/>
          <p:nvPr/>
        </p:nvSpPr>
        <p:spPr>
          <a:xfrm rot="18720000" flipH="1" flipV="1">
            <a:off x="1890788" y="3194239"/>
            <a:ext cx="125825" cy="67099"/>
          </a:xfrm>
          <a:prstGeom prst="line">
            <a:avLst/>
          </a:prstGeom>
          <a:ln w="25400">
            <a:solidFill>
              <a:schemeClr val="accent1"/>
            </a:solidFill>
            <a:miter lim="400000"/>
            <a:tailEnd type="stealth"/>
          </a:ln>
        </p:spPr>
        <p:txBody>
          <a:bodyPr lIns="35719" tIns="35719" rIns="35719" bIns="35719" anchor="ctr"/>
          <a:lstStyle/>
          <a:p>
            <a:pPr algn="ctr">
              <a:lnSpc>
                <a:spcPct val="80000"/>
              </a:lnSpc>
              <a:defRPr sz="2800" cap="all">
                <a:solidFill>
                  <a:srgbClr val="838787"/>
                </a:solidFill>
                <a:latin typeface="+mn-lt"/>
                <a:ea typeface="+mn-ea"/>
                <a:cs typeface="+mn-cs"/>
                <a:sym typeface="Apple SD 산돌고딕 Neo 볼드체"/>
              </a:defRPr>
            </a:pPr>
            <a:endParaRPr sz="1969"/>
          </a:p>
        </p:txBody>
      </p:sp>
      <p:sp>
        <p:nvSpPr>
          <p:cNvPr id="22" name="선">
            <a:extLst>
              <a:ext uri="{FF2B5EF4-FFF2-40B4-BE49-F238E27FC236}">
                <a16:creationId xmlns:a16="http://schemas.microsoft.com/office/drawing/2014/main" id="{581D7C83-D10C-4E6E-B518-734FDA949D66}"/>
              </a:ext>
            </a:extLst>
          </p:cNvPr>
          <p:cNvSpPr/>
          <p:nvPr/>
        </p:nvSpPr>
        <p:spPr>
          <a:xfrm rot="19200000" flipH="1" flipV="1">
            <a:off x="1878586" y="3075560"/>
            <a:ext cx="125825" cy="67099"/>
          </a:xfrm>
          <a:prstGeom prst="line">
            <a:avLst/>
          </a:prstGeom>
          <a:ln w="25400">
            <a:solidFill>
              <a:schemeClr val="accent1"/>
            </a:solidFill>
            <a:miter lim="400000"/>
            <a:tailEnd type="stealth"/>
          </a:ln>
        </p:spPr>
        <p:txBody>
          <a:bodyPr lIns="35719" tIns="35719" rIns="35719" bIns="35719" anchor="ctr"/>
          <a:lstStyle/>
          <a:p>
            <a:pPr algn="ctr">
              <a:lnSpc>
                <a:spcPct val="80000"/>
              </a:lnSpc>
              <a:defRPr sz="2800" cap="all">
                <a:solidFill>
                  <a:srgbClr val="838787"/>
                </a:solidFill>
                <a:latin typeface="+mn-lt"/>
                <a:ea typeface="+mn-ea"/>
                <a:cs typeface="+mn-cs"/>
                <a:sym typeface="Apple SD 산돌고딕 Neo 볼드체"/>
              </a:defRPr>
            </a:pPr>
            <a:endParaRPr sz="1969"/>
          </a:p>
        </p:txBody>
      </p:sp>
    </p:spTree>
    <p:extLst>
      <p:ext uri="{BB962C8B-B14F-4D97-AF65-F5344CB8AC3E}">
        <p14:creationId xmlns:p14="http://schemas.microsoft.com/office/powerpoint/2010/main" val="39690708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그림 4">
            <a:extLst>
              <a:ext uri="{FF2B5EF4-FFF2-40B4-BE49-F238E27FC236}">
                <a16:creationId xmlns:a16="http://schemas.microsoft.com/office/drawing/2014/main" id="{24951DFB-CC3B-4B48-88AA-11565F6D4FB8}"/>
              </a:ext>
            </a:extLst>
          </p:cNvPr>
          <p:cNvPicPr>
            <a:picLocks noChangeAspect="1"/>
          </p:cNvPicPr>
          <p:nvPr/>
        </p:nvPicPr>
        <p:blipFill rotWithShape="1">
          <a:blip r:embed="rId2">
            <a:extLst>
              <a:ext uri="{28A0092B-C50C-407E-A947-70E740481C1C}">
                <a14:useLocalDpi xmlns:a14="http://schemas.microsoft.com/office/drawing/2010/main" val="0"/>
              </a:ext>
            </a:extLst>
          </a:blip>
          <a:srcRect l="5088" t="7953" r="6211" b="6199"/>
          <a:stretch/>
        </p:blipFill>
        <p:spPr>
          <a:xfrm>
            <a:off x="4195010" y="0"/>
            <a:ext cx="3801979" cy="5887452"/>
          </a:xfrm>
          <a:prstGeom prst="rect">
            <a:avLst/>
          </a:prstGeom>
        </p:spPr>
      </p:pic>
      <p:sp>
        <p:nvSpPr>
          <p:cNvPr id="7" name="직사각형 6">
            <a:extLst>
              <a:ext uri="{FF2B5EF4-FFF2-40B4-BE49-F238E27FC236}">
                <a16:creationId xmlns:a16="http://schemas.microsoft.com/office/drawing/2014/main" id="{E50757D1-313A-459E-B6D7-64A0CDC9CCA0}"/>
              </a:ext>
            </a:extLst>
          </p:cNvPr>
          <p:cNvSpPr/>
          <p:nvPr/>
        </p:nvSpPr>
        <p:spPr>
          <a:xfrm>
            <a:off x="248982" y="5887452"/>
            <a:ext cx="11694034" cy="923330"/>
          </a:xfrm>
          <a:prstGeom prst="rect">
            <a:avLst/>
          </a:prstGeom>
        </p:spPr>
        <p:txBody>
          <a:bodyPr wrap="square">
            <a:spAutoFit/>
          </a:bodyPr>
          <a:lstStyle/>
          <a:p>
            <a:r>
              <a:rPr lang="en-US" altLang="ko-KR" b="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Figure S3. </a:t>
            </a:r>
            <a:r>
              <a:rPr lang="en-US" altLang="ko-KR"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The </a:t>
            </a:r>
            <a:r>
              <a:rPr lang="en-US" altLang="ko-KR" dirty="0" err="1">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deltaSNP</a:t>
            </a:r>
            <a:r>
              <a:rPr lang="en-US" altLang="ko-KR"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-index plot for QTL-seq analysis. The plot with statistical confidence intervals under null hypothesis of no QTLs (green, </a:t>
            </a:r>
            <a:r>
              <a:rPr lang="en-US" altLang="ko-KR" i="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P</a:t>
            </a:r>
            <a:r>
              <a:rPr lang="en-US" altLang="ko-KR"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&lt;0.05; orange, </a:t>
            </a:r>
            <a:r>
              <a:rPr lang="en-US" altLang="ko-KR" i="1"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P</a:t>
            </a:r>
            <a:r>
              <a:rPr lang="en-US" altLang="ko-KR" dirty="0">
                <a:solidFill>
                  <a:srgbClr val="000000"/>
                </a:solidFill>
                <a:latin typeface="Palatino Linotype" panose="02040502050505030304" pitchFamily="18" charset="0"/>
                <a:ea typeface="Times New Roman" panose="02020603050405020304" pitchFamily="18" charset="0"/>
                <a:cs typeface="Times New Roman" panose="02020603050405020304" pitchFamily="18" charset="0"/>
              </a:rPr>
              <a:t>&lt;0.01). The plot was generated by using MH63RS2 as reference genome with NGS data of Tetep as parent, Fertile-bulk as bulk1 and Sterile-bulk as bulk2. </a:t>
            </a:r>
            <a:endParaRPr lang="ko-KR" altLang="en-US" dirty="0"/>
          </a:p>
        </p:txBody>
      </p:sp>
    </p:spTree>
    <p:extLst>
      <p:ext uri="{BB962C8B-B14F-4D97-AF65-F5344CB8AC3E}">
        <p14:creationId xmlns:p14="http://schemas.microsoft.com/office/powerpoint/2010/main" val="3011764275"/>
      </p:ext>
    </p:extLst>
  </p:cSld>
  <p:clrMapOvr>
    <a:masterClrMapping/>
  </p:clrMapOvr>
  <p:transition spd="med"/>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117</TotalTime>
  <Words>217</Words>
  <Application>Microsoft Office PowerPoint</Application>
  <PresentationFormat>와이드스크린</PresentationFormat>
  <Paragraphs>26</Paragraphs>
  <Slides>3</Slides>
  <Notes>1</Notes>
  <HiddenSlides>0</HiddenSlides>
  <MMClips>0</MMClips>
  <ScaleCrop>false</ScaleCrop>
  <HeadingPairs>
    <vt:vector size="6" baseType="variant">
      <vt:variant>
        <vt:lpstr>사용한 글꼴</vt:lpstr>
      </vt:variant>
      <vt:variant>
        <vt:i4>6</vt:i4>
      </vt:variant>
      <vt:variant>
        <vt:lpstr>테마</vt:lpstr>
      </vt:variant>
      <vt:variant>
        <vt:i4>1</vt:i4>
      </vt:variant>
      <vt:variant>
        <vt:lpstr>슬라이드 제목</vt:lpstr>
      </vt:variant>
      <vt:variant>
        <vt:i4>3</vt:i4>
      </vt:variant>
    </vt:vector>
  </HeadingPairs>
  <TitlesOfParts>
    <vt:vector size="10" baseType="lpstr">
      <vt:lpstr>Apple SD 산돌고딕 Neo 볼드체</vt:lpstr>
      <vt:lpstr>DIN Alternate Bold</vt:lpstr>
      <vt:lpstr>맑은 고딕</vt:lpstr>
      <vt:lpstr>Arial</vt:lpstr>
      <vt:lpstr>Palatino Linotype</vt:lpstr>
      <vt:lpstr>Times New Roman</vt:lpstr>
      <vt:lpstr>Office 테마</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user</cp:lastModifiedBy>
  <cp:revision>28</cp:revision>
  <dcterms:created xsi:type="dcterms:W3CDTF">2021-02-26T01:40:59Z</dcterms:created>
  <dcterms:modified xsi:type="dcterms:W3CDTF">2021-04-03T11:35:05Z</dcterms:modified>
</cp:coreProperties>
</file>