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7562850" cy="10688638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0066"/>
    <a:srgbClr val="C0C0C0"/>
    <a:srgbClr val="0099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87" autoAdjust="0"/>
    <p:restoredTop sz="99778" autoAdjust="0"/>
  </p:normalViewPr>
  <p:slideViewPr>
    <p:cSldViewPr>
      <p:cViewPr>
        <p:scale>
          <a:sx n="116" d="100"/>
          <a:sy n="116" d="100"/>
        </p:scale>
        <p:origin x="-776" y="330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16150" y="685800"/>
            <a:ext cx="2425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cs typeface="+mn-cs"/>
              </a:defRPr>
            </a:lvl1pPr>
          </a:lstStyle>
          <a:p>
            <a:pPr>
              <a:defRPr/>
            </a:pPr>
            <a:fld id="{0C7D810F-03C2-994A-B920-16E4F1EEE29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38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2C6CE-FFEF-C445-BC21-CE532667CA2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17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977AE-8613-ED4E-9CD6-FDFB5CBF342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680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483066" y="428042"/>
            <a:ext cx="1701641" cy="911998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78143" y="428042"/>
            <a:ext cx="4978876" cy="911998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87383-CD01-AE47-8A39-E92FE3BD15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4985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21457-206A-474C-BB4D-11589AA6802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92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E7B56-A70A-7E44-920A-DC716740B7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32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78142" y="2494016"/>
            <a:ext cx="3340259" cy="7054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844449" y="2494016"/>
            <a:ext cx="3340259" cy="7054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5A8F0-CB11-3E48-B5E2-9674669C50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188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AF7E7-2BA1-6A4C-90EB-2A0127224C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738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CA58F-1703-044B-9B18-0DC3920A598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903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14B1A-ED54-EA41-AACD-0D31CAD3445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368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A7116-A172-8549-A87A-8A8E95300E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33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14A59-8BC6-D543-8EEC-2457D8A885F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776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720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3963"/>
            <a:ext cx="6807200" cy="705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2963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4450" y="9732963"/>
            <a:ext cx="239395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9725" y="9732963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DFCBCC8D-B284-0E43-A34E-F424D3752E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355479"/>
              </p:ext>
            </p:extLst>
          </p:nvPr>
        </p:nvGraphicFramePr>
        <p:xfrm>
          <a:off x="0" y="0"/>
          <a:ext cx="7562850" cy="88047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2305"/>
                <a:gridCol w="1142305"/>
                <a:gridCol w="755359"/>
                <a:gridCol w="1112184"/>
                <a:gridCol w="771577"/>
                <a:gridCol w="785480"/>
                <a:gridCol w="1112184"/>
                <a:gridCol w="741456"/>
              </a:tblGrid>
              <a:tr h="413288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00" b="1" dirty="0" smtClean="0">
                          <a:latin typeface="Avenir Light"/>
                          <a:cs typeface="Avenir Light"/>
                        </a:rPr>
                        <a:t>Total </a:t>
                      </a:r>
                      <a:r>
                        <a:rPr lang="fr-FR" sz="1000" b="1" dirty="0" err="1" smtClean="0">
                          <a:latin typeface="Avenir Light"/>
                          <a:cs typeface="Avenir Light"/>
                        </a:rPr>
                        <a:t>included</a:t>
                      </a:r>
                      <a:r>
                        <a:rPr lang="fr-FR" sz="1000" b="1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100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endParaRPr lang="fr-FR" sz="100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448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88447">
                <a:tc gridSpan="2">
                  <a:txBody>
                    <a:bodyPr/>
                    <a:lstStyle/>
                    <a:p>
                      <a:pPr algn="ctr"/>
                      <a:r>
                        <a:rPr lang="fr-FR" sz="1100" b="1" dirty="0" err="1" smtClean="0">
                          <a:latin typeface="Avenir Light"/>
                          <a:cs typeface="Avenir Light"/>
                        </a:rPr>
                        <a:t>Germline</a:t>
                      </a:r>
                      <a:r>
                        <a:rPr lang="fr-FR" sz="1100" b="1" i="1" baseline="0" dirty="0" smtClean="0">
                          <a:latin typeface="Avenir Light"/>
                          <a:cs typeface="Avenir Light"/>
                        </a:rPr>
                        <a:t> BRCA1/2</a:t>
                      </a:r>
                      <a:r>
                        <a:rPr lang="fr-FR" sz="1100" b="1" i="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1100" b="1" baseline="0" dirty="0" err="1" smtClean="0">
                          <a:latin typeface="Avenir Light"/>
                          <a:cs typeface="Avenir Light"/>
                        </a:rPr>
                        <a:t>genetic</a:t>
                      </a:r>
                      <a:r>
                        <a:rPr lang="fr-FR" sz="1100" b="1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1100" b="1" i="0" baseline="0" dirty="0" err="1" smtClean="0">
                          <a:latin typeface="Avenir Light"/>
                          <a:cs typeface="Avenir Light"/>
                        </a:rPr>
                        <a:t>status</a:t>
                      </a:r>
                      <a:endParaRPr lang="fr-FR" sz="110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600" b="1" i="1" dirty="0" smtClean="0">
                          <a:latin typeface="Avenir Light"/>
                          <a:cs typeface="Avenir Light"/>
                        </a:rPr>
                        <a:t>BRCA1</a:t>
                      </a:r>
                      <a:endParaRPr lang="fr-FR" sz="1600" b="1" i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600" b="1" i="1" dirty="0" smtClean="0">
                          <a:latin typeface="Avenir Light"/>
                          <a:cs typeface="Avenir Light"/>
                        </a:rPr>
                        <a:t>BRCA2</a:t>
                      </a:r>
                      <a:endParaRPr lang="fr-FR" sz="1600" b="1" i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588447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 of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endParaRPr lang="fr-FR" sz="105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venir Light"/>
                          <a:cs typeface="Avenir Light"/>
                        </a:rPr>
                        <a:t>245</a:t>
                      </a:r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venir Light"/>
                          <a:cs typeface="Avenir Light"/>
                        </a:rPr>
                        <a:t>203</a:t>
                      </a:r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/>
                </a:tc>
              </a:tr>
              <a:tr h="588447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 of mutation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carrier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women</a:t>
                      </a:r>
                      <a:r>
                        <a:rPr lang="fr-FR" sz="1050" b="1" i="0" baseline="30000" dirty="0" err="1" smtClean="0">
                          <a:latin typeface="Avenir Light"/>
                          <a:cs typeface="Avenir Light"/>
                        </a:rPr>
                        <a:t>a</a:t>
                      </a:r>
                      <a:endParaRPr lang="fr-FR" sz="1050" b="1" dirty="0" smtClean="0">
                        <a:latin typeface="Avenir Light"/>
                        <a:cs typeface="Avenir Light"/>
                      </a:endParaRPr>
                    </a:p>
                    <a:p>
                      <a:pPr algn="ctr"/>
                      <a:endParaRPr lang="fr-FR" sz="105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venir Light"/>
                          <a:cs typeface="Avenir Light"/>
                        </a:rPr>
                        <a:t>844</a:t>
                      </a:r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latin typeface="Avenir Light"/>
                          <a:cs typeface="Avenir Light"/>
                        </a:rPr>
                        <a:t>770</a:t>
                      </a:r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/>
                </a:tc>
              </a:tr>
              <a:tr h="588447">
                <a:tc>
                  <a:txBody>
                    <a:bodyPr/>
                    <a:lstStyle/>
                    <a:p>
                      <a:pPr algn="ctr"/>
                      <a:endParaRPr lang="fr-FR" sz="7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7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BC</a:t>
                      </a:r>
                      <a:r>
                        <a:rPr lang="fr-FR" sz="1050" b="1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1050" b="1" baseline="0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b</a:t>
                      </a:r>
                      <a:endParaRPr lang="fr-FR" sz="105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BC </a:t>
                      </a:r>
                      <a:r>
                        <a:rPr lang="fr-FR" sz="1000" b="1" dirty="0" smtClean="0">
                          <a:latin typeface="Avenir Light"/>
                          <a:cs typeface="Avenir Light"/>
                        </a:rPr>
                        <a:t>and/or </a:t>
                      </a:r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OC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c</a:t>
                      </a:r>
                      <a:endParaRPr lang="fr-FR" sz="105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OC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d</a:t>
                      </a:r>
                      <a:endParaRPr lang="fr-FR" sz="105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BC</a:t>
                      </a:r>
                      <a:r>
                        <a:rPr lang="fr-FR" sz="1050" b="1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1050" b="1" baseline="0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b</a:t>
                      </a:r>
                      <a:endParaRPr lang="fr-FR" sz="105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BC </a:t>
                      </a:r>
                      <a:r>
                        <a:rPr lang="fr-FR" sz="1000" b="1" dirty="0" smtClean="0">
                          <a:latin typeface="Avenir Light"/>
                          <a:cs typeface="Avenir Light"/>
                        </a:rPr>
                        <a:t>and/or </a:t>
                      </a:r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OC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c</a:t>
                      </a:r>
                      <a:endParaRPr lang="fr-FR" sz="105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OC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d</a:t>
                      </a:r>
                      <a:endParaRPr lang="fr-FR" sz="105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7200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smtClean="0">
                          <a:latin typeface="Avenir Light"/>
                          <a:cs typeface="Avenir Light"/>
                        </a:rPr>
                        <a:t>All</a:t>
                      </a:r>
                      <a:r>
                        <a:rPr lang="fr-FR" sz="1600" b="1" baseline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1600" b="1" smtClean="0">
                          <a:latin typeface="Avenir Light"/>
                          <a:cs typeface="Avenir Light"/>
                        </a:rPr>
                        <a:t>BC </a:t>
                      </a:r>
                      <a:r>
                        <a:rPr lang="fr-FR" sz="1600" b="1" dirty="0" smtClean="0">
                          <a:latin typeface="Avenir Light"/>
                          <a:cs typeface="Avenir Light"/>
                        </a:rPr>
                        <a:t>and OC </a:t>
                      </a:r>
                      <a:r>
                        <a:rPr lang="fr-FR" sz="1600" b="1" dirty="0" err="1" smtClean="0">
                          <a:latin typeface="Avenir Light"/>
                          <a:cs typeface="Avenir Light"/>
                        </a:rPr>
                        <a:t>regardless</a:t>
                      </a:r>
                      <a:r>
                        <a:rPr lang="fr-FR" sz="1600" b="1" dirty="0" smtClean="0">
                          <a:latin typeface="Avenir Light"/>
                          <a:cs typeface="Avenir Light"/>
                        </a:rPr>
                        <a:t> of the </a:t>
                      </a:r>
                      <a:r>
                        <a:rPr lang="fr-FR" sz="1600" b="1" dirty="0" err="1" smtClean="0">
                          <a:latin typeface="Avenir Light"/>
                          <a:cs typeface="Avenir Light"/>
                        </a:rPr>
                        <a:t>age</a:t>
                      </a:r>
                      <a:r>
                        <a:rPr lang="fr-FR" sz="1600" b="1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1600" b="1" err="1" smtClean="0">
                          <a:latin typeface="Avenir Light"/>
                          <a:cs typeface="Avenir Light"/>
                        </a:rPr>
                        <a:t>at</a:t>
                      </a:r>
                      <a:r>
                        <a:rPr lang="fr-FR" sz="1600" b="1" smtClean="0">
                          <a:latin typeface="Avenir Light"/>
                          <a:cs typeface="Avenir Light"/>
                        </a:rPr>
                        <a:t> onset</a:t>
                      </a:r>
                      <a:endParaRPr lang="fr-FR" sz="1600" b="1" dirty="0" smtClean="0">
                        <a:latin typeface="Avenir Light"/>
                        <a:cs typeface="Avenir Light"/>
                      </a:endParaRPr>
                    </a:p>
                    <a:p>
                      <a:pPr algn="ctr"/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of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endParaRPr lang="fr-FR" sz="900" b="1" dirty="0">
                        <a:latin typeface="Avenir Light"/>
                        <a:cs typeface="Avenir Light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222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243*</a:t>
                      </a:r>
                      <a:endParaRPr lang="fr-FR" sz="1400" dirty="0" smtClean="0">
                        <a:latin typeface="Avenir Light"/>
                        <a:cs typeface="Avenir Light"/>
                      </a:endParaRPr>
                    </a:p>
                    <a:p>
                      <a:pPr algn="ctr"/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* 107 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 BC </a:t>
                      </a:r>
                      <a:r>
                        <a:rPr lang="fr-FR" sz="800" b="1" u="sng" dirty="0" smtClean="0">
                          <a:latin typeface="Avenir Light"/>
                          <a:cs typeface="Avenir Light"/>
                        </a:rPr>
                        <a:t>and</a:t>
                      </a:r>
                      <a:r>
                        <a:rPr lang="fr-FR" sz="800" b="0" u="none" dirty="0" smtClean="0">
                          <a:latin typeface="Avenir Light"/>
                          <a:cs typeface="Avenir Light"/>
                        </a:rPr>
                        <a:t> OC</a:t>
                      </a:r>
                      <a:endParaRPr lang="fr-FR" sz="8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128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190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201*</a:t>
                      </a:r>
                    </a:p>
                    <a:p>
                      <a:pPr algn="ctr"/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* 57 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 BC </a:t>
                      </a:r>
                      <a:r>
                        <a:rPr lang="fr-FR" sz="800" b="1" u="sng" dirty="0" smtClean="0">
                          <a:latin typeface="Avenir Light"/>
                          <a:cs typeface="Avenir Light"/>
                        </a:rPr>
                        <a:t>and</a:t>
                      </a:r>
                      <a:r>
                        <a:rPr lang="fr-FR" sz="800" b="0" u="none" dirty="0" smtClean="0">
                          <a:latin typeface="Avenir Light"/>
                          <a:cs typeface="Avenir Light"/>
                        </a:rPr>
                        <a:t> OC</a:t>
                      </a:r>
                      <a:endParaRPr lang="fr-FR" sz="8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68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pPr algn="ctr"/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Total</a:t>
                      </a:r>
                      <a:r>
                        <a:rPr lang="fr-FR" sz="900" b="1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="1" baseline="0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900" b="1" baseline="0" dirty="0" smtClean="0">
                          <a:latin typeface="Avenir Light"/>
                          <a:cs typeface="Avenir Light"/>
                        </a:rPr>
                        <a:t> of diagnoses</a:t>
                      </a:r>
                      <a:endParaRPr lang="fr-FR" sz="900" b="1" dirty="0">
                        <a:latin typeface="Avenir Light"/>
                        <a:cs typeface="Avenir Light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617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809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192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619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707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latin typeface="Avenir Light"/>
                          <a:cs typeface="Avenir Light"/>
                        </a:rPr>
                        <a:t>88</a:t>
                      </a:r>
                      <a:endParaRPr lang="fr-FR" sz="11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pPr algn="ctr"/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of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women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≥1</a:t>
                      </a:r>
                      <a:r>
                        <a:rPr lang="fr-FR" sz="900" b="1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event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(%)</a:t>
                      </a:r>
                      <a:endParaRPr lang="fr-FR" sz="900" b="1" dirty="0">
                        <a:latin typeface="Avenir Light"/>
                        <a:cs typeface="Avenir Light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542</a:t>
                      </a:r>
                    </a:p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(64%)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693</a:t>
                      </a:r>
                    </a:p>
                    <a:p>
                      <a:pPr algn="ctr"/>
                      <a:r>
                        <a:rPr lang="en-US" sz="900" dirty="0" smtClean="0">
                          <a:latin typeface="Avenir Light"/>
                          <a:cs typeface="Avenir Light"/>
                        </a:rPr>
                        <a:t>w</a:t>
                      </a:r>
                      <a:r>
                        <a:rPr lang="fr-FR" sz="900" dirty="0" err="1" smtClean="0">
                          <a:latin typeface="Avenir Light"/>
                          <a:cs typeface="Avenir Light"/>
                        </a:rPr>
                        <a:t>omen</a:t>
                      </a:r>
                      <a:r>
                        <a:rPr lang="fr-FR" sz="9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aseline="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9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dirty="0" smtClean="0">
                          <a:latin typeface="Avenir Light"/>
                          <a:cs typeface="Avenir Light"/>
                        </a:rPr>
                        <a:t>≥1 BC 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and/or</a:t>
                      </a:r>
                      <a:r>
                        <a:rPr lang="fr-FR" sz="900" dirty="0" smtClean="0">
                          <a:latin typeface="Avenir Light"/>
                          <a:cs typeface="Avenir Light"/>
                        </a:rPr>
                        <a:t> OC</a:t>
                      </a:r>
                      <a:endParaRPr lang="fr-FR" sz="9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latin typeface="Avenir Light"/>
                          <a:cs typeface="Avenir Light"/>
                        </a:rPr>
                        <a:t>192</a:t>
                      </a:r>
                    </a:p>
                    <a:p>
                      <a:pPr algn="ctr"/>
                      <a:r>
                        <a:rPr lang="fr-FR" sz="1000" dirty="0" smtClean="0">
                          <a:latin typeface="Avenir Light"/>
                          <a:cs typeface="Avenir Light"/>
                        </a:rPr>
                        <a:t>(23%)</a:t>
                      </a:r>
                      <a:endParaRPr lang="fr-FR" sz="10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latin typeface="Avenir Light"/>
                          <a:cs typeface="Avenir Light"/>
                        </a:rPr>
                        <a:t>541</a:t>
                      </a:r>
                    </a:p>
                    <a:p>
                      <a:pPr algn="ctr"/>
                      <a:r>
                        <a:rPr lang="fr-FR" sz="1000" dirty="0" smtClean="0">
                          <a:latin typeface="Avenir Light"/>
                          <a:cs typeface="Avenir Light"/>
                        </a:rPr>
                        <a:t>(70%)</a:t>
                      </a:r>
                      <a:endParaRPr lang="fr-FR" sz="10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611</a:t>
                      </a:r>
                    </a:p>
                    <a:p>
                      <a:pPr algn="ctr"/>
                      <a:r>
                        <a:rPr lang="en-US" sz="900" dirty="0" smtClean="0">
                          <a:latin typeface="Avenir Light"/>
                          <a:cs typeface="Avenir Light"/>
                        </a:rPr>
                        <a:t>w</a:t>
                      </a:r>
                      <a:r>
                        <a:rPr lang="fr-FR" sz="900" dirty="0" err="1" smtClean="0">
                          <a:latin typeface="Avenir Light"/>
                          <a:cs typeface="Avenir Light"/>
                        </a:rPr>
                        <a:t>omen</a:t>
                      </a:r>
                      <a:r>
                        <a:rPr lang="fr-FR" sz="9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aseline="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9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dirty="0" smtClean="0">
                          <a:latin typeface="Avenir Light"/>
                          <a:cs typeface="Avenir Light"/>
                        </a:rPr>
                        <a:t>≥1 BC 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and/or</a:t>
                      </a:r>
                      <a:r>
                        <a:rPr lang="fr-FR" sz="900" dirty="0" smtClean="0">
                          <a:latin typeface="Avenir Light"/>
                          <a:cs typeface="Avenir Light"/>
                        </a:rPr>
                        <a:t> OC</a:t>
                      </a:r>
                      <a:endParaRPr lang="fr-FR" sz="9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88</a:t>
                      </a:r>
                    </a:p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(11%)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pPr algn="ctr"/>
                      <a:endParaRPr lang="fr-FR" sz="1400" dirty="0">
                        <a:latin typeface="Avenir Light"/>
                        <a:cs typeface="Avenir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of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women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≥2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events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(%)</a:t>
                      </a:r>
                    </a:p>
                    <a:p>
                      <a:pPr algn="ctr"/>
                      <a:endParaRPr lang="fr-FR" sz="900" b="1" dirty="0">
                        <a:latin typeface="Avenir Light"/>
                        <a:cs typeface="Avenir Light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70</a:t>
                      </a:r>
                    </a:p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(13%)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41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Avenir Light"/>
                          <a:cs typeface="Avenir Light"/>
                        </a:rPr>
                        <a:t>w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omen</a:t>
                      </a:r>
                      <a:r>
                        <a:rPr lang="fr-FR" sz="8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baseline="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8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≥1 BC </a:t>
                      </a:r>
                      <a:r>
                        <a:rPr lang="fr-FR" sz="800" b="1" u="sng" dirty="0" smtClean="0">
                          <a:latin typeface="Avenir Light"/>
                          <a:cs typeface="Avenir Light"/>
                        </a:rPr>
                        <a:t>and</a:t>
                      </a:r>
                      <a:r>
                        <a:rPr lang="fr-FR" sz="800" b="0" u="none" dirty="0" smtClean="0">
                          <a:latin typeface="Avenir Light"/>
                          <a:cs typeface="Avenir Light"/>
                        </a:rPr>
                        <a:t> 1 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OC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latin typeface="Avenir Light"/>
                          <a:cs typeface="Avenir Light"/>
                        </a:rPr>
                        <a:t>0</a:t>
                      </a:r>
                      <a:endParaRPr lang="fr-FR" sz="10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73</a:t>
                      </a:r>
                    </a:p>
                    <a:p>
                      <a:pPr algn="ctr"/>
                      <a:r>
                        <a:rPr lang="fr-FR" sz="1000" dirty="0" smtClean="0">
                          <a:latin typeface="Avenir Light"/>
                          <a:cs typeface="Avenir Light"/>
                        </a:rPr>
                        <a:t>(13%)</a:t>
                      </a:r>
                      <a:endParaRPr lang="fr-FR" sz="10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Avenir Light"/>
                          <a:cs typeface="Avenir Light"/>
                        </a:rPr>
                        <a:t>w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omen</a:t>
                      </a:r>
                      <a:r>
                        <a:rPr lang="fr-FR" sz="8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baseline="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8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≥1 BC </a:t>
                      </a:r>
                      <a:r>
                        <a:rPr lang="fr-FR" sz="800" b="1" u="sng" dirty="0" smtClean="0">
                          <a:latin typeface="Avenir Light"/>
                          <a:cs typeface="Avenir Light"/>
                        </a:rPr>
                        <a:t>and</a:t>
                      </a:r>
                      <a:r>
                        <a:rPr lang="fr-FR" sz="800" b="0" u="none" dirty="0" smtClean="0">
                          <a:latin typeface="Avenir Light"/>
                          <a:cs typeface="Avenir Light"/>
                        </a:rPr>
                        <a:t> 1 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OC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0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47">
                <a:tc>
                  <a:txBody>
                    <a:bodyPr/>
                    <a:lstStyle/>
                    <a:p>
                      <a:pPr algn="ctr"/>
                      <a:endParaRPr lang="fr-FR" sz="7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700">
                        <a:latin typeface="Avenir Light"/>
                        <a:cs typeface="Avenir Light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≥1 VEO BC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e</a:t>
                      </a:r>
                      <a:endParaRPr lang="fr-FR" sz="105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≥1 VEO BC </a:t>
                      </a:r>
                      <a:r>
                        <a:rPr lang="fr-FR" sz="1000" b="1" dirty="0" smtClean="0">
                          <a:latin typeface="Avenir Light"/>
                          <a:cs typeface="Avenir Light"/>
                        </a:rPr>
                        <a:t>and/or </a:t>
                      </a:r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≥1 VEO OC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f</a:t>
                      </a:r>
                      <a:endParaRPr lang="fr-FR" sz="1050" b="1" dirty="0" smtClean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≥1 VEO BC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g</a:t>
                      </a:r>
                      <a:endParaRPr lang="fr-FR" sz="1000" b="1" dirty="0" smtClean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≥1 VEO BC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e</a:t>
                      </a:r>
                      <a:endParaRPr lang="fr-FR" sz="1050" b="1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≥1 VEO BC </a:t>
                      </a:r>
                      <a:r>
                        <a:rPr lang="fr-FR" sz="1000" b="1" dirty="0" smtClean="0">
                          <a:latin typeface="Avenir Light"/>
                          <a:cs typeface="Avenir Light"/>
                        </a:rPr>
                        <a:t>and/or </a:t>
                      </a:r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≥1 VEO OC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f</a:t>
                      </a:r>
                      <a:endParaRPr lang="fr-FR" sz="1050" b="1" dirty="0" smtClean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 smtClean="0">
                          <a:latin typeface="Avenir Light"/>
                          <a:cs typeface="Avenir Light"/>
                        </a:rPr>
                        <a:t>≥1 VEO BC </a:t>
                      </a:r>
                      <a:r>
                        <a:rPr lang="fr-FR" sz="105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1050" b="1" baseline="30000" dirty="0" err="1" smtClean="0">
                          <a:latin typeface="Avenir Light"/>
                          <a:cs typeface="Avenir Light"/>
                        </a:rPr>
                        <a:t>g</a:t>
                      </a:r>
                      <a:endParaRPr lang="fr-FR" sz="1000" b="1" dirty="0" smtClean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48028">
                <a:tc rowSpan="6"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latin typeface="Avenir Light"/>
                          <a:cs typeface="Avenir Light"/>
                        </a:rPr>
                        <a:t>VEO BC</a:t>
                      </a:r>
                    </a:p>
                    <a:p>
                      <a:pPr algn="ctr"/>
                      <a:r>
                        <a:rPr lang="fr-FR" sz="1600" b="1" dirty="0" smtClean="0">
                          <a:latin typeface="Avenir Light"/>
                          <a:cs typeface="Avenir Light"/>
                        </a:rPr>
                        <a:t>and </a:t>
                      </a:r>
                    </a:p>
                    <a:p>
                      <a:pPr algn="ctr"/>
                      <a:r>
                        <a:rPr lang="fr-FR" sz="1600" b="1" dirty="0" smtClean="0">
                          <a:latin typeface="Avenir Light"/>
                          <a:cs typeface="Avenir Light"/>
                        </a:rPr>
                        <a:t>VEO OC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of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endParaRPr lang="fr-FR" sz="900" b="1" dirty="0">
                        <a:latin typeface="Avenir Light"/>
                        <a:cs typeface="Avenir Light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37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55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19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19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23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4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8336">
                <a:tc vMerge="1">
                  <a:txBody>
                    <a:bodyPr/>
                    <a:lstStyle/>
                    <a:p>
                      <a:pPr algn="ctr"/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of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1 VEO cancer</a:t>
                      </a:r>
                      <a:endParaRPr lang="fr-FR" sz="900" b="1" dirty="0">
                        <a:latin typeface="Avenir Light"/>
                        <a:cs typeface="Avenir Light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30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-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16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19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23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4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8447">
                <a:tc vMerge="1">
                  <a:txBody>
                    <a:bodyPr/>
                    <a:lstStyle/>
                    <a:p>
                      <a:pPr algn="ctr"/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of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2 VEO cancers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7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10</a:t>
                      </a:r>
                      <a:r>
                        <a:rPr lang="fr-FR" sz="100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b="1" dirty="0" smtClean="0">
                          <a:latin typeface="Avenir Light"/>
                          <a:cs typeface="Avenir Light"/>
                        </a:rPr>
                        <a:t>≥2 VEO BC </a:t>
                      </a:r>
                    </a:p>
                    <a:p>
                      <a:pPr algn="ctr"/>
                      <a:r>
                        <a:rPr lang="fr-FR" sz="800" b="1" dirty="0" smtClean="0">
                          <a:latin typeface="Avenir Light"/>
                          <a:cs typeface="Avenir Light"/>
                        </a:rPr>
                        <a:t>and/or VEO OC</a:t>
                      </a:r>
                      <a:endParaRPr lang="fr-FR" sz="800" dirty="0" smtClean="0">
                        <a:latin typeface="Avenir Light"/>
                        <a:cs typeface="Avenir Light"/>
                      </a:endParaRPr>
                    </a:p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</a:t>
                      </a:r>
                      <a:r>
                        <a:rPr lang="fr-FR" sz="100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family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 2 VEO BC </a:t>
                      </a:r>
                      <a:r>
                        <a:rPr lang="fr-FR" sz="800" b="1" u="none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b="1" u="sng" dirty="0" smtClean="0">
                          <a:latin typeface="Avenir Light"/>
                          <a:cs typeface="Avenir Light"/>
                        </a:rPr>
                        <a:t>and</a:t>
                      </a:r>
                      <a:r>
                        <a:rPr lang="fr-FR" sz="800" b="0" u="none" baseline="0" dirty="0" smtClean="0">
                          <a:latin typeface="Avenir Light"/>
                          <a:cs typeface="Avenir Light"/>
                        </a:rPr>
                        <a:t> 1 VEO OC</a:t>
                      </a:r>
                      <a:endParaRPr lang="fr-FR" sz="8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2</a:t>
                      </a:r>
                      <a:r>
                        <a:rPr lang="fr-FR" sz="10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baseline="0" dirty="0" err="1" smtClean="0">
                          <a:latin typeface="Avenir Light"/>
                          <a:cs typeface="Avenir Light"/>
                        </a:rPr>
                        <a:t>families</a:t>
                      </a:r>
                      <a:r>
                        <a:rPr lang="fr-FR" sz="8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baseline="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800" baseline="0" dirty="0" smtClean="0">
                          <a:latin typeface="Avenir Light"/>
                          <a:cs typeface="Avenir Light"/>
                        </a:rPr>
                        <a:t> 2 VEO BC</a:t>
                      </a:r>
                      <a:endParaRPr lang="fr-FR" sz="500" baseline="0" dirty="0" smtClean="0">
                        <a:latin typeface="Avenir Light"/>
                        <a:cs typeface="Avenir Light"/>
                      </a:endParaRPr>
                    </a:p>
                    <a:p>
                      <a:pPr algn="ctr"/>
                      <a:r>
                        <a:rPr lang="fr-FR" sz="1050" baseline="0" dirty="0" smtClean="0">
                          <a:latin typeface="Avenir Light"/>
                          <a:cs typeface="Avenir Light"/>
                        </a:rPr>
                        <a:t>1</a:t>
                      </a:r>
                      <a:r>
                        <a:rPr lang="fr-FR" sz="10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baseline="0" dirty="0" err="1" smtClean="0">
                          <a:latin typeface="Avenir Light"/>
                          <a:cs typeface="Avenir Light"/>
                        </a:rPr>
                        <a:t>family</a:t>
                      </a:r>
                      <a:r>
                        <a:rPr lang="fr-FR" sz="8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baseline="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800" baseline="0" dirty="0" smtClean="0">
                          <a:latin typeface="Avenir Light"/>
                          <a:cs typeface="Avenir Light"/>
                        </a:rPr>
                        <a:t> 3 VEO OC</a:t>
                      </a:r>
                      <a:endParaRPr lang="fr-FR" sz="5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0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0</a:t>
                      </a:r>
                      <a:r>
                        <a:rPr lang="fr-FR" sz="100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family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80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b="1" dirty="0" smtClean="0">
                          <a:latin typeface="Avenir Light"/>
                          <a:cs typeface="Avenir Light"/>
                        </a:rPr>
                        <a:t>≥2 VEO BC </a:t>
                      </a:r>
                    </a:p>
                    <a:p>
                      <a:pPr algn="ctr"/>
                      <a:r>
                        <a:rPr lang="fr-FR" sz="800" b="1" dirty="0" smtClean="0">
                          <a:latin typeface="Avenir Light"/>
                          <a:cs typeface="Avenir Light"/>
                        </a:rPr>
                        <a:t>and/or VEO OC</a:t>
                      </a:r>
                      <a:endParaRPr lang="fr-FR" sz="800" dirty="0" smtClean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0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8447">
                <a:tc vMerge="1">
                  <a:txBody>
                    <a:bodyPr/>
                    <a:lstStyle/>
                    <a:p>
                      <a:pPr algn="ctr"/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Total</a:t>
                      </a:r>
                      <a:r>
                        <a:rPr lang="fr-FR" sz="900" b="1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="1" baseline="0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900" b="1" baseline="0" dirty="0" smtClean="0">
                          <a:latin typeface="Avenir Light"/>
                          <a:cs typeface="Avenir Light"/>
                        </a:rPr>
                        <a:t> of diagnoses</a:t>
                      </a:r>
                      <a:endParaRPr lang="fr-FR" sz="900" b="1" dirty="0">
                        <a:latin typeface="Avenir Light"/>
                        <a:cs typeface="Avenir Light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45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68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23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19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23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4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8447">
                <a:tc vMerge="1">
                  <a:txBody>
                    <a:bodyPr/>
                    <a:lstStyle/>
                    <a:p>
                      <a:pPr algn="ctr"/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of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women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≥1</a:t>
                      </a:r>
                      <a:r>
                        <a:rPr lang="fr-FR" sz="900" b="1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event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(%)</a:t>
                      </a:r>
                      <a:endParaRPr lang="fr-FR" sz="900" b="1" dirty="0">
                        <a:latin typeface="Avenir Light"/>
                        <a:cs typeface="Avenir Light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43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66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23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19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23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4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8447">
                <a:tc vMerge="1">
                  <a:txBody>
                    <a:bodyPr/>
                    <a:lstStyle/>
                    <a:p>
                      <a:pPr algn="ctr"/>
                      <a:endParaRPr lang="fr-FR" sz="7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Number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of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women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≥2 </a:t>
                      </a:r>
                      <a:r>
                        <a:rPr lang="fr-FR" sz="900" b="1" dirty="0" err="1" smtClean="0">
                          <a:latin typeface="Avenir Light"/>
                          <a:cs typeface="Avenir Light"/>
                        </a:rPr>
                        <a:t>events</a:t>
                      </a:r>
                      <a:r>
                        <a:rPr lang="fr-FR" sz="900" b="1" dirty="0" smtClean="0">
                          <a:latin typeface="Avenir Light"/>
                          <a:cs typeface="Avenir Light"/>
                        </a:rPr>
                        <a:t> (%)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1</a:t>
                      </a:r>
                      <a:r>
                        <a:rPr lang="fr-FR" sz="100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dirty="0" err="1" smtClean="0">
                          <a:latin typeface="Avenir Light"/>
                          <a:cs typeface="Avenir Light"/>
                        </a:rPr>
                        <a:t>woman</a:t>
                      </a:r>
                      <a:r>
                        <a:rPr lang="fr-FR" sz="800" baseline="0" dirty="0" smtClean="0">
                          <a:latin typeface="Avenir Light"/>
                          <a:cs typeface="Avenir Light"/>
                        </a:rPr>
                        <a:t> </a:t>
                      </a:r>
                      <a:r>
                        <a:rPr lang="fr-FR" sz="800" baseline="0" dirty="0" err="1" smtClean="0">
                          <a:latin typeface="Avenir Light"/>
                          <a:cs typeface="Avenir Light"/>
                        </a:rPr>
                        <a:t>with</a:t>
                      </a:r>
                      <a:r>
                        <a:rPr lang="fr-FR" sz="800" baseline="0" dirty="0" smtClean="0">
                          <a:latin typeface="Avenir Light"/>
                          <a:cs typeface="Avenir Light"/>
                        </a:rPr>
                        <a:t> 2 VEO BC </a:t>
                      </a:r>
                      <a:r>
                        <a:rPr lang="fr-FR" sz="800" b="1" u="sng" baseline="0" dirty="0" smtClean="0">
                          <a:latin typeface="Avenir Light"/>
                          <a:cs typeface="Avenir Light"/>
                        </a:rPr>
                        <a:t>and</a:t>
                      </a:r>
                      <a:r>
                        <a:rPr lang="fr-FR" sz="800" b="0" u="none" baseline="0" dirty="0" smtClean="0">
                          <a:latin typeface="Avenir Light"/>
                          <a:cs typeface="Avenir Light"/>
                        </a:rPr>
                        <a:t> 1 VEO OC</a:t>
                      </a:r>
                      <a:endParaRPr lang="fr-FR" sz="50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0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0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0</a:t>
                      </a:r>
                      <a:endParaRPr lang="fr-FR" sz="600" dirty="0" smtClean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smtClean="0">
                          <a:latin typeface="Avenir Light"/>
                          <a:cs typeface="Avenir Light"/>
                        </a:rPr>
                        <a:t>0</a:t>
                      </a:r>
                      <a:endParaRPr lang="fr-FR" sz="1050" dirty="0">
                        <a:latin typeface="Avenir Light"/>
                        <a:cs typeface="Avenir Light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9016" y="8926144"/>
            <a:ext cx="7344817" cy="1685077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>
            <a:spAutoFit/>
          </a:bodyPr>
          <a:lstStyle/>
          <a:p>
            <a:pPr marL="720725" indent="-720725"/>
            <a:r>
              <a:rPr lang="en-US" sz="1400" b="1" smtClean="0">
                <a:latin typeface="Avenir Light" charset="0"/>
                <a:cs typeface="Avenir Light" charset="0"/>
              </a:rPr>
              <a:t>Table</a:t>
            </a:r>
            <a:r>
              <a:rPr lang="en-US" sz="1400" b="1" smtClean="0">
                <a:latin typeface="Avenir Light" charset="0"/>
                <a:cs typeface="Avenir Light" charset="0"/>
              </a:rPr>
              <a:t> </a:t>
            </a:r>
            <a:r>
              <a:rPr lang="en-US" sz="1400" b="1" dirty="0">
                <a:latin typeface="Avenir Light" charset="0"/>
                <a:cs typeface="Avenir Light" charset="0"/>
              </a:rPr>
              <a:t>1. </a:t>
            </a:r>
            <a:r>
              <a:rPr lang="en-US" sz="1400" b="1" dirty="0" smtClean="0">
                <a:latin typeface="Avenir Light" charset="0"/>
                <a:cs typeface="Avenir Light" charset="0"/>
              </a:rPr>
              <a:t>Families and patients characteristics.</a:t>
            </a:r>
          </a:p>
          <a:p>
            <a:pPr marL="92075" indent="-92075" algn="just"/>
            <a:r>
              <a:rPr lang="fr-FR" sz="1050" baseline="30000" dirty="0">
                <a:latin typeface="Avenir Light" charset="0"/>
                <a:cs typeface="Avenir Light" charset="0"/>
              </a:rPr>
              <a:t>a</a:t>
            </a:r>
            <a:r>
              <a:rPr lang="fr-FR" sz="1050" baseline="3000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Estimated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number</a:t>
            </a:r>
            <a:r>
              <a:rPr lang="fr-FR" sz="1050" dirty="0" smtClean="0">
                <a:latin typeface="Avenir Light" charset="0"/>
                <a:cs typeface="Avenir Light" charset="0"/>
              </a:rPr>
              <a:t> of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female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individuals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carrying</a:t>
            </a:r>
            <a:r>
              <a:rPr lang="fr-FR" sz="1050" dirty="0" smtClean="0">
                <a:latin typeface="Avenir Light" charset="0"/>
                <a:cs typeface="Avenir Light" charset="0"/>
              </a:rPr>
              <a:t> the </a:t>
            </a:r>
            <a:r>
              <a:rPr lang="fr-FR" sz="1050" i="1" dirty="0" smtClean="0">
                <a:latin typeface="Avenir Light" charset="0"/>
                <a:cs typeface="Avenir Light" charset="0"/>
              </a:rPr>
              <a:t>BRCA1 </a:t>
            </a:r>
            <a:r>
              <a:rPr lang="fr-FR" sz="1050" dirty="0" smtClean="0">
                <a:latin typeface="Avenir Light" charset="0"/>
                <a:cs typeface="Avenir Light" charset="0"/>
              </a:rPr>
              <a:t>or </a:t>
            </a:r>
            <a:r>
              <a:rPr lang="fr-FR" sz="1050" i="1" dirty="0" smtClean="0">
                <a:latin typeface="Avenir Light" charset="0"/>
                <a:cs typeface="Avenir Light" charset="0"/>
              </a:rPr>
              <a:t>BRCA2 </a:t>
            </a:r>
            <a:r>
              <a:rPr lang="fr-FR" sz="1050" dirty="0" smtClean="0">
                <a:latin typeface="Avenir Light" charset="0"/>
                <a:cs typeface="Avenir Light" charset="0"/>
              </a:rPr>
              <a:t>mutations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genetically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proved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in the index cases.</a:t>
            </a:r>
            <a:endParaRPr lang="fr-FR" sz="1050" baseline="30000" dirty="0" smtClean="0">
              <a:latin typeface="Avenir Light" charset="0"/>
              <a:cs typeface="Avenir Light" charset="0"/>
            </a:endParaRPr>
          </a:p>
          <a:p>
            <a:pPr marL="92075" indent="-92075" algn="just"/>
            <a:r>
              <a:rPr lang="fr-FR" sz="1050" baseline="30000" dirty="0">
                <a:latin typeface="Avenir Light" charset="0"/>
                <a:cs typeface="Avenir Light" charset="0"/>
              </a:rPr>
              <a:t>b</a:t>
            </a:r>
            <a:r>
              <a:rPr lang="fr-FR" sz="1050" baseline="3000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Families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with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at</a:t>
            </a:r>
            <a:r>
              <a:rPr lang="fr-FR" sz="1050" dirty="0" smtClean="0">
                <a:latin typeface="Avenir Light" charset="0"/>
                <a:cs typeface="Avenir Light" charset="0"/>
              </a:rPr>
              <a:t> least one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affected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woman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diagnosed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with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breast</a:t>
            </a:r>
            <a:r>
              <a:rPr lang="fr-FR" sz="1050" dirty="0" smtClean="0">
                <a:latin typeface="Avenir Light" charset="0"/>
                <a:cs typeface="Avenir Light" charset="0"/>
              </a:rPr>
              <a:t> cancer.</a:t>
            </a:r>
            <a:endParaRPr lang="fr-FR" sz="1050" baseline="30000" dirty="0" smtClean="0">
              <a:latin typeface="Avenir Light" charset="0"/>
              <a:cs typeface="Avenir Light" charset="0"/>
            </a:endParaRPr>
          </a:p>
          <a:p>
            <a:pPr marL="92075" indent="-92075" algn="just"/>
            <a:r>
              <a:rPr lang="fr-FR" sz="1050" baseline="30000" dirty="0">
                <a:latin typeface="Avenir Light" charset="0"/>
                <a:cs typeface="Avenir Light" charset="0"/>
              </a:rPr>
              <a:t>c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Families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with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at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leat</a:t>
            </a:r>
            <a:r>
              <a:rPr lang="fr-FR" sz="1050" dirty="0" smtClean="0">
                <a:latin typeface="Avenir Light" charset="0"/>
                <a:cs typeface="Avenir Light" charset="0"/>
              </a:rPr>
              <a:t> one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affected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woman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diagnosed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with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breast</a:t>
            </a:r>
            <a:r>
              <a:rPr lang="fr-FR" sz="1050" dirty="0" smtClean="0">
                <a:latin typeface="Avenir Light" charset="0"/>
                <a:cs typeface="Avenir Light" charset="0"/>
              </a:rPr>
              <a:t> cancer and/or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ovarian</a:t>
            </a:r>
            <a:r>
              <a:rPr lang="fr-FR" sz="1050" dirty="0" smtClean="0">
                <a:latin typeface="Avenir Light" charset="0"/>
                <a:cs typeface="Avenir Light" charset="0"/>
              </a:rPr>
              <a:t> cancer</a:t>
            </a:r>
            <a:endParaRPr lang="fr-FR" sz="1050" baseline="30000" dirty="0" smtClean="0">
              <a:latin typeface="Avenir Light" charset="0"/>
              <a:cs typeface="Avenir Light" charset="0"/>
            </a:endParaRPr>
          </a:p>
          <a:p>
            <a:pPr marL="92075" indent="-92075" algn="just"/>
            <a:r>
              <a:rPr lang="fr-FR" sz="1050" baseline="30000" dirty="0">
                <a:latin typeface="Avenir Light" charset="0"/>
                <a:cs typeface="Avenir Light" charset="0"/>
              </a:rPr>
              <a:t>d</a:t>
            </a:r>
            <a:r>
              <a:rPr lang="fr-FR" sz="1050" baseline="3000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>
                <a:latin typeface="Avenir Light" charset="0"/>
                <a:cs typeface="Avenir Light" charset="0"/>
              </a:rPr>
              <a:t>Families</a:t>
            </a:r>
            <a:r>
              <a:rPr lang="fr-FR" sz="1050" dirty="0">
                <a:latin typeface="Avenir Light" charset="0"/>
                <a:cs typeface="Avenir Light" charset="0"/>
              </a:rPr>
              <a:t> </a:t>
            </a:r>
            <a:r>
              <a:rPr lang="fr-FR" sz="1050" dirty="0" err="1">
                <a:latin typeface="Avenir Light" charset="0"/>
                <a:cs typeface="Avenir Light" charset="0"/>
              </a:rPr>
              <a:t>with</a:t>
            </a:r>
            <a:r>
              <a:rPr lang="fr-FR" sz="1050" dirty="0">
                <a:latin typeface="Avenir Light" charset="0"/>
                <a:cs typeface="Avenir Light" charset="0"/>
              </a:rPr>
              <a:t> </a:t>
            </a:r>
            <a:r>
              <a:rPr lang="fr-FR" sz="1050" dirty="0" err="1">
                <a:latin typeface="Avenir Light" charset="0"/>
                <a:cs typeface="Avenir Light" charset="0"/>
              </a:rPr>
              <a:t>at</a:t>
            </a:r>
            <a:r>
              <a:rPr lang="fr-FR" sz="1050" dirty="0">
                <a:latin typeface="Avenir Light" charset="0"/>
                <a:cs typeface="Avenir Light" charset="0"/>
              </a:rPr>
              <a:t> least one </a:t>
            </a:r>
            <a:r>
              <a:rPr lang="fr-FR" sz="1050" dirty="0" err="1">
                <a:latin typeface="Avenir Light" charset="0"/>
                <a:cs typeface="Avenir Light" charset="0"/>
              </a:rPr>
              <a:t>affected</a:t>
            </a:r>
            <a:r>
              <a:rPr lang="fr-FR" sz="1050" dirty="0">
                <a:latin typeface="Avenir Light" charset="0"/>
                <a:cs typeface="Avenir Light" charset="0"/>
              </a:rPr>
              <a:t> </a:t>
            </a:r>
            <a:r>
              <a:rPr lang="fr-FR" sz="1050" dirty="0" err="1">
                <a:latin typeface="Avenir Light" charset="0"/>
                <a:cs typeface="Avenir Light" charset="0"/>
              </a:rPr>
              <a:t>woman</a:t>
            </a:r>
            <a:r>
              <a:rPr lang="fr-FR" sz="1050" dirty="0">
                <a:latin typeface="Avenir Light" charset="0"/>
                <a:cs typeface="Avenir Light" charset="0"/>
              </a:rPr>
              <a:t> </a:t>
            </a:r>
            <a:r>
              <a:rPr lang="fr-FR" sz="1050" dirty="0" err="1">
                <a:latin typeface="Avenir Light" charset="0"/>
                <a:cs typeface="Avenir Light" charset="0"/>
              </a:rPr>
              <a:t>diagnosed</a:t>
            </a:r>
            <a:r>
              <a:rPr lang="fr-FR" sz="1050" dirty="0">
                <a:latin typeface="Avenir Light" charset="0"/>
                <a:cs typeface="Avenir Light" charset="0"/>
              </a:rPr>
              <a:t> </a:t>
            </a:r>
            <a:r>
              <a:rPr lang="fr-FR" sz="1050" dirty="0" err="1">
                <a:latin typeface="Avenir Light" charset="0"/>
                <a:cs typeface="Avenir Light" charset="0"/>
              </a:rPr>
              <a:t>with</a:t>
            </a:r>
            <a:r>
              <a:rPr lang="fr-FR" sz="1050" dirty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ovarian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>
                <a:latin typeface="Avenir Light" charset="0"/>
                <a:cs typeface="Avenir Light" charset="0"/>
              </a:rPr>
              <a:t>cancer</a:t>
            </a:r>
            <a:r>
              <a:rPr lang="fr-FR" sz="1050" dirty="0" smtClean="0">
                <a:latin typeface="Avenir Light" charset="0"/>
                <a:cs typeface="Avenir Light" charset="0"/>
              </a:rPr>
              <a:t>.</a:t>
            </a:r>
            <a:endParaRPr lang="fr-FR" sz="1050" b="1" baseline="30000" dirty="0" smtClean="0">
              <a:latin typeface="Avenir Light" charset="0"/>
              <a:cs typeface="Avenir Light" charset="0"/>
            </a:endParaRPr>
          </a:p>
          <a:p>
            <a:pPr marL="92075" indent="-92075" algn="just"/>
            <a:r>
              <a:rPr lang="fr-FR" sz="1050" b="1" baseline="30000" dirty="0" err="1">
                <a:latin typeface="Avenir Light" charset="0"/>
                <a:cs typeface="Avenir Light" charset="0"/>
              </a:rPr>
              <a:t>e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Families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with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at</a:t>
            </a:r>
            <a:r>
              <a:rPr lang="fr-FR" sz="1050" dirty="0" smtClean="0">
                <a:latin typeface="Avenir Light" charset="0"/>
                <a:cs typeface="Avenir Light" charset="0"/>
              </a:rPr>
              <a:t> least one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affected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woman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diagnosed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with</a:t>
            </a:r>
            <a:r>
              <a:rPr lang="fr-FR" sz="1050" dirty="0" smtClean="0">
                <a:latin typeface="Avenir Light" charset="0"/>
                <a:cs typeface="Avenir Light" charset="0"/>
              </a:rPr>
              <a:t> VEO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breast</a:t>
            </a:r>
            <a:r>
              <a:rPr lang="fr-FR" sz="1050" dirty="0" smtClean="0">
                <a:latin typeface="Avenir Light" charset="0"/>
                <a:cs typeface="Avenir Light" charset="0"/>
              </a:rPr>
              <a:t> cancer (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age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at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diagnosis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under</a:t>
            </a:r>
            <a:r>
              <a:rPr lang="fr-FR" sz="1050" dirty="0" smtClean="0">
                <a:latin typeface="Avenir Light" charset="0"/>
                <a:cs typeface="Avenir Light" charset="0"/>
              </a:rPr>
              <a:t> 30).</a:t>
            </a:r>
            <a:endParaRPr lang="fr-FR" sz="1050" b="1" baseline="30000" dirty="0" smtClean="0">
              <a:latin typeface="Avenir Light" charset="0"/>
              <a:cs typeface="Avenir Light" charset="0"/>
            </a:endParaRPr>
          </a:p>
          <a:p>
            <a:pPr marL="92075" indent="-92075" algn="just"/>
            <a:r>
              <a:rPr lang="fr-FR" sz="1050" b="1" baseline="30000" dirty="0">
                <a:latin typeface="Avenir Light" charset="0"/>
                <a:cs typeface="Avenir Light" charset="0"/>
              </a:rPr>
              <a:t>f</a:t>
            </a:r>
            <a:r>
              <a:rPr lang="fr-FR" sz="1050" b="1" baseline="3000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Families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with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at</a:t>
            </a:r>
            <a:r>
              <a:rPr lang="fr-FR" sz="1050" dirty="0" smtClean="0">
                <a:latin typeface="Avenir Light" charset="0"/>
                <a:cs typeface="Avenir Light" charset="0"/>
              </a:rPr>
              <a:t> least one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affected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woman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diagnosed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with</a:t>
            </a:r>
            <a:r>
              <a:rPr lang="fr-FR" sz="1050" dirty="0" smtClean="0">
                <a:latin typeface="Avenir Light" charset="0"/>
                <a:cs typeface="Avenir Light" charset="0"/>
              </a:rPr>
              <a:t> VEO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breast</a:t>
            </a:r>
            <a:r>
              <a:rPr lang="fr-FR" sz="1050" dirty="0" smtClean="0">
                <a:latin typeface="Avenir Light" charset="0"/>
                <a:cs typeface="Avenir Light" charset="0"/>
              </a:rPr>
              <a:t> cancer and/or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with</a:t>
            </a:r>
            <a:r>
              <a:rPr lang="fr-FR" sz="1050" dirty="0" smtClean="0">
                <a:latin typeface="Avenir Light" charset="0"/>
                <a:cs typeface="Avenir Light" charset="0"/>
              </a:rPr>
              <a:t> VEO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ovarian</a:t>
            </a:r>
            <a:r>
              <a:rPr lang="fr-FR" sz="1050" dirty="0" smtClean="0">
                <a:latin typeface="Avenir Light" charset="0"/>
                <a:cs typeface="Avenir Light" charset="0"/>
              </a:rPr>
              <a:t> cancer.</a:t>
            </a:r>
            <a:endParaRPr lang="fr-FR" sz="1050" b="1" baseline="30000" dirty="0" smtClean="0">
              <a:latin typeface="Avenir Light" charset="0"/>
              <a:cs typeface="Avenir Light" charset="0"/>
            </a:endParaRPr>
          </a:p>
          <a:p>
            <a:pPr algn="just"/>
            <a:r>
              <a:rPr lang="fr-FR" sz="1050" b="1" baseline="30000" dirty="0">
                <a:latin typeface="Avenir Light" charset="0"/>
                <a:cs typeface="Avenir Light" charset="0"/>
              </a:rPr>
              <a:t>g</a:t>
            </a:r>
            <a:r>
              <a:rPr lang="fr-FR" sz="1050" b="1" baseline="3000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Families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with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at</a:t>
            </a:r>
            <a:r>
              <a:rPr lang="fr-FR" sz="1050" dirty="0" smtClean="0">
                <a:latin typeface="Avenir Light" charset="0"/>
                <a:cs typeface="Avenir Light" charset="0"/>
              </a:rPr>
              <a:t> least one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affected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woman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diagnosed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with</a:t>
            </a:r>
            <a:r>
              <a:rPr lang="fr-FR" sz="1050" dirty="0" smtClean="0">
                <a:latin typeface="Avenir Light" charset="0"/>
                <a:cs typeface="Avenir Light" charset="0"/>
              </a:rPr>
              <a:t> VEO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ovarian</a:t>
            </a:r>
            <a:r>
              <a:rPr lang="fr-FR" sz="1050" dirty="0" smtClean="0">
                <a:latin typeface="Avenir Light" charset="0"/>
                <a:cs typeface="Avenir Light" charset="0"/>
              </a:rPr>
              <a:t> cancer (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age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at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diagnosis</a:t>
            </a:r>
            <a:r>
              <a:rPr lang="fr-FR" sz="1050" dirty="0" smtClean="0">
                <a:latin typeface="Avenir Light" charset="0"/>
                <a:cs typeface="Avenir Light" charset="0"/>
              </a:rPr>
              <a:t> </a:t>
            </a:r>
            <a:r>
              <a:rPr lang="fr-FR" sz="1050" dirty="0" err="1" smtClean="0">
                <a:latin typeface="Avenir Light" charset="0"/>
                <a:cs typeface="Avenir Light" charset="0"/>
              </a:rPr>
              <a:t>under</a:t>
            </a:r>
            <a:r>
              <a:rPr lang="fr-FR" sz="1050" dirty="0" smtClean="0">
                <a:latin typeface="Avenir Light" charset="0"/>
                <a:cs typeface="Avenir Light" charset="0"/>
              </a:rPr>
              <a:t> 40).</a:t>
            </a:r>
            <a:endParaRPr lang="fr-FR" sz="1050" b="1" baseline="30000" dirty="0" smtClean="0">
              <a:latin typeface="Avenir Light" charset="0"/>
              <a:cs typeface="Avenir Light" charset="0"/>
            </a:endParaRPr>
          </a:p>
          <a:p>
            <a:pPr>
              <a:spcBef>
                <a:spcPts val="600"/>
              </a:spcBef>
            </a:pPr>
            <a:r>
              <a:rPr lang="fr-FR" sz="1100" b="1" dirty="0" smtClean="0">
                <a:latin typeface="Avenir Light" charset="0"/>
                <a:cs typeface="Avenir Light" charset="0"/>
              </a:rPr>
              <a:t>BC: </a:t>
            </a:r>
            <a:r>
              <a:rPr lang="fr-FR" sz="1100" b="1" dirty="0" err="1" smtClean="0">
                <a:latin typeface="Avenir Light" charset="0"/>
                <a:cs typeface="Avenir Light" charset="0"/>
              </a:rPr>
              <a:t>Breast</a:t>
            </a:r>
            <a:r>
              <a:rPr lang="fr-FR" sz="1100" b="1" dirty="0" smtClean="0">
                <a:latin typeface="Avenir Light" charset="0"/>
                <a:cs typeface="Avenir Light" charset="0"/>
              </a:rPr>
              <a:t> Cancer     OC: </a:t>
            </a:r>
            <a:r>
              <a:rPr lang="fr-FR" sz="1100" b="1" dirty="0" err="1" smtClean="0">
                <a:latin typeface="Avenir Light" charset="0"/>
                <a:cs typeface="Avenir Light" charset="0"/>
              </a:rPr>
              <a:t>Ovarian</a:t>
            </a:r>
            <a:r>
              <a:rPr lang="fr-FR" sz="1100" b="1" dirty="0" smtClean="0">
                <a:latin typeface="Avenir Light" charset="0"/>
                <a:cs typeface="Avenir Light" charset="0"/>
              </a:rPr>
              <a:t> Cancer      VEO: </a:t>
            </a:r>
            <a:r>
              <a:rPr lang="fr-FR" sz="1100" b="1" dirty="0" err="1" smtClean="0">
                <a:latin typeface="Avenir Light" charset="0"/>
                <a:cs typeface="Avenir Light" charset="0"/>
              </a:rPr>
              <a:t>Very-Early-Onset</a:t>
            </a:r>
            <a:r>
              <a:rPr lang="fr-FR" sz="1100" b="1" dirty="0" smtClean="0">
                <a:latin typeface="Avenir Light" charset="0"/>
                <a:cs typeface="Avenir Light" charset="0"/>
              </a:rPr>
              <a:t>     </a:t>
            </a:r>
            <a:endParaRPr lang="fr-FR" sz="1100" b="1" dirty="0">
              <a:latin typeface="Avenir Light" charset="0"/>
              <a:cs typeface="Avenir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57675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19848</TotalTime>
  <Words>504</Words>
  <Application>Microsoft Macintosh PowerPoint</Application>
  <PresentationFormat>Personnalisé</PresentationFormat>
  <Paragraphs>124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Modèle par défaut</vt:lpstr>
      <vt:lpstr>Présentation PowerPoint</vt:lpstr>
    </vt:vector>
  </TitlesOfParts>
  <Company>CHU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Audrey Jaussent (01582240)</dc:creator>
  <cp:lastModifiedBy>Utilisateur</cp:lastModifiedBy>
  <cp:revision>426</cp:revision>
  <dcterms:created xsi:type="dcterms:W3CDTF">2014-03-24T16:09:42Z</dcterms:created>
  <dcterms:modified xsi:type="dcterms:W3CDTF">2019-05-06T07:03:11Z</dcterms:modified>
</cp:coreProperties>
</file>