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6"/>
  </p:notesMasterIdLst>
  <p:sldIdLst>
    <p:sldId id="309" r:id="rId2"/>
    <p:sldId id="280" r:id="rId3"/>
    <p:sldId id="298" r:id="rId4"/>
    <p:sldId id="299" r:id="rId5"/>
    <p:sldId id="300" r:id="rId6"/>
    <p:sldId id="301" r:id="rId7"/>
    <p:sldId id="302" r:id="rId8"/>
    <p:sldId id="304" r:id="rId9"/>
    <p:sldId id="305" r:id="rId10"/>
    <p:sldId id="306" r:id="rId11"/>
    <p:sldId id="307" r:id="rId12"/>
    <p:sldId id="308" r:id="rId13"/>
    <p:sldId id="310" r:id="rId14"/>
    <p:sldId id="311" r:id="rId15"/>
  </p:sldIdLst>
  <p:sldSz cx="14630400" cy="8229600"/>
  <p:notesSz cx="9601200" cy="7315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zhamannan, Shanmuga" initials="SS" lastIdx="1" clrIdx="0">
    <p:extLst>
      <p:ext uri="{19B8F6BF-5375-455C-9EA6-DF929625EA0E}">
        <p15:presenceInfo xmlns:p15="http://schemas.microsoft.com/office/powerpoint/2012/main" userId="Sozhamannan, Shanmuga" providerId="None"/>
      </p:ext>
    </p:extLst>
  </p:cmAuthor>
  <p:cmAuthor id="2" name="Bradburne, Christopher E." initials="BCE" lastIdx="7" clrIdx="1">
    <p:extLst>
      <p:ext uri="{19B8F6BF-5375-455C-9EA6-DF929625EA0E}">
        <p15:presenceInfo xmlns:p15="http://schemas.microsoft.com/office/powerpoint/2012/main" userId="S-1-5-21-17504556-1539073906-17591369-123259" providerId="AD"/>
      </p:ext>
    </p:extLst>
  </p:cmAuthor>
  <p:cmAuthor id="3" name="Player, Robert A." initials="PRA" lastIdx="4" clrIdx="2">
    <p:extLst>
      <p:ext uri="{19B8F6BF-5375-455C-9EA6-DF929625EA0E}">
        <p15:presenceInfo xmlns:p15="http://schemas.microsoft.com/office/powerpoint/2012/main" userId="S-1-5-21-17504556-1539073906-17591369-2685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42" autoAdjust="0"/>
    <p:restoredTop sz="93814" autoAdjust="0"/>
  </p:normalViewPr>
  <p:slideViewPr>
    <p:cSldViewPr snapToGrid="0">
      <p:cViewPr varScale="1">
        <p:scale>
          <a:sx n="45" d="100"/>
          <a:sy n="45" d="100"/>
        </p:scale>
        <p:origin x="80" y="120"/>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520" cy="367030"/>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5438458" y="0"/>
            <a:ext cx="4160520" cy="367030"/>
          </a:xfrm>
          <a:prstGeom prst="rect">
            <a:avLst/>
          </a:prstGeom>
        </p:spPr>
        <p:txBody>
          <a:bodyPr vert="horz" lIns="96653" tIns="48327" rIns="96653" bIns="48327" rtlCol="0"/>
          <a:lstStyle>
            <a:lvl1pPr algn="r">
              <a:defRPr sz="1200"/>
            </a:lvl1pPr>
          </a:lstStyle>
          <a:p>
            <a:fld id="{93DB452D-3D12-445B-A8E9-48B8385B84C7}" type="datetimeFigureOut">
              <a:rPr lang="en-US" smtClean="0"/>
              <a:t>10/1/2022</a:t>
            </a:fld>
            <a:endParaRPr lang="en-US"/>
          </a:p>
        </p:txBody>
      </p:sp>
      <p:sp>
        <p:nvSpPr>
          <p:cNvPr id="4" name="Slide Image Placeholder 3"/>
          <p:cNvSpPr>
            <a:spLocks noGrp="1" noRot="1" noChangeAspect="1"/>
          </p:cNvSpPr>
          <p:nvPr>
            <p:ph type="sldImg" idx="2"/>
          </p:nvPr>
        </p:nvSpPr>
        <p:spPr>
          <a:xfrm>
            <a:off x="2606675" y="914400"/>
            <a:ext cx="4387850" cy="2468563"/>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960120" y="3520440"/>
            <a:ext cx="7680960" cy="2880360"/>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948172"/>
            <a:ext cx="4160520" cy="367029"/>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5438458" y="6948172"/>
            <a:ext cx="4160520" cy="367029"/>
          </a:xfrm>
          <a:prstGeom prst="rect">
            <a:avLst/>
          </a:prstGeom>
        </p:spPr>
        <p:txBody>
          <a:bodyPr vert="horz" lIns="96653" tIns="48327" rIns="96653" bIns="48327" rtlCol="0" anchor="b"/>
          <a:lstStyle>
            <a:lvl1pPr algn="r">
              <a:defRPr sz="1200"/>
            </a:lvl1pPr>
          </a:lstStyle>
          <a:p>
            <a:fld id="{6E7B2BA5-269B-48E2-8AE6-2A3164EBC7D3}" type="slidenum">
              <a:rPr lang="en-US" smtClean="0"/>
              <a:t>‹#›</a:t>
            </a:fld>
            <a:endParaRPr lang="en-US"/>
          </a:p>
        </p:txBody>
      </p:sp>
    </p:spTree>
    <p:extLst>
      <p:ext uri="{BB962C8B-B14F-4D97-AF65-F5344CB8AC3E}">
        <p14:creationId xmlns:p14="http://schemas.microsoft.com/office/powerpoint/2010/main" val="2586422422"/>
      </p:ext>
    </p:extLst>
  </p:cSld>
  <p:clrMap bg1="lt1" tx1="dk1" bg2="lt2" tx2="dk2" accent1="accent1" accent2="accent2" accent3="accent3" accent4="accent4" accent5="accent5" accent6="accent6" hlink="hlink" folHlink="folHlink"/>
  <p:notesStyle>
    <a:lvl1pPr marL="0" algn="l" defTabSz="1475568" rtl="0" eaLnBrk="1" latinLnBrk="0" hangingPunct="1">
      <a:defRPr sz="1937" kern="1200">
        <a:solidFill>
          <a:schemeClr val="tx1"/>
        </a:solidFill>
        <a:latin typeface="+mn-lt"/>
        <a:ea typeface="+mn-ea"/>
        <a:cs typeface="+mn-cs"/>
      </a:defRPr>
    </a:lvl1pPr>
    <a:lvl2pPr marL="737784" algn="l" defTabSz="1475568" rtl="0" eaLnBrk="1" latinLnBrk="0" hangingPunct="1">
      <a:defRPr sz="1937" kern="1200">
        <a:solidFill>
          <a:schemeClr val="tx1"/>
        </a:solidFill>
        <a:latin typeface="+mn-lt"/>
        <a:ea typeface="+mn-ea"/>
        <a:cs typeface="+mn-cs"/>
      </a:defRPr>
    </a:lvl2pPr>
    <a:lvl3pPr marL="1475568" algn="l" defTabSz="1475568" rtl="0" eaLnBrk="1" latinLnBrk="0" hangingPunct="1">
      <a:defRPr sz="1937" kern="1200">
        <a:solidFill>
          <a:schemeClr val="tx1"/>
        </a:solidFill>
        <a:latin typeface="+mn-lt"/>
        <a:ea typeface="+mn-ea"/>
        <a:cs typeface="+mn-cs"/>
      </a:defRPr>
    </a:lvl3pPr>
    <a:lvl4pPr marL="2213350" algn="l" defTabSz="1475568" rtl="0" eaLnBrk="1" latinLnBrk="0" hangingPunct="1">
      <a:defRPr sz="1937" kern="1200">
        <a:solidFill>
          <a:schemeClr val="tx1"/>
        </a:solidFill>
        <a:latin typeface="+mn-lt"/>
        <a:ea typeface="+mn-ea"/>
        <a:cs typeface="+mn-cs"/>
      </a:defRPr>
    </a:lvl4pPr>
    <a:lvl5pPr marL="2951134" algn="l" defTabSz="1475568" rtl="0" eaLnBrk="1" latinLnBrk="0" hangingPunct="1">
      <a:defRPr sz="1937" kern="1200">
        <a:solidFill>
          <a:schemeClr val="tx1"/>
        </a:solidFill>
        <a:latin typeface="+mn-lt"/>
        <a:ea typeface="+mn-ea"/>
        <a:cs typeface="+mn-cs"/>
      </a:defRPr>
    </a:lvl5pPr>
    <a:lvl6pPr marL="3688918" algn="l" defTabSz="1475568" rtl="0" eaLnBrk="1" latinLnBrk="0" hangingPunct="1">
      <a:defRPr sz="1937" kern="1200">
        <a:solidFill>
          <a:schemeClr val="tx1"/>
        </a:solidFill>
        <a:latin typeface="+mn-lt"/>
        <a:ea typeface="+mn-ea"/>
        <a:cs typeface="+mn-cs"/>
      </a:defRPr>
    </a:lvl6pPr>
    <a:lvl7pPr marL="4426702" algn="l" defTabSz="1475568" rtl="0" eaLnBrk="1" latinLnBrk="0" hangingPunct="1">
      <a:defRPr sz="1937" kern="1200">
        <a:solidFill>
          <a:schemeClr val="tx1"/>
        </a:solidFill>
        <a:latin typeface="+mn-lt"/>
        <a:ea typeface="+mn-ea"/>
        <a:cs typeface="+mn-cs"/>
      </a:defRPr>
    </a:lvl7pPr>
    <a:lvl8pPr marL="5164486" algn="l" defTabSz="1475568" rtl="0" eaLnBrk="1" latinLnBrk="0" hangingPunct="1">
      <a:defRPr sz="1937" kern="1200">
        <a:solidFill>
          <a:schemeClr val="tx1"/>
        </a:solidFill>
        <a:latin typeface="+mn-lt"/>
        <a:ea typeface="+mn-ea"/>
        <a:cs typeface="+mn-cs"/>
      </a:defRPr>
    </a:lvl8pPr>
    <a:lvl9pPr marL="5902268" algn="l" defTabSz="1475568" rtl="0" eaLnBrk="1" latinLnBrk="0" hangingPunct="1">
      <a:defRPr sz="1937"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1346836"/>
            <a:ext cx="10972800" cy="2865120"/>
          </a:xfrm>
        </p:spPr>
        <p:txBody>
          <a:bodyPr anchor="b"/>
          <a:lstStyle>
            <a:lvl1pPr algn="ctr">
              <a:defRPr sz="7200"/>
            </a:lvl1pPr>
          </a:lstStyle>
          <a:p>
            <a:r>
              <a:rPr lang="en-US"/>
              <a:t>Click to edit Master title style</a:t>
            </a:r>
            <a:endParaRPr lang="en-US" dirty="0"/>
          </a:p>
        </p:txBody>
      </p:sp>
      <p:sp>
        <p:nvSpPr>
          <p:cNvPr id="3" name="Subtitle 2"/>
          <p:cNvSpPr>
            <a:spLocks noGrp="1"/>
          </p:cNvSpPr>
          <p:nvPr>
            <p:ph type="subTitle" idx="1"/>
          </p:nvPr>
        </p:nvSpPr>
        <p:spPr>
          <a:xfrm>
            <a:off x="1828800" y="4322446"/>
            <a:ext cx="10972800" cy="1986914"/>
          </a:xfrm>
        </p:spPr>
        <p:txBody>
          <a:bodyPr/>
          <a:lstStyle>
            <a:lvl1pPr marL="0" indent="0" algn="ctr">
              <a:buNone/>
              <a:defRPr sz="2880"/>
            </a:lvl1pPr>
            <a:lvl2pPr marL="548640" indent="0" algn="ctr">
              <a:buNone/>
              <a:defRPr sz="2400"/>
            </a:lvl2pPr>
            <a:lvl3pPr marL="1097280" indent="0" algn="ctr">
              <a:buNone/>
              <a:defRPr sz="2160"/>
            </a:lvl3pPr>
            <a:lvl4pPr marL="1645920" indent="0" algn="ctr">
              <a:buNone/>
              <a:defRPr sz="1920"/>
            </a:lvl4pPr>
            <a:lvl5pPr marL="2194560" indent="0" algn="ctr">
              <a:buNone/>
              <a:defRPr sz="1920"/>
            </a:lvl5pPr>
            <a:lvl6pPr marL="2743200" indent="0" algn="ctr">
              <a:buNone/>
              <a:defRPr sz="1920"/>
            </a:lvl6pPr>
            <a:lvl7pPr marL="3291840" indent="0" algn="ctr">
              <a:buNone/>
              <a:defRPr sz="1920"/>
            </a:lvl7pPr>
            <a:lvl8pPr marL="3840480" indent="0" algn="ctr">
              <a:buNone/>
              <a:defRPr sz="1920"/>
            </a:lvl8pPr>
            <a:lvl9pPr marL="4389120" indent="0" algn="ctr">
              <a:buNone/>
              <a:defRPr sz="19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6914847-2E57-417E-B0A8-9D593A534951}" type="datetimeFigureOut">
              <a:rPr lang="en-US" smtClean="0"/>
              <a:t>10/1/2022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11604-4B70-4D59-A869-88813529F431}" type="slidenum">
              <a:rPr lang="en-US" smtClean="0"/>
              <a:t>‹#›</a:t>
            </a:fld>
            <a:endParaRPr lang="en-US"/>
          </a:p>
        </p:txBody>
      </p:sp>
    </p:spTree>
    <p:extLst>
      <p:ext uri="{BB962C8B-B14F-4D97-AF65-F5344CB8AC3E}">
        <p14:creationId xmlns:p14="http://schemas.microsoft.com/office/powerpoint/2010/main" val="3264658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914847-2E57-417E-B0A8-9D593A534951}" type="datetimeFigureOut">
              <a:rPr lang="en-US" smtClean="0"/>
              <a:t>10/1/2022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11604-4B70-4D59-A869-88813529F431}" type="slidenum">
              <a:rPr lang="en-US" smtClean="0"/>
              <a:t>‹#›</a:t>
            </a:fld>
            <a:endParaRPr lang="en-US"/>
          </a:p>
        </p:txBody>
      </p:sp>
    </p:spTree>
    <p:extLst>
      <p:ext uri="{BB962C8B-B14F-4D97-AF65-F5344CB8AC3E}">
        <p14:creationId xmlns:p14="http://schemas.microsoft.com/office/powerpoint/2010/main" val="2559508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469880" y="438150"/>
            <a:ext cx="3154680" cy="697420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05840" y="438150"/>
            <a:ext cx="9281160" cy="697420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914847-2E57-417E-B0A8-9D593A534951}" type="datetimeFigureOut">
              <a:rPr lang="en-US" smtClean="0"/>
              <a:t>10/1/2022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11604-4B70-4D59-A869-88813529F431}" type="slidenum">
              <a:rPr lang="en-US" smtClean="0"/>
              <a:t>‹#›</a:t>
            </a:fld>
            <a:endParaRPr lang="en-US"/>
          </a:p>
        </p:txBody>
      </p:sp>
    </p:spTree>
    <p:extLst>
      <p:ext uri="{BB962C8B-B14F-4D97-AF65-F5344CB8AC3E}">
        <p14:creationId xmlns:p14="http://schemas.microsoft.com/office/powerpoint/2010/main" val="3272655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914847-2E57-417E-B0A8-9D593A534951}" type="datetimeFigureOut">
              <a:rPr lang="en-US" smtClean="0"/>
              <a:t>10/1/2022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11604-4B70-4D59-A869-88813529F431}" type="slidenum">
              <a:rPr lang="en-US" smtClean="0"/>
              <a:t>‹#›</a:t>
            </a:fld>
            <a:endParaRPr lang="en-US"/>
          </a:p>
        </p:txBody>
      </p:sp>
    </p:spTree>
    <p:extLst>
      <p:ext uri="{BB962C8B-B14F-4D97-AF65-F5344CB8AC3E}">
        <p14:creationId xmlns:p14="http://schemas.microsoft.com/office/powerpoint/2010/main" val="71471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98220" y="2051686"/>
            <a:ext cx="12618720" cy="3423284"/>
          </a:xfrm>
        </p:spPr>
        <p:txBody>
          <a:bodyPr anchor="b"/>
          <a:lstStyle>
            <a:lvl1pPr>
              <a:defRPr sz="7200"/>
            </a:lvl1pPr>
          </a:lstStyle>
          <a:p>
            <a:r>
              <a:rPr lang="en-US"/>
              <a:t>Click to edit Master title style</a:t>
            </a:r>
            <a:endParaRPr lang="en-US" dirty="0"/>
          </a:p>
        </p:txBody>
      </p:sp>
      <p:sp>
        <p:nvSpPr>
          <p:cNvPr id="3" name="Text Placeholder 2"/>
          <p:cNvSpPr>
            <a:spLocks noGrp="1"/>
          </p:cNvSpPr>
          <p:nvPr>
            <p:ph type="body" idx="1"/>
          </p:nvPr>
        </p:nvSpPr>
        <p:spPr>
          <a:xfrm>
            <a:off x="998220" y="5507356"/>
            <a:ext cx="12618720" cy="1800224"/>
          </a:xfrm>
        </p:spPr>
        <p:txBody>
          <a:bodyPr/>
          <a:lstStyle>
            <a:lvl1pPr marL="0" indent="0">
              <a:buNone/>
              <a:defRPr sz="2880">
                <a:solidFill>
                  <a:schemeClr val="tx1">
                    <a:tint val="75000"/>
                  </a:schemeClr>
                </a:solidFill>
              </a:defRPr>
            </a:lvl1pPr>
            <a:lvl2pPr marL="548640" indent="0">
              <a:buNone/>
              <a:defRPr sz="2400">
                <a:solidFill>
                  <a:schemeClr val="tx1">
                    <a:tint val="75000"/>
                  </a:schemeClr>
                </a:solidFill>
              </a:defRPr>
            </a:lvl2pPr>
            <a:lvl3pPr marL="1097280" indent="0">
              <a:buNone/>
              <a:defRPr sz="2160">
                <a:solidFill>
                  <a:schemeClr val="tx1">
                    <a:tint val="75000"/>
                  </a:schemeClr>
                </a:solidFill>
              </a:defRPr>
            </a:lvl3pPr>
            <a:lvl4pPr marL="1645920" indent="0">
              <a:buNone/>
              <a:defRPr sz="1920">
                <a:solidFill>
                  <a:schemeClr val="tx1">
                    <a:tint val="75000"/>
                  </a:schemeClr>
                </a:solidFill>
              </a:defRPr>
            </a:lvl4pPr>
            <a:lvl5pPr marL="2194560" indent="0">
              <a:buNone/>
              <a:defRPr sz="1920">
                <a:solidFill>
                  <a:schemeClr val="tx1">
                    <a:tint val="75000"/>
                  </a:schemeClr>
                </a:solidFill>
              </a:defRPr>
            </a:lvl5pPr>
            <a:lvl6pPr marL="2743200" indent="0">
              <a:buNone/>
              <a:defRPr sz="1920">
                <a:solidFill>
                  <a:schemeClr val="tx1">
                    <a:tint val="75000"/>
                  </a:schemeClr>
                </a:solidFill>
              </a:defRPr>
            </a:lvl6pPr>
            <a:lvl7pPr marL="3291840" indent="0">
              <a:buNone/>
              <a:defRPr sz="1920">
                <a:solidFill>
                  <a:schemeClr val="tx1">
                    <a:tint val="75000"/>
                  </a:schemeClr>
                </a:solidFill>
              </a:defRPr>
            </a:lvl7pPr>
            <a:lvl8pPr marL="3840480" indent="0">
              <a:buNone/>
              <a:defRPr sz="1920">
                <a:solidFill>
                  <a:schemeClr val="tx1">
                    <a:tint val="75000"/>
                  </a:schemeClr>
                </a:solidFill>
              </a:defRPr>
            </a:lvl8pPr>
            <a:lvl9pPr marL="4389120" indent="0">
              <a:buNone/>
              <a:defRPr sz="192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6914847-2E57-417E-B0A8-9D593A534951}" type="datetimeFigureOut">
              <a:rPr lang="en-US" smtClean="0"/>
              <a:t>10/1/2022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11604-4B70-4D59-A869-88813529F431}" type="slidenum">
              <a:rPr lang="en-US" smtClean="0"/>
              <a:t>‹#›</a:t>
            </a:fld>
            <a:endParaRPr lang="en-US"/>
          </a:p>
        </p:txBody>
      </p:sp>
    </p:spTree>
    <p:extLst>
      <p:ext uri="{BB962C8B-B14F-4D97-AF65-F5344CB8AC3E}">
        <p14:creationId xmlns:p14="http://schemas.microsoft.com/office/powerpoint/2010/main" val="1548645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05840" y="2190750"/>
            <a:ext cx="6217920" cy="52216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406640" y="2190750"/>
            <a:ext cx="6217920" cy="52216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6914847-2E57-417E-B0A8-9D593A534951}" type="datetimeFigureOut">
              <a:rPr lang="en-US" smtClean="0"/>
              <a:t>10/1/2022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11604-4B70-4D59-A869-88813529F431}" type="slidenum">
              <a:rPr lang="en-US" smtClean="0"/>
              <a:t>‹#›</a:t>
            </a:fld>
            <a:endParaRPr lang="en-US"/>
          </a:p>
        </p:txBody>
      </p:sp>
    </p:spTree>
    <p:extLst>
      <p:ext uri="{BB962C8B-B14F-4D97-AF65-F5344CB8AC3E}">
        <p14:creationId xmlns:p14="http://schemas.microsoft.com/office/powerpoint/2010/main" val="3596283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07746" y="438150"/>
            <a:ext cx="12618720" cy="159067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07746" y="2017396"/>
            <a:ext cx="6189344" cy="988694"/>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Edit Master text styles</a:t>
            </a:r>
          </a:p>
        </p:txBody>
      </p:sp>
      <p:sp>
        <p:nvSpPr>
          <p:cNvPr id="4" name="Content Placeholder 3"/>
          <p:cNvSpPr>
            <a:spLocks noGrp="1"/>
          </p:cNvSpPr>
          <p:nvPr>
            <p:ph sz="half" idx="2"/>
          </p:nvPr>
        </p:nvSpPr>
        <p:spPr>
          <a:xfrm>
            <a:off x="1007746" y="3006090"/>
            <a:ext cx="6189344" cy="44215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406640" y="2017396"/>
            <a:ext cx="6219826" cy="988694"/>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Edit Master text styles</a:t>
            </a:r>
          </a:p>
        </p:txBody>
      </p:sp>
      <p:sp>
        <p:nvSpPr>
          <p:cNvPr id="6" name="Content Placeholder 5"/>
          <p:cNvSpPr>
            <a:spLocks noGrp="1"/>
          </p:cNvSpPr>
          <p:nvPr>
            <p:ph sz="quarter" idx="4"/>
          </p:nvPr>
        </p:nvSpPr>
        <p:spPr>
          <a:xfrm>
            <a:off x="7406640" y="3006090"/>
            <a:ext cx="6219826" cy="44215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6914847-2E57-417E-B0A8-9D593A534951}" type="datetimeFigureOut">
              <a:rPr lang="en-US" smtClean="0"/>
              <a:t>10/1/2022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11604-4B70-4D59-A869-88813529F431}" type="slidenum">
              <a:rPr lang="en-US" smtClean="0"/>
              <a:t>‹#›</a:t>
            </a:fld>
            <a:endParaRPr lang="en-US"/>
          </a:p>
        </p:txBody>
      </p:sp>
    </p:spTree>
    <p:extLst>
      <p:ext uri="{BB962C8B-B14F-4D97-AF65-F5344CB8AC3E}">
        <p14:creationId xmlns:p14="http://schemas.microsoft.com/office/powerpoint/2010/main" val="3046917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914847-2E57-417E-B0A8-9D593A534951}" type="datetimeFigureOut">
              <a:rPr lang="en-US" smtClean="0"/>
              <a:t>10/1/2022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11604-4B70-4D59-A869-88813529F431}" type="slidenum">
              <a:rPr lang="en-US" smtClean="0"/>
              <a:t>‹#›</a:t>
            </a:fld>
            <a:endParaRPr lang="en-US"/>
          </a:p>
        </p:txBody>
      </p:sp>
    </p:spTree>
    <p:extLst>
      <p:ext uri="{BB962C8B-B14F-4D97-AF65-F5344CB8AC3E}">
        <p14:creationId xmlns:p14="http://schemas.microsoft.com/office/powerpoint/2010/main" val="1977402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914847-2E57-417E-B0A8-9D593A534951}" type="datetimeFigureOut">
              <a:rPr lang="en-US" smtClean="0"/>
              <a:t>10/1/2022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11604-4B70-4D59-A869-88813529F431}" type="slidenum">
              <a:rPr lang="en-US" smtClean="0"/>
              <a:t>‹#›</a:t>
            </a:fld>
            <a:endParaRPr lang="en-US"/>
          </a:p>
        </p:txBody>
      </p:sp>
    </p:spTree>
    <p:extLst>
      <p:ext uri="{BB962C8B-B14F-4D97-AF65-F5344CB8AC3E}">
        <p14:creationId xmlns:p14="http://schemas.microsoft.com/office/powerpoint/2010/main" val="15341188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7746" y="548640"/>
            <a:ext cx="4718684" cy="1920240"/>
          </a:xfrm>
        </p:spPr>
        <p:txBody>
          <a:bodyPr anchor="b"/>
          <a:lstStyle>
            <a:lvl1pPr>
              <a:defRPr sz="3840"/>
            </a:lvl1pPr>
          </a:lstStyle>
          <a:p>
            <a:r>
              <a:rPr lang="en-US"/>
              <a:t>Click to edit Master title style</a:t>
            </a:r>
            <a:endParaRPr lang="en-US" dirty="0"/>
          </a:p>
        </p:txBody>
      </p:sp>
      <p:sp>
        <p:nvSpPr>
          <p:cNvPr id="3" name="Content Placeholder 2"/>
          <p:cNvSpPr>
            <a:spLocks noGrp="1"/>
          </p:cNvSpPr>
          <p:nvPr>
            <p:ph idx="1"/>
          </p:nvPr>
        </p:nvSpPr>
        <p:spPr>
          <a:xfrm>
            <a:off x="6219826" y="1184911"/>
            <a:ext cx="7406640" cy="5848350"/>
          </a:xfrm>
        </p:spPr>
        <p:txBody>
          <a:bodyPr/>
          <a:lstStyle>
            <a:lvl1pPr>
              <a:defRPr sz="3840"/>
            </a:lvl1pPr>
            <a:lvl2pPr>
              <a:defRPr sz="3360"/>
            </a:lvl2pPr>
            <a:lvl3pPr>
              <a:defRPr sz="2880"/>
            </a:lvl3pPr>
            <a:lvl4pPr>
              <a:defRPr sz="2400"/>
            </a:lvl4pPr>
            <a:lvl5pPr>
              <a:defRPr sz="2400"/>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07746" y="2468880"/>
            <a:ext cx="4718684" cy="4573906"/>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a:t>Edit Master text styles</a:t>
            </a:r>
          </a:p>
        </p:txBody>
      </p:sp>
      <p:sp>
        <p:nvSpPr>
          <p:cNvPr id="5" name="Date Placeholder 4"/>
          <p:cNvSpPr>
            <a:spLocks noGrp="1"/>
          </p:cNvSpPr>
          <p:nvPr>
            <p:ph type="dt" sz="half" idx="10"/>
          </p:nvPr>
        </p:nvSpPr>
        <p:spPr/>
        <p:txBody>
          <a:bodyPr/>
          <a:lstStyle/>
          <a:p>
            <a:fld id="{46914847-2E57-417E-B0A8-9D593A534951}" type="datetimeFigureOut">
              <a:rPr lang="en-US" smtClean="0"/>
              <a:t>10/1/2022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11604-4B70-4D59-A869-88813529F431}" type="slidenum">
              <a:rPr lang="en-US" smtClean="0"/>
              <a:t>‹#›</a:t>
            </a:fld>
            <a:endParaRPr lang="en-US"/>
          </a:p>
        </p:txBody>
      </p:sp>
    </p:spTree>
    <p:extLst>
      <p:ext uri="{BB962C8B-B14F-4D97-AF65-F5344CB8AC3E}">
        <p14:creationId xmlns:p14="http://schemas.microsoft.com/office/powerpoint/2010/main" val="1650912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7746" y="548640"/>
            <a:ext cx="4718684" cy="1920240"/>
          </a:xfrm>
        </p:spPr>
        <p:txBody>
          <a:bodyPr anchor="b"/>
          <a:lstStyle>
            <a:lvl1pPr>
              <a:defRPr sz="3840"/>
            </a:lvl1pPr>
          </a:lstStyle>
          <a:p>
            <a:r>
              <a:rPr lang="en-US"/>
              <a:t>Click to edit Master title style</a:t>
            </a:r>
            <a:endParaRPr lang="en-US" dirty="0"/>
          </a:p>
        </p:txBody>
      </p:sp>
      <p:sp>
        <p:nvSpPr>
          <p:cNvPr id="3" name="Picture Placeholder 2"/>
          <p:cNvSpPr>
            <a:spLocks noGrp="1" noChangeAspect="1"/>
          </p:cNvSpPr>
          <p:nvPr>
            <p:ph type="pic" idx="1"/>
          </p:nvPr>
        </p:nvSpPr>
        <p:spPr>
          <a:xfrm>
            <a:off x="6219826" y="1184911"/>
            <a:ext cx="7406640" cy="5848350"/>
          </a:xfrm>
        </p:spPr>
        <p:txBody>
          <a:bodyPr anchor="t"/>
          <a:lstStyle>
            <a:lvl1pPr marL="0" indent="0">
              <a:buNone/>
              <a:defRPr sz="3840"/>
            </a:lvl1pPr>
            <a:lvl2pPr marL="548640" indent="0">
              <a:buNone/>
              <a:defRPr sz="3360"/>
            </a:lvl2pPr>
            <a:lvl3pPr marL="1097280" indent="0">
              <a:buNone/>
              <a:defRPr sz="288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r>
              <a:rPr lang="en-US"/>
              <a:t>Click icon to add picture</a:t>
            </a:r>
            <a:endParaRPr lang="en-US" dirty="0"/>
          </a:p>
        </p:txBody>
      </p:sp>
      <p:sp>
        <p:nvSpPr>
          <p:cNvPr id="4" name="Text Placeholder 3"/>
          <p:cNvSpPr>
            <a:spLocks noGrp="1"/>
          </p:cNvSpPr>
          <p:nvPr>
            <p:ph type="body" sz="half" idx="2"/>
          </p:nvPr>
        </p:nvSpPr>
        <p:spPr>
          <a:xfrm>
            <a:off x="1007746" y="2468880"/>
            <a:ext cx="4718684" cy="4573906"/>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a:t>Edit Master text styles</a:t>
            </a:r>
          </a:p>
        </p:txBody>
      </p:sp>
      <p:sp>
        <p:nvSpPr>
          <p:cNvPr id="5" name="Date Placeholder 4"/>
          <p:cNvSpPr>
            <a:spLocks noGrp="1"/>
          </p:cNvSpPr>
          <p:nvPr>
            <p:ph type="dt" sz="half" idx="10"/>
          </p:nvPr>
        </p:nvSpPr>
        <p:spPr/>
        <p:txBody>
          <a:bodyPr/>
          <a:lstStyle/>
          <a:p>
            <a:fld id="{46914847-2E57-417E-B0A8-9D593A534951}" type="datetimeFigureOut">
              <a:rPr lang="en-US" smtClean="0"/>
              <a:t>10/1/2022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11604-4B70-4D59-A869-88813529F431}" type="slidenum">
              <a:rPr lang="en-US" smtClean="0"/>
              <a:t>‹#›</a:t>
            </a:fld>
            <a:endParaRPr lang="en-US"/>
          </a:p>
        </p:txBody>
      </p:sp>
    </p:spTree>
    <p:extLst>
      <p:ext uri="{BB962C8B-B14F-4D97-AF65-F5344CB8AC3E}">
        <p14:creationId xmlns:p14="http://schemas.microsoft.com/office/powerpoint/2010/main" val="3306358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05840" y="438150"/>
            <a:ext cx="12618720" cy="159067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05840" y="2190750"/>
            <a:ext cx="12618720" cy="52216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05840" y="7627621"/>
            <a:ext cx="3291840" cy="438150"/>
          </a:xfrm>
          <a:prstGeom prst="rect">
            <a:avLst/>
          </a:prstGeom>
        </p:spPr>
        <p:txBody>
          <a:bodyPr vert="horz" lIns="91440" tIns="45720" rIns="91440" bIns="45720" rtlCol="0" anchor="ctr"/>
          <a:lstStyle>
            <a:lvl1pPr algn="l">
              <a:defRPr sz="1440">
                <a:solidFill>
                  <a:schemeClr val="tx1">
                    <a:tint val="75000"/>
                  </a:schemeClr>
                </a:solidFill>
              </a:defRPr>
            </a:lvl1pPr>
          </a:lstStyle>
          <a:p>
            <a:fld id="{46914847-2E57-417E-B0A8-9D593A534951}" type="datetimeFigureOut">
              <a:rPr lang="en-US" smtClean="0"/>
              <a:t>10/1/2022</a:t>
            </a:fld>
            <a:endParaRPr lang="en-US"/>
          </a:p>
        </p:txBody>
      </p:sp>
      <p:sp>
        <p:nvSpPr>
          <p:cNvPr id="5" name="Footer Placeholder 4"/>
          <p:cNvSpPr>
            <a:spLocks noGrp="1"/>
          </p:cNvSpPr>
          <p:nvPr>
            <p:ph type="ftr" sz="quarter" idx="3"/>
          </p:nvPr>
        </p:nvSpPr>
        <p:spPr>
          <a:xfrm>
            <a:off x="4846320" y="7627621"/>
            <a:ext cx="4937760" cy="438150"/>
          </a:xfrm>
          <a:prstGeom prst="rect">
            <a:avLst/>
          </a:prstGeom>
        </p:spPr>
        <p:txBody>
          <a:bodyPr vert="horz" lIns="91440" tIns="45720" rIns="91440" bIns="45720" rtlCol="0" anchor="ctr"/>
          <a:lstStyle>
            <a:lvl1pPr algn="ctr">
              <a:defRPr sz="14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332720" y="7627621"/>
            <a:ext cx="3291840" cy="438150"/>
          </a:xfrm>
          <a:prstGeom prst="rect">
            <a:avLst/>
          </a:prstGeom>
        </p:spPr>
        <p:txBody>
          <a:bodyPr vert="horz" lIns="91440" tIns="45720" rIns="91440" bIns="45720" rtlCol="0" anchor="ctr"/>
          <a:lstStyle>
            <a:lvl1pPr algn="r">
              <a:defRPr sz="1440">
                <a:solidFill>
                  <a:schemeClr val="tx1">
                    <a:tint val="75000"/>
                  </a:schemeClr>
                </a:solidFill>
              </a:defRPr>
            </a:lvl1pPr>
          </a:lstStyle>
          <a:p>
            <a:fld id="{C1F11604-4B70-4D59-A869-88813529F431}" type="slidenum">
              <a:rPr lang="en-US" smtClean="0"/>
              <a:t>‹#›</a:t>
            </a:fld>
            <a:endParaRPr lang="en-US"/>
          </a:p>
        </p:txBody>
      </p:sp>
    </p:spTree>
    <p:extLst>
      <p:ext uri="{BB962C8B-B14F-4D97-AF65-F5344CB8AC3E}">
        <p14:creationId xmlns:p14="http://schemas.microsoft.com/office/powerpoint/2010/main" val="367923284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5EFE3E-21BC-7CD3-993F-05920EC30094}"/>
              </a:ext>
            </a:extLst>
          </p:cNvPr>
          <p:cNvSpPr txBox="1"/>
          <p:nvPr/>
        </p:nvSpPr>
        <p:spPr>
          <a:xfrm>
            <a:off x="480447" y="542441"/>
            <a:ext cx="3564611" cy="1938992"/>
          </a:xfrm>
          <a:prstGeom prst="rect">
            <a:avLst/>
          </a:prstGeom>
          <a:noFill/>
        </p:spPr>
        <p:txBody>
          <a:bodyPr wrap="square" rtlCol="0">
            <a:spAutoFit/>
          </a:bodyPr>
          <a:lstStyle/>
          <a:p>
            <a:r>
              <a:rPr lang="en-US" sz="2000" dirty="0">
                <a:latin typeface="Palatino Linotype" panose="02040502050505030304" pitchFamily="18" charset="0"/>
              </a:rPr>
              <a:t>Figure: Abstract Graphics-</a:t>
            </a:r>
          </a:p>
          <a:p>
            <a:endParaRPr lang="en-US" sz="2000" dirty="0">
              <a:latin typeface="Palatino Linotype" panose="02040502050505030304" pitchFamily="18" charset="0"/>
            </a:endParaRPr>
          </a:p>
          <a:p>
            <a:r>
              <a:rPr lang="en-US" sz="2000" dirty="0">
                <a:latin typeface="Palatino Linotype" panose="02040502050505030304" pitchFamily="18" charset="0"/>
              </a:rPr>
              <a:t>Workflow of </a:t>
            </a:r>
            <a:r>
              <a:rPr lang="en-US" sz="2000" dirty="0" err="1">
                <a:latin typeface="Palatino Linotype" panose="02040502050505030304" pitchFamily="18" charset="0"/>
              </a:rPr>
              <a:t>AmpSeq</a:t>
            </a:r>
            <a:r>
              <a:rPr lang="en-US" sz="2000" dirty="0">
                <a:latin typeface="Palatino Linotype" panose="02040502050505030304" pitchFamily="18" charset="0"/>
              </a:rPr>
              <a:t> Method from sample preparation to making an actionable call</a:t>
            </a:r>
          </a:p>
        </p:txBody>
      </p:sp>
      <p:pic>
        <p:nvPicPr>
          <p:cNvPr id="6" name="Picture 5" descr="Diagram&#10;&#10;Description automatically generated">
            <a:extLst>
              <a:ext uri="{FF2B5EF4-FFF2-40B4-BE49-F238E27FC236}">
                <a16:creationId xmlns:a16="http://schemas.microsoft.com/office/drawing/2014/main" id="{6B9E8531-E876-EC03-4419-313E79E288D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576" r="13136"/>
          <a:stretch/>
        </p:blipFill>
        <p:spPr>
          <a:xfrm>
            <a:off x="3580104" y="161179"/>
            <a:ext cx="10742166" cy="7818120"/>
          </a:xfrm>
          <a:prstGeom prst="rect">
            <a:avLst/>
          </a:prstGeom>
        </p:spPr>
      </p:pic>
    </p:spTree>
    <p:extLst>
      <p:ext uri="{BB962C8B-B14F-4D97-AF65-F5344CB8AC3E}">
        <p14:creationId xmlns:p14="http://schemas.microsoft.com/office/powerpoint/2010/main" val="15488118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5261811" cy="4031873"/>
          </a:xfrm>
          <a:prstGeom prst="rect">
            <a:avLst/>
          </a:prstGeom>
          <a:noFill/>
        </p:spPr>
        <p:txBody>
          <a:bodyPr wrap="square" rtlCol="0">
            <a:spAutoFit/>
          </a:bodyPr>
          <a:lstStyle/>
          <a:p>
            <a:r>
              <a:rPr lang="en-US" sz="1600" dirty="0">
                <a:latin typeface="Palatino Linotype" panose="02040502050505030304" pitchFamily="18" charset="0"/>
                <a:cs typeface="Times New Roman" panose="02020603050405020304" pitchFamily="18" charset="0"/>
              </a:rPr>
              <a:t>Figure S9. The first hour of sequencing for each sample with spiked target-organism </a:t>
            </a:r>
            <a:r>
              <a:rPr lang="en-US" sz="1600" dirty="0" err="1">
                <a:latin typeface="Palatino Linotype" panose="02040502050505030304" pitchFamily="18" charset="0"/>
                <a:cs typeface="Times New Roman" panose="02020603050405020304" pitchFamily="18" charset="0"/>
              </a:rPr>
              <a:t>gDNA</a:t>
            </a:r>
            <a:r>
              <a:rPr lang="en-US" sz="1600" dirty="0">
                <a:latin typeface="Palatino Linotype" panose="02040502050505030304" pitchFamily="18" charset="0"/>
                <a:cs typeface="Times New Roman" panose="02020603050405020304" pitchFamily="18" charset="0"/>
              </a:rPr>
              <a:t>. The amplicon count (y-axis log10) corresponds to the read count of amplicon reference-aligned and filtered reads (&gt;=90% identity and alignment length). The runtime of one hour is split at discrete 5 minute intervals, with amplicon counts being a cumulative value from 5 to 60 minutes. Each method-flow cell type plot represents a sample in biological triplicate. Each replicate then may have amplicon counts for multiple amplicon assays. (A) TP and FP assay alignments among the triplicate samples are colored. Does not include NTCs. (B) Only TP assay alignments among the triplicate samples are shown and colored for discrimination. Does not include NTCs. (C) TP assay (specific to the spiked organism) alignments among all NTC samples.</a:t>
            </a:r>
          </a:p>
        </p:txBody>
      </p:sp>
      <p:pic>
        <p:nvPicPr>
          <p:cNvPr id="7" name="Picture 6" descr="Table&#10;&#10;Description automatically generated">
            <a:extLst>
              <a:ext uri="{FF2B5EF4-FFF2-40B4-BE49-F238E27FC236}">
                <a16:creationId xmlns:a16="http://schemas.microsoft.com/office/drawing/2014/main" id="{20169A36-C636-2AD6-A5B6-3BC71328759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932" r="30551"/>
          <a:stretch/>
        </p:blipFill>
        <p:spPr>
          <a:xfrm>
            <a:off x="7315200" y="0"/>
            <a:ext cx="5635192" cy="8229600"/>
          </a:xfrm>
          <a:prstGeom prst="rect">
            <a:avLst/>
          </a:prstGeom>
        </p:spPr>
      </p:pic>
    </p:spTree>
    <p:extLst>
      <p:ext uri="{BB962C8B-B14F-4D97-AF65-F5344CB8AC3E}">
        <p14:creationId xmlns:p14="http://schemas.microsoft.com/office/powerpoint/2010/main" val="5572327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5261811" cy="4031873"/>
          </a:xfrm>
          <a:prstGeom prst="rect">
            <a:avLst/>
          </a:prstGeom>
          <a:noFill/>
        </p:spPr>
        <p:txBody>
          <a:bodyPr wrap="square" rtlCol="0">
            <a:spAutoFit/>
          </a:bodyPr>
          <a:lstStyle/>
          <a:p>
            <a:r>
              <a:rPr lang="en-US" sz="1600" dirty="0">
                <a:latin typeface="Palatino Linotype" panose="02040502050505030304" pitchFamily="18" charset="0"/>
                <a:cs typeface="Times New Roman" panose="02020603050405020304" pitchFamily="18" charset="0"/>
              </a:rPr>
              <a:t>Figure S10. The first hour of sequencing for each sample with spiked target-organism </a:t>
            </a:r>
            <a:r>
              <a:rPr lang="en-US" sz="1600" dirty="0" err="1">
                <a:latin typeface="Palatino Linotype" panose="02040502050505030304" pitchFamily="18" charset="0"/>
                <a:cs typeface="Times New Roman" panose="02020603050405020304" pitchFamily="18" charset="0"/>
              </a:rPr>
              <a:t>gDNA</a:t>
            </a:r>
            <a:r>
              <a:rPr lang="en-US" sz="1600" dirty="0">
                <a:latin typeface="Palatino Linotype" panose="02040502050505030304" pitchFamily="18" charset="0"/>
                <a:cs typeface="Times New Roman" panose="02020603050405020304" pitchFamily="18" charset="0"/>
              </a:rPr>
              <a:t>. The amplicon count (y-axis log10) corresponds to the read count of amplicon reference-aligned and filtered reads (&gt;=90% identity and alignment length). The runtime of one hour is split at discrete 5 minute intervals, with amplicon counts being a cumulative value from 5 to 60 minutes. Each method-flow cell type plot represents a sample in biological triplicate. Each replicate then may have amplicon counts for multiple amplicon assays. (A) TP and FP assay alignments among the triplicate samples are colored. Does not include NTCs. (B) Only TP assay alignments among the triplicate samples are shown and colored for discrimination. Does not include NTCs. (C) TP assay (specific to the spiked organism) alignments among all NTC samples.</a:t>
            </a:r>
          </a:p>
        </p:txBody>
      </p:sp>
      <p:pic>
        <p:nvPicPr>
          <p:cNvPr id="7" name="Picture 6" descr="Table&#10;&#10;Description automatically generated">
            <a:extLst>
              <a:ext uri="{FF2B5EF4-FFF2-40B4-BE49-F238E27FC236}">
                <a16:creationId xmlns:a16="http://schemas.microsoft.com/office/drawing/2014/main" id="{2F91D2FA-F9E5-E9D7-2BFF-F32BA9CDAE5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678" r="31568"/>
          <a:stretch/>
        </p:blipFill>
        <p:spPr>
          <a:xfrm>
            <a:off x="6912242" y="0"/>
            <a:ext cx="5523562" cy="8229600"/>
          </a:xfrm>
          <a:prstGeom prst="rect">
            <a:avLst/>
          </a:prstGeom>
        </p:spPr>
      </p:pic>
    </p:spTree>
    <p:extLst>
      <p:ext uri="{BB962C8B-B14F-4D97-AF65-F5344CB8AC3E}">
        <p14:creationId xmlns:p14="http://schemas.microsoft.com/office/powerpoint/2010/main" val="2459944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5261811" cy="4031873"/>
          </a:xfrm>
          <a:prstGeom prst="rect">
            <a:avLst/>
          </a:prstGeom>
          <a:noFill/>
        </p:spPr>
        <p:txBody>
          <a:bodyPr wrap="square" rtlCol="0">
            <a:spAutoFit/>
          </a:bodyPr>
          <a:lstStyle/>
          <a:p>
            <a:r>
              <a:rPr lang="en-US" sz="1600" dirty="0">
                <a:latin typeface="Palatino Linotype" panose="02040502050505030304" pitchFamily="18" charset="0"/>
                <a:cs typeface="Times New Roman" panose="02020603050405020304" pitchFamily="18" charset="0"/>
              </a:rPr>
              <a:t>Figure S11. The first hour of sequencing for each sample with spiked target-organism </a:t>
            </a:r>
            <a:r>
              <a:rPr lang="en-US" sz="1600" dirty="0" err="1">
                <a:latin typeface="Palatino Linotype" panose="02040502050505030304" pitchFamily="18" charset="0"/>
                <a:cs typeface="Times New Roman" panose="02020603050405020304" pitchFamily="18" charset="0"/>
              </a:rPr>
              <a:t>gDNA</a:t>
            </a:r>
            <a:r>
              <a:rPr lang="en-US" sz="1600" dirty="0">
                <a:latin typeface="Palatino Linotype" panose="02040502050505030304" pitchFamily="18" charset="0"/>
                <a:cs typeface="Times New Roman" panose="02020603050405020304" pitchFamily="18" charset="0"/>
              </a:rPr>
              <a:t>. The amplicon count (y-axis log10) corresponds to the read count of amplicon reference-aligned and filtered reads (&gt;=90% identity and alignment length). The runtime of one hour is split at discrete 5 minute intervals, with amplicon counts being a cumulative value from 5 to 60 minutes. Each method-flow cell type plot represents a sample in biological triplicate. Each replicate then may have amplicon counts for multiple amplicon assays. (A) TP and FP assay alignments among the triplicate samples are colored. Does not include NTCs. (B) Only TP assay alignments among the triplicate samples are shown and colored for discrimination. Does not include NTCs. (C) TP assay (specific to the spiked organism) alignments among all NTC samples.</a:t>
            </a:r>
          </a:p>
        </p:txBody>
      </p:sp>
      <p:pic>
        <p:nvPicPr>
          <p:cNvPr id="7" name="Picture 6" descr="A picture containing diagram&#10;&#10;Description automatically generated">
            <a:extLst>
              <a:ext uri="{FF2B5EF4-FFF2-40B4-BE49-F238E27FC236}">
                <a16:creationId xmlns:a16="http://schemas.microsoft.com/office/drawing/2014/main" id="{D003103E-EE3C-8B56-2B62-913C04C3DD5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788" r="29788"/>
          <a:stretch/>
        </p:blipFill>
        <p:spPr>
          <a:xfrm>
            <a:off x="6772748" y="0"/>
            <a:ext cx="5914193" cy="8229600"/>
          </a:xfrm>
          <a:prstGeom prst="rect">
            <a:avLst/>
          </a:prstGeom>
        </p:spPr>
      </p:pic>
    </p:spTree>
    <p:extLst>
      <p:ext uri="{BB962C8B-B14F-4D97-AF65-F5344CB8AC3E}">
        <p14:creationId xmlns:p14="http://schemas.microsoft.com/office/powerpoint/2010/main" val="5058705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9311DFF-B01F-C0DE-5274-D6A4CE65B979}"/>
              </a:ext>
            </a:extLst>
          </p:cNvPr>
          <p:cNvSpPr txBox="1"/>
          <p:nvPr/>
        </p:nvSpPr>
        <p:spPr>
          <a:xfrm>
            <a:off x="0" y="201696"/>
            <a:ext cx="5548393" cy="400110"/>
          </a:xfrm>
          <a:prstGeom prst="rect">
            <a:avLst/>
          </a:prstGeom>
          <a:noFill/>
        </p:spPr>
        <p:txBody>
          <a:bodyPr wrap="square" rtlCol="0">
            <a:spAutoFit/>
          </a:bodyPr>
          <a:lstStyle/>
          <a:p>
            <a:r>
              <a:rPr lang="en-US" sz="2000" dirty="0">
                <a:latin typeface="Palatino Linotype" panose="02040502050505030304" pitchFamily="18" charset="0"/>
              </a:rPr>
              <a:t>Figure S12a: ONT-DART Workflow: Analysis</a:t>
            </a:r>
          </a:p>
        </p:txBody>
      </p:sp>
      <p:pic>
        <p:nvPicPr>
          <p:cNvPr id="6" name="Picture 5" descr="Diagram&#10;&#10;Description automatically generated">
            <a:extLst>
              <a:ext uri="{FF2B5EF4-FFF2-40B4-BE49-F238E27FC236}">
                <a16:creationId xmlns:a16="http://schemas.microsoft.com/office/drawing/2014/main" id="{BE8B918C-8296-A606-495C-36CE73019B7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576" t="7175" r="5254" b="9209"/>
          <a:stretch/>
        </p:blipFill>
        <p:spPr>
          <a:xfrm>
            <a:off x="976380" y="601806"/>
            <a:ext cx="13499104" cy="7454701"/>
          </a:xfrm>
          <a:prstGeom prst="rect">
            <a:avLst/>
          </a:prstGeom>
        </p:spPr>
      </p:pic>
    </p:spTree>
    <p:extLst>
      <p:ext uri="{BB962C8B-B14F-4D97-AF65-F5344CB8AC3E}">
        <p14:creationId xmlns:p14="http://schemas.microsoft.com/office/powerpoint/2010/main" val="1848161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D5A8280-6F4D-4E30-AAEB-70A3AE5FE467}"/>
              </a:ext>
            </a:extLst>
          </p:cNvPr>
          <p:cNvSpPr txBox="1"/>
          <p:nvPr/>
        </p:nvSpPr>
        <p:spPr>
          <a:xfrm>
            <a:off x="-1" y="221755"/>
            <a:ext cx="7144719" cy="400110"/>
          </a:xfrm>
          <a:prstGeom prst="rect">
            <a:avLst/>
          </a:prstGeom>
          <a:noFill/>
        </p:spPr>
        <p:txBody>
          <a:bodyPr wrap="square" rtlCol="0">
            <a:spAutoFit/>
          </a:bodyPr>
          <a:lstStyle/>
          <a:p>
            <a:r>
              <a:rPr lang="en-US" sz="2000" dirty="0">
                <a:latin typeface="Palatino Linotype" panose="02040502050505030304" pitchFamily="18" charset="0"/>
              </a:rPr>
              <a:t>Figure S12b: ONT-DART Workflow: Detection thresholds</a:t>
            </a:r>
          </a:p>
        </p:txBody>
      </p:sp>
      <p:pic>
        <p:nvPicPr>
          <p:cNvPr id="7" name="Picture 6" descr="Diagram&#10;&#10;Description automatically generated">
            <a:extLst>
              <a:ext uri="{FF2B5EF4-FFF2-40B4-BE49-F238E27FC236}">
                <a16:creationId xmlns:a16="http://schemas.microsoft.com/office/drawing/2014/main" id="{5E9AAFF6-C53F-1B4F-5F14-B77CBB3774B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466" t="6271" r="3474" b="14181"/>
          <a:stretch/>
        </p:blipFill>
        <p:spPr>
          <a:xfrm>
            <a:off x="789579" y="715767"/>
            <a:ext cx="13640166" cy="7092023"/>
          </a:xfrm>
          <a:prstGeom prst="rect">
            <a:avLst/>
          </a:prstGeom>
        </p:spPr>
      </p:pic>
    </p:spTree>
    <p:extLst>
      <p:ext uri="{BB962C8B-B14F-4D97-AF65-F5344CB8AC3E}">
        <p14:creationId xmlns:p14="http://schemas.microsoft.com/office/powerpoint/2010/main" val="3735677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16976" y="309966"/>
            <a:ext cx="5261811" cy="4031873"/>
          </a:xfrm>
          <a:prstGeom prst="rect">
            <a:avLst/>
          </a:prstGeom>
          <a:noFill/>
        </p:spPr>
        <p:txBody>
          <a:bodyPr wrap="square" rtlCol="0">
            <a:spAutoFit/>
          </a:bodyPr>
          <a:lstStyle/>
          <a:p>
            <a:r>
              <a:rPr lang="en-US" sz="1600" dirty="0">
                <a:latin typeface="Palatino Linotype" panose="02040502050505030304" pitchFamily="18" charset="0"/>
                <a:cs typeface="Times New Roman" panose="02020603050405020304" pitchFamily="18" charset="0"/>
              </a:rPr>
              <a:t>Figure S1. The first hour of sequencing for each sample with spiked target-organism </a:t>
            </a:r>
            <a:r>
              <a:rPr lang="en-US" sz="1600" dirty="0" err="1">
                <a:latin typeface="Palatino Linotype" panose="02040502050505030304" pitchFamily="18" charset="0"/>
                <a:cs typeface="Times New Roman" panose="02020603050405020304" pitchFamily="18" charset="0"/>
              </a:rPr>
              <a:t>gDNA</a:t>
            </a:r>
            <a:r>
              <a:rPr lang="en-US" sz="1600" dirty="0">
                <a:latin typeface="Palatino Linotype" panose="02040502050505030304" pitchFamily="18" charset="0"/>
                <a:cs typeface="Times New Roman" panose="02020603050405020304" pitchFamily="18" charset="0"/>
              </a:rPr>
              <a:t>. The amplicon count (y-axis log10) corresponds to the read count of amplicon reference-aligned and filtered reads (&gt;=90% identity and alignment length). The runtime of one hour is split at discrete 5 minute intervals, with amplicon counts being a cumulative value from 5 to 60 minutes. Each method-flow cell type plot represents a sample in biological triplicate. Each replicate then may have amplicon counts for multiple amplicon assays. (A) TP and FP assay alignments among the triplicate samples are colored. Does not include NTCs. (B) Only TP assay alignments among the triplicate samples are shown and colored for discrimination. Does not include NTCs. (C) TP assay (specific to the spiked organism) alignments among all NTC samples.</a:t>
            </a:r>
          </a:p>
        </p:txBody>
      </p:sp>
      <p:pic>
        <p:nvPicPr>
          <p:cNvPr id="3" name="Picture 2" descr="Table&#10;&#10;Description automatically generated">
            <a:extLst>
              <a:ext uri="{FF2B5EF4-FFF2-40B4-BE49-F238E27FC236}">
                <a16:creationId xmlns:a16="http://schemas.microsoft.com/office/drawing/2014/main" id="{47D0BBB0-C898-0C92-813D-9C6B4F3F326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407" r="30170"/>
          <a:stretch/>
        </p:blipFill>
        <p:spPr>
          <a:xfrm>
            <a:off x="6571278" y="0"/>
            <a:ext cx="5864763" cy="8161020"/>
          </a:xfrm>
          <a:prstGeom prst="rect">
            <a:avLst/>
          </a:prstGeom>
        </p:spPr>
      </p:pic>
    </p:spTree>
    <p:extLst>
      <p:ext uri="{BB962C8B-B14F-4D97-AF65-F5344CB8AC3E}">
        <p14:creationId xmlns:p14="http://schemas.microsoft.com/office/powerpoint/2010/main" val="3092502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5261811" cy="4031873"/>
          </a:xfrm>
          <a:prstGeom prst="rect">
            <a:avLst/>
          </a:prstGeom>
          <a:noFill/>
        </p:spPr>
        <p:txBody>
          <a:bodyPr wrap="square" rtlCol="0">
            <a:spAutoFit/>
          </a:bodyPr>
          <a:lstStyle/>
          <a:p>
            <a:r>
              <a:rPr lang="en-US" sz="1600" dirty="0">
                <a:latin typeface="Palatino Linotype" panose="02040502050505030304" pitchFamily="18" charset="0"/>
                <a:cs typeface="Times New Roman" panose="02020603050405020304" pitchFamily="18" charset="0"/>
              </a:rPr>
              <a:t>Figure S2. The first hour of sequencing for each sample with spiked target-organism </a:t>
            </a:r>
            <a:r>
              <a:rPr lang="en-US" sz="1600" dirty="0" err="1">
                <a:latin typeface="Palatino Linotype" panose="02040502050505030304" pitchFamily="18" charset="0"/>
                <a:cs typeface="Times New Roman" panose="02020603050405020304" pitchFamily="18" charset="0"/>
              </a:rPr>
              <a:t>gDNA</a:t>
            </a:r>
            <a:r>
              <a:rPr lang="en-US" sz="1600" dirty="0">
                <a:latin typeface="Palatino Linotype" panose="02040502050505030304" pitchFamily="18" charset="0"/>
                <a:cs typeface="Times New Roman" panose="02020603050405020304" pitchFamily="18" charset="0"/>
              </a:rPr>
              <a:t>. The amplicon count (y-axis log10) corresponds to the read count of amplicon reference-aligned and filtered reads (&gt;=90% identity and alignment length). The runtime of one hour is split at discrete 5 minute intervals, with amplicon counts being a cumulative value from 5 to 60 minutes. Each method-flow cell type plot represents a sample in biological triplicate. Each replicate then may have amplicon counts for multiple amplicon assays. (A) TP and FP assay alignments among the triplicate samples are colored. Does not include NTCs. (B) Only TP assay alignments among the triplicate samples are shown and colored for discrimination. Does not include NTCs. (C) TP assay (specific to the spiked organism) alignments among all NTC samples.</a:t>
            </a:r>
          </a:p>
        </p:txBody>
      </p:sp>
      <p:pic>
        <p:nvPicPr>
          <p:cNvPr id="7" name="Picture 6" descr="Table&#10;&#10;Description automatically generated">
            <a:extLst>
              <a:ext uri="{FF2B5EF4-FFF2-40B4-BE49-F238E27FC236}">
                <a16:creationId xmlns:a16="http://schemas.microsoft.com/office/drawing/2014/main" id="{6D380AF2-8A00-4AA1-87AC-A3DD9AF92B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280" t="2637" r="28898"/>
          <a:stretch/>
        </p:blipFill>
        <p:spPr>
          <a:xfrm>
            <a:off x="5858352" y="-1"/>
            <a:ext cx="6363475" cy="8333088"/>
          </a:xfrm>
          <a:prstGeom prst="rect">
            <a:avLst/>
          </a:prstGeom>
        </p:spPr>
      </p:pic>
    </p:spTree>
    <p:extLst>
      <p:ext uri="{BB962C8B-B14F-4D97-AF65-F5344CB8AC3E}">
        <p14:creationId xmlns:p14="http://schemas.microsoft.com/office/powerpoint/2010/main" val="3664457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5261811" cy="4031873"/>
          </a:xfrm>
          <a:prstGeom prst="rect">
            <a:avLst/>
          </a:prstGeom>
          <a:noFill/>
        </p:spPr>
        <p:txBody>
          <a:bodyPr wrap="square" rtlCol="0">
            <a:spAutoFit/>
          </a:bodyPr>
          <a:lstStyle/>
          <a:p>
            <a:r>
              <a:rPr lang="en-US" sz="1600" dirty="0">
                <a:latin typeface="Palatino Linotype" panose="02040502050505030304" pitchFamily="18" charset="0"/>
                <a:cs typeface="Times New Roman" panose="02020603050405020304" pitchFamily="18" charset="0"/>
              </a:rPr>
              <a:t>Figure S3. The first hour of sequencing for each sample with spiked target-organism </a:t>
            </a:r>
            <a:r>
              <a:rPr lang="en-US" sz="1600" dirty="0" err="1">
                <a:latin typeface="Palatino Linotype" panose="02040502050505030304" pitchFamily="18" charset="0"/>
                <a:cs typeface="Times New Roman" panose="02020603050405020304" pitchFamily="18" charset="0"/>
              </a:rPr>
              <a:t>gDNA</a:t>
            </a:r>
            <a:r>
              <a:rPr lang="en-US" sz="1600" dirty="0">
                <a:latin typeface="Palatino Linotype" panose="02040502050505030304" pitchFamily="18" charset="0"/>
                <a:cs typeface="Times New Roman" panose="02020603050405020304" pitchFamily="18" charset="0"/>
              </a:rPr>
              <a:t>. The amplicon count (y-axis log10) corresponds to the read count of amplicon reference-aligned and filtered reads (&gt;=90% identity and alignment length). The runtime of one hour is split at discrete 5 minute intervals, with amplicon counts being a cumulative value from 5 to 60 minutes. Each method-flow cell type plot represents a sample in biological triplicate. Each replicate then may have amplicon counts for multiple amplicon assays. (A) TP and FP assay alignments among the triplicate samples are colored. Does not include NTCs. (B) Only TP assay alignments among the triplicate samples are shown and colored for discrimination. Does not include NTCs. (C) TP assay (specific to the spiked organism) alignments among all NTC samples.</a:t>
            </a:r>
          </a:p>
        </p:txBody>
      </p:sp>
      <p:pic>
        <p:nvPicPr>
          <p:cNvPr id="5" name="Picture 4" descr="Table&#10;&#10;Description automatically generated">
            <a:extLst>
              <a:ext uri="{FF2B5EF4-FFF2-40B4-BE49-F238E27FC236}">
                <a16:creationId xmlns:a16="http://schemas.microsoft.com/office/drawing/2014/main" id="{E1130DC8-6B83-DB99-53ED-3039A1598A8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014" r="30308"/>
          <a:stretch/>
        </p:blipFill>
        <p:spPr>
          <a:xfrm>
            <a:off x="6121825" y="0"/>
            <a:ext cx="5951354" cy="8229600"/>
          </a:xfrm>
          <a:prstGeom prst="rect">
            <a:avLst/>
          </a:prstGeom>
        </p:spPr>
      </p:pic>
    </p:spTree>
    <p:extLst>
      <p:ext uri="{BB962C8B-B14F-4D97-AF65-F5344CB8AC3E}">
        <p14:creationId xmlns:p14="http://schemas.microsoft.com/office/powerpoint/2010/main" val="548547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5261811" cy="4031873"/>
          </a:xfrm>
          <a:prstGeom prst="rect">
            <a:avLst/>
          </a:prstGeom>
          <a:noFill/>
        </p:spPr>
        <p:txBody>
          <a:bodyPr wrap="square" rtlCol="0">
            <a:spAutoFit/>
          </a:bodyPr>
          <a:lstStyle/>
          <a:p>
            <a:r>
              <a:rPr lang="en-US" sz="1600" dirty="0">
                <a:latin typeface="Palatino Linotype" panose="02040502050505030304" pitchFamily="18" charset="0"/>
                <a:cs typeface="Times New Roman" panose="02020603050405020304" pitchFamily="18" charset="0"/>
              </a:rPr>
              <a:t>Figure S4. The first hour of sequencing for each sample with spiked target-organism </a:t>
            </a:r>
            <a:r>
              <a:rPr lang="en-US" sz="1600" dirty="0" err="1">
                <a:latin typeface="Palatino Linotype" panose="02040502050505030304" pitchFamily="18" charset="0"/>
                <a:cs typeface="Times New Roman" panose="02020603050405020304" pitchFamily="18" charset="0"/>
              </a:rPr>
              <a:t>gDNA</a:t>
            </a:r>
            <a:r>
              <a:rPr lang="en-US" sz="1600" dirty="0">
                <a:latin typeface="Palatino Linotype" panose="02040502050505030304" pitchFamily="18" charset="0"/>
                <a:cs typeface="Times New Roman" panose="02020603050405020304" pitchFamily="18" charset="0"/>
              </a:rPr>
              <a:t>. The amplicon count (y-axis log10) corresponds to the read count of amplicon reference-aligned and filtered reads (&gt;=90% identity and alignment length). The runtime of one hour is split at discrete 5 minute intervals, with amplicon counts being a cumulative value from 5 to 60 minutes. Each method-flow cell type plot represents a sample in biological triplicate. Each replicate then may have amplicon counts for multiple amplicon assays. (A) TP and FP assay alignments among the triplicate samples are colored. Does not include NTCs. (B) Only TP assay alignments among the triplicate samples are shown and colored for discrimination. Does not include NTCs. (C) TP assay (specific to the spiked organism) alignments among all NTC samples.</a:t>
            </a:r>
          </a:p>
        </p:txBody>
      </p:sp>
      <p:pic>
        <p:nvPicPr>
          <p:cNvPr id="7" name="Picture 6" descr="Table&#10;&#10;Description automatically generated">
            <a:extLst>
              <a:ext uri="{FF2B5EF4-FFF2-40B4-BE49-F238E27FC236}">
                <a16:creationId xmlns:a16="http://schemas.microsoft.com/office/drawing/2014/main" id="{E58ADCCE-ADD4-8BE7-AEA3-54FC33D0098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026" r="31059"/>
          <a:stretch/>
        </p:blipFill>
        <p:spPr>
          <a:xfrm>
            <a:off x="6199318" y="0"/>
            <a:ext cx="5839724" cy="8229600"/>
          </a:xfrm>
          <a:prstGeom prst="rect">
            <a:avLst/>
          </a:prstGeom>
        </p:spPr>
      </p:pic>
    </p:spTree>
    <p:extLst>
      <p:ext uri="{BB962C8B-B14F-4D97-AF65-F5344CB8AC3E}">
        <p14:creationId xmlns:p14="http://schemas.microsoft.com/office/powerpoint/2010/main" val="242752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5261811" cy="4031873"/>
          </a:xfrm>
          <a:prstGeom prst="rect">
            <a:avLst/>
          </a:prstGeom>
          <a:noFill/>
        </p:spPr>
        <p:txBody>
          <a:bodyPr wrap="square" rtlCol="0">
            <a:spAutoFit/>
          </a:bodyPr>
          <a:lstStyle/>
          <a:p>
            <a:r>
              <a:rPr lang="en-US" sz="1600" dirty="0">
                <a:latin typeface="Palatino Linotype" panose="02040502050505030304" pitchFamily="18" charset="0"/>
                <a:cs typeface="Times New Roman" panose="02020603050405020304" pitchFamily="18" charset="0"/>
              </a:rPr>
              <a:t>Figure S5. The first hour of sequencing for each sample with spiked target-organism </a:t>
            </a:r>
            <a:r>
              <a:rPr lang="en-US" sz="1600" dirty="0" err="1">
                <a:latin typeface="Palatino Linotype" panose="02040502050505030304" pitchFamily="18" charset="0"/>
                <a:cs typeface="Times New Roman" panose="02020603050405020304" pitchFamily="18" charset="0"/>
              </a:rPr>
              <a:t>gDNA</a:t>
            </a:r>
            <a:r>
              <a:rPr lang="en-US" sz="1600" dirty="0">
                <a:latin typeface="Palatino Linotype" panose="02040502050505030304" pitchFamily="18" charset="0"/>
                <a:cs typeface="Times New Roman" panose="02020603050405020304" pitchFamily="18" charset="0"/>
              </a:rPr>
              <a:t>. The amplicon count (y-axis log10) corresponds to the read count of amplicon reference-aligned and filtered reads (&gt;=90% identity and alignment length). The runtime of one hour is split at discrete 5 minute intervals, with amplicon counts being a cumulative value from 5 to 60 minutes. Each method-flow cell type plot represents a sample in biological triplicate. Each replicate then may have amplicon counts for multiple amplicon assays. (A) TP and FP assay alignments among the triplicate samples are colored. Does not include NTCs. (B) Only TP assay alignments among the triplicate samples are shown and colored for discrimination. Does not include NTCs. (C) TP assay (specific to the spiked organism) alignments among all NTC samples.</a:t>
            </a:r>
          </a:p>
        </p:txBody>
      </p:sp>
      <p:pic>
        <p:nvPicPr>
          <p:cNvPr id="7" name="Picture 6" descr="Table&#10;&#10;Description automatically generated">
            <a:extLst>
              <a:ext uri="{FF2B5EF4-FFF2-40B4-BE49-F238E27FC236}">
                <a16:creationId xmlns:a16="http://schemas.microsoft.com/office/drawing/2014/main" id="{75E2DD2B-298D-29CD-2EDE-7D88BBD63DB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043" r="30169"/>
          <a:stretch/>
        </p:blipFill>
        <p:spPr>
          <a:xfrm>
            <a:off x="5703371" y="0"/>
            <a:ext cx="5821144" cy="8229600"/>
          </a:xfrm>
          <a:prstGeom prst="rect">
            <a:avLst/>
          </a:prstGeom>
        </p:spPr>
      </p:pic>
    </p:spTree>
    <p:extLst>
      <p:ext uri="{BB962C8B-B14F-4D97-AF65-F5344CB8AC3E}">
        <p14:creationId xmlns:p14="http://schemas.microsoft.com/office/powerpoint/2010/main" val="1044312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5261811" cy="4031873"/>
          </a:xfrm>
          <a:prstGeom prst="rect">
            <a:avLst/>
          </a:prstGeom>
          <a:noFill/>
        </p:spPr>
        <p:txBody>
          <a:bodyPr wrap="square" rtlCol="0">
            <a:spAutoFit/>
          </a:bodyPr>
          <a:lstStyle/>
          <a:p>
            <a:r>
              <a:rPr lang="en-US" sz="1600" dirty="0">
                <a:latin typeface="Palatino Linotype" panose="02040502050505030304" pitchFamily="18" charset="0"/>
                <a:cs typeface="Times New Roman" panose="02020603050405020304" pitchFamily="18" charset="0"/>
              </a:rPr>
              <a:t>Figure S6. The first hour of sequencing for each sample with spiked target-organism </a:t>
            </a:r>
            <a:r>
              <a:rPr lang="en-US" sz="1600" dirty="0" err="1">
                <a:latin typeface="Palatino Linotype" panose="02040502050505030304" pitchFamily="18" charset="0"/>
                <a:cs typeface="Times New Roman" panose="02020603050405020304" pitchFamily="18" charset="0"/>
              </a:rPr>
              <a:t>gDNA</a:t>
            </a:r>
            <a:r>
              <a:rPr lang="en-US" sz="1600" dirty="0">
                <a:latin typeface="Palatino Linotype" panose="02040502050505030304" pitchFamily="18" charset="0"/>
                <a:cs typeface="Times New Roman" panose="02020603050405020304" pitchFamily="18" charset="0"/>
              </a:rPr>
              <a:t>. The amplicon count (y-axis log10) corresponds to the read count of amplicon reference-aligned and filtered reads (&gt;=90% identity and alignment length). The runtime of one hour is split at discrete 5 minute intervals, with amplicon counts being a cumulative value from 5 to 60 minutes. Each method-flow cell type plot represents a sample in biological triplicate. Each replicate then may have amplicon counts for multiple amplicon assays. (A) TP and FP assay alignments among the triplicate samples are colored. Does not include NTCs. (B) Only TP assay alignments among the triplicate samples are shown and colored for discrimination. Does not include NTCs. (C) TP assay (specific to the spiked organism) alignments among all NTC samples.</a:t>
            </a:r>
          </a:p>
        </p:txBody>
      </p:sp>
      <p:pic>
        <p:nvPicPr>
          <p:cNvPr id="7" name="Picture 6" descr="Diagram&#10;&#10;Description automatically generated with medium confidence">
            <a:extLst>
              <a:ext uri="{FF2B5EF4-FFF2-40B4-BE49-F238E27FC236}">
                <a16:creationId xmlns:a16="http://schemas.microsoft.com/office/drawing/2014/main" id="{F2844B14-AAE8-3EBA-31E7-1680DDBCF3B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8771" r="29280"/>
          <a:stretch/>
        </p:blipFill>
        <p:spPr>
          <a:xfrm>
            <a:off x="6114215" y="0"/>
            <a:ext cx="6137306" cy="8229600"/>
          </a:xfrm>
          <a:prstGeom prst="rect">
            <a:avLst/>
          </a:prstGeom>
        </p:spPr>
      </p:pic>
    </p:spTree>
    <p:extLst>
      <p:ext uri="{BB962C8B-B14F-4D97-AF65-F5344CB8AC3E}">
        <p14:creationId xmlns:p14="http://schemas.microsoft.com/office/powerpoint/2010/main" val="1272623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5261811" cy="4031873"/>
          </a:xfrm>
          <a:prstGeom prst="rect">
            <a:avLst/>
          </a:prstGeom>
          <a:noFill/>
        </p:spPr>
        <p:txBody>
          <a:bodyPr wrap="square" rtlCol="0">
            <a:spAutoFit/>
          </a:bodyPr>
          <a:lstStyle/>
          <a:p>
            <a:r>
              <a:rPr lang="en-US" sz="1600" dirty="0">
                <a:latin typeface="Palatino Linotype" panose="02040502050505030304" pitchFamily="18" charset="0"/>
                <a:cs typeface="Times New Roman" panose="02020603050405020304" pitchFamily="18" charset="0"/>
              </a:rPr>
              <a:t>Figure S7. The first hour of sequencing for each sample with spiked target-organism </a:t>
            </a:r>
            <a:r>
              <a:rPr lang="en-US" sz="1600" dirty="0" err="1">
                <a:latin typeface="Palatino Linotype" panose="02040502050505030304" pitchFamily="18" charset="0"/>
                <a:cs typeface="Times New Roman" panose="02020603050405020304" pitchFamily="18" charset="0"/>
              </a:rPr>
              <a:t>gDNA</a:t>
            </a:r>
            <a:r>
              <a:rPr lang="en-US" sz="1600" dirty="0">
                <a:latin typeface="Palatino Linotype" panose="02040502050505030304" pitchFamily="18" charset="0"/>
                <a:cs typeface="Times New Roman" panose="02020603050405020304" pitchFamily="18" charset="0"/>
              </a:rPr>
              <a:t>. The amplicon count (y-axis log10) corresponds to the read count of amplicon reference-aligned and filtered reads (&gt;=90% identity and alignment length). The runtime of one hour is split at discrete 5 minute intervals, with amplicon counts being a cumulative value from 5 to 60 minutes. Each method-flow cell type plot represents a sample in biological triplicate. Each replicate then may have amplicon counts for multiple amplicon assays. (A) TP and FP assay alignments among the triplicate samples are colored. Does not include NTCs. (B) Only TP assay alignments among the triplicate samples are shown and colored for discrimination. Does not include NTCs. (C) TP assay (specific to the spiked organism) alignments among all NTC samples.</a:t>
            </a:r>
          </a:p>
        </p:txBody>
      </p:sp>
      <p:pic>
        <p:nvPicPr>
          <p:cNvPr id="7" name="Picture 6" descr="A picture containing table&#10;&#10;Description automatically generated">
            <a:extLst>
              <a:ext uri="{FF2B5EF4-FFF2-40B4-BE49-F238E27FC236}">
                <a16:creationId xmlns:a16="http://schemas.microsoft.com/office/drawing/2014/main" id="{965B9FAE-F76E-C7E0-C182-239FA075EC5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408" r="29787"/>
          <a:stretch/>
        </p:blipFill>
        <p:spPr>
          <a:xfrm>
            <a:off x="6803750" y="0"/>
            <a:ext cx="5969935" cy="8229600"/>
          </a:xfrm>
          <a:prstGeom prst="rect">
            <a:avLst/>
          </a:prstGeom>
        </p:spPr>
      </p:pic>
    </p:spTree>
    <p:extLst>
      <p:ext uri="{BB962C8B-B14F-4D97-AF65-F5344CB8AC3E}">
        <p14:creationId xmlns:p14="http://schemas.microsoft.com/office/powerpoint/2010/main" val="2289098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5261811" cy="4031873"/>
          </a:xfrm>
          <a:prstGeom prst="rect">
            <a:avLst/>
          </a:prstGeom>
          <a:noFill/>
        </p:spPr>
        <p:txBody>
          <a:bodyPr wrap="square" rtlCol="0">
            <a:spAutoFit/>
          </a:bodyPr>
          <a:lstStyle/>
          <a:p>
            <a:r>
              <a:rPr lang="en-US" sz="1600" dirty="0">
                <a:latin typeface="Palatino Linotype" panose="02040502050505030304" pitchFamily="18" charset="0"/>
                <a:cs typeface="Times New Roman" panose="02020603050405020304" pitchFamily="18" charset="0"/>
              </a:rPr>
              <a:t>Figure S8. The first hour of sequencing for each sample with spiked target-organism </a:t>
            </a:r>
            <a:r>
              <a:rPr lang="en-US" sz="1600" dirty="0" err="1">
                <a:latin typeface="Palatino Linotype" panose="02040502050505030304" pitchFamily="18" charset="0"/>
                <a:cs typeface="Times New Roman" panose="02020603050405020304" pitchFamily="18" charset="0"/>
              </a:rPr>
              <a:t>gDNA</a:t>
            </a:r>
            <a:r>
              <a:rPr lang="en-US" sz="1600" dirty="0">
                <a:latin typeface="Palatino Linotype" panose="02040502050505030304" pitchFamily="18" charset="0"/>
                <a:cs typeface="Times New Roman" panose="02020603050405020304" pitchFamily="18" charset="0"/>
              </a:rPr>
              <a:t>. The amplicon count (y-axis log10) corresponds to the read count of amplicon reference-aligned and filtered reads (&gt;=90% identity and alignment length). The runtime of one hour is split at discrete 5 minute intervals, with amplicon counts being a cumulative value from 5 to 60 minutes. Each method-flow cell type plot represents a sample in biological triplicate. Each replicate then may have amplicon counts for multiple amplicon assays. (A) TP and FP assay alignments among the triplicate samples are colored. Does not include NTCs. (B) Only TP assay alignments among the triplicate samples are shown and colored for discrimination. Does not include NTCs. (C) TP assay (specific to the spiked organism) alignments among all NTC samples.</a:t>
            </a:r>
          </a:p>
        </p:txBody>
      </p:sp>
      <p:pic>
        <p:nvPicPr>
          <p:cNvPr id="7" name="Picture 6" descr="Diagram&#10;&#10;Description automatically generated with low confidence">
            <a:extLst>
              <a:ext uri="{FF2B5EF4-FFF2-40B4-BE49-F238E27FC236}">
                <a16:creationId xmlns:a16="http://schemas.microsoft.com/office/drawing/2014/main" id="{C8EC632C-04A2-F05E-093D-FDF0FDC626C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805" r="30296"/>
          <a:stretch/>
        </p:blipFill>
        <p:spPr>
          <a:xfrm>
            <a:off x="7315200" y="0"/>
            <a:ext cx="5691079" cy="8229600"/>
          </a:xfrm>
          <a:prstGeom prst="rect">
            <a:avLst/>
          </a:prstGeom>
        </p:spPr>
      </p:pic>
    </p:spTree>
    <p:extLst>
      <p:ext uri="{BB962C8B-B14F-4D97-AF65-F5344CB8AC3E}">
        <p14:creationId xmlns:p14="http://schemas.microsoft.com/office/powerpoint/2010/main" val="74349035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14491</TotalTime>
  <Words>1714</Words>
  <Application>Microsoft Office PowerPoint</Application>
  <PresentationFormat>Custom</PresentationFormat>
  <Paragraphs>16</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Palatino Linotype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United States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Sozhamannan, Shanmuga CTR USARMY DOD JPEO CBRND (USA)</cp:lastModifiedBy>
  <cp:revision>267</cp:revision>
  <cp:lastPrinted>2019-07-01T19:32:43Z</cp:lastPrinted>
  <dcterms:created xsi:type="dcterms:W3CDTF">2019-05-21T14:29:36Z</dcterms:created>
  <dcterms:modified xsi:type="dcterms:W3CDTF">2022-10-01T11:46:16Z</dcterms:modified>
</cp:coreProperties>
</file>