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95" r:id="rId2"/>
    <p:sldId id="292" r:id="rId3"/>
    <p:sldId id="291" r:id="rId4"/>
    <p:sldId id="302" r:id="rId5"/>
    <p:sldId id="299" r:id="rId6"/>
    <p:sldId id="300" r:id="rId7"/>
    <p:sldId id="297" r:id="rId8"/>
    <p:sldId id="286" r:id="rId9"/>
    <p:sldId id="271" r:id="rId10"/>
    <p:sldId id="272" r:id="rId11"/>
    <p:sldId id="273" r:id="rId12"/>
    <p:sldId id="274" r:id="rId13"/>
    <p:sldId id="275" r:id="rId14"/>
    <p:sldId id="276" r:id="rId15"/>
    <p:sldId id="287" r:id="rId16"/>
    <p:sldId id="277" r:id="rId17"/>
    <p:sldId id="278" r:id="rId18"/>
    <p:sldId id="279" r:id="rId19"/>
    <p:sldId id="280" r:id="rId20"/>
    <p:sldId id="284" r:id="rId21"/>
    <p:sldId id="282" r:id="rId22"/>
    <p:sldId id="285" r:id="rId23"/>
    <p:sldId id="283" r:id="rId24"/>
    <p:sldId id="298" r:id="rId25"/>
    <p:sldId id="281" r:id="rId26"/>
    <p:sldId id="289" r:id="rId27"/>
    <p:sldId id="265" r:id="rId28"/>
    <p:sldId id="267" r:id="rId29"/>
    <p:sldId id="290" r:id="rId30"/>
    <p:sldId id="258" r:id="rId31"/>
    <p:sldId id="257" r:id="rId32"/>
    <p:sldId id="260" r:id="rId33"/>
    <p:sldId id="262" r:id="rId34"/>
    <p:sldId id="261" r:id="rId35"/>
    <p:sldId id="259"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21" autoAdjust="0"/>
    <p:restoredTop sz="78650" autoAdjust="0"/>
  </p:normalViewPr>
  <p:slideViewPr>
    <p:cSldViewPr snapToGrid="0">
      <p:cViewPr varScale="1">
        <p:scale>
          <a:sx n="90" d="100"/>
          <a:sy n="90" d="100"/>
        </p:scale>
        <p:origin x="1554" y="96"/>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bverrelli\Downloads\Collagen%20figures%20misc\COL1A1_phylop_part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xVal>
            <c:numRef>
              <c:f>Freqs!$A$5:$A$440</c:f>
              <c:numCache>
                <c:formatCode>General</c:formatCode>
                <c:ptCount val="436"/>
                <c:pt idx="0">
                  <c:v>48278756</c:v>
                </c:pt>
                <c:pt idx="1">
                  <c:v>48278651</c:v>
                </c:pt>
                <c:pt idx="2">
                  <c:v>48278635</c:v>
                </c:pt>
                <c:pt idx="3">
                  <c:v>48278590</c:v>
                </c:pt>
                <c:pt idx="4">
                  <c:v>48278580</c:v>
                </c:pt>
                <c:pt idx="5">
                  <c:v>48278570</c:v>
                </c:pt>
                <c:pt idx="6">
                  <c:v>48278553</c:v>
                </c:pt>
                <c:pt idx="7">
                  <c:v>48278520</c:v>
                </c:pt>
                <c:pt idx="8">
                  <c:v>48278519</c:v>
                </c:pt>
                <c:pt idx="9">
                  <c:v>48278507</c:v>
                </c:pt>
                <c:pt idx="10">
                  <c:v>48278461</c:v>
                </c:pt>
                <c:pt idx="11">
                  <c:v>48278363</c:v>
                </c:pt>
                <c:pt idx="12">
                  <c:v>48278359</c:v>
                </c:pt>
                <c:pt idx="13">
                  <c:v>48278343</c:v>
                </c:pt>
                <c:pt idx="14">
                  <c:v>48278277</c:v>
                </c:pt>
                <c:pt idx="15">
                  <c:v>48278271</c:v>
                </c:pt>
                <c:pt idx="16">
                  <c:v>48278216</c:v>
                </c:pt>
                <c:pt idx="17">
                  <c:v>48278184</c:v>
                </c:pt>
                <c:pt idx="18">
                  <c:v>48278121</c:v>
                </c:pt>
                <c:pt idx="19">
                  <c:v>48278107</c:v>
                </c:pt>
                <c:pt idx="20">
                  <c:v>48278102</c:v>
                </c:pt>
                <c:pt idx="21">
                  <c:v>48278057</c:v>
                </c:pt>
                <c:pt idx="22">
                  <c:v>48277895</c:v>
                </c:pt>
                <c:pt idx="23">
                  <c:v>48277830</c:v>
                </c:pt>
                <c:pt idx="24">
                  <c:v>48277824</c:v>
                </c:pt>
                <c:pt idx="25">
                  <c:v>48277818</c:v>
                </c:pt>
                <c:pt idx="26">
                  <c:v>48277802</c:v>
                </c:pt>
                <c:pt idx="27">
                  <c:v>48277798</c:v>
                </c:pt>
                <c:pt idx="28">
                  <c:v>48277768</c:v>
                </c:pt>
                <c:pt idx="29">
                  <c:v>48277756</c:v>
                </c:pt>
                <c:pt idx="30">
                  <c:v>48277749</c:v>
                </c:pt>
                <c:pt idx="31">
                  <c:v>48277746</c:v>
                </c:pt>
                <c:pt idx="32">
                  <c:v>48277687</c:v>
                </c:pt>
                <c:pt idx="33">
                  <c:v>48277668</c:v>
                </c:pt>
                <c:pt idx="34">
                  <c:v>48277653</c:v>
                </c:pt>
                <c:pt idx="35">
                  <c:v>48277637</c:v>
                </c:pt>
                <c:pt idx="36">
                  <c:v>48277627</c:v>
                </c:pt>
                <c:pt idx="37">
                  <c:v>48277609</c:v>
                </c:pt>
                <c:pt idx="38">
                  <c:v>48277608</c:v>
                </c:pt>
                <c:pt idx="39">
                  <c:v>48277596</c:v>
                </c:pt>
                <c:pt idx="40">
                  <c:v>48277567</c:v>
                </c:pt>
                <c:pt idx="41">
                  <c:v>48277555</c:v>
                </c:pt>
                <c:pt idx="42">
                  <c:v>48277554</c:v>
                </c:pt>
                <c:pt idx="43">
                  <c:v>48277553</c:v>
                </c:pt>
                <c:pt idx="44">
                  <c:v>48277517</c:v>
                </c:pt>
                <c:pt idx="45">
                  <c:v>48277508</c:v>
                </c:pt>
                <c:pt idx="46">
                  <c:v>48277476</c:v>
                </c:pt>
                <c:pt idx="47">
                  <c:v>48277464</c:v>
                </c:pt>
                <c:pt idx="48">
                  <c:v>48277412</c:v>
                </c:pt>
                <c:pt idx="49">
                  <c:v>48277392</c:v>
                </c:pt>
                <c:pt idx="50">
                  <c:v>48277331</c:v>
                </c:pt>
                <c:pt idx="51">
                  <c:v>48277041</c:v>
                </c:pt>
                <c:pt idx="52">
                  <c:v>48277036</c:v>
                </c:pt>
                <c:pt idx="53">
                  <c:v>48277027</c:v>
                </c:pt>
                <c:pt idx="54">
                  <c:v>48276971</c:v>
                </c:pt>
                <c:pt idx="55">
                  <c:v>48276881</c:v>
                </c:pt>
                <c:pt idx="56">
                  <c:v>48276840</c:v>
                </c:pt>
                <c:pt idx="57">
                  <c:v>48276770</c:v>
                </c:pt>
                <c:pt idx="58">
                  <c:v>48276729</c:v>
                </c:pt>
                <c:pt idx="59">
                  <c:v>48276697</c:v>
                </c:pt>
                <c:pt idx="60">
                  <c:v>48276555</c:v>
                </c:pt>
                <c:pt idx="61">
                  <c:v>48276543</c:v>
                </c:pt>
                <c:pt idx="62">
                  <c:v>48276529</c:v>
                </c:pt>
                <c:pt idx="63">
                  <c:v>48276466</c:v>
                </c:pt>
                <c:pt idx="64">
                  <c:v>48276434</c:v>
                </c:pt>
                <c:pt idx="65">
                  <c:v>48276392</c:v>
                </c:pt>
                <c:pt idx="66">
                  <c:v>48276382</c:v>
                </c:pt>
                <c:pt idx="67">
                  <c:v>48276348</c:v>
                </c:pt>
                <c:pt idx="68">
                  <c:v>48276256</c:v>
                </c:pt>
                <c:pt idx="69">
                  <c:v>48276255</c:v>
                </c:pt>
                <c:pt idx="70">
                  <c:v>48276252</c:v>
                </c:pt>
                <c:pt idx="71">
                  <c:v>48276231</c:v>
                </c:pt>
                <c:pt idx="72">
                  <c:v>48276162</c:v>
                </c:pt>
                <c:pt idx="73">
                  <c:v>48276034</c:v>
                </c:pt>
                <c:pt idx="74">
                  <c:v>48275975</c:v>
                </c:pt>
                <c:pt idx="75">
                  <c:v>48275909</c:v>
                </c:pt>
                <c:pt idx="76">
                  <c:v>48275658</c:v>
                </c:pt>
                <c:pt idx="77">
                  <c:v>48275633</c:v>
                </c:pt>
                <c:pt idx="78">
                  <c:v>48275606</c:v>
                </c:pt>
                <c:pt idx="79">
                  <c:v>48275590</c:v>
                </c:pt>
                <c:pt idx="80">
                  <c:v>48275575</c:v>
                </c:pt>
                <c:pt idx="81">
                  <c:v>48275507</c:v>
                </c:pt>
                <c:pt idx="82">
                  <c:v>48275506</c:v>
                </c:pt>
                <c:pt idx="83">
                  <c:v>48275494</c:v>
                </c:pt>
                <c:pt idx="84">
                  <c:v>48275489</c:v>
                </c:pt>
                <c:pt idx="85">
                  <c:v>48275453</c:v>
                </c:pt>
                <c:pt idx="86">
                  <c:v>48275450</c:v>
                </c:pt>
                <c:pt idx="87">
                  <c:v>48275448</c:v>
                </c:pt>
                <c:pt idx="88">
                  <c:v>48275382</c:v>
                </c:pt>
                <c:pt idx="89">
                  <c:v>48275299</c:v>
                </c:pt>
                <c:pt idx="90">
                  <c:v>48275292</c:v>
                </c:pt>
                <c:pt idx="91">
                  <c:v>48275285</c:v>
                </c:pt>
                <c:pt idx="92">
                  <c:v>48275244</c:v>
                </c:pt>
                <c:pt idx="93">
                  <c:v>48275233</c:v>
                </c:pt>
                <c:pt idx="94">
                  <c:v>48275227</c:v>
                </c:pt>
                <c:pt idx="95">
                  <c:v>48275195</c:v>
                </c:pt>
                <c:pt idx="96">
                  <c:v>48275192</c:v>
                </c:pt>
                <c:pt idx="97">
                  <c:v>48275039</c:v>
                </c:pt>
                <c:pt idx="98">
                  <c:v>48275023</c:v>
                </c:pt>
                <c:pt idx="99">
                  <c:v>48274988</c:v>
                </c:pt>
                <c:pt idx="100">
                  <c:v>48274922</c:v>
                </c:pt>
                <c:pt idx="101">
                  <c:v>48274901</c:v>
                </c:pt>
                <c:pt idx="102">
                  <c:v>48274897</c:v>
                </c:pt>
                <c:pt idx="103">
                  <c:v>48274861</c:v>
                </c:pt>
                <c:pt idx="104">
                  <c:v>48274837</c:v>
                </c:pt>
                <c:pt idx="105">
                  <c:v>48274762</c:v>
                </c:pt>
                <c:pt idx="106">
                  <c:v>48274760</c:v>
                </c:pt>
                <c:pt idx="107">
                  <c:v>48274756</c:v>
                </c:pt>
                <c:pt idx="108">
                  <c:v>48274710</c:v>
                </c:pt>
                <c:pt idx="109">
                  <c:v>48274670</c:v>
                </c:pt>
                <c:pt idx="110">
                  <c:v>48274667</c:v>
                </c:pt>
                <c:pt idx="111">
                  <c:v>48274640</c:v>
                </c:pt>
                <c:pt idx="112">
                  <c:v>48274624</c:v>
                </c:pt>
                <c:pt idx="113">
                  <c:v>48274529</c:v>
                </c:pt>
                <c:pt idx="114">
                  <c:v>48274455</c:v>
                </c:pt>
                <c:pt idx="115">
                  <c:v>48274356</c:v>
                </c:pt>
                <c:pt idx="116">
                  <c:v>48274341</c:v>
                </c:pt>
                <c:pt idx="117">
                  <c:v>48274309</c:v>
                </c:pt>
                <c:pt idx="118">
                  <c:v>48274291</c:v>
                </c:pt>
                <c:pt idx="119">
                  <c:v>48274277</c:v>
                </c:pt>
                <c:pt idx="120">
                  <c:v>48274268</c:v>
                </c:pt>
                <c:pt idx="121">
                  <c:v>48274240</c:v>
                </c:pt>
                <c:pt idx="122">
                  <c:v>48274221</c:v>
                </c:pt>
                <c:pt idx="123">
                  <c:v>48274206</c:v>
                </c:pt>
                <c:pt idx="124">
                  <c:v>48274189</c:v>
                </c:pt>
                <c:pt idx="125">
                  <c:v>48274131</c:v>
                </c:pt>
                <c:pt idx="126">
                  <c:v>48274113</c:v>
                </c:pt>
                <c:pt idx="127">
                  <c:v>48274090</c:v>
                </c:pt>
                <c:pt idx="128">
                  <c:v>48274082</c:v>
                </c:pt>
                <c:pt idx="129">
                  <c:v>48274070</c:v>
                </c:pt>
                <c:pt idx="130">
                  <c:v>48273958</c:v>
                </c:pt>
                <c:pt idx="131">
                  <c:v>48273954</c:v>
                </c:pt>
                <c:pt idx="132">
                  <c:v>48273929</c:v>
                </c:pt>
                <c:pt idx="133">
                  <c:v>48273918</c:v>
                </c:pt>
                <c:pt idx="134">
                  <c:v>48273903</c:v>
                </c:pt>
                <c:pt idx="135">
                  <c:v>48273816</c:v>
                </c:pt>
                <c:pt idx="136">
                  <c:v>48273814</c:v>
                </c:pt>
                <c:pt idx="137">
                  <c:v>48273812</c:v>
                </c:pt>
                <c:pt idx="138">
                  <c:v>48273737</c:v>
                </c:pt>
                <c:pt idx="139">
                  <c:v>48273665</c:v>
                </c:pt>
                <c:pt idx="140">
                  <c:v>48273648</c:v>
                </c:pt>
                <c:pt idx="141">
                  <c:v>48273632</c:v>
                </c:pt>
                <c:pt idx="142">
                  <c:v>48273587</c:v>
                </c:pt>
                <c:pt idx="143">
                  <c:v>48273584</c:v>
                </c:pt>
                <c:pt idx="144">
                  <c:v>48273583</c:v>
                </c:pt>
                <c:pt idx="145">
                  <c:v>48273473</c:v>
                </c:pt>
                <c:pt idx="146">
                  <c:v>48273471</c:v>
                </c:pt>
                <c:pt idx="147">
                  <c:v>48273466</c:v>
                </c:pt>
                <c:pt idx="148">
                  <c:v>48273464</c:v>
                </c:pt>
                <c:pt idx="149">
                  <c:v>48273449</c:v>
                </c:pt>
                <c:pt idx="150">
                  <c:v>48273439</c:v>
                </c:pt>
                <c:pt idx="151">
                  <c:v>48273425</c:v>
                </c:pt>
                <c:pt idx="152">
                  <c:v>48273367</c:v>
                </c:pt>
                <c:pt idx="153">
                  <c:v>48273237</c:v>
                </c:pt>
                <c:pt idx="154">
                  <c:v>48273167</c:v>
                </c:pt>
                <c:pt idx="155">
                  <c:v>48273158</c:v>
                </c:pt>
                <c:pt idx="156">
                  <c:v>48273155</c:v>
                </c:pt>
                <c:pt idx="157">
                  <c:v>48273084</c:v>
                </c:pt>
                <c:pt idx="158">
                  <c:v>48273074</c:v>
                </c:pt>
                <c:pt idx="159">
                  <c:v>48273073</c:v>
                </c:pt>
                <c:pt idx="160">
                  <c:v>48273046</c:v>
                </c:pt>
                <c:pt idx="161">
                  <c:v>48272869</c:v>
                </c:pt>
                <c:pt idx="162">
                  <c:v>48272780</c:v>
                </c:pt>
                <c:pt idx="163">
                  <c:v>48272750</c:v>
                </c:pt>
                <c:pt idx="164">
                  <c:v>48272729</c:v>
                </c:pt>
                <c:pt idx="165">
                  <c:v>48272713</c:v>
                </c:pt>
                <c:pt idx="166">
                  <c:v>48272542</c:v>
                </c:pt>
                <c:pt idx="167">
                  <c:v>48272517</c:v>
                </c:pt>
                <c:pt idx="168">
                  <c:v>48272516</c:v>
                </c:pt>
                <c:pt idx="169">
                  <c:v>48272508</c:v>
                </c:pt>
                <c:pt idx="170">
                  <c:v>48272507</c:v>
                </c:pt>
                <c:pt idx="171">
                  <c:v>48272501</c:v>
                </c:pt>
                <c:pt idx="172">
                  <c:v>48272500</c:v>
                </c:pt>
                <c:pt idx="173">
                  <c:v>48272383</c:v>
                </c:pt>
                <c:pt idx="174">
                  <c:v>48272374</c:v>
                </c:pt>
                <c:pt idx="175">
                  <c:v>48272367</c:v>
                </c:pt>
                <c:pt idx="176">
                  <c:v>48272362</c:v>
                </c:pt>
                <c:pt idx="177">
                  <c:v>48272351</c:v>
                </c:pt>
                <c:pt idx="178">
                  <c:v>48272342</c:v>
                </c:pt>
                <c:pt idx="179">
                  <c:v>48272330</c:v>
                </c:pt>
                <c:pt idx="180">
                  <c:v>48272304</c:v>
                </c:pt>
                <c:pt idx="181">
                  <c:v>48272259</c:v>
                </c:pt>
                <c:pt idx="182">
                  <c:v>48272241</c:v>
                </c:pt>
                <c:pt idx="183">
                  <c:v>48272215</c:v>
                </c:pt>
                <c:pt idx="184">
                  <c:v>48272214</c:v>
                </c:pt>
                <c:pt idx="185">
                  <c:v>48272069</c:v>
                </c:pt>
                <c:pt idx="186">
                  <c:v>48272066</c:v>
                </c:pt>
                <c:pt idx="187">
                  <c:v>48272055</c:v>
                </c:pt>
                <c:pt idx="188">
                  <c:v>48272020</c:v>
                </c:pt>
                <c:pt idx="189">
                  <c:v>48272004</c:v>
                </c:pt>
                <c:pt idx="190">
                  <c:v>48271904</c:v>
                </c:pt>
                <c:pt idx="191">
                  <c:v>48271865</c:v>
                </c:pt>
                <c:pt idx="192">
                  <c:v>48271840</c:v>
                </c:pt>
                <c:pt idx="193">
                  <c:v>48271833</c:v>
                </c:pt>
                <c:pt idx="194">
                  <c:v>48271833</c:v>
                </c:pt>
                <c:pt idx="195">
                  <c:v>48271590</c:v>
                </c:pt>
                <c:pt idx="196">
                  <c:v>48271589</c:v>
                </c:pt>
                <c:pt idx="197">
                  <c:v>48271558</c:v>
                </c:pt>
                <c:pt idx="198">
                  <c:v>48271475</c:v>
                </c:pt>
                <c:pt idx="199">
                  <c:v>48271448</c:v>
                </c:pt>
                <c:pt idx="200">
                  <c:v>48271433</c:v>
                </c:pt>
                <c:pt idx="201">
                  <c:v>48271270</c:v>
                </c:pt>
                <c:pt idx="202">
                  <c:v>48271235</c:v>
                </c:pt>
                <c:pt idx="203">
                  <c:v>48271216</c:v>
                </c:pt>
                <c:pt idx="204">
                  <c:v>48271205</c:v>
                </c:pt>
                <c:pt idx="205">
                  <c:v>48271202</c:v>
                </c:pt>
                <c:pt idx="206">
                  <c:v>48271154</c:v>
                </c:pt>
                <c:pt idx="207">
                  <c:v>48271151</c:v>
                </c:pt>
                <c:pt idx="208">
                  <c:v>48271149</c:v>
                </c:pt>
                <c:pt idx="209">
                  <c:v>48271142</c:v>
                </c:pt>
                <c:pt idx="210">
                  <c:v>48271139</c:v>
                </c:pt>
                <c:pt idx="211">
                  <c:v>48271136</c:v>
                </c:pt>
                <c:pt idx="212">
                  <c:v>48271127</c:v>
                </c:pt>
                <c:pt idx="213">
                  <c:v>48271122</c:v>
                </c:pt>
                <c:pt idx="214">
                  <c:v>48271100</c:v>
                </c:pt>
                <c:pt idx="215">
                  <c:v>48271079</c:v>
                </c:pt>
                <c:pt idx="216">
                  <c:v>48271077</c:v>
                </c:pt>
                <c:pt idx="217">
                  <c:v>48270979</c:v>
                </c:pt>
                <c:pt idx="218">
                  <c:v>48270936</c:v>
                </c:pt>
                <c:pt idx="219">
                  <c:v>48270929</c:v>
                </c:pt>
                <c:pt idx="220">
                  <c:v>48270900</c:v>
                </c:pt>
                <c:pt idx="221">
                  <c:v>48270874</c:v>
                </c:pt>
                <c:pt idx="222">
                  <c:v>48270873</c:v>
                </c:pt>
                <c:pt idx="223">
                  <c:v>48270871</c:v>
                </c:pt>
                <c:pt idx="224">
                  <c:v>48270861</c:v>
                </c:pt>
                <c:pt idx="225">
                  <c:v>48270777</c:v>
                </c:pt>
                <c:pt idx="226">
                  <c:v>48270757</c:v>
                </c:pt>
                <c:pt idx="227">
                  <c:v>48270752</c:v>
                </c:pt>
                <c:pt idx="228">
                  <c:v>48270751</c:v>
                </c:pt>
                <c:pt idx="229">
                  <c:v>48270750</c:v>
                </c:pt>
                <c:pt idx="230">
                  <c:v>48270712</c:v>
                </c:pt>
                <c:pt idx="231">
                  <c:v>48270662</c:v>
                </c:pt>
                <c:pt idx="232">
                  <c:v>48270633</c:v>
                </c:pt>
                <c:pt idx="233">
                  <c:v>48270565</c:v>
                </c:pt>
                <c:pt idx="234">
                  <c:v>48270553</c:v>
                </c:pt>
                <c:pt idx="235">
                  <c:v>48270532</c:v>
                </c:pt>
                <c:pt idx="236">
                  <c:v>48270468</c:v>
                </c:pt>
                <c:pt idx="237">
                  <c:v>48270440</c:v>
                </c:pt>
                <c:pt idx="238">
                  <c:v>48270436</c:v>
                </c:pt>
                <c:pt idx="239">
                  <c:v>48270329</c:v>
                </c:pt>
                <c:pt idx="240">
                  <c:v>48270310</c:v>
                </c:pt>
                <c:pt idx="241">
                  <c:v>48270283</c:v>
                </c:pt>
                <c:pt idx="242">
                  <c:v>48270278</c:v>
                </c:pt>
                <c:pt idx="243">
                  <c:v>48270268</c:v>
                </c:pt>
                <c:pt idx="244">
                  <c:v>48270137</c:v>
                </c:pt>
                <c:pt idx="245">
                  <c:v>48270119</c:v>
                </c:pt>
                <c:pt idx="246">
                  <c:v>48270117</c:v>
                </c:pt>
                <c:pt idx="247">
                  <c:v>48270098</c:v>
                </c:pt>
                <c:pt idx="248">
                  <c:v>48270081</c:v>
                </c:pt>
                <c:pt idx="249">
                  <c:v>48270064</c:v>
                </c:pt>
                <c:pt idx="250">
                  <c:v>48269903</c:v>
                </c:pt>
                <c:pt idx="251">
                  <c:v>48269827</c:v>
                </c:pt>
                <c:pt idx="252">
                  <c:v>48269820</c:v>
                </c:pt>
                <c:pt idx="253">
                  <c:v>48269809</c:v>
                </c:pt>
                <c:pt idx="254">
                  <c:v>48269802</c:v>
                </c:pt>
                <c:pt idx="255">
                  <c:v>48269786</c:v>
                </c:pt>
                <c:pt idx="256">
                  <c:v>48269726</c:v>
                </c:pt>
                <c:pt idx="257">
                  <c:v>48269713</c:v>
                </c:pt>
                <c:pt idx="258">
                  <c:v>48269655</c:v>
                </c:pt>
                <c:pt idx="259">
                  <c:v>48269651</c:v>
                </c:pt>
                <c:pt idx="260">
                  <c:v>48269649</c:v>
                </c:pt>
                <c:pt idx="261">
                  <c:v>48269634</c:v>
                </c:pt>
                <c:pt idx="262">
                  <c:v>48269631</c:v>
                </c:pt>
                <c:pt idx="263">
                  <c:v>48269560</c:v>
                </c:pt>
                <c:pt idx="264">
                  <c:v>48269523</c:v>
                </c:pt>
                <c:pt idx="265">
                  <c:v>48269478</c:v>
                </c:pt>
                <c:pt idx="266">
                  <c:v>48269456</c:v>
                </c:pt>
                <c:pt idx="267">
                  <c:v>48269454</c:v>
                </c:pt>
                <c:pt idx="268">
                  <c:v>48269446</c:v>
                </c:pt>
                <c:pt idx="269">
                  <c:v>48269435</c:v>
                </c:pt>
                <c:pt idx="270">
                  <c:v>48269428</c:v>
                </c:pt>
                <c:pt idx="271">
                  <c:v>48269426</c:v>
                </c:pt>
                <c:pt idx="272">
                  <c:v>48269305</c:v>
                </c:pt>
                <c:pt idx="273">
                  <c:v>48269302</c:v>
                </c:pt>
                <c:pt idx="274">
                  <c:v>48269268</c:v>
                </c:pt>
                <c:pt idx="275">
                  <c:v>48269089</c:v>
                </c:pt>
                <c:pt idx="276">
                  <c:v>48269074</c:v>
                </c:pt>
                <c:pt idx="277">
                  <c:v>48269066</c:v>
                </c:pt>
                <c:pt idx="278">
                  <c:v>48269036</c:v>
                </c:pt>
                <c:pt idx="279">
                  <c:v>48269021</c:v>
                </c:pt>
                <c:pt idx="280">
                  <c:v>48268995</c:v>
                </c:pt>
                <c:pt idx="281">
                  <c:v>48268975</c:v>
                </c:pt>
                <c:pt idx="282">
                  <c:v>48268954</c:v>
                </c:pt>
                <c:pt idx="283">
                  <c:v>48268877</c:v>
                </c:pt>
                <c:pt idx="284">
                  <c:v>48268733</c:v>
                </c:pt>
                <c:pt idx="285">
                  <c:v>48268711</c:v>
                </c:pt>
                <c:pt idx="286">
                  <c:v>48268709</c:v>
                </c:pt>
                <c:pt idx="287">
                  <c:v>48268639</c:v>
                </c:pt>
                <c:pt idx="288">
                  <c:v>48268638</c:v>
                </c:pt>
                <c:pt idx="289">
                  <c:v>48268626</c:v>
                </c:pt>
                <c:pt idx="290">
                  <c:v>48268592</c:v>
                </c:pt>
                <c:pt idx="291">
                  <c:v>48268553</c:v>
                </c:pt>
                <c:pt idx="292">
                  <c:v>48268538</c:v>
                </c:pt>
                <c:pt idx="293">
                  <c:v>48268484</c:v>
                </c:pt>
                <c:pt idx="294">
                  <c:v>48268475</c:v>
                </c:pt>
                <c:pt idx="295">
                  <c:v>48268443</c:v>
                </c:pt>
                <c:pt idx="296">
                  <c:v>48268399</c:v>
                </c:pt>
                <c:pt idx="297">
                  <c:v>48268387</c:v>
                </c:pt>
                <c:pt idx="298">
                  <c:v>48268367</c:v>
                </c:pt>
                <c:pt idx="299">
                  <c:v>48268341</c:v>
                </c:pt>
                <c:pt idx="300">
                  <c:v>48268331</c:v>
                </c:pt>
                <c:pt idx="301">
                  <c:v>48268294</c:v>
                </c:pt>
                <c:pt idx="302">
                  <c:v>48268144</c:v>
                </c:pt>
                <c:pt idx="303">
                  <c:v>48268115</c:v>
                </c:pt>
                <c:pt idx="304">
                  <c:v>48268070</c:v>
                </c:pt>
                <c:pt idx="305">
                  <c:v>48268019</c:v>
                </c:pt>
                <c:pt idx="306">
                  <c:v>48267891</c:v>
                </c:pt>
                <c:pt idx="307">
                  <c:v>48267861</c:v>
                </c:pt>
                <c:pt idx="308">
                  <c:v>48267849</c:v>
                </c:pt>
                <c:pt idx="309">
                  <c:v>48267800</c:v>
                </c:pt>
                <c:pt idx="310">
                  <c:v>48267777</c:v>
                </c:pt>
                <c:pt idx="311">
                  <c:v>48267774</c:v>
                </c:pt>
                <c:pt idx="312">
                  <c:v>48267752</c:v>
                </c:pt>
                <c:pt idx="313">
                  <c:v>48267659</c:v>
                </c:pt>
                <c:pt idx="314">
                  <c:v>48267656</c:v>
                </c:pt>
                <c:pt idx="315">
                  <c:v>48267585</c:v>
                </c:pt>
                <c:pt idx="316">
                  <c:v>48267560</c:v>
                </c:pt>
                <c:pt idx="317">
                  <c:v>48267502</c:v>
                </c:pt>
                <c:pt idx="318">
                  <c:v>48267345</c:v>
                </c:pt>
                <c:pt idx="319">
                  <c:v>48267291</c:v>
                </c:pt>
                <c:pt idx="320">
                  <c:v>48267207</c:v>
                </c:pt>
                <c:pt idx="321">
                  <c:v>48267206</c:v>
                </c:pt>
                <c:pt idx="322">
                  <c:v>48267191</c:v>
                </c:pt>
                <c:pt idx="323">
                  <c:v>48267174</c:v>
                </c:pt>
                <c:pt idx="324">
                  <c:v>48267169</c:v>
                </c:pt>
                <c:pt idx="325">
                  <c:v>48267144</c:v>
                </c:pt>
                <c:pt idx="326">
                  <c:v>48267115</c:v>
                </c:pt>
                <c:pt idx="327">
                  <c:v>48267000</c:v>
                </c:pt>
                <c:pt idx="328">
                  <c:v>48266968</c:v>
                </c:pt>
                <c:pt idx="329">
                  <c:v>48266946</c:v>
                </c:pt>
                <c:pt idx="330">
                  <c:v>48266911</c:v>
                </c:pt>
                <c:pt idx="331">
                  <c:v>48266708</c:v>
                </c:pt>
                <c:pt idx="332">
                  <c:v>48266685</c:v>
                </c:pt>
                <c:pt idx="333">
                  <c:v>48266679</c:v>
                </c:pt>
                <c:pt idx="334">
                  <c:v>48266669</c:v>
                </c:pt>
                <c:pt idx="335">
                  <c:v>48266503</c:v>
                </c:pt>
                <c:pt idx="336">
                  <c:v>48266473</c:v>
                </c:pt>
                <c:pt idx="337">
                  <c:v>48266468</c:v>
                </c:pt>
                <c:pt idx="338">
                  <c:v>48266466</c:v>
                </c:pt>
                <c:pt idx="339">
                  <c:v>48266436</c:v>
                </c:pt>
                <c:pt idx="340">
                  <c:v>48266427</c:v>
                </c:pt>
                <c:pt idx="341">
                  <c:v>48266398</c:v>
                </c:pt>
                <c:pt idx="342">
                  <c:v>48266397</c:v>
                </c:pt>
                <c:pt idx="343">
                  <c:v>48266253</c:v>
                </c:pt>
                <c:pt idx="344">
                  <c:v>48266223</c:v>
                </c:pt>
                <c:pt idx="345">
                  <c:v>48266192</c:v>
                </c:pt>
                <c:pt idx="346">
                  <c:v>48266191</c:v>
                </c:pt>
                <c:pt idx="347">
                  <c:v>48266034</c:v>
                </c:pt>
                <c:pt idx="348">
                  <c:v>48266033</c:v>
                </c:pt>
                <c:pt idx="349">
                  <c:v>48266022</c:v>
                </c:pt>
                <c:pt idx="350">
                  <c:v>48265866</c:v>
                </c:pt>
                <c:pt idx="351">
                  <c:v>48265861</c:v>
                </c:pt>
                <c:pt idx="352">
                  <c:v>48265856</c:v>
                </c:pt>
                <c:pt idx="353">
                  <c:v>48265827</c:v>
                </c:pt>
                <c:pt idx="354">
                  <c:v>48265823</c:v>
                </c:pt>
                <c:pt idx="355">
                  <c:v>48265728</c:v>
                </c:pt>
                <c:pt idx="356">
                  <c:v>48265703</c:v>
                </c:pt>
                <c:pt idx="357">
                  <c:v>48265685</c:v>
                </c:pt>
                <c:pt idx="358">
                  <c:v>48265670</c:v>
                </c:pt>
                <c:pt idx="359">
                  <c:v>48265651</c:v>
                </c:pt>
                <c:pt idx="360">
                  <c:v>48265637</c:v>
                </c:pt>
                <c:pt idx="361">
                  <c:v>48265613</c:v>
                </c:pt>
                <c:pt idx="362">
                  <c:v>48265592</c:v>
                </c:pt>
                <c:pt idx="363">
                  <c:v>48265583</c:v>
                </c:pt>
                <c:pt idx="364">
                  <c:v>48265574</c:v>
                </c:pt>
                <c:pt idx="365">
                  <c:v>48265547</c:v>
                </c:pt>
                <c:pt idx="366">
                  <c:v>48265546</c:v>
                </c:pt>
                <c:pt idx="367">
                  <c:v>48265542</c:v>
                </c:pt>
                <c:pt idx="368">
                  <c:v>48265532</c:v>
                </c:pt>
                <c:pt idx="369">
                  <c:v>48265531</c:v>
                </c:pt>
                <c:pt idx="370">
                  <c:v>48265426</c:v>
                </c:pt>
                <c:pt idx="371">
                  <c:v>48265394</c:v>
                </c:pt>
                <c:pt idx="372">
                  <c:v>48265376</c:v>
                </c:pt>
                <c:pt idx="373">
                  <c:v>48265366</c:v>
                </c:pt>
                <c:pt idx="374">
                  <c:v>48265222</c:v>
                </c:pt>
                <c:pt idx="375">
                  <c:v>48265216</c:v>
                </c:pt>
                <c:pt idx="376">
                  <c:v>48265209</c:v>
                </c:pt>
                <c:pt idx="377">
                  <c:v>48265182</c:v>
                </c:pt>
                <c:pt idx="378">
                  <c:v>48265175</c:v>
                </c:pt>
                <c:pt idx="379">
                  <c:v>48265134</c:v>
                </c:pt>
                <c:pt idx="380">
                  <c:v>48265102</c:v>
                </c:pt>
                <c:pt idx="381">
                  <c:v>48265079</c:v>
                </c:pt>
                <c:pt idx="382">
                  <c:v>48265024</c:v>
                </c:pt>
                <c:pt idx="383">
                  <c:v>48265022</c:v>
                </c:pt>
                <c:pt idx="384">
                  <c:v>48265021</c:v>
                </c:pt>
                <c:pt idx="385">
                  <c:v>48265008</c:v>
                </c:pt>
                <c:pt idx="386">
                  <c:v>48264833</c:v>
                </c:pt>
                <c:pt idx="387">
                  <c:v>48264823</c:v>
                </c:pt>
                <c:pt idx="388">
                  <c:v>48264791</c:v>
                </c:pt>
                <c:pt idx="389">
                  <c:v>48264777</c:v>
                </c:pt>
                <c:pt idx="390">
                  <c:v>48264758</c:v>
                </c:pt>
                <c:pt idx="391">
                  <c:v>48264745</c:v>
                </c:pt>
                <c:pt idx="392">
                  <c:v>48264743</c:v>
                </c:pt>
                <c:pt idx="393">
                  <c:v>48264717</c:v>
                </c:pt>
                <c:pt idx="394">
                  <c:v>48264663</c:v>
                </c:pt>
                <c:pt idx="395">
                  <c:v>48264660</c:v>
                </c:pt>
                <c:pt idx="396">
                  <c:v>48264659</c:v>
                </c:pt>
                <c:pt idx="397">
                  <c:v>48264642</c:v>
                </c:pt>
                <c:pt idx="398">
                  <c:v>48264641</c:v>
                </c:pt>
                <c:pt idx="399">
                  <c:v>48264640</c:v>
                </c:pt>
                <c:pt idx="400">
                  <c:v>48264600</c:v>
                </c:pt>
                <c:pt idx="401">
                  <c:v>48264585</c:v>
                </c:pt>
                <c:pt idx="402">
                  <c:v>48264583</c:v>
                </c:pt>
                <c:pt idx="403">
                  <c:v>48264546</c:v>
                </c:pt>
                <c:pt idx="404">
                  <c:v>48264526</c:v>
                </c:pt>
                <c:pt idx="405">
                  <c:v>48264525</c:v>
                </c:pt>
                <c:pt idx="406">
                  <c:v>48264512</c:v>
                </c:pt>
                <c:pt idx="407">
                  <c:v>48264494</c:v>
                </c:pt>
                <c:pt idx="408">
                  <c:v>48264366</c:v>
                </c:pt>
                <c:pt idx="409">
                  <c:v>48264365</c:v>
                </c:pt>
                <c:pt idx="410">
                  <c:v>48264362</c:v>
                </c:pt>
                <c:pt idx="411">
                  <c:v>48264347</c:v>
                </c:pt>
                <c:pt idx="412">
                  <c:v>48264315</c:v>
                </c:pt>
                <c:pt idx="413">
                  <c:v>48263975</c:v>
                </c:pt>
                <c:pt idx="414">
                  <c:v>48263918</c:v>
                </c:pt>
                <c:pt idx="415">
                  <c:v>48263909</c:v>
                </c:pt>
                <c:pt idx="416">
                  <c:v>48263903</c:v>
                </c:pt>
                <c:pt idx="417">
                  <c:v>48263886</c:v>
                </c:pt>
                <c:pt idx="418">
                  <c:v>48263642</c:v>
                </c:pt>
                <c:pt idx="419">
                  <c:v>48263634</c:v>
                </c:pt>
                <c:pt idx="420">
                  <c:v>48263588</c:v>
                </c:pt>
                <c:pt idx="421">
                  <c:v>48263586</c:v>
                </c:pt>
                <c:pt idx="422">
                  <c:v>48263551</c:v>
                </c:pt>
                <c:pt idx="423">
                  <c:v>48263550</c:v>
                </c:pt>
                <c:pt idx="424">
                  <c:v>48263538</c:v>
                </c:pt>
                <c:pt idx="425">
                  <c:v>48263526</c:v>
                </c:pt>
                <c:pt idx="426">
                  <c:v>48263491</c:v>
                </c:pt>
                <c:pt idx="427">
                  <c:v>48263460</c:v>
                </c:pt>
                <c:pt idx="428">
                  <c:v>48263442</c:v>
                </c:pt>
                <c:pt idx="429">
                  <c:v>48263421</c:v>
                </c:pt>
                <c:pt idx="430">
                  <c:v>48263414</c:v>
                </c:pt>
                <c:pt idx="431">
                  <c:v>48263109</c:v>
                </c:pt>
                <c:pt idx="432">
                  <c:v>48263099</c:v>
                </c:pt>
                <c:pt idx="433">
                  <c:v>48263096</c:v>
                </c:pt>
                <c:pt idx="434">
                  <c:v>48263061</c:v>
                </c:pt>
                <c:pt idx="435">
                  <c:v>48263021</c:v>
                </c:pt>
              </c:numCache>
            </c:numRef>
          </c:xVal>
          <c:yVal>
            <c:numRef>
              <c:f>Freqs!$B$5:$B$440</c:f>
              <c:numCache>
                <c:formatCode>0.000</c:formatCode>
                <c:ptCount val="436"/>
                <c:pt idx="0">
                  <c:v>9.9840299999999993E-2</c:v>
                </c:pt>
                <c:pt idx="1">
                  <c:v>1.9968099999999999E-2</c:v>
                </c:pt>
                <c:pt idx="2">
                  <c:v>3.9936100000000002E-2</c:v>
                </c:pt>
                <c:pt idx="3">
                  <c:v>1.9968099999999999E-2</c:v>
                </c:pt>
                <c:pt idx="4">
                  <c:v>1.9968099999999999E-2</c:v>
                </c:pt>
                <c:pt idx="5">
                  <c:v>0.239617</c:v>
                </c:pt>
                <c:pt idx="6">
                  <c:v>7.9872200000000004E-2</c:v>
                </c:pt>
                <c:pt idx="7">
                  <c:v>1.9968099999999999E-2</c:v>
                </c:pt>
                <c:pt idx="8">
                  <c:v>1.9968099999999999E-2</c:v>
                </c:pt>
                <c:pt idx="9">
                  <c:v>21.9649</c:v>
                </c:pt>
                <c:pt idx="10">
                  <c:v>1.9968099999999999E-2</c:v>
                </c:pt>
                <c:pt idx="11">
                  <c:v>0.119808</c:v>
                </c:pt>
                <c:pt idx="12">
                  <c:v>6.42971</c:v>
                </c:pt>
                <c:pt idx="13">
                  <c:v>3.9936100000000002E-2</c:v>
                </c:pt>
                <c:pt idx="14">
                  <c:v>0.25958499999999995</c:v>
                </c:pt>
                <c:pt idx="15">
                  <c:v>1.9968099999999999E-2</c:v>
                </c:pt>
                <c:pt idx="16">
                  <c:v>1.9968099999999999E-2</c:v>
                </c:pt>
                <c:pt idx="17">
                  <c:v>7.9872200000000004E-2</c:v>
                </c:pt>
                <c:pt idx="18">
                  <c:v>5.9904200000000005E-2</c:v>
                </c:pt>
                <c:pt idx="19">
                  <c:v>1.9968099999999999E-2</c:v>
                </c:pt>
                <c:pt idx="20">
                  <c:v>3.9936100000000002E-2</c:v>
                </c:pt>
                <c:pt idx="21">
                  <c:v>3.9936100000000002E-2</c:v>
                </c:pt>
                <c:pt idx="22">
                  <c:v>1.9968099999999999E-2</c:v>
                </c:pt>
                <c:pt idx="23">
                  <c:v>3.9936100000000002E-2</c:v>
                </c:pt>
                <c:pt idx="24">
                  <c:v>0.97843500000000005</c:v>
                </c:pt>
                <c:pt idx="25">
                  <c:v>3.4944099999999998</c:v>
                </c:pt>
                <c:pt idx="26">
                  <c:v>0.67891400000000002</c:v>
                </c:pt>
                <c:pt idx="27">
                  <c:v>1.9968099999999999E-2</c:v>
                </c:pt>
                <c:pt idx="28">
                  <c:v>1.9968099999999999E-2</c:v>
                </c:pt>
                <c:pt idx="29">
                  <c:v>5.9904200000000005E-2</c:v>
                </c:pt>
                <c:pt idx="30">
                  <c:v>9.1054300000000001</c:v>
                </c:pt>
                <c:pt idx="31">
                  <c:v>0.81869000000000003</c:v>
                </c:pt>
                <c:pt idx="32">
                  <c:v>1.9968099999999999E-2</c:v>
                </c:pt>
                <c:pt idx="33">
                  <c:v>1.9968099999999999E-2</c:v>
                </c:pt>
                <c:pt idx="34">
                  <c:v>3.6341900000000003</c:v>
                </c:pt>
                <c:pt idx="35">
                  <c:v>1.9968099999999999E-2</c:v>
                </c:pt>
                <c:pt idx="36">
                  <c:v>3.9936100000000002E-2</c:v>
                </c:pt>
                <c:pt idx="37">
                  <c:v>1.9968099999999999E-2</c:v>
                </c:pt>
                <c:pt idx="38">
                  <c:v>1.9968099999999999E-2</c:v>
                </c:pt>
                <c:pt idx="39">
                  <c:v>5.9904200000000005E-2</c:v>
                </c:pt>
                <c:pt idx="40">
                  <c:v>1.9968099999999999E-2</c:v>
                </c:pt>
                <c:pt idx="41">
                  <c:v>0.159744</c:v>
                </c:pt>
                <c:pt idx="42">
                  <c:v>1.9968099999999999E-2</c:v>
                </c:pt>
                <c:pt idx="43">
                  <c:v>1.9968099999999999E-2</c:v>
                </c:pt>
                <c:pt idx="44">
                  <c:v>1.9968099999999999E-2</c:v>
                </c:pt>
                <c:pt idx="45">
                  <c:v>1.9968099999999999E-2</c:v>
                </c:pt>
                <c:pt idx="46">
                  <c:v>0.29952099999999998</c:v>
                </c:pt>
                <c:pt idx="47">
                  <c:v>3.9936100000000002E-2</c:v>
                </c:pt>
                <c:pt idx="48">
                  <c:v>3.9936100000000002E-2</c:v>
                </c:pt>
                <c:pt idx="49">
                  <c:v>1.9968099999999999E-2</c:v>
                </c:pt>
                <c:pt idx="50">
                  <c:v>1.9968099999999999E-2</c:v>
                </c:pt>
                <c:pt idx="51">
                  <c:v>1.9968099999999999E-2</c:v>
                </c:pt>
                <c:pt idx="52">
                  <c:v>0.17971199999999998</c:v>
                </c:pt>
                <c:pt idx="53">
                  <c:v>0.35942499999999999</c:v>
                </c:pt>
                <c:pt idx="54">
                  <c:v>48</c:v>
                </c:pt>
                <c:pt idx="55">
                  <c:v>1.9968099999999999E-2</c:v>
                </c:pt>
                <c:pt idx="56">
                  <c:v>0.79872199999999993</c:v>
                </c:pt>
                <c:pt idx="57">
                  <c:v>1.9968099999999999E-2</c:v>
                </c:pt>
                <c:pt idx="58">
                  <c:v>1.9968099999999999E-2</c:v>
                </c:pt>
                <c:pt idx="59">
                  <c:v>1.9968099999999999E-2</c:v>
                </c:pt>
                <c:pt idx="60">
                  <c:v>8.2068699999999986</c:v>
                </c:pt>
                <c:pt idx="61">
                  <c:v>0.79872199999999993</c:v>
                </c:pt>
                <c:pt idx="62">
                  <c:v>1.9968099999999999E-2</c:v>
                </c:pt>
                <c:pt idx="63">
                  <c:v>3.9936100000000002E-2</c:v>
                </c:pt>
                <c:pt idx="64">
                  <c:v>1.9968099999999999E-2</c:v>
                </c:pt>
                <c:pt idx="65">
                  <c:v>1.13818</c:v>
                </c:pt>
                <c:pt idx="66">
                  <c:v>4.1333900000000003</c:v>
                </c:pt>
                <c:pt idx="67">
                  <c:v>0.279553</c:v>
                </c:pt>
                <c:pt idx="68">
                  <c:v>1.9968099999999999E-2</c:v>
                </c:pt>
                <c:pt idx="69">
                  <c:v>0.119808</c:v>
                </c:pt>
                <c:pt idx="70">
                  <c:v>23.3</c:v>
                </c:pt>
                <c:pt idx="71">
                  <c:v>1.9968099999999999E-2</c:v>
                </c:pt>
                <c:pt idx="72">
                  <c:v>25.5</c:v>
                </c:pt>
                <c:pt idx="73">
                  <c:v>4.1932900000000002</c:v>
                </c:pt>
                <c:pt idx="74">
                  <c:v>0.119808</c:v>
                </c:pt>
                <c:pt idx="75">
                  <c:v>1.9968099999999999E-2</c:v>
                </c:pt>
                <c:pt idx="76">
                  <c:v>1.9968099999999999E-2</c:v>
                </c:pt>
                <c:pt idx="77">
                  <c:v>7.9872200000000004E-2</c:v>
                </c:pt>
                <c:pt idx="78">
                  <c:v>0.13977600000000001</c:v>
                </c:pt>
                <c:pt idx="79">
                  <c:v>0.79872199999999993</c:v>
                </c:pt>
                <c:pt idx="80">
                  <c:v>1.9968099999999999E-2</c:v>
                </c:pt>
                <c:pt idx="81">
                  <c:v>1.9968099999999999E-2</c:v>
                </c:pt>
                <c:pt idx="82">
                  <c:v>0.119808</c:v>
                </c:pt>
                <c:pt idx="83">
                  <c:v>3.9936100000000002E-2</c:v>
                </c:pt>
                <c:pt idx="84">
                  <c:v>21.865000000000002</c:v>
                </c:pt>
                <c:pt idx="85">
                  <c:v>1.9968099999999999E-2</c:v>
                </c:pt>
                <c:pt idx="86">
                  <c:v>13.6182</c:v>
                </c:pt>
                <c:pt idx="87">
                  <c:v>0.13977600000000001</c:v>
                </c:pt>
                <c:pt idx="88">
                  <c:v>1.9968099999999999E-2</c:v>
                </c:pt>
                <c:pt idx="89">
                  <c:v>3.9936100000000002E-2</c:v>
                </c:pt>
                <c:pt idx="90">
                  <c:v>12.9193</c:v>
                </c:pt>
                <c:pt idx="91">
                  <c:v>5.3514399999999993</c:v>
                </c:pt>
                <c:pt idx="92">
                  <c:v>1.9968099999999999E-2</c:v>
                </c:pt>
                <c:pt idx="93">
                  <c:v>3.9936100000000002E-2</c:v>
                </c:pt>
                <c:pt idx="94">
                  <c:v>12.859400000000001</c:v>
                </c:pt>
                <c:pt idx="95">
                  <c:v>1.9968099999999999E-2</c:v>
                </c:pt>
                <c:pt idx="96">
                  <c:v>7.9872200000000004E-2</c:v>
                </c:pt>
                <c:pt idx="97">
                  <c:v>3.61422</c:v>
                </c:pt>
                <c:pt idx="98">
                  <c:v>1.9968099999999999E-2</c:v>
                </c:pt>
                <c:pt idx="99">
                  <c:v>1.9968099999999999E-2</c:v>
                </c:pt>
                <c:pt idx="100">
                  <c:v>1.9968099999999999E-2</c:v>
                </c:pt>
                <c:pt idx="101">
                  <c:v>1.9968099999999999E-2</c:v>
                </c:pt>
                <c:pt idx="102">
                  <c:v>1.9968099999999999E-2</c:v>
                </c:pt>
                <c:pt idx="103">
                  <c:v>1.9968099999999999E-2</c:v>
                </c:pt>
                <c:pt idx="104">
                  <c:v>0.239617</c:v>
                </c:pt>
                <c:pt idx="105">
                  <c:v>1.9968099999999999E-2</c:v>
                </c:pt>
                <c:pt idx="106">
                  <c:v>3.19489</c:v>
                </c:pt>
                <c:pt idx="107">
                  <c:v>1.9968099999999999E-2</c:v>
                </c:pt>
                <c:pt idx="108">
                  <c:v>5.9904200000000005E-2</c:v>
                </c:pt>
                <c:pt idx="109">
                  <c:v>5.9904200000000005E-2</c:v>
                </c:pt>
                <c:pt idx="110">
                  <c:v>7.9872200000000004E-2</c:v>
                </c:pt>
                <c:pt idx="111">
                  <c:v>0.43929700000000005</c:v>
                </c:pt>
                <c:pt idx="112">
                  <c:v>12.979199999999999</c:v>
                </c:pt>
                <c:pt idx="113">
                  <c:v>0.41932899999999995</c:v>
                </c:pt>
                <c:pt idx="114">
                  <c:v>1.9968099999999999E-2</c:v>
                </c:pt>
                <c:pt idx="115">
                  <c:v>1.9968099999999999E-2</c:v>
                </c:pt>
                <c:pt idx="116">
                  <c:v>3.9936100000000002E-2</c:v>
                </c:pt>
                <c:pt idx="117">
                  <c:v>25.579099999999997</c:v>
                </c:pt>
                <c:pt idx="118">
                  <c:v>25.579099999999997</c:v>
                </c:pt>
                <c:pt idx="119">
                  <c:v>1.9968099999999999E-2</c:v>
                </c:pt>
                <c:pt idx="120">
                  <c:v>0.29952099999999998</c:v>
                </c:pt>
                <c:pt idx="121">
                  <c:v>1.9968099999999999E-2</c:v>
                </c:pt>
                <c:pt idx="122">
                  <c:v>1.9968099999999999E-2</c:v>
                </c:pt>
                <c:pt idx="123">
                  <c:v>3.9936100000000002E-2</c:v>
                </c:pt>
                <c:pt idx="124">
                  <c:v>1.9968099999999999E-2</c:v>
                </c:pt>
                <c:pt idx="125">
                  <c:v>1.9968099999999999E-2</c:v>
                </c:pt>
                <c:pt idx="126">
                  <c:v>1.9968099999999999E-2</c:v>
                </c:pt>
                <c:pt idx="127">
                  <c:v>0.91853000000000007</c:v>
                </c:pt>
                <c:pt idx="128">
                  <c:v>1.9968099999999999E-2</c:v>
                </c:pt>
                <c:pt idx="129">
                  <c:v>1.9968099999999999E-2</c:v>
                </c:pt>
                <c:pt idx="130">
                  <c:v>5.9904200000000005E-2</c:v>
                </c:pt>
                <c:pt idx="131">
                  <c:v>1.9968099999999999E-2</c:v>
                </c:pt>
                <c:pt idx="132">
                  <c:v>1.9968099999999999E-2</c:v>
                </c:pt>
                <c:pt idx="133">
                  <c:v>1.9968099999999999E-2</c:v>
                </c:pt>
                <c:pt idx="134">
                  <c:v>3.93371</c:v>
                </c:pt>
                <c:pt idx="135">
                  <c:v>0.51916899999999999</c:v>
                </c:pt>
                <c:pt idx="136">
                  <c:v>0.13977600000000001</c:v>
                </c:pt>
                <c:pt idx="137">
                  <c:v>1.9968099999999999E-2</c:v>
                </c:pt>
                <c:pt idx="138">
                  <c:v>0.239617</c:v>
                </c:pt>
                <c:pt idx="139">
                  <c:v>0.29952099999999998</c:v>
                </c:pt>
                <c:pt idx="140">
                  <c:v>1.9968099999999999E-2</c:v>
                </c:pt>
                <c:pt idx="141">
                  <c:v>1.59744</c:v>
                </c:pt>
                <c:pt idx="142">
                  <c:v>1.9968099999999999E-2</c:v>
                </c:pt>
                <c:pt idx="143">
                  <c:v>1.9968099999999999E-2</c:v>
                </c:pt>
                <c:pt idx="144">
                  <c:v>1.9968099999999999E-2</c:v>
                </c:pt>
                <c:pt idx="145">
                  <c:v>0.159744</c:v>
                </c:pt>
                <c:pt idx="146">
                  <c:v>3.9936100000000002E-2</c:v>
                </c:pt>
                <c:pt idx="147">
                  <c:v>1.9968099999999999E-2</c:v>
                </c:pt>
                <c:pt idx="148">
                  <c:v>15.75</c:v>
                </c:pt>
                <c:pt idx="149">
                  <c:v>3.9936100000000002E-2</c:v>
                </c:pt>
                <c:pt idx="150">
                  <c:v>20.75</c:v>
                </c:pt>
                <c:pt idx="151">
                  <c:v>3.9936100000000002E-2</c:v>
                </c:pt>
                <c:pt idx="152">
                  <c:v>3.9936100000000002E-2</c:v>
                </c:pt>
                <c:pt idx="153">
                  <c:v>3.9936100000000002E-2</c:v>
                </c:pt>
                <c:pt idx="154">
                  <c:v>1.9968099999999999E-2</c:v>
                </c:pt>
                <c:pt idx="155">
                  <c:v>1.9968099999999999E-2</c:v>
                </c:pt>
                <c:pt idx="156">
                  <c:v>27.312000000000001</c:v>
                </c:pt>
                <c:pt idx="157">
                  <c:v>1.9968099999999999E-2</c:v>
                </c:pt>
                <c:pt idx="158">
                  <c:v>3.9936100000000002E-2</c:v>
                </c:pt>
                <c:pt idx="159">
                  <c:v>1.9968099999999999E-2</c:v>
                </c:pt>
                <c:pt idx="160">
                  <c:v>9.9840299999999993E-2</c:v>
                </c:pt>
                <c:pt idx="161">
                  <c:v>1.9968099999999999E-2</c:v>
                </c:pt>
                <c:pt idx="162">
                  <c:v>1.9968099999999999E-2</c:v>
                </c:pt>
                <c:pt idx="163">
                  <c:v>1.9968099999999999E-2</c:v>
                </c:pt>
                <c:pt idx="164">
                  <c:v>1.9968099999999999E-2</c:v>
                </c:pt>
                <c:pt idx="165">
                  <c:v>0.159744</c:v>
                </c:pt>
                <c:pt idx="166">
                  <c:v>1.9968099999999999E-2</c:v>
                </c:pt>
                <c:pt idx="167">
                  <c:v>1.9968099999999999E-2</c:v>
                </c:pt>
                <c:pt idx="168">
                  <c:v>5.9904200000000005E-2</c:v>
                </c:pt>
                <c:pt idx="169">
                  <c:v>7.9872200000000004E-2</c:v>
                </c:pt>
                <c:pt idx="170">
                  <c:v>7.9872200000000004E-2</c:v>
                </c:pt>
                <c:pt idx="171">
                  <c:v>1.9968099999999999E-2</c:v>
                </c:pt>
                <c:pt idx="172">
                  <c:v>0.159744</c:v>
                </c:pt>
                <c:pt idx="173">
                  <c:v>1.9968099999999999E-2</c:v>
                </c:pt>
                <c:pt idx="174">
                  <c:v>1.9968099999999999E-2</c:v>
                </c:pt>
                <c:pt idx="175">
                  <c:v>0.67891400000000002</c:v>
                </c:pt>
                <c:pt idx="176">
                  <c:v>0.43929700000000005</c:v>
                </c:pt>
                <c:pt idx="177">
                  <c:v>7.9872200000000004E-2</c:v>
                </c:pt>
                <c:pt idx="178">
                  <c:v>3.9936100000000002E-2</c:v>
                </c:pt>
                <c:pt idx="179">
                  <c:v>3.9936100000000002E-2</c:v>
                </c:pt>
                <c:pt idx="180">
                  <c:v>0.159744</c:v>
                </c:pt>
                <c:pt idx="181">
                  <c:v>1.9968099999999999E-2</c:v>
                </c:pt>
                <c:pt idx="182">
                  <c:v>0.29952099999999998</c:v>
                </c:pt>
                <c:pt idx="183">
                  <c:v>1.9968099999999999E-2</c:v>
                </c:pt>
                <c:pt idx="184">
                  <c:v>1.9968099999999999E-2</c:v>
                </c:pt>
                <c:pt idx="185">
                  <c:v>1.9968099999999999E-2</c:v>
                </c:pt>
                <c:pt idx="186">
                  <c:v>0.159744</c:v>
                </c:pt>
                <c:pt idx="187">
                  <c:v>30.390999999999998</c:v>
                </c:pt>
                <c:pt idx="188">
                  <c:v>2.2364199999999999</c:v>
                </c:pt>
                <c:pt idx="189">
                  <c:v>1.9968099999999999E-2</c:v>
                </c:pt>
                <c:pt idx="190">
                  <c:v>2.2563900000000001</c:v>
                </c:pt>
                <c:pt idx="191">
                  <c:v>3.9936100000000002E-2</c:v>
                </c:pt>
                <c:pt idx="192">
                  <c:v>1.9968099999999999E-2</c:v>
                </c:pt>
                <c:pt idx="193">
                  <c:v>1.9968099999999999E-2</c:v>
                </c:pt>
                <c:pt idx="194">
                  <c:v>5.9904200000000005E-2</c:v>
                </c:pt>
                <c:pt idx="195">
                  <c:v>1.9968099999999999E-2</c:v>
                </c:pt>
                <c:pt idx="196">
                  <c:v>3.9936100000000002E-2</c:v>
                </c:pt>
                <c:pt idx="197">
                  <c:v>1.9968099999999999E-2</c:v>
                </c:pt>
                <c:pt idx="198">
                  <c:v>0.25958499999999995</c:v>
                </c:pt>
                <c:pt idx="199">
                  <c:v>1.9968099999999999E-2</c:v>
                </c:pt>
                <c:pt idx="200">
                  <c:v>42.392200000000003</c:v>
                </c:pt>
                <c:pt idx="201">
                  <c:v>1.9968099999999999E-2</c:v>
                </c:pt>
                <c:pt idx="202">
                  <c:v>0.199681</c:v>
                </c:pt>
                <c:pt idx="203">
                  <c:v>7.9872200000000004E-2</c:v>
                </c:pt>
                <c:pt idx="204">
                  <c:v>3.9936100000000002E-2</c:v>
                </c:pt>
                <c:pt idx="205">
                  <c:v>3.9936100000000002E-2</c:v>
                </c:pt>
                <c:pt idx="206">
                  <c:v>1.9968099999999999E-2</c:v>
                </c:pt>
                <c:pt idx="207">
                  <c:v>1.9968099999999999E-2</c:v>
                </c:pt>
                <c:pt idx="208">
                  <c:v>1.9968099999999999E-2</c:v>
                </c:pt>
                <c:pt idx="209">
                  <c:v>0.13977600000000001</c:v>
                </c:pt>
                <c:pt idx="210">
                  <c:v>1.9968099999999999E-2</c:v>
                </c:pt>
                <c:pt idx="211">
                  <c:v>1.9968099999999999E-2</c:v>
                </c:pt>
                <c:pt idx="212">
                  <c:v>5.9904200000000005E-2</c:v>
                </c:pt>
                <c:pt idx="213">
                  <c:v>1.9968099999999999E-2</c:v>
                </c:pt>
                <c:pt idx="214">
                  <c:v>3.9936100000000002E-2</c:v>
                </c:pt>
                <c:pt idx="215">
                  <c:v>1.9968099999999999E-2</c:v>
                </c:pt>
                <c:pt idx="216">
                  <c:v>3.9936100000000002E-2</c:v>
                </c:pt>
                <c:pt idx="217">
                  <c:v>0.33945700000000001</c:v>
                </c:pt>
                <c:pt idx="218">
                  <c:v>7.9872200000000004E-2</c:v>
                </c:pt>
                <c:pt idx="219">
                  <c:v>1.9968099999999999E-2</c:v>
                </c:pt>
                <c:pt idx="220">
                  <c:v>3.9936100000000002E-2</c:v>
                </c:pt>
                <c:pt idx="221">
                  <c:v>0.67891400000000002</c:v>
                </c:pt>
                <c:pt idx="222">
                  <c:v>1.9968099999999999E-2</c:v>
                </c:pt>
                <c:pt idx="223">
                  <c:v>5.9904200000000005E-2</c:v>
                </c:pt>
                <c:pt idx="224">
                  <c:v>2.7356199999999999</c:v>
                </c:pt>
                <c:pt idx="225">
                  <c:v>1.9968099999999999E-2</c:v>
                </c:pt>
                <c:pt idx="226">
                  <c:v>1.9968099999999999E-2</c:v>
                </c:pt>
                <c:pt idx="227">
                  <c:v>1.9968099999999999E-2</c:v>
                </c:pt>
                <c:pt idx="228">
                  <c:v>1.9968099999999999E-2</c:v>
                </c:pt>
                <c:pt idx="229">
                  <c:v>1.9968099999999999E-2</c:v>
                </c:pt>
                <c:pt idx="230">
                  <c:v>0.239617</c:v>
                </c:pt>
                <c:pt idx="231">
                  <c:v>1.9968099999999999E-2</c:v>
                </c:pt>
                <c:pt idx="232">
                  <c:v>9.9840299999999993E-2</c:v>
                </c:pt>
                <c:pt idx="233">
                  <c:v>1.9968099999999999E-2</c:v>
                </c:pt>
                <c:pt idx="234">
                  <c:v>1.9968099999999999E-2</c:v>
                </c:pt>
                <c:pt idx="235">
                  <c:v>3.9936100000000002E-2</c:v>
                </c:pt>
                <c:pt idx="236">
                  <c:v>1.19808</c:v>
                </c:pt>
                <c:pt idx="237">
                  <c:v>1.9968099999999999E-2</c:v>
                </c:pt>
                <c:pt idx="238">
                  <c:v>1.9968099999999999E-2</c:v>
                </c:pt>
                <c:pt idx="239">
                  <c:v>1.9968099999999999E-2</c:v>
                </c:pt>
                <c:pt idx="240">
                  <c:v>1.9968099999999999E-2</c:v>
                </c:pt>
                <c:pt idx="241">
                  <c:v>3.9936100000000002E-2</c:v>
                </c:pt>
                <c:pt idx="242">
                  <c:v>1.9968099999999999E-2</c:v>
                </c:pt>
                <c:pt idx="243">
                  <c:v>0.41932899999999995</c:v>
                </c:pt>
                <c:pt idx="244">
                  <c:v>3.9936100000000002E-2</c:v>
                </c:pt>
                <c:pt idx="245">
                  <c:v>1.9968099999999999E-2</c:v>
                </c:pt>
                <c:pt idx="246">
                  <c:v>4.5527199999999999</c:v>
                </c:pt>
                <c:pt idx="247">
                  <c:v>6.7492000000000001</c:v>
                </c:pt>
                <c:pt idx="248">
                  <c:v>7.9872200000000004E-2</c:v>
                </c:pt>
                <c:pt idx="249">
                  <c:v>1.9968099999999999E-2</c:v>
                </c:pt>
                <c:pt idx="250">
                  <c:v>19.888200000000001</c:v>
                </c:pt>
                <c:pt idx="251">
                  <c:v>9.9840299999999993E-2</c:v>
                </c:pt>
                <c:pt idx="252">
                  <c:v>1.9968099999999999E-2</c:v>
                </c:pt>
                <c:pt idx="253">
                  <c:v>1.9968099999999999E-2</c:v>
                </c:pt>
                <c:pt idx="254">
                  <c:v>1.9968099999999999E-2</c:v>
                </c:pt>
                <c:pt idx="255">
                  <c:v>1.9968099999999999E-2</c:v>
                </c:pt>
                <c:pt idx="256">
                  <c:v>0.13977600000000001</c:v>
                </c:pt>
                <c:pt idx="257">
                  <c:v>5.9904200000000005E-2</c:v>
                </c:pt>
                <c:pt idx="258">
                  <c:v>1.9968099999999999E-2</c:v>
                </c:pt>
                <c:pt idx="259">
                  <c:v>1.9968099999999999E-2</c:v>
                </c:pt>
                <c:pt idx="260">
                  <c:v>1.9968099999999999E-2</c:v>
                </c:pt>
                <c:pt idx="261">
                  <c:v>0.31948900000000002</c:v>
                </c:pt>
                <c:pt idx="262">
                  <c:v>1.2380199999999999</c:v>
                </c:pt>
                <c:pt idx="263">
                  <c:v>1.9968099999999999E-2</c:v>
                </c:pt>
                <c:pt idx="264">
                  <c:v>1.9968099999999999E-2</c:v>
                </c:pt>
                <c:pt idx="265">
                  <c:v>1.9968099999999999E-2</c:v>
                </c:pt>
                <c:pt idx="266">
                  <c:v>1.9968099999999999E-2</c:v>
                </c:pt>
                <c:pt idx="267">
                  <c:v>7.9872200000000004E-2</c:v>
                </c:pt>
                <c:pt idx="268">
                  <c:v>3.9936100000000002E-2</c:v>
                </c:pt>
                <c:pt idx="269">
                  <c:v>1.9968099999999999E-2</c:v>
                </c:pt>
                <c:pt idx="270">
                  <c:v>4.5926499999999999</c:v>
                </c:pt>
                <c:pt idx="271">
                  <c:v>34.804000000000002</c:v>
                </c:pt>
                <c:pt idx="272">
                  <c:v>3.9936100000000002E-2</c:v>
                </c:pt>
                <c:pt idx="273">
                  <c:v>9.0660000000000007</c:v>
                </c:pt>
                <c:pt idx="274">
                  <c:v>1.9968099999999999E-2</c:v>
                </c:pt>
                <c:pt idx="275">
                  <c:v>0.35942499999999999</c:v>
                </c:pt>
                <c:pt idx="276">
                  <c:v>0.67891400000000002</c:v>
                </c:pt>
                <c:pt idx="277">
                  <c:v>1.9968099999999999E-2</c:v>
                </c:pt>
                <c:pt idx="278">
                  <c:v>1.9968099999999999E-2</c:v>
                </c:pt>
                <c:pt idx="279">
                  <c:v>19.848199999999999</c:v>
                </c:pt>
                <c:pt idx="280">
                  <c:v>1.9968099999999999E-2</c:v>
                </c:pt>
                <c:pt idx="281">
                  <c:v>1.9968099999999999E-2</c:v>
                </c:pt>
                <c:pt idx="282">
                  <c:v>5.9904200000000005E-2</c:v>
                </c:pt>
                <c:pt idx="283">
                  <c:v>5.9904200000000005E-2</c:v>
                </c:pt>
                <c:pt idx="284">
                  <c:v>1.9968099999999999E-2</c:v>
                </c:pt>
                <c:pt idx="285">
                  <c:v>1.9968099999999999E-2</c:v>
                </c:pt>
                <c:pt idx="286">
                  <c:v>1.9968099999999999E-2</c:v>
                </c:pt>
                <c:pt idx="287">
                  <c:v>7.9872200000000004E-2</c:v>
                </c:pt>
                <c:pt idx="288">
                  <c:v>1.9968099999999999E-2</c:v>
                </c:pt>
                <c:pt idx="289">
                  <c:v>1.9968099999999999E-2</c:v>
                </c:pt>
                <c:pt idx="290">
                  <c:v>1.9968099999999999E-2</c:v>
                </c:pt>
                <c:pt idx="291">
                  <c:v>0.159744</c:v>
                </c:pt>
                <c:pt idx="292">
                  <c:v>1.9968099999999999E-2</c:v>
                </c:pt>
                <c:pt idx="293">
                  <c:v>3.9936100000000002E-2</c:v>
                </c:pt>
                <c:pt idx="294">
                  <c:v>3.9936100000000002E-2</c:v>
                </c:pt>
                <c:pt idx="295">
                  <c:v>18.829899999999999</c:v>
                </c:pt>
                <c:pt idx="296">
                  <c:v>1.9968099999999999E-2</c:v>
                </c:pt>
                <c:pt idx="297">
                  <c:v>1.9968099999999999E-2</c:v>
                </c:pt>
                <c:pt idx="298">
                  <c:v>3.9936100000000002E-2</c:v>
                </c:pt>
                <c:pt idx="299">
                  <c:v>2.35623</c:v>
                </c:pt>
                <c:pt idx="300">
                  <c:v>1.9968099999999999E-2</c:v>
                </c:pt>
                <c:pt idx="301">
                  <c:v>1.9968099999999999E-2</c:v>
                </c:pt>
                <c:pt idx="302">
                  <c:v>0.199681</c:v>
                </c:pt>
                <c:pt idx="303">
                  <c:v>1.9968099999999999E-2</c:v>
                </c:pt>
                <c:pt idx="304">
                  <c:v>0.159744</c:v>
                </c:pt>
                <c:pt idx="305">
                  <c:v>1.9968099999999999E-2</c:v>
                </c:pt>
                <c:pt idx="306">
                  <c:v>1.9968099999999999E-2</c:v>
                </c:pt>
                <c:pt idx="307">
                  <c:v>9.9840299999999993E-2</c:v>
                </c:pt>
                <c:pt idx="308">
                  <c:v>1.9968099999999999E-2</c:v>
                </c:pt>
                <c:pt idx="309">
                  <c:v>3.9936100000000002E-2</c:v>
                </c:pt>
                <c:pt idx="310">
                  <c:v>1.9968099999999999E-2</c:v>
                </c:pt>
                <c:pt idx="311">
                  <c:v>3.9936100000000002E-2</c:v>
                </c:pt>
                <c:pt idx="312">
                  <c:v>3.9936100000000002E-2</c:v>
                </c:pt>
                <c:pt idx="313">
                  <c:v>3.9936100000000002E-2</c:v>
                </c:pt>
                <c:pt idx="314">
                  <c:v>5.9904200000000005E-2</c:v>
                </c:pt>
                <c:pt idx="315">
                  <c:v>43.230800000000002</c:v>
                </c:pt>
                <c:pt idx="316">
                  <c:v>1.9968099999999999E-2</c:v>
                </c:pt>
                <c:pt idx="317">
                  <c:v>0.73881799999999997</c:v>
                </c:pt>
                <c:pt idx="318">
                  <c:v>1.9968099999999999E-2</c:v>
                </c:pt>
                <c:pt idx="319">
                  <c:v>46</c:v>
                </c:pt>
                <c:pt idx="320">
                  <c:v>5.9904200000000005E-2</c:v>
                </c:pt>
                <c:pt idx="321">
                  <c:v>0.858626</c:v>
                </c:pt>
                <c:pt idx="322">
                  <c:v>0.37939299999999998</c:v>
                </c:pt>
                <c:pt idx="323">
                  <c:v>1.9968099999999999E-2</c:v>
                </c:pt>
                <c:pt idx="324">
                  <c:v>9.9840299999999993E-2</c:v>
                </c:pt>
                <c:pt idx="325">
                  <c:v>1.9968099999999999E-2</c:v>
                </c:pt>
                <c:pt idx="326">
                  <c:v>2.2963299999999998</c:v>
                </c:pt>
                <c:pt idx="327">
                  <c:v>1.9968099999999999E-2</c:v>
                </c:pt>
                <c:pt idx="328">
                  <c:v>1.9968099999999999E-2</c:v>
                </c:pt>
                <c:pt idx="329">
                  <c:v>0.49920100000000001</c:v>
                </c:pt>
                <c:pt idx="330">
                  <c:v>1.9968099999999999E-2</c:v>
                </c:pt>
                <c:pt idx="331">
                  <c:v>0.25958499999999995</c:v>
                </c:pt>
                <c:pt idx="332">
                  <c:v>1.9968099999999999E-2</c:v>
                </c:pt>
                <c:pt idx="333">
                  <c:v>3.9936100000000002E-2</c:v>
                </c:pt>
                <c:pt idx="334">
                  <c:v>1.9968099999999999E-2</c:v>
                </c:pt>
                <c:pt idx="335">
                  <c:v>1.9968099999999999E-2</c:v>
                </c:pt>
                <c:pt idx="336">
                  <c:v>1.9968099999999999E-2</c:v>
                </c:pt>
                <c:pt idx="337">
                  <c:v>1.9968099999999999E-2</c:v>
                </c:pt>
                <c:pt idx="338">
                  <c:v>5.9904200000000005E-2</c:v>
                </c:pt>
                <c:pt idx="339">
                  <c:v>1.9968099999999999E-2</c:v>
                </c:pt>
                <c:pt idx="340">
                  <c:v>1.9968099999999999E-2</c:v>
                </c:pt>
                <c:pt idx="341">
                  <c:v>1.9968099999999999E-2</c:v>
                </c:pt>
                <c:pt idx="342">
                  <c:v>1.9968099999999999E-2</c:v>
                </c:pt>
                <c:pt idx="343">
                  <c:v>1.9968099999999999E-2</c:v>
                </c:pt>
                <c:pt idx="344">
                  <c:v>1.9968099999999999E-2</c:v>
                </c:pt>
                <c:pt idx="345">
                  <c:v>1.9968099999999999E-2</c:v>
                </c:pt>
                <c:pt idx="346">
                  <c:v>5.9904200000000005E-2</c:v>
                </c:pt>
                <c:pt idx="347">
                  <c:v>3.9936100000000002E-2</c:v>
                </c:pt>
                <c:pt idx="348">
                  <c:v>1.9968099999999999E-2</c:v>
                </c:pt>
                <c:pt idx="349">
                  <c:v>0.17971199999999998</c:v>
                </c:pt>
                <c:pt idx="350">
                  <c:v>7.9872200000000004E-2</c:v>
                </c:pt>
                <c:pt idx="351">
                  <c:v>1.9968099999999999E-2</c:v>
                </c:pt>
                <c:pt idx="352">
                  <c:v>1.9968099999999999E-2</c:v>
                </c:pt>
                <c:pt idx="353">
                  <c:v>1.9968099999999999E-2</c:v>
                </c:pt>
                <c:pt idx="354">
                  <c:v>1.27796</c:v>
                </c:pt>
                <c:pt idx="355">
                  <c:v>16.054299999999998</c:v>
                </c:pt>
                <c:pt idx="356">
                  <c:v>1.9968099999999999E-2</c:v>
                </c:pt>
                <c:pt idx="357">
                  <c:v>1.9968099999999999E-2</c:v>
                </c:pt>
                <c:pt idx="358">
                  <c:v>5.9904200000000005E-2</c:v>
                </c:pt>
                <c:pt idx="359">
                  <c:v>1.9968099999999999E-2</c:v>
                </c:pt>
                <c:pt idx="360">
                  <c:v>2.4760399999999998</c:v>
                </c:pt>
                <c:pt idx="361">
                  <c:v>1.9968099999999999E-2</c:v>
                </c:pt>
                <c:pt idx="362">
                  <c:v>1.9968099999999999E-2</c:v>
                </c:pt>
                <c:pt idx="363">
                  <c:v>1.27796</c:v>
                </c:pt>
                <c:pt idx="364">
                  <c:v>1.9968099999999999E-2</c:v>
                </c:pt>
                <c:pt idx="365">
                  <c:v>1.9968099999999999E-2</c:v>
                </c:pt>
                <c:pt idx="366">
                  <c:v>0.59904199999999996</c:v>
                </c:pt>
                <c:pt idx="367">
                  <c:v>5.4313099999999999</c:v>
                </c:pt>
                <c:pt idx="368">
                  <c:v>1.9968099999999999E-2</c:v>
                </c:pt>
                <c:pt idx="369">
                  <c:v>1.9968099999999999E-2</c:v>
                </c:pt>
                <c:pt idx="370">
                  <c:v>39</c:v>
                </c:pt>
                <c:pt idx="371">
                  <c:v>0.21964900000000001</c:v>
                </c:pt>
                <c:pt idx="372">
                  <c:v>0.13977600000000001</c:v>
                </c:pt>
                <c:pt idx="373">
                  <c:v>1.9968099999999999E-2</c:v>
                </c:pt>
                <c:pt idx="374">
                  <c:v>5.9904200000000005E-2</c:v>
                </c:pt>
                <c:pt idx="375">
                  <c:v>1.9968099999999999E-2</c:v>
                </c:pt>
                <c:pt idx="376">
                  <c:v>0.33945700000000001</c:v>
                </c:pt>
                <c:pt idx="377">
                  <c:v>1.9968099999999999E-2</c:v>
                </c:pt>
                <c:pt idx="378">
                  <c:v>0.51916899999999999</c:v>
                </c:pt>
                <c:pt idx="379">
                  <c:v>3.9936100000000002E-2</c:v>
                </c:pt>
                <c:pt idx="380">
                  <c:v>7.9872200000000004E-2</c:v>
                </c:pt>
                <c:pt idx="381">
                  <c:v>1.9968099999999999E-2</c:v>
                </c:pt>
                <c:pt idx="382">
                  <c:v>1.9968099999999999E-2</c:v>
                </c:pt>
                <c:pt idx="383">
                  <c:v>1.9968099999999999E-2</c:v>
                </c:pt>
                <c:pt idx="384">
                  <c:v>3.9936100000000002E-2</c:v>
                </c:pt>
                <c:pt idx="385">
                  <c:v>1.9968099999999999E-2</c:v>
                </c:pt>
                <c:pt idx="386">
                  <c:v>1.9968099999999999E-2</c:v>
                </c:pt>
                <c:pt idx="387">
                  <c:v>0.73881799999999997</c:v>
                </c:pt>
                <c:pt idx="388">
                  <c:v>1.9968099999999999E-2</c:v>
                </c:pt>
                <c:pt idx="389">
                  <c:v>1.9968099999999999E-2</c:v>
                </c:pt>
                <c:pt idx="390">
                  <c:v>9.9840299999999993E-2</c:v>
                </c:pt>
                <c:pt idx="391">
                  <c:v>1.9968099999999999E-2</c:v>
                </c:pt>
                <c:pt idx="392">
                  <c:v>1.9968099999999999E-2</c:v>
                </c:pt>
                <c:pt idx="393">
                  <c:v>2.41</c:v>
                </c:pt>
                <c:pt idx="394">
                  <c:v>1.9968099999999999E-2</c:v>
                </c:pt>
                <c:pt idx="395">
                  <c:v>1.9968099999999999E-2</c:v>
                </c:pt>
                <c:pt idx="396">
                  <c:v>5.9904200000000005E-2</c:v>
                </c:pt>
                <c:pt idx="397">
                  <c:v>1.9369000000000001</c:v>
                </c:pt>
                <c:pt idx="398">
                  <c:v>7.9872200000000004E-2</c:v>
                </c:pt>
                <c:pt idx="399">
                  <c:v>1.9968099999999999E-2</c:v>
                </c:pt>
                <c:pt idx="400">
                  <c:v>0.17971199999999998</c:v>
                </c:pt>
                <c:pt idx="401">
                  <c:v>3.9936100000000002E-2</c:v>
                </c:pt>
                <c:pt idx="402">
                  <c:v>7.9872200000000004E-2</c:v>
                </c:pt>
                <c:pt idx="403">
                  <c:v>3.9936100000000002E-2</c:v>
                </c:pt>
                <c:pt idx="404">
                  <c:v>1.55751</c:v>
                </c:pt>
                <c:pt idx="405">
                  <c:v>1.9968099999999999E-2</c:v>
                </c:pt>
                <c:pt idx="406">
                  <c:v>5.9904200000000005E-2</c:v>
                </c:pt>
                <c:pt idx="407">
                  <c:v>1.9968099999999999E-2</c:v>
                </c:pt>
                <c:pt idx="408">
                  <c:v>0.59904199999999996</c:v>
                </c:pt>
                <c:pt idx="409">
                  <c:v>1.9968099999999999E-2</c:v>
                </c:pt>
                <c:pt idx="410">
                  <c:v>1.9968099999999999E-2</c:v>
                </c:pt>
                <c:pt idx="411">
                  <c:v>7.9872200000000004E-2</c:v>
                </c:pt>
                <c:pt idx="412">
                  <c:v>3.9936100000000002E-2</c:v>
                </c:pt>
                <c:pt idx="413">
                  <c:v>1.9968099999999999E-2</c:v>
                </c:pt>
                <c:pt idx="414">
                  <c:v>1.9968099999999999E-2</c:v>
                </c:pt>
                <c:pt idx="415">
                  <c:v>1.9968099999999999E-2</c:v>
                </c:pt>
                <c:pt idx="416">
                  <c:v>24.8203</c:v>
                </c:pt>
                <c:pt idx="417">
                  <c:v>5.9904200000000005E-2</c:v>
                </c:pt>
                <c:pt idx="418">
                  <c:v>1.9968099999999999E-2</c:v>
                </c:pt>
                <c:pt idx="419">
                  <c:v>0.53913700000000009</c:v>
                </c:pt>
                <c:pt idx="420">
                  <c:v>1.9968099999999999E-2</c:v>
                </c:pt>
                <c:pt idx="421">
                  <c:v>1.9968099999999999E-2</c:v>
                </c:pt>
                <c:pt idx="422">
                  <c:v>1.9968099999999999E-2</c:v>
                </c:pt>
                <c:pt idx="423">
                  <c:v>7.9872200000000004E-2</c:v>
                </c:pt>
                <c:pt idx="424">
                  <c:v>3.9936100000000002E-2</c:v>
                </c:pt>
                <c:pt idx="425">
                  <c:v>1.9968099999999999E-2</c:v>
                </c:pt>
                <c:pt idx="426">
                  <c:v>0.8386579999999999</c:v>
                </c:pt>
                <c:pt idx="427">
                  <c:v>1.9968099999999999E-2</c:v>
                </c:pt>
                <c:pt idx="428">
                  <c:v>1.9968099999999999E-2</c:v>
                </c:pt>
                <c:pt idx="429">
                  <c:v>1.9968099999999999E-2</c:v>
                </c:pt>
                <c:pt idx="430">
                  <c:v>0.199681</c:v>
                </c:pt>
                <c:pt idx="431">
                  <c:v>1.9968099999999999E-2</c:v>
                </c:pt>
                <c:pt idx="432">
                  <c:v>1.9968099999999999E-2</c:v>
                </c:pt>
                <c:pt idx="433">
                  <c:v>3.9936100000000002E-2</c:v>
                </c:pt>
                <c:pt idx="434">
                  <c:v>3.9936100000000002E-2</c:v>
                </c:pt>
                <c:pt idx="435">
                  <c:v>48.502400000000002</c:v>
                </c:pt>
              </c:numCache>
            </c:numRef>
          </c:yVal>
          <c:smooth val="0"/>
          <c:extLst>
            <c:ext xmlns:c16="http://schemas.microsoft.com/office/drawing/2014/chart" uri="{C3380CC4-5D6E-409C-BE32-E72D297353CC}">
              <c16:uniqueId val="{00000000-2B88-4EB6-BBCA-30AEEF383FD2}"/>
            </c:ext>
          </c:extLst>
        </c:ser>
        <c:dLbls>
          <c:showLegendKey val="0"/>
          <c:showVal val="0"/>
          <c:showCatName val="0"/>
          <c:showSerName val="0"/>
          <c:showPercent val="0"/>
          <c:showBubbleSize val="0"/>
        </c:dLbls>
        <c:axId val="1566870271"/>
        <c:axId val="1566873183"/>
      </c:scatterChart>
      <c:valAx>
        <c:axId val="1566870271"/>
        <c:scaling>
          <c:orientation val="maxMin"/>
          <c:max val="48281000"/>
          <c:min val="48261000"/>
        </c:scaling>
        <c:delete val="0"/>
        <c:axPos val="b"/>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66873183"/>
        <c:crosses val="autoZero"/>
        <c:crossBetween val="midCat"/>
      </c:valAx>
      <c:valAx>
        <c:axId val="1566873183"/>
        <c:scaling>
          <c:orientation val="minMax"/>
          <c:max val="50"/>
        </c:scaling>
        <c:delete val="0"/>
        <c:axPos val="r"/>
        <c:majorGridlines>
          <c:spPr>
            <a:ln w="9525" cap="flat" cmpd="sng" algn="ctr">
              <a:solidFill>
                <a:schemeClr val="tx1">
                  <a:lumMod val="15000"/>
                  <a:lumOff val="85000"/>
                </a:schemeClr>
              </a:solidFill>
              <a:round/>
            </a:ln>
            <a:effectLst/>
          </c:spPr>
        </c:majorGridlines>
        <c:numFmt formatCode="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66870271"/>
        <c:crosses val="autoZero"/>
        <c:crossBetween val="midCat"/>
        <c:majorUnit val="10"/>
        <c:minorUnit val="5"/>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7215A9-7891-45C7-B3D1-99AF9603D7A9}" type="datetimeFigureOut">
              <a:rPr lang="en-US" smtClean="0"/>
              <a:t>1/20/2022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8DB5C3-865E-4E97-8523-F2470BEB36B5}" type="slidenum">
              <a:rPr lang="en-US" smtClean="0"/>
              <a:t>‹#›</a:t>
            </a:fld>
            <a:endParaRPr lang="en-US"/>
          </a:p>
        </p:txBody>
      </p:sp>
    </p:spTree>
    <p:extLst>
      <p:ext uri="{BB962C8B-B14F-4D97-AF65-F5344CB8AC3E}">
        <p14:creationId xmlns:p14="http://schemas.microsoft.com/office/powerpoint/2010/main" val="3551126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S1</a:t>
            </a:r>
            <a:r>
              <a:rPr lang="en-US" dirty="0" smtClean="0"/>
              <a:t>. </a:t>
            </a:r>
            <a:r>
              <a:rPr lang="en-US" dirty="0" err="1" smtClean="0"/>
              <a:t>phyloP</a:t>
            </a:r>
            <a:r>
              <a:rPr lang="en-US" baseline="0" dirty="0" smtClean="0"/>
              <a:t> vertebrate track conservation scores across </a:t>
            </a:r>
            <a:r>
              <a:rPr lang="en-US" baseline="0" dirty="0" err="1" smtClean="0"/>
              <a:t>COL1A1</a:t>
            </a:r>
            <a:r>
              <a:rPr lang="en-US" baseline="0" dirty="0" smtClean="0"/>
              <a:t>. </a:t>
            </a:r>
            <a:r>
              <a:rPr lang="en-US" dirty="0" err="1" smtClean="0"/>
              <a:t>PhyloP</a:t>
            </a:r>
            <a:r>
              <a:rPr lang="en-US" dirty="0" smtClean="0"/>
              <a:t> scores (y-axis) as a function of nucleotide distance (x-axis, </a:t>
            </a:r>
            <a:r>
              <a:rPr lang="en-US" baseline="0" dirty="0" err="1" smtClean="0"/>
              <a:t>chr17</a:t>
            </a:r>
            <a:r>
              <a:rPr lang="en-US" baseline="0" dirty="0" smtClean="0"/>
              <a:t>, </a:t>
            </a:r>
            <a:r>
              <a:rPr lang="en-US" baseline="0" dirty="0" err="1" smtClean="0"/>
              <a:t>hg19</a:t>
            </a:r>
            <a:r>
              <a:rPr lang="en-US" baseline="0" dirty="0" smtClean="0"/>
              <a:t> assembly</a:t>
            </a:r>
            <a:r>
              <a:rPr lang="en-US" dirty="0" smtClean="0"/>
              <a:t>) across the </a:t>
            </a:r>
            <a:r>
              <a:rPr lang="en-US" dirty="0" err="1" smtClean="0"/>
              <a:t>COL1A1</a:t>
            </a:r>
            <a:r>
              <a:rPr lang="en-US" dirty="0" smtClean="0"/>
              <a:t> locus,</a:t>
            </a:r>
            <a:r>
              <a:rPr lang="en-US" baseline="0" dirty="0" smtClean="0"/>
              <a:t> with coding regions (black boxes) interspersed by introns. As </a:t>
            </a:r>
            <a:r>
              <a:rPr lang="en-US" baseline="0" dirty="0" err="1" smtClean="0"/>
              <a:t>phyloP</a:t>
            </a:r>
            <a:r>
              <a:rPr lang="en-US" baseline="0" dirty="0" smtClean="0"/>
              <a:t> scores deviate from “0”, the positive and negative scores reflect evolutionary conservation and acceleration, respectively, at nucleotide sites compared to a model of neutrality.</a:t>
            </a:r>
            <a:endParaRPr lang="en-US" dirty="0" smtClean="0"/>
          </a:p>
          <a:p>
            <a:endParaRPr lang="en-US" dirty="0"/>
          </a:p>
        </p:txBody>
      </p:sp>
      <p:sp>
        <p:nvSpPr>
          <p:cNvPr id="4" name="Slide Number Placeholder 3"/>
          <p:cNvSpPr>
            <a:spLocks noGrp="1"/>
          </p:cNvSpPr>
          <p:nvPr>
            <p:ph type="sldNum" sz="quarter" idx="10"/>
          </p:nvPr>
        </p:nvSpPr>
        <p:spPr/>
        <p:txBody>
          <a:bodyPr/>
          <a:lstStyle/>
          <a:p>
            <a:fld id="{3A8DB5C3-865E-4E97-8523-F2470BEB36B5}" type="slidenum">
              <a:rPr lang="en-US" smtClean="0"/>
              <a:t>2</a:t>
            </a:fld>
            <a:endParaRPr lang="en-US"/>
          </a:p>
        </p:txBody>
      </p:sp>
    </p:spTree>
    <p:extLst>
      <p:ext uri="{BB962C8B-B14F-4D97-AF65-F5344CB8AC3E}">
        <p14:creationId xmlns:p14="http://schemas.microsoft.com/office/powerpoint/2010/main" val="4971640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(d). </a:t>
            </a:r>
            <a:r>
              <a:rPr lang="en-US" baseline="0" dirty="0" err="1" smtClean="0"/>
              <a:t>LWK</a:t>
            </a:r>
            <a:r>
              <a:rPr lang="en-US" baseline="0" dirty="0" smtClean="0"/>
              <a:t> (</a:t>
            </a:r>
            <a:r>
              <a:rPr lang="en-US" baseline="0" dirty="0" err="1" smtClean="0"/>
              <a:t>AFR</a:t>
            </a:r>
            <a:r>
              <a:rPr lang="en-US" baseline="0" dirty="0" smtClean="0"/>
              <a:t>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11</a:t>
            </a:fld>
            <a:endParaRPr lang="en-US"/>
          </a:p>
        </p:txBody>
      </p:sp>
    </p:spTree>
    <p:extLst>
      <p:ext uri="{BB962C8B-B14F-4D97-AF65-F5344CB8AC3E}">
        <p14:creationId xmlns:p14="http://schemas.microsoft.com/office/powerpoint/2010/main" val="34298810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(e). </a:t>
            </a:r>
            <a:r>
              <a:rPr lang="en-US" baseline="0" dirty="0" err="1" smtClean="0"/>
              <a:t>MSL</a:t>
            </a:r>
            <a:r>
              <a:rPr lang="en-US" baseline="0" dirty="0" smtClean="0"/>
              <a:t> (</a:t>
            </a:r>
            <a:r>
              <a:rPr lang="en-US" baseline="0" dirty="0" err="1" smtClean="0"/>
              <a:t>AFR</a:t>
            </a:r>
            <a:r>
              <a:rPr lang="en-US" baseline="0" dirty="0" smtClean="0"/>
              <a:t>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12</a:t>
            </a:fld>
            <a:endParaRPr lang="en-US"/>
          </a:p>
        </p:txBody>
      </p:sp>
    </p:spTree>
    <p:extLst>
      <p:ext uri="{BB962C8B-B14F-4D97-AF65-F5344CB8AC3E}">
        <p14:creationId xmlns:p14="http://schemas.microsoft.com/office/powerpoint/2010/main" val="30010928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(f). </a:t>
            </a:r>
            <a:r>
              <a:rPr lang="en-US" baseline="0" dirty="0" err="1" smtClean="0"/>
              <a:t>YRI</a:t>
            </a:r>
            <a:r>
              <a:rPr lang="en-US" baseline="0" dirty="0" smtClean="0"/>
              <a:t> (</a:t>
            </a:r>
            <a:r>
              <a:rPr lang="en-US" baseline="0" dirty="0" err="1" smtClean="0"/>
              <a:t>AFR</a:t>
            </a:r>
            <a:r>
              <a:rPr lang="en-US" baseline="0" dirty="0" smtClean="0"/>
              <a:t>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13</a:t>
            </a:fld>
            <a:endParaRPr lang="en-US"/>
          </a:p>
        </p:txBody>
      </p:sp>
    </p:spTree>
    <p:extLst>
      <p:ext uri="{BB962C8B-B14F-4D97-AF65-F5344CB8AC3E}">
        <p14:creationId xmlns:p14="http://schemas.microsoft.com/office/powerpoint/2010/main" val="26224957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(g). </a:t>
            </a:r>
            <a:r>
              <a:rPr lang="en-US" baseline="0" dirty="0" err="1" smtClean="0"/>
              <a:t>CLM</a:t>
            </a:r>
            <a:r>
              <a:rPr lang="en-US" baseline="0" dirty="0" smtClean="0"/>
              <a:t> (AMR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14</a:t>
            </a:fld>
            <a:endParaRPr lang="en-US"/>
          </a:p>
        </p:txBody>
      </p:sp>
    </p:spTree>
    <p:extLst>
      <p:ext uri="{BB962C8B-B14F-4D97-AF65-F5344CB8AC3E}">
        <p14:creationId xmlns:p14="http://schemas.microsoft.com/office/powerpoint/2010/main" val="1286735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(h). MXL (AMR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smtClean="0"/>
          </a:p>
          <a:p>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15</a:t>
            </a:fld>
            <a:endParaRPr lang="en-US"/>
          </a:p>
        </p:txBody>
      </p:sp>
    </p:spTree>
    <p:extLst>
      <p:ext uri="{BB962C8B-B14F-4D97-AF65-F5344CB8AC3E}">
        <p14:creationId xmlns:p14="http://schemas.microsoft.com/office/powerpoint/2010/main" val="3955966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a:t>
            </a:r>
            <a:r>
              <a:rPr lang="en-US" baseline="0" dirty="0" err="1" smtClean="0"/>
              <a:t>i</a:t>
            </a:r>
            <a:r>
              <a:rPr lang="en-US" baseline="0" dirty="0" smtClean="0"/>
              <a:t>). </a:t>
            </a:r>
            <a:r>
              <a:rPr lang="en-US" baseline="0" dirty="0" err="1" smtClean="0"/>
              <a:t>PEL</a:t>
            </a:r>
            <a:r>
              <a:rPr lang="en-US" baseline="0" dirty="0" smtClean="0"/>
              <a:t> (AMR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smtClean="0"/>
          </a:p>
          <a:p>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16</a:t>
            </a:fld>
            <a:endParaRPr lang="en-US"/>
          </a:p>
        </p:txBody>
      </p:sp>
    </p:spTree>
    <p:extLst>
      <p:ext uri="{BB962C8B-B14F-4D97-AF65-F5344CB8AC3E}">
        <p14:creationId xmlns:p14="http://schemas.microsoft.com/office/powerpoint/2010/main" val="30246663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(j). CHB (</a:t>
            </a:r>
            <a:r>
              <a:rPr lang="en-US" baseline="0" dirty="0" err="1" smtClean="0"/>
              <a:t>EAS</a:t>
            </a:r>
            <a:r>
              <a:rPr lang="en-US" baseline="0" dirty="0" smtClean="0"/>
              <a:t>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smtClean="0"/>
          </a:p>
          <a:p>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17</a:t>
            </a:fld>
            <a:endParaRPr lang="en-US"/>
          </a:p>
        </p:txBody>
      </p:sp>
    </p:spTree>
    <p:extLst>
      <p:ext uri="{BB962C8B-B14F-4D97-AF65-F5344CB8AC3E}">
        <p14:creationId xmlns:p14="http://schemas.microsoft.com/office/powerpoint/2010/main" val="8861942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(k). </a:t>
            </a:r>
            <a:r>
              <a:rPr lang="en-US" baseline="0" dirty="0" err="1" smtClean="0"/>
              <a:t>JPT</a:t>
            </a:r>
            <a:r>
              <a:rPr lang="en-US" baseline="0" dirty="0" smtClean="0"/>
              <a:t> (</a:t>
            </a:r>
            <a:r>
              <a:rPr lang="en-US" baseline="0" dirty="0" err="1" smtClean="0"/>
              <a:t>EAS</a:t>
            </a:r>
            <a:r>
              <a:rPr lang="en-US" baseline="0" dirty="0" smtClean="0"/>
              <a:t>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18</a:t>
            </a:fld>
            <a:endParaRPr lang="en-US"/>
          </a:p>
        </p:txBody>
      </p:sp>
    </p:spTree>
    <p:extLst>
      <p:ext uri="{BB962C8B-B14F-4D97-AF65-F5344CB8AC3E}">
        <p14:creationId xmlns:p14="http://schemas.microsoft.com/office/powerpoint/2010/main" val="19906422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(l). </a:t>
            </a:r>
            <a:r>
              <a:rPr lang="en-US" baseline="0" dirty="0" err="1" smtClean="0"/>
              <a:t>KHV</a:t>
            </a:r>
            <a:r>
              <a:rPr lang="en-US" baseline="0" dirty="0" smtClean="0"/>
              <a:t> (</a:t>
            </a:r>
            <a:r>
              <a:rPr lang="en-US" baseline="0" dirty="0" err="1" smtClean="0"/>
              <a:t>EAS</a:t>
            </a:r>
            <a:r>
              <a:rPr lang="en-US" baseline="0" dirty="0" smtClean="0"/>
              <a:t>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19</a:t>
            </a:fld>
            <a:endParaRPr lang="en-US"/>
          </a:p>
        </p:txBody>
      </p:sp>
    </p:spTree>
    <p:extLst>
      <p:ext uri="{BB962C8B-B14F-4D97-AF65-F5344CB8AC3E}">
        <p14:creationId xmlns:p14="http://schemas.microsoft.com/office/powerpoint/2010/main" val="2118943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(m). FIN (EUR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smtClean="0"/>
          </a:p>
          <a:p>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20</a:t>
            </a:fld>
            <a:endParaRPr lang="en-US"/>
          </a:p>
        </p:txBody>
      </p:sp>
    </p:spTree>
    <p:extLst>
      <p:ext uri="{BB962C8B-B14F-4D97-AF65-F5344CB8AC3E}">
        <p14:creationId xmlns:p14="http://schemas.microsoft.com/office/powerpoint/2010/main" val="2595990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S2</a:t>
            </a:r>
            <a:r>
              <a:rPr lang="en-US" dirty="0" smtClean="0"/>
              <a:t>. </a:t>
            </a:r>
            <a:r>
              <a:rPr lang="en-US" dirty="0" err="1" smtClean="0"/>
              <a:t>phyloP</a:t>
            </a:r>
            <a:r>
              <a:rPr lang="en-US" dirty="0" smtClean="0"/>
              <a:t> scores for human </a:t>
            </a:r>
            <a:r>
              <a:rPr lang="en-US" dirty="0" err="1" smtClean="0"/>
              <a:t>COL1A1</a:t>
            </a:r>
            <a:r>
              <a:rPr lang="en-US" dirty="0" smtClean="0"/>
              <a:t> amino</a:t>
            </a:r>
            <a:r>
              <a:rPr lang="en-US" baseline="0" dirty="0" smtClean="0"/>
              <a:t> acid mutations </a:t>
            </a:r>
            <a:r>
              <a:rPr lang="en-US" dirty="0" smtClean="0"/>
              <a:t>across disease severity</a:t>
            </a:r>
            <a:r>
              <a:rPr lang="en-US" baseline="0" dirty="0" smtClean="0"/>
              <a:t> categories and protein domains . Mutations noted in “red” occur at glycine residues, whereas all “blue” mutations are at non-glycine residues. As </a:t>
            </a:r>
            <a:r>
              <a:rPr lang="en-US" baseline="0" dirty="0" err="1" smtClean="0"/>
              <a:t>phyloP</a:t>
            </a:r>
            <a:r>
              <a:rPr lang="en-US" baseline="0" dirty="0" smtClean="0"/>
              <a:t> scores deviate from “0”, the positive and negative scores reflect evolutionary conservation and acceleration, respectively, at nucleotide sites compared to a model of neutrality (see text for more information).</a:t>
            </a:r>
            <a:endParaRPr lang="en-US" dirty="0" smtClean="0"/>
          </a:p>
        </p:txBody>
      </p:sp>
      <p:sp>
        <p:nvSpPr>
          <p:cNvPr id="4" name="Slide Number Placeholder 3"/>
          <p:cNvSpPr>
            <a:spLocks noGrp="1"/>
          </p:cNvSpPr>
          <p:nvPr>
            <p:ph type="sldNum" sz="quarter" idx="10"/>
          </p:nvPr>
        </p:nvSpPr>
        <p:spPr/>
        <p:txBody>
          <a:bodyPr/>
          <a:lstStyle/>
          <a:p>
            <a:fld id="{3A8DB5C3-865E-4E97-8523-F2470BEB36B5}" type="slidenum">
              <a:rPr lang="en-US" smtClean="0"/>
              <a:t>3</a:t>
            </a:fld>
            <a:endParaRPr lang="en-US"/>
          </a:p>
        </p:txBody>
      </p:sp>
    </p:spTree>
    <p:extLst>
      <p:ext uri="{BB962C8B-B14F-4D97-AF65-F5344CB8AC3E}">
        <p14:creationId xmlns:p14="http://schemas.microsoft.com/office/powerpoint/2010/main" val="34273654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(n). </a:t>
            </a:r>
            <a:r>
              <a:rPr lang="en-US" baseline="0" dirty="0" err="1" smtClean="0"/>
              <a:t>GBR</a:t>
            </a:r>
            <a:r>
              <a:rPr lang="en-US" baseline="0" dirty="0" smtClean="0"/>
              <a:t> (EUR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21</a:t>
            </a:fld>
            <a:endParaRPr lang="en-US"/>
          </a:p>
        </p:txBody>
      </p:sp>
    </p:spTree>
    <p:extLst>
      <p:ext uri="{BB962C8B-B14F-4D97-AF65-F5344CB8AC3E}">
        <p14:creationId xmlns:p14="http://schemas.microsoft.com/office/powerpoint/2010/main" val="1833629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(o). IBS (EUR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smtClean="0"/>
          </a:p>
          <a:p>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22</a:t>
            </a:fld>
            <a:endParaRPr lang="en-US"/>
          </a:p>
        </p:txBody>
      </p:sp>
    </p:spTree>
    <p:extLst>
      <p:ext uri="{BB962C8B-B14F-4D97-AF65-F5344CB8AC3E}">
        <p14:creationId xmlns:p14="http://schemas.microsoft.com/office/powerpoint/2010/main" val="22963698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(p). </a:t>
            </a:r>
            <a:r>
              <a:rPr lang="en-US" baseline="0" dirty="0" err="1" smtClean="0"/>
              <a:t>TSI</a:t>
            </a:r>
            <a:r>
              <a:rPr lang="en-US" baseline="0" dirty="0" smtClean="0"/>
              <a:t> (EUR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smtClean="0"/>
          </a:p>
          <a:p>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23</a:t>
            </a:fld>
            <a:endParaRPr lang="en-US"/>
          </a:p>
        </p:txBody>
      </p:sp>
    </p:spTree>
    <p:extLst>
      <p:ext uri="{BB962C8B-B14F-4D97-AF65-F5344CB8AC3E}">
        <p14:creationId xmlns:p14="http://schemas.microsoft.com/office/powerpoint/2010/main" val="20593160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(q). </a:t>
            </a:r>
            <a:r>
              <a:rPr lang="en-US" baseline="0" dirty="0" err="1" smtClean="0"/>
              <a:t>BEB</a:t>
            </a:r>
            <a:r>
              <a:rPr lang="en-US" baseline="0" dirty="0" smtClean="0"/>
              <a:t> (SAS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3A8DB5C3-865E-4E97-8523-F2470BEB36B5}" type="slidenum">
              <a:rPr lang="en-US" smtClean="0"/>
              <a:t>24</a:t>
            </a:fld>
            <a:endParaRPr lang="en-US"/>
          </a:p>
        </p:txBody>
      </p:sp>
    </p:spTree>
    <p:extLst>
      <p:ext uri="{BB962C8B-B14F-4D97-AF65-F5344CB8AC3E}">
        <p14:creationId xmlns:p14="http://schemas.microsoft.com/office/powerpoint/2010/main" val="2262741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(r). </a:t>
            </a:r>
            <a:r>
              <a:rPr lang="en-US" baseline="0" dirty="0" err="1" smtClean="0"/>
              <a:t>PJL</a:t>
            </a:r>
            <a:r>
              <a:rPr lang="en-US" baseline="0" dirty="0" smtClean="0"/>
              <a:t> (SAS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25</a:t>
            </a:fld>
            <a:endParaRPr lang="en-US"/>
          </a:p>
        </p:txBody>
      </p:sp>
    </p:spTree>
    <p:extLst>
      <p:ext uri="{BB962C8B-B14F-4D97-AF65-F5344CB8AC3E}">
        <p14:creationId xmlns:p14="http://schemas.microsoft.com/office/powerpoint/2010/main" val="16031626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a:t>
            </a:r>
            <a:r>
              <a:rPr lang="en-US" dirty="0" err="1" smtClean="0"/>
              <a:t>S8</a:t>
            </a:r>
            <a:r>
              <a:rPr lang="en-US" dirty="0" smtClean="0"/>
              <a:t>. L</a:t>
            </a:r>
            <a:r>
              <a:rPr lang="en-US" baseline="0" dirty="0" smtClean="0"/>
              <a:t>inkage disequilibrium pairwise SNP plot for human chromosome 17 region including </a:t>
            </a:r>
            <a:r>
              <a:rPr lang="en-US" baseline="0" dirty="0" err="1" smtClean="0"/>
              <a:t>COL1A1</a:t>
            </a:r>
            <a:r>
              <a:rPr lang="en-US" baseline="0" dirty="0" smtClean="0"/>
              <a:t>. Plot of pairwise associations among 244 SNPs as a function of nucleotide distance (</a:t>
            </a:r>
            <a:r>
              <a:rPr lang="en-US" baseline="0" dirty="0" err="1" smtClean="0"/>
              <a:t>hg19</a:t>
            </a:r>
            <a:r>
              <a:rPr lang="en-US" baseline="0" dirty="0" smtClean="0"/>
              <a:t> assembly) for the 120-kb region of chromosome 17 centered on </a:t>
            </a:r>
            <a:r>
              <a:rPr lang="en-US" baseline="0" dirty="0" err="1" smtClean="0"/>
              <a:t>COL1A1</a:t>
            </a:r>
            <a:r>
              <a:rPr lang="en-US" baseline="0" dirty="0" smtClean="0"/>
              <a:t> in the 1000 Genomes dataset. Shaded boxes in “red” reflect strength of pairwise correlations. Given the large number of SNPs, they are not labeled with their respective location on the chromosome. Instead, black-dotted lines denote LD “blocks”, the number of SNPs in that window, and where that window aligns on chromosome 17. For example, there is a block of 54 SNPs that is included within the </a:t>
            </a:r>
            <a:r>
              <a:rPr lang="en-US" baseline="0" dirty="0" err="1" smtClean="0"/>
              <a:t>15kb</a:t>
            </a:r>
            <a:r>
              <a:rPr lang="en-US" baseline="0" dirty="0" smtClean="0"/>
              <a:t> across the upstream region approximating 48,330,000-48,315,000, whereas a block of only 28 SNPs is found in the </a:t>
            </a:r>
            <a:r>
              <a:rPr lang="en-US" baseline="0" dirty="0" err="1" smtClean="0"/>
              <a:t>30kb</a:t>
            </a:r>
            <a:r>
              <a:rPr lang="en-US" baseline="0" dirty="0" smtClean="0"/>
              <a:t> across the downstream region approximating 48,240,000-48,220,000. The red-dotted lines denote the window of 39 SNPs that fall within the </a:t>
            </a:r>
            <a:r>
              <a:rPr lang="en-US" baseline="0" dirty="0" err="1" smtClean="0"/>
              <a:t>COL1A1</a:t>
            </a:r>
            <a:r>
              <a:rPr lang="en-US" baseline="0" dirty="0" smtClean="0"/>
              <a:t> locus (coding region plus approximately </a:t>
            </a:r>
            <a:r>
              <a:rPr lang="en-US" baseline="0" dirty="0" err="1" smtClean="0"/>
              <a:t>2kb</a:t>
            </a:r>
            <a:r>
              <a:rPr lang="en-US" baseline="0" dirty="0" smtClean="0"/>
              <a:t> region upstream). Other genes in this window are also shown, with arrows reflecting their transcription orientation.</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26</a:t>
            </a:fld>
            <a:endParaRPr lang="en-US"/>
          </a:p>
        </p:txBody>
      </p:sp>
    </p:spTree>
    <p:extLst>
      <p:ext uri="{BB962C8B-B14F-4D97-AF65-F5344CB8AC3E}">
        <p14:creationId xmlns:p14="http://schemas.microsoft.com/office/powerpoint/2010/main" val="5014551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Figure </a:t>
            </a:r>
            <a:r>
              <a:rPr lang="en-US" sz="1200" kern="1200" dirty="0" err="1" smtClean="0">
                <a:solidFill>
                  <a:schemeClr val="tx1"/>
                </a:solidFill>
                <a:effectLst/>
                <a:latin typeface="+mn-lt"/>
                <a:ea typeface="+mn-ea"/>
                <a:cs typeface="+mn-cs"/>
              </a:rPr>
              <a:t>S9</a:t>
            </a:r>
            <a:r>
              <a:rPr lang="en-US" sz="1200" kern="1200" dirty="0" smtClean="0">
                <a:solidFill>
                  <a:schemeClr val="tx1"/>
                </a:solidFill>
                <a:effectLst/>
                <a:latin typeface="+mn-lt"/>
                <a:ea typeface="+mn-ea"/>
                <a:cs typeface="+mn-cs"/>
              </a:rPr>
              <a:t>. </a:t>
            </a:r>
            <a:r>
              <a:rPr lang="en-US" sz="1200" dirty="0" smtClean="0">
                <a:latin typeface="Times New Roman" panose="02020603050405020304" pitchFamily="18" charset="0"/>
                <a:cs typeface="Times New Roman" panose="02020603050405020304" pitchFamily="18" charset="0"/>
              </a:rPr>
              <a:t>Neighbor-Joining phylogenetic tree of 40 </a:t>
            </a:r>
            <a:r>
              <a:rPr lang="en-US" sz="1200" dirty="0" err="1" smtClean="0">
                <a:latin typeface="Times New Roman" panose="02020603050405020304" pitchFamily="18" charset="0"/>
                <a:cs typeface="Times New Roman" panose="02020603050405020304" pitchFamily="18" charset="0"/>
              </a:rPr>
              <a:t>COL1A1</a:t>
            </a:r>
            <a:r>
              <a:rPr lang="en-US" sz="1200" dirty="0" smtClean="0">
                <a:latin typeface="Times New Roman" panose="02020603050405020304" pitchFamily="18" charset="0"/>
                <a:cs typeface="Times New Roman" panose="02020603050405020304" pitchFamily="18" charset="0"/>
              </a:rPr>
              <a:t> haplotypes from western chimpanzees. Bonobo was used as the outgroup. </a:t>
            </a:r>
            <a:r>
              <a:rPr lang="en-US" sz="1200" kern="1200" dirty="0" smtClean="0">
                <a:solidFill>
                  <a:schemeClr val="tx1"/>
                </a:solidFill>
                <a:effectLst/>
                <a:latin typeface="+mn-lt"/>
                <a:ea typeface="+mn-ea"/>
                <a:cs typeface="+mn-cs"/>
              </a:rPr>
              <a:t>Evolutionary distances reflect the number of base substitutions per SNP. </a:t>
            </a:r>
          </a:p>
          <a:p>
            <a:endParaRPr lang="en-US" dirty="0"/>
          </a:p>
        </p:txBody>
      </p:sp>
      <p:sp>
        <p:nvSpPr>
          <p:cNvPr id="4" name="Slide Number Placeholder 3"/>
          <p:cNvSpPr>
            <a:spLocks noGrp="1"/>
          </p:cNvSpPr>
          <p:nvPr>
            <p:ph type="sldNum" sz="quarter" idx="10"/>
          </p:nvPr>
        </p:nvSpPr>
        <p:spPr/>
        <p:txBody>
          <a:bodyPr/>
          <a:lstStyle/>
          <a:p>
            <a:fld id="{3A8DB5C3-865E-4E97-8523-F2470BEB36B5}" type="slidenum">
              <a:rPr lang="en-US" smtClean="0"/>
              <a:t>27</a:t>
            </a:fld>
            <a:endParaRPr lang="en-US"/>
          </a:p>
        </p:txBody>
      </p:sp>
    </p:spTree>
    <p:extLst>
      <p:ext uri="{BB962C8B-B14F-4D97-AF65-F5344CB8AC3E}">
        <p14:creationId xmlns:p14="http://schemas.microsoft.com/office/powerpoint/2010/main" val="29846167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Figure </a:t>
            </a:r>
            <a:r>
              <a:rPr lang="en-US" sz="1200" kern="1200" dirty="0" err="1" smtClean="0">
                <a:solidFill>
                  <a:schemeClr val="tx1"/>
                </a:solidFill>
                <a:effectLst/>
                <a:latin typeface="+mn-lt"/>
                <a:ea typeface="+mn-ea"/>
                <a:cs typeface="+mn-cs"/>
              </a:rPr>
              <a:t>S10</a:t>
            </a:r>
            <a:r>
              <a:rPr lang="en-US" sz="1200" kern="1200" dirty="0" smtClean="0">
                <a:solidFill>
                  <a:schemeClr val="tx1"/>
                </a:solidFill>
                <a:effectLst/>
                <a:latin typeface="+mn-lt"/>
                <a:ea typeface="+mn-ea"/>
                <a:cs typeface="+mn-cs"/>
              </a:rPr>
              <a:t>. </a:t>
            </a:r>
            <a:r>
              <a:rPr lang="en-US" sz="1200" dirty="0" smtClean="0">
                <a:latin typeface="Times New Roman" panose="02020603050405020304" pitchFamily="18" charset="0"/>
                <a:cs typeface="Times New Roman" panose="02020603050405020304" pitchFamily="18" charset="0"/>
              </a:rPr>
              <a:t>Neighbor-Joining phylogenetic tree of a 220 Kb region of chromosome 17 centered on </a:t>
            </a:r>
            <a:r>
              <a:rPr lang="en-US" sz="1200" dirty="0" err="1" smtClean="0">
                <a:latin typeface="Times New Roman" panose="02020603050405020304" pitchFamily="18" charset="0"/>
                <a:cs typeface="Times New Roman" panose="02020603050405020304" pitchFamily="18" charset="0"/>
              </a:rPr>
              <a:t>COL1A1</a:t>
            </a:r>
            <a:r>
              <a:rPr lang="en-US" sz="1200" dirty="0" smtClean="0">
                <a:latin typeface="Times New Roman" panose="02020603050405020304" pitchFamily="18" charset="0"/>
                <a:cs typeface="Times New Roman" panose="02020603050405020304" pitchFamily="18" charset="0"/>
              </a:rPr>
              <a:t> from 40 haplotypes from western chimpanzees and 26 haplotypes from bonobos. Human was used as the outgroup. </a:t>
            </a:r>
            <a:r>
              <a:rPr lang="en-US" sz="1200" kern="1200" dirty="0" smtClean="0">
                <a:solidFill>
                  <a:schemeClr val="tx1"/>
                </a:solidFill>
                <a:effectLst/>
                <a:latin typeface="+mn-lt"/>
                <a:ea typeface="+mn-ea"/>
                <a:cs typeface="+mn-cs"/>
              </a:rPr>
              <a:t>Evolutionary distances reflect the number of base substitutions per SNP. </a:t>
            </a:r>
          </a:p>
        </p:txBody>
      </p:sp>
      <p:sp>
        <p:nvSpPr>
          <p:cNvPr id="4" name="Slide Number Placeholder 3"/>
          <p:cNvSpPr>
            <a:spLocks noGrp="1"/>
          </p:cNvSpPr>
          <p:nvPr>
            <p:ph type="sldNum" sz="quarter" idx="10"/>
          </p:nvPr>
        </p:nvSpPr>
        <p:spPr/>
        <p:txBody>
          <a:bodyPr/>
          <a:lstStyle/>
          <a:p>
            <a:fld id="{3A8DB5C3-865E-4E97-8523-F2470BEB36B5}" type="slidenum">
              <a:rPr lang="en-US" smtClean="0"/>
              <a:t>28</a:t>
            </a:fld>
            <a:endParaRPr lang="en-US"/>
          </a:p>
        </p:txBody>
      </p:sp>
    </p:spTree>
    <p:extLst>
      <p:ext uri="{BB962C8B-B14F-4D97-AF65-F5344CB8AC3E}">
        <p14:creationId xmlns:p14="http://schemas.microsoft.com/office/powerpoint/2010/main" val="21728269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solidFill>
                  <a:schemeClr val="tx1"/>
                </a:solidFill>
              </a:rPr>
              <a:t>Figure </a:t>
            </a:r>
            <a:r>
              <a:rPr lang="en-US" baseline="0" dirty="0" err="1" smtClean="0">
                <a:solidFill>
                  <a:schemeClr val="tx1"/>
                </a:solidFill>
              </a:rPr>
              <a:t>S11</a:t>
            </a:r>
            <a:r>
              <a:rPr lang="en-US" baseline="0" dirty="0" smtClean="0">
                <a:solidFill>
                  <a:schemeClr val="tx1"/>
                </a:solidFill>
              </a:rPr>
              <a:t>. Linkage disequilibrium plot across chimpanzee </a:t>
            </a:r>
            <a:r>
              <a:rPr lang="en-US" baseline="0" dirty="0" smtClean="0"/>
              <a:t>chromosome 17 region including </a:t>
            </a:r>
            <a:r>
              <a:rPr lang="en-US" baseline="0" dirty="0" err="1" smtClean="0"/>
              <a:t>COL1A1</a:t>
            </a:r>
            <a:r>
              <a:rPr lang="en-US" baseline="0" dirty="0" smtClean="0"/>
              <a:t>. </a:t>
            </a:r>
            <a:r>
              <a:rPr lang="en-US" baseline="0" dirty="0" smtClean="0">
                <a:solidFill>
                  <a:schemeClr val="tx1"/>
                </a:solidFill>
              </a:rPr>
              <a:t>Linkage disequilibrium is plotted as </a:t>
            </a:r>
            <a:r>
              <a:rPr lang="en-US" baseline="0" dirty="0" err="1" smtClean="0">
                <a:solidFill>
                  <a:schemeClr val="tx1"/>
                </a:solidFill>
              </a:rPr>
              <a:t>r</a:t>
            </a:r>
            <a:r>
              <a:rPr lang="en-US" baseline="30000" dirty="0" err="1" smtClean="0">
                <a:solidFill>
                  <a:schemeClr val="tx1"/>
                </a:solidFill>
              </a:rPr>
              <a:t>2</a:t>
            </a:r>
            <a:r>
              <a:rPr lang="en-US" baseline="0" dirty="0" smtClean="0">
                <a:solidFill>
                  <a:schemeClr val="tx1"/>
                </a:solidFill>
              </a:rPr>
              <a:t> (y-axis) correlations as a function of nucleotide distance across a 220-kb region of chromosome 17 (</a:t>
            </a:r>
            <a:r>
              <a:rPr lang="en-US" baseline="0" dirty="0" err="1" smtClean="0">
                <a:solidFill>
                  <a:schemeClr val="tx1"/>
                </a:solidFill>
              </a:rPr>
              <a:t>hg19</a:t>
            </a:r>
            <a:r>
              <a:rPr lang="en-US" baseline="0" dirty="0" smtClean="0">
                <a:solidFill>
                  <a:schemeClr val="tx1"/>
                </a:solidFill>
              </a:rPr>
              <a:t> assembly) centered on </a:t>
            </a:r>
            <a:r>
              <a:rPr lang="en-US" baseline="0" dirty="0" err="1" smtClean="0">
                <a:solidFill>
                  <a:schemeClr val="tx1"/>
                </a:solidFill>
              </a:rPr>
              <a:t>COL1A1</a:t>
            </a:r>
            <a:r>
              <a:rPr lang="en-US" baseline="0" dirty="0" smtClean="0">
                <a:solidFill>
                  <a:schemeClr val="tx1"/>
                </a:solidFill>
              </a:rPr>
              <a:t> in the four chimpanzee subspecies. Pairwise correlations are shown between the chimpanzee </a:t>
            </a:r>
            <a:r>
              <a:rPr lang="en-US" baseline="0" dirty="0" err="1" smtClean="0">
                <a:solidFill>
                  <a:schemeClr val="tx1"/>
                </a:solidFill>
              </a:rPr>
              <a:t>COL1A1</a:t>
            </a:r>
            <a:r>
              <a:rPr lang="en-US" baseline="0" dirty="0" smtClean="0">
                <a:solidFill>
                  <a:schemeClr val="tx1"/>
                </a:solidFill>
              </a:rPr>
              <a:t> divergent </a:t>
            </a:r>
            <a:r>
              <a:rPr lang="en-US" baseline="0" dirty="0" err="1" smtClean="0">
                <a:solidFill>
                  <a:schemeClr val="tx1"/>
                </a:solidFill>
              </a:rPr>
              <a:t>haplogroup</a:t>
            </a:r>
            <a:r>
              <a:rPr lang="en-US" baseline="0" dirty="0" smtClean="0">
                <a:solidFill>
                  <a:schemeClr val="tx1"/>
                </a:solidFill>
              </a:rPr>
              <a:t> SNPs and SNPs upstream and downstream of </a:t>
            </a:r>
            <a:r>
              <a:rPr lang="en-US" baseline="0" dirty="0" err="1" smtClean="0">
                <a:solidFill>
                  <a:schemeClr val="tx1"/>
                </a:solidFill>
              </a:rPr>
              <a:t>COL1A1</a:t>
            </a:r>
            <a:r>
              <a:rPr lang="en-US" baseline="0" dirty="0" smtClean="0">
                <a:solidFill>
                  <a:schemeClr val="tx1"/>
                </a:solidFill>
              </a:rPr>
              <a:t>. Other genes in this window are also shown, with arrows reflecting their transcription orientation.</a:t>
            </a:r>
            <a:endParaRPr lang="en-US" dirty="0">
              <a:solidFill>
                <a:schemeClr val="tx1"/>
              </a:solidFill>
            </a:endParaRPr>
          </a:p>
        </p:txBody>
      </p:sp>
      <p:sp>
        <p:nvSpPr>
          <p:cNvPr id="4" name="Slide Number Placeholder 3"/>
          <p:cNvSpPr>
            <a:spLocks noGrp="1"/>
          </p:cNvSpPr>
          <p:nvPr>
            <p:ph type="sldNum" sz="quarter" idx="10"/>
          </p:nvPr>
        </p:nvSpPr>
        <p:spPr/>
        <p:txBody>
          <a:bodyPr/>
          <a:lstStyle/>
          <a:p>
            <a:fld id="{CAD4FFA3-0304-46A5-BAE3-2B025C13BF29}" type="slidenum">
              <a:rPr lang="en-US" smtClean="0"/>
              <a:t>29</a:t>
            </a:fld>
            <a:endParaRPr lang="en-US"/>
          </a:p>
        </p:txBody>
      </p:sp>
    </p:spTree>
    <p:extLst>
      <p:ext uri="{BB962C8B-B14F-4D97-AF65-F5344CB8AC3E}">
        <p14:creationId xmlns:p14="http://schemas.microsoft.com/office/powerpoint/2010/main" val="33815523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a:t>
            </a:r>
            <a:r>
              <a:rPr lang="en-US" dirty="0" err="1" smtClean="0"/>
              <a:t>S12</a:t>
            </a:r>
            <a:r>
              <a:rPr lang="en-US" dirty="0" smtClean="0"/>
              <a:t>. Chimpanzee </a:t>
            </a:r>
            <a:r>
              <a:rPr lang="en-US" dirty="0" err="1" smtClean="0"/>
              <a:t>F</a:t>
            </a:r>
            <a:r>
              <a:rPr lang="en-US" baseline="-25000" dirty="0" err="1" smtClean="0"/>
              <a:t>ST</a:t>
            </a:r>
            <a:r>
              <a:rPr lang="en-US" baseline="0" dirty="0" smtClean="0"/>
              <a:t> plot across chromosome 17 region including </a:t>
            </a:r>
            <a:r>
              <a:rPr lang="en-US" baseline="0" dirty="0" err="1" smtClean="0"/>
              <a:t>COL1A1</a:t>
            </a:r>
            <a:r>
              <a:rPr lang="en-US" baseline="0" dirty="0" smtClean="0"/>
              <a:t>. </a:t>
            </a:r>
            <a:r>
              <a:rPr lang="en-US" dirty="0" smtClean="0"/>
              <a:t>(a)</a:t>
            </a:r>
            <a:r>
              <a:rPr lang="en-US" baseline="0" dirty="0" smtClean="0"/>
              <a:t> Plot of pairwise </a:t>
            </a:r>
            <a:r>
              <a:rPr lang="en-US" baseline="0" dirty="0" err="1" smtClean="0"/>
              <a:t>FST</a:t>
            </a:r>
            <a:r>
              <a:rPr lang="en-US" baseline="0" dirty="0" smtClean="0"/>
              <a:t> values between western and Nigerian-Cameroon chimpanzees, as a function of nucleotide distance (</a:t>
            </a:r>
            <a:r>
              <a:rPr lang="en-US" baseline="0" dirty="0" err="1" smtClean="0"/>
              <a:t>hg19</a:t>
            </a:r>
            <a:r>
              <a:rPr lang="en-US" baseline="0" dirty="0" smtClean="0"/>
              <a:t> assembly) for a 1 Mb region of chromosome 17, centered on </a:t>
            </a:r>
            <a:r>
              <a:rPr lang="en-US" baseline="0" dirty="0" err="1" smtClean="0"/>
              <a:t>COL1A1</a:t>
            </a:r>
            <a:r>
              <a:rPr lang="en-US" baseline="0" dirty="0" smtClean="0"/>
              <a:t> (shown with “blue” dotted lines).</a:t>
            </a:r>
            <a:endParaRPr lang="en-US" dirty="0"/>
          </a:p>
        </p:txBody>
      </p:sp>
      <p:sp>
        <p:nvSpPr>
          <p:cNvPr id="4" name="Slide Number Placeholder 3"/>
          <p:cNvSpPr>
            <a:spLocks noGrp="1"/>
          </p:cNvSpPr>
          <p:nvPr>
            <p:ph type="sldNum" sz="quarter" idx="10"/>
          </p:nvPr>
        </p:nvSpPr>
        <p:spPr/>
        <p:txBody>
          <a:bodyPr/>
          <a:lstStyle/>
          <a:p>
            <a:fld id="{3A8DB5C3-865E-4E97-8523-F2470BEB36B5}" type="slidenum">
              <a:rPr lang="en-US" smtClean="0"/>
              <a:t>30</a:t>
            </a:fld>
            <a:endParaRPr lang="en-US"/>
          </a:p>
        </p:txBody>
      </p:sp>
    </p:spTree>
    <p:extLst>
      <p:ext uri="{BB962C8B-B14F-4D97-AF65-F5344CB8AC3E}">
        <p14:creationId xmlns:p14="http://schemas.microsoft.com/office/powerpoint/2010/main" val="203715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a:t>
            </a:r>
            <a:r>
              <a:rPr lang="en-US" dirty="0" err="1" smtClean="0"/>
              <a:t>S3</a:t>
            </a:r>
            <a:r>
              <a:rPr lang="en-US" dirty="0" smtClean="0"/>
              <a:t>. </a:t>
            </a:r>
            <a:r>
              <a:rPr lang="en-US" dirty="0" err="1" smtClean="0"/>
              <a:t>COL1A1</a:t>
            </a:r>
            <a:r>
              <a:rPr lang="en-US" dirty="0" smtClean="0"/>
              <a:t> exon 35 partial duplication in western chimpanzees. (a) Shows the standard</a:t>
            </a:r>
            <a:r>
              <a:rPr lang="en-US" baseline="0" dirty="0" smtClean="0"/>
              <a:t> arrangement for intron 34 through intron 35. (b) Shows the result of an apparent unequal </a:t>
            </a:r>
            <a:r>
              <a:rPr lang="en-US" baseline="0" dirty="0" smtClean="0"/>
              <a:t>crossover </a:t>
            </a:r>
            <a:r>
              <a:rPr lang="en-US" baseline="0" dirty="0" smtClean="0"/>
              <a:t>event that truncates a first copy of exon 35, with a chromosomal piece (in “red”) that includes a second intron 34  that is truncated, after which the rest of the </a:t>
            </a:r>
            <a:r>
              <a:rPr lang="en-US" baseline="0" dirty="0" err="1" smtClean="0"/>
              <a:t>COL1A1</a:t>
            </a:r>
            <a:r>
              <a:rPr lang="en-US" baseline="0" dirty="0" smtClean="0"/>
              <a:t> gene is perfectly intact. Note that this event includes a full intron 34; a partial exon 35 with full open reading frame; a partial intron 34 that is truncated, but which has apparent splice sites intact; and a full exon 35.</a:t>
            </a:r>
            <a:endParaRPr lang="en-US" dirty="0"/>
          </a:p>
        </p:txBody>
      </p:sp>
      <p:sp>
        <p:nvSpPr>
          <p:cNvPr id="4" name="Slide Number Placeholder 3"/>
          <p:cNvSpPr>
            <a:spLocks noGrp="1"/>
          </p:cNvSpPr>
          <p:nvPr>
            <p:ph type="sldNum" sz="quarter" idx="10"/>
          </p:nvPr>
        </p:nvSpPr>
        <p:spPr/>
        <p:txBody>
          <a:bodyPr/>
          <a:lstStyle/>
          <a:p>
            <a:fld id="{3A8DB5C3-865E-4E97-8523-F2470BEB36B5}" type="slidenum">
              <a:rPr lang="en-US" smtClean="0"/>
              <a:t>4</a:t>
            </a:fld>
            <a:endParaRPr lang="en-US"/>
          </a:p>
        </p:txBody>
      </p:sp>
    </p:spTree>
    <p:extLst>
      <p:ext uri="{BB962C8B-B14F-4D97-AF65-F5344CB8AC3E}">
        <p14:creationId xmlns:p14="http://schemas.microsoft.com/office/powerpoint/2010/main" val="7053636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S12</a:t>
            </a:r>
            <a:r>
              <a:rPr lang="en-US" dirty="0" smtClean="0"/>
              <a:t>. Chimpanzee </a:t>
            </a:r>
            <a:r>
              <a:rPr lang="en-US" dirty="0" err="1" smtClean="0"/>
              <a:t>F</a:t>
            </a:r>
            <a:r>
              <a:rPr lang="en-US" baseline="-25000" dirty="0" err="1" smtClean="0"/>
              <a:t>ST</a:t>
            </a:r>
            <a:r>
              <a:rPr lang="en-US" baseline="0" dirty="0" smtClean="0"/>
              <a:t> plot across chromosome 17 including </a:t>
            </a:r>
            <a:r>
              <a:rPr lang="en-US" baseline="0" dirty="0" err="1" smtClean="0"/>
              <a:t>COL1A1</a:t>
            </a:r>
            <a:r>
              <a:rPr lang="en-US" baseline="0" dirty="0" smtClean="0"/>
              <a:t>. </a:t>
            </a:r>
            <a:r>
              <a:rPr lang="en-US" dirty="0" smtClean="0"/>
              <a:t>(b)</a:t>
            </a:r>
            <a:r>
              <a:rPr lang="en-US" baseline="0" dirty="0" smtClean="0"/>
              <a:t> Plot of pairwise </a:t>
            </a:r>
            <a:r>
              <a:rPr lang="en-US" baseline="0" dirty="0" err="1" smtClean="0"/>
              <a:t>FST</a:t>
            </a:r>
            <a:r>
              <a:rPr lang="en-US" baseline="0" dirty="0" smtClean="0"/>
              <a:t> values between western and central chimpanzees, as a function of nucleotide distance (</a:t>
            </a:r>
            <a:r>
              <a:rPr lang="en-US" baseline="0" dirty="0" err="1" smtClean="0"/>
              <a:t>hg19</a:t>
            </a:r>
            <a:r>
              <a:rPr lang="en-US" baseline="0" dirty="0" smtClean="0"/>
              <a:t> assembly) for a 1 Mb region of chromosome 17, centered on </a:t>
            </a:r>
            <a:r>
              <a:rPr lang="en-US" baseline="0" dirty="0" err="1" smtClean="0"/>
              <a:t>COL1A1</a:t>
            </a:r>
            <a:r>
              <a:rPr lang="en-US" baseline="0" dirty="0" smtClean="0"/>
              <a:t> (shown with “blue” dotted lines).</a:t>
            </a:r>
            <a:endParaRPr lang="en-US" dirty="0" smtClean="0"/>
          </a:p>
        </p:txBody>
      </p:sp>
      <p:sp>
        <p:nvSpPr>
          <p:cNvPr id="4" name="Slide Number Placeholder 3"/>
          <p:cNvSpPr>
            <a:spLocks noGrp="1"/>
          </p:cNvSpPr>
          <p:nvPr>
            <p:ph type="sldNum" sz="quarter" idx="10"/>
          </p:nvPr>
        </p:nvSpPr>
        <p:spPr/>
        <p:txBody>
          <a:bodyPr/>
          <a:lstStyle/>
          <a:p>
            <a:fld id="{3A8DB5C3-865E-4E97-8523-F2470BEB36B5}" type="slidenum">
              <a:rPr lang="en-US" smtClean="0"/>
              <a:t>31</a:t>
            </a:fld>
            <a:endParaRPr lang="en-US"/>
          </a:p>
        </p:txBody>
      </p:sp>
    </p:spTree>
    <p:extLst>
      <p:ext uri="{BB962C8B-B14F-4D97-AF65-F5344CB8AC3E}">
        <p14:creationId xmlns:p14="http://schemas.microsoft.com/office/powerpoint/2010/main" val="21315994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S12</a:t>
            </a:r>
            <a:r>
              <a:rPr lang="en-US" dirty="0" smtClean="0"/>
              <a:t>. Chimpanzee </a:t>
            </a:r>
            <a:r>
              <a:rPr lang="en-US" dirty="0" err="1" smtClean="0"/>
              <a:t>F</a:t>
            </a:r>
            <a:r>
              <a:rPr lang="en-US" baseline="-25000" dirty="0" err="1" smtClean="0"/>
              <a:t>ST</a:t>
            </a:r>
            <a:r>
              <a:rPr lang="en-US" baseline="0" dirty="0" smtClean="0"/>
              <a:t> plot across chromosome 17 including </a:t>
            </a:r>
            <a:r>
              <a:rPr lang="en-US" baseline="0" dirty="0" err="1" smtClean="0"/>
              <a:t>COL1A1</a:t>
            </a:r>
            <a:r>
              <a:rPr lang="en-US" baseline="0" dirty="0" smtClean="0"/>
              <a:t>. </a:t>
            </a:r>
            <a:r>
              <a:rPr lang="en-US" dirty="0" smtClean="0"/>
              <a:t>(c)</a:t>
            </a:r>
            <a:r>
              <a:rPr lang="en-US" baseline="0" dirty="0" smtClean="0"/>
              <a:t> Plot of pairwise </a:t>
            </a:r>
            <a:r>
              <a:rPr lang="en-US" baseline="0" dirty="0" err="1" smtClean="0"/>
              <a:t>FST</a:t>
            </a:r>
            <a:r>
              <a:rPr lang="en-US" baseline="0" dirty="0" smtClean="0"/>
              <a:t> values between western and eastern chimpanzees, as a function of nucleotide distance (</a:t>
            </a:r>
            <a:r>
              <a:rPr lang="en-US" baseline="0" dirty="0" err="1" smtClean="0"/>
              <a:t>hg19</a:t>
            </a:r>
            <a:r>
              <a:rPr lang="en-US" baseline="0" dirty="0" smtClean="0"/>
              <a:t> assembly) for a 1 Mb region of chromosome 17, centered on </a:t>
            </a:r>
            <a:r>
              <a:rPr lang="en-US" baseline="0" dirty="0" err="1" smtClean="0"/>
              <a:t>COL1A1</a:t>
            </a:r>
            <a:r>
              <a:rPr lang="en-US" baseline="0" dirty="0" smtClean="0"/>
              <a:t> (shown with “blue” dotted lines).</a:t>
            </a:r>
            <a:endParaRPr lang="en-US" dirty="0" smtClean="0"/>
          </a:p>
        </p:txBody>
      </p:sp>
      <p:sp>
        <p:nvSpPr>
          <p:cNvPr id="4" name="Slide Number Placeholder 3"/>
          <p:cNvSpPr>
            <a:spLocks noGrp="1"/>
          </p:cNvSpPr>
          <p:nvPr>
            <p:ph type="sldNum" sz="quarter" idx="10"/>
          </p:nvPr>
        </p:nvSpPr>
        <p:spPr/>
        <p:txBody>
          <a:bodyPr/>
          <a:lstStyle/>
          <a:p>
            <a:fld id="{3A8DB5C3-865E-4E97-8523-F2470BEB36B5}" type="slidenum">
              <a:rPr lang="en-US" smtClean="0"/>
              <a:t>32</a:t>
            </a:fld>
            <a:endParaRPr lang="en-US"/>
          </a:p>
        </p:txBody>
      </p:sp>
    </p:spTree>
    <p:extLst>
      <p:ext uri="{BB962C8B-B14F-4D97-AF65-F5344CB8AC3E}">
        <p14:creationId xmlns:p14="http://schemas.microsoft.com/office/powerpoint/2010/main" val="33593880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S12</a:t>
            </a:r>
            <a:r>
              <a:rPr lang="en-US" dirty="0" smtClean="0"/>
              <a:t>. Chimpanzee </a:t>
            </a:r>
            <a:r>
              <a:rPr lang="en-US" dirty="0" err="1" smtClean="0"/>
              <a:t>F</a:t>
            </a:r>
            <a:r>
              <a:rPr lang="en-US" baseline="-25000" dirty="0" err="1" smtClean="0"/>
              <a:t>ST</a:t>
            </a:r>
            <a:r>
              <a:rPr lang="en-US" baseline="0" dirty="0" smtClean="0"/>
              <a:t> plot across chromosome 17 including </a:t>
            </a:r>
            <a:r>
              <a:rPr lang="en-US" baseline="0" dirty="0" err="1" smtClean="0"/>
              <a:t>COL1A1</a:t>
            </a:r>
            <a:r>
              <a:rPr lang="en-US" baseline="0" dirty="0" smtClean="0"/>
              <a:t>. </a:t>
            </a:r>
            <a:r>
              <a:rPr lang="en-US" dirty="0" smtClean="0"/>
              <a:t>(d)</a:t>
            </a:r>
            <a:r>
              <a:rPr lang="en-US" baseline="0" dirty="0" smtClean="0"/>
              <a:t> Plot of pairwise </a:t>
            </a:r>
            <a:r>
              <a:rPr lang="en-US" baseline="0" dirty="0" err="1" smtClean="0"/>
              <a:t>FST</a:t>
            </a:r>
            <a:r>
              <a:rPr lang="en-US" baseline="0" dirty="0" smtClean="0"/>
              <a:t> values between Nigerian-Cameroon and central chimpanzees, as a function of nucleotide distance (</a:t>
            </a:r>
            <a:r>
              <a:rPr lang="en-US" baseline="0" dirty="0" err="1" smtClean="0"/>
              <a:t>hg19</a:t>
            </a:r>
            <a:r>
              <a:rPr lang="en-US" baseline="0" dirty="0" smtClean="0"/>
              <a:t> assembly) for a 1 Mb region of chromosome 17, centered on </a:t>
            </a:r>
            <a:r>
              <a:rPr lang="en-US" baseline="0" dirty="0" err="1" smtClean="0"/>
              <a:t>COL1A1</a:t>
            </a:r>
            <a:r>
              <a:rPr lang="en-US" baseline="0" dirty="0" smtClean="0"/>
              <a:t> (shown with “blue” dotted lines).</a:t>
            </a:r>
            <a:endParaRPr lang="en-US" dirty="0" smtClean="0"/>
          </a:p>
        </p:txBody>
      </p:sp>
      <p:sp>
        <p:nvSpPr>
          <p:cNvPr id="4" name="Slide Number Placeholder 3"/>
          <p:cNvSpPr>
            <a:spLocks noGrp="1"/>
          </p:cNvSpPr>
          <p:nvPr>
            <p:ph type="sldNum" sz="quarter" idx="10"/>
          </p:nvPr>
        </p:nvSpPr>
        <p:spPr/>
        <p:txBody>
          <a:bodyPr/>
          <a:lstStyle/>
          <a:p>
            <a:fld id="{3A8DB5C3-865E-4E97-8523-F2470BEB36B5}" type="slidenum">
              <a:rPr lang="en-US" smtClean="0"/>
              <a:t>33</a:t>
            </a:fld>
            <a:endParaRPr lang="en-US"/>
          </a:p>
        </p:txBody>
      </p:sp>
    </p:spTree>
    <p:extLst>
      <p:ext uri="{BB962C8B-B14F-4D97-AF65-F5344CB8AC3E}">
        <p14:creationId xmlns:p14="http://schemas.microsoft.com/office/powerpoint/2010/main" val="17195686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S12</a:t>
            </a:r>
            <a:r>
              <a:rPr lang="en-US" dirty="0" smtClean="0"/>
              <a:t>. Chimpanzee </a:t>
            </a:r>
            <a:r>
              <a:rPr lang="en-US" dirty="0" err="1" smtClean="0"/>
              <a:t>F</a:t>
            </a:r>
            <a:r>
              <a:rPr lang="en-US" baseline="-25000" dirty="0" err="1" smtClean="0"/>
              <a:t>ST</a:t>
            </a:r>
            <a:r>
              <a:rPr lang="en-US" baseline="0" dirty="0" smtClean="0"/>
              <a:t> plot across chromosome 17 including </a:t>
            </a:r>
            <a:r>
              <a:rPr lang="en-US" baseline="0" dirty="0" err="1" smtClean="0"/>
              <a:t>COL1A1</a:t>
            </a:r>
            <a:r>
              <a:rPr lang="en-US" baseline="0" dirty="0" smtClean="0"/>
              <a:t>. </a:t>
            </a:r>
            <a:r>
              <a:rPr lang="en-US" dirty="0" smtClean="0"/>
              <a:t>(e)</a:t>
            </a:r>
            <a:r>
              <a:rPr lang="en-US" baseline="0" dirty="0" smtClean="0"/>
              <a:t> Plot of pairwise </a:t>
            </a:r>
            <a:r>
              <a:rPr lang="en-US" baseline="0" dirty="0" err="1" smtClean="0"/>
              <a:t>FST</a:t>
            </a:r>
            <a:r>
              <a:rPr lang="en-US" baseline="0" dirty="0" smtClean="0"/>
              <a:t> values between Nigerian-Cameroon and eastern chimpanzees, as a function of nucleotide distance (</a:t>
            </a:r>
            <a:r>
              <a:rPr lang="en-US" baseline="0" dirty="0" err="1" smtClean="0"/>
              <a:t>hg19</a:t>
            </a:r>
            <a:r>
              <a:rPr lang="en-US" baseline="0" dirty="0" smtClean="0"/>
              <a:t> assembly) for a 1 Mb region of chromosome 17, centered on </a:t>
            </a:r>
            <a:r>
              <a:rPr lang="en-US" baseline="0" dirty="0" err="1" smtClean="0"/>
              <a:t>COL1A1</a:t>
            </a:r>
            <a:r>
              <a:rPr lang="en-US" baseline="0" dirty="0" smtClean="0"/>
              <a:t> (shown with “blue” dotted lines).</a:t>
            </a:r>
            <a:endParaRPr lang="en-US" dirty="0" smtClean="0"/>
          </a:p>
        </p:txBody>
      </p:sp>
      <p:sp>
        <p:nvSpPr>
          <p:cNvPr id="4" name="Slide Number Placeholder 3"/>
          <p:cNvSpPr>
            <a:spLocks noGrp="1"/>
          </p:cNvSpPr>
          <p:nvPr>
            <p:ph type="sldNum" sz="quarter" idx="10"/>
          </p:nvPr>
        </p:nvSpPr>
        <p:spPr/>
        <p:txBody>
          <a:bodyPr/>
          <a:lstStyle/>
          <a:p>
            <a:fld id="{3A8DB5C3-865E-4E97-8523-F2470BEB36B5}" type="slidenum">
              <a:rPr lang="en-US" smtClean="0"/>
              <a:t>34</a:t>
            </a:fld>
            <a:endParaRPr lang="en-US"/>
          </a:p>
        </p:txBody>
      </p:sp>
    </p:spTree>
    <p:extLst>
      <p:ext uri="{BB962C8B-B14F-4D97-AF65-F5344CB8AC3E}">
        <p14:creationId xmlns:p14="http://schemas.microsoft.com/office/powerpoint/2010/main" val="1210685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S12</a:t>
            </a:r>
            <a:r>
              <a:rPr lang="en-US" dirty="0" smtClean="0"/>
              <a:t>. Chimpanzee </a:t>
            </a:r>
            <a:r>
              <a:rPr lang="en-US" dirty="0" err="1" smtClean="0"/>
              <a:t>F</a:t>
            </a:r>
            <a:r>
              <a:rPr lang="en-US" baseline="-25000" dirty="0" err="1" smtClean="0"/>
              <a:t>ST</a:t>
            </a:r>
            <a:r>
              <a:rPr lang="en-US" baseline="0" dirty="0" smtClean="0"/>
              <a:t> plot across chromosome 17 including </a:t>
            </a:r>
            <a:r>
              <a:rPr lang="en-US" baseline="0" dirty="0" err="1" smtClean="0"/>
              <a:t>COL1A1</a:t>
            </a:r>
            <a:r>
              <a:rPr lang="en-US" baseline="0" dirty="0" smtClean="0"/>
              <a:t>. </a:t>
            </a:r>
            <a:r>
              <a:rPr lang="en-US" dirty="0" smtClean="0"/>
              <a:t>(f)</a:t>
            </a:r>
            <a:r>
              <a:rPr lang="en-US" baseline="0" dirty="0" smtClean="0"/>
              <a:t> Plot of pairwise </a:t>
            </a:r>
            <a:r>
              <a:rPr lang="en-US" baseline="0" dirty="0" err="1" smtClean="0"/>
              <a:t>FST</a:t>
            </a:r>
            <a:r>
              <a:rPr lang="en-US" baseline="0" dirty="0" smtClean="0"/>
              <a:t> values between central and eastern chimpanzees, as a function of nucleotide distance (</a:t>
            </a:r>
            <a:r>
              <a:rPr lang="en-US" baseline="0" dirty="0" err="1" smtClean="0"/>
              <a:t>hg19</a:t>
            </a:r>
            <a:r>
              <a:rPr lang="en-US" baseline="0" dirty="0" smtClean="0"/>
              <a:t> assembly) for a 1 Mb region of chromosome 17, centered on </a:t>
            </a:r>
            <a:r>
              <a:rPr lang="en-US" baseline="0" dirty="0" err="1" smtClean="0"/>
              <a:t>COL1A1</a:t>
            </a:r>
            <a:r>
              <a:rPr lang="en-US" baseline="0" dirty="0" smtClean="0"/>
              <a:t> (shown with “blue” dotted lines).</a:t>
            </a:r>
            <a:endParaRPr lang="en-US" dirty="0" smtClean="0"/>
          </a:p>
        </p:txBody>
      </p:sp>
      <p:sp>
        <p:nvSpPr>
          <p:cNvPr id="4" name="Slide Number Placeholder 3"/>
          <p:cNvSpPr>
            <a:spLocks noGrp="1"/>
          </p:cNvSpPr>
          <p:nvPr>
            <p:ph type="sldNum" sz="quarter" idx="10"/>
          </p:nvPr>
        </p:nvSpPr>
        <p:spPr/>
        <p:txBody>
          <a:bodyPr/>
          <a:lstStyle/>
          <a:p>
            <a:fld id="{3A8DB5C3-865E-4E97-8523-F2470BEB36B5}" type="slidenum">
              <a:rPr lang="en-US" smtClean="0"/>
              <a:t>35</a:t>
            </a:fld>
            <a:endParaRPr lang="en-US"/>
          </a:p>
        </p:txBody>
      </p:sp>
    </p:spTree>
    <p:extLst>
      <p:ext uri="{BB962C8B-B14F-4D97-AF65-F5344CB8AC3E}">
        <p14:creationId xmlns:p14="http://schemas.microsoft.com/office/powerpoint/2010/main" val="10624810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Figure </a:t>
            </a:r>
            <a:r>
              <a:rPr lang="en-US" dirty="0" err="1" smtClean="0"/>
              <a:t>S4</a:t>
            </a:r>
            <a:r>
              <a:rPr lang="en-US" dirty="0" smtClean="0"/>
              <a:t>. African vs. non-African </a:t>
            </a:r>
            <a:r>
              <a:rPr lang="en-US" dirty="0" err="1" smtClean="0"/>
              <a:t>F</a:t>
            </a:r>
            <a:r>
              <a:rPr lang="en-US" baseline="-25000" dirty="0" err="1" smtClean="0"/>
              <a:t>ST</a:t>
            </a:r>
            <a:r>
              <a:rPr lang="en-US" dirty="0" smtClean="0"/>
              <a:t> plots of </a:t>
            </a:r>
            <a:r>
              <a:rPr lang="en-US" dirty="0" err="1" smtClean="0"/>
              <a:t>COL1A1</a:t>
            </a:r>
            <a:r>
              <a:rPr lang="en-US" dirty="0" smtClean="0"/>
              <a:t> </a:t>
            </a:r>
            <a:r>
              <a:rPr lang="en-US" dirty="0" err="1" smtClean="0"/>
              <a:t>intronic</a:t>
            </a:r>
            <a:r>
              <a:rPr lang="en-US" dirty="0" smtClean="0"/>
              <a:t> SNPs. P</a:t>
            </a:r>
            <a:r>
              <a:rPr lang="en-US" baseline="0" dirty="0" smtClean="0"/>
              <a:t>airwise comparisons shown between 1000 Genomes populations with African (</a:t>
            </a:r>
            <a:r>
              <a:rPr lang="en-US" baseline="0" dirty="0" err="1" smtClean="0"/>
              <a:t>AFR</a:t>
            </a:r>
            <a:r>
              <a:rPr lang="en-US" baseline="0" dirty="0" smtClean="0"/>
              <a:t>) and American (AMR), East Asian (</a:t>
            </a:r>
            <a:r>
              <a:rPr lang="en-US" baseline="0" dirty="0" err="1" smtClean="0"/>
              <a:t>EAS</a:t>
            </a:r>
            <a:r>
              <a:rPr lang="en-US" baseline="0" dirty="0" smtClean="0"/>
              <a:t>), European (EUR), and Southeast Asian (SAS) ancestries. See Table </a:t>
            </a:r>
            <a:r>
              <a:rPr lang="en-US" baseline="0" dirty="0" err="1" smtClean="0"/>
              <a:t>S1</a:t>
            </a:r>
            <a:r>
              <a:rPr lang="en-US" baseline="0" dirty="0" smtClean="0"/>
              <a:t> for populations within each group. Nucleotide positions (x-axis) refer to </a:t>
            </a:r>
            <a:r>
              <a:rPr lang="en-US" baseline="0" dirty="0" err="1" smtClean="0"/>
              <a:t>chr17</a:t>
            </a:r>
            <a:r>
              <a:rPr lang="en-US" baseline="0" dirty="0" smtClean="0"/>
              <a:t>, </a:t>
            </a:r>
            <a:r>
              <a:rPr lang="en-US" baseline="0" dirty="0" err="1" smtClean="0"/>
              <a:t>hg19</a:t>
            </a:r>
            <a:r>
              <a:rPr lang="en-US" baseline="0" dirty="0" smtClean="0"/>
              <a:t> assembly.</a:t>
            </a:r>
            <a:endParaRPr lang="en-US" dirty="0"/>
          </a:p>
        </p:txBody>
      </p:sp>
      <p:sp>
        <p:nvSpPr>
          <p:cNvPr id="4" name="Slide Number Placeholder 3"/>
          <p:cNvSpPr>
            <a:spLocks noGrp="1"/>
          </p:cNvSpPr>
          <p:nvPr>
            <p:ph type="sldNum" sz="quarter" idx="10"/>
          </p:nvPr>
        </p:nvSpPr>
        <p:spPr/>
        <p:txBody>
          <a:bodyPr/>
          <a:lstStyle/>
          <a:p>
            <a:fld id="{3A8DB5C3-865E-4E97-8523-F2470BEB36B5}" type="slidenum">
              <a:rPr lang="en-US" smtClean="0"/>
              <a:t>5</a:t>
            </a:fld>
            <a:endParaRPr lang="en-US"/>
          </a:p>
        </p:txBody>
      </p:sp>
    </p:spTree>
    <p:extLst>
      <p:ext uri="{BB962C8B-B14F-4D97-AF65-F5344CB8AC3E}">
        <p14:creationId xmlns:p14="http://schemas.microsoft.com/office/powerpoint/2010/main" val="1094797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S5</a:t>
            </a:r>
            <a:r>
              <a:rPr lang="en-US" dirty="0" smtClean="0"/>
              <a:t>. Non-African </a:t>
            </a:r>
            <a:r>
              <a:rPr lang="en-US" dirty="0" err="1" smtClean="0"/>
              <a:t>F</a:t>
            </a:r>
            <a:r>
              <a:rPr lang="en-US" baseline="-25000" dirty="0" err="1" smtClean="0"/>
              <a:t>ST</a:t>
            </a:r>
            <a:r>
              <a:rPr lang="en-US" dirty="0" smtClean="0"/>
              <a:t> plots of </a:t>
            </a:r>
            <a:r>
              <a:rPr lang="en-US" dirty="0" err="1" smtClean="0"/>
              <a:t>COL1A1</a:t>
            </a:r>
            <a:r>
              <a:rPr lang="en-US" dirty="0" smtClean="0"/>
              <a:t> </a:t>
            </a:r>
            <a:r>
              <a:rPr lang="en-US" dirty="0" err="1" smtClean="0"/>
              <a:t>intronic</a:t>
            </a:r>
            <a:r>
              <a:rPr lang="en-US" dirty="0" smtClean="0"/>
              <a:t> SNPs. P</a:t>
            </a:r>
            <a:r>
              <a:rPr lang="en-US" baseline="0" dirty="0" smtClean="0"/>
              <a:t>airwise comparisons shown between 1000 Genomes populations with American (AMR), East Asian (</a:t>
            </a:r>
            <a:r>
              <a:rPr lang="en-US" baseline="0" dirty="0" err="1" smtClean="0"/>
              <a:t>EAS</a:t>
            </a:r>
            <a:r>
              <a:rPr lang="en-US" baseline="0" dirty="0" smtClean="0"/>
              <a:t>), European (EUR), and Southeast Asian (SAS) ancestries. See Table </a:t>
            </a:r>
            <a:r>
              <a:rPr lang="en-US" baseline="0" dirty="0" err="1" smtClean="0"/>
              <a:t>S1</a:t>
            </a:r>
            <a:r>
              <a:rPr lang="en-US" baseline="0" dirty="0" smtClean="0"/>
              <a:t> for populations within each group. Nucleotide positions (x-axis) refer to </a:t>
            </a:r>
            <a:r>
              <a:rPr lang="en-US" baseline="0" dirty="0" err="1" smtClean="0"/>
              <a:t>chr17</a:t>
            </a:r>
            <a:r>
              <a:rPr lang="en-US" baseline="0" dirty="0" smtClean="0"/>
              <a:t>, </a:t>
            </a:r>
            <a:r>
              <a:rPr lang="en-US" baseline="0" dirty="0" err="1" smtClean="0"/>
              <a:t>hg19</a:t>
            </a:r>
            <a:r>
              <a:rPr lang="en-US" baseline="0" dirty="0" smtClean="0"/>
              <a:t> assembly.</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3A8DB5C3-865E-4E97-8523-F2470BEB36B5}" type="slidenum">
              <a:rPr lang="en-US" smtClean="0"/>
              <a:t>6</a:t>
            </a:fld>
            <a:endParaRPr lang="en-US"/>
          </a:p>
        </p:txBody>
      </p:sp>
    </p:spTree>
    <p:extLst>
      <p:ext uri="{BB962C8B-B14F-4D97-AF65-F5344CB8AC3E}">
        <p14:creationId xmlns:p14="http://schemas.microsoft.com/office/powerpoint/2010/main" val="3494011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S6</a:t>
            </a:r>
            <a:r>
              <a:rPr lang="en-US" dirty="0" smtClean="0"/>
              <a:t>. Plot of minor allele frequencies for 436 </a:t>
            </a:r>
            <a:r>
              <a:rPr lang="en-US" dirty="0" err="1" smtClean="0"/>
              <a:t>COL1A1</a:t>
            </a:r>
            <a:r>
              <a:rPr lang="en-US" dirty="0" smtClean="0"/>
              <a:t> intron SNPs in the 1000</a:t>
            </a:r>
            <a:r>
              <a:rPr lang="en-US" baseline="0" dirty="0" smtClean="0"/>
              <a:t> Genomes dataset. Nucleotide positions (x-axis) refer to </a:t>
            </a:r>
            <a:r>
              <a:rPr lang="en-US" baseline="0" dirty="0" err="1" smtClean="0"/>
              <a:t>chr17</a:t>
            </a:r>
            <a:r>
              <a:rPr lang="en-US" baseline="0" dirty="0" smtClean="0"/>
              <a:t>, </a:t>
            </a:r>
            <a:r>
              <a:rPr lang="en-US" baseline="0" dirty="0" err="1" smtClean="0"/>
              <a:t>hg19</a:t>
            </a:r>
            <a:r>
              <a:rPr lang="en-US" baseline="0" dirty="0" smtClean="0"/>
              <a:t> assembly. The </a:t>
            </a:r>
            <a:r>
              <a:rPr lang="en-US" dirty="0" err="1" smtClean="0"/>
              <a:t>COL1A1</a:t>
            </a:r>
            <a:r>
              <a:rPr lang="en-US" dirty="0" smtClean="0"/>
              <a:t> locus is shown </a:t>
            </a:r>
            <a:r>
              <a:rPr lang="en-US" baseline="0" dirty="0" smtClean="0"/>
              <a:t>with coding regions (black boxes) interspersed by introns. </a:t>
            </a:r>
            <a:endParaRPr lang="en-US" dirty="0"/>
          </a:p>
        </p:txBody>
      </p:sp>
      <p:sp>
        <p:nvSpPr>
          <p:cNvPr id="4" name="Slide Number Placeholder 3"/>
          <p:cNvSpPr>
            <a:spLocks noGrp="1"/>
          </p:cNvSpPr>
          <p:nvPr>
            <p:ph type="sldNum" sz="quarter" idx="10"/>
          </p:nvPr>
        </p:nvSpPr>
        <p:spPr/>
        <p:txBody>
          <a:bodyPr/>
          <a:lstStyle/>
          <a:p>
            <a:fld id="{3A8DB5C3-865E-4E97-8523-F2470BEB36B5}" type="slidenum">
              <a:rPr lang="en-US" smtClean="0"/>
              <a:t>7</a:t>
            </a:fld>
            <a:endParaRPr lang="en-US"/>
          </a:p>
        </p:txBody>
      </p:sp>
    </p:spTree>
    <p:extLst>
      <p:ext uri="{BB962C8B-B14F-4D97-AF65-F5344CB8AC3E}">
        <p14:creationId xmlns:p14="http://schemas.microsoft.com/office/powerpoint/2010/main" val="6502484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(a). </a:t>
            </a:r>
            <a:r>
              <a:rPr lang="en-US" baseline="0" dirty="0" err="1" smtClean="0"/>
              <a:t>ACB</a:t>
            </a:r>
            <a:r>
              <a:rPr lang="en-US" baseline="0" dirty="0" smtClean="0"/>
              <a:t> (</a:t>
            </a:r>
            <a:r>
              <a:rPr lang="en-US" baseline="0" dirty="0" err="1" smtClean="0"/>
              <a:t>AFR</a:t>
            </a:r>
            <a:r>
              <a:rPr lang="en-US" baseline="0" dirty="0" smtClean="0"/>
              <a:t>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8</a:t>
            </a:fld>
            <a:endParaRPr lang="en-US"/>
          </a:p>
        </p:txBody>
      </p:sp>
    </p:spTree>
    <p:extLst>
      <p:ext uri="{BB962C8B-B14F-4D97-AF65-F5344CB8AC3E}">
        <p14:creationId xmlns:p14="http://schemas.microsoft.com/office/powerpoint/2010/main" val="2472566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(b). ESN (</a:t>
            </a:r>
            <a:r>
              <a:rPr lang="en-US" baseline="0" dirty="0" err="1" smtClean="0"/>
              <a:t>AFR</a:t>
            </a:r>
            <a:r>
              <a:rPr lang="en-US" baseline="0" dirty="0" smtClean="0"/>
              <a:t>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9</a:t>
            </a:fld>
            <a:endParaRPr lang="en-US"/>
          </a:p>
        </p:txBody>
      </p:sp>
    </p:spTree>
    <p:extLst>
      <p:ext uri="{BB962C8B-B14F-4D97-AF65-F5344CB8AC3E}">
        <p14:creationId xmlns:p14="http://schemas.microsoft.com/office/powerpoint/2010/main" val="1782119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Figure </a:t>
            </a:r>
            <a:r>
              <a:rPr lang="en-US" dirty="0" err="1" smtClean="0"/>
              <a:t>S7</a:t>
            </a:r>
            <a:r>
              <a:rPr lang="en-US" dirty="0" smtClean="0"/>
              <a:t>. Linkage</a:t>
            </a:r>
            <a:r>
              <a:rPr lang="en-US" baseline="0" dirty="0" smtClean="0"/>
              <a:t> disequilibrium pairwise SNP plot across the human </a:t>
            </a:r>
            <a:r>
              <a:rPr lang="en-US" baseline="0" dirty="0" err="1" smtClean="0"/>
              <a:t>COL1A1</a:t>
            </a:r>
            <a:r>
              <a:rPr lang="en-US" baseline="0" dirty="0" smtClean="0"/>
              <a:t> locus. (c). </a:t>
            </a:r>
            <a:r>
              <a:rPr lang="en-US" baseline="0" dirty="0" err="1" smtClean="0"/>
              <a:t>GWD</a:t>
            </a:r>
            <a:r>
              <a:rPr lang="en-US" baseline="0" dirty="0" smtClean="0"/>
              <a:t> (</a:t>
            </a:r>
            <a:r>
              <a:rPr lang="en-US" baseline="0" dirty="0" err="1" smtClean="0"/>
              <a:t>AFR</a:t>
            </a:r>
            <a:r>
              <a:rPr lang="en-US" baseline="0" dirty="0" smtClean="0"/>
              <a:t> ancestry) population (see Table </a:t>
            </a:r>
            <a:r>
              <a:rPr lang="en-US" baseline="0" dirty="0" err="1" smtClean="0"/>
              <a:t>S1</a:t>
            </a:r>
            <a:r>
              <a:rPr lang="en-US" baseline="0" dirty="0" smtClean="0"/>
              <a:t>) linkage disequilibrium pairwise SNP plot as a function of nucleotide distance (</a:t>
            </a:r>
            <a:r>
              <a:rPr lang="en-US" baseline="0" dirty="0" err="1" smtClean="0"/>
              <a:t>chr17</a:t>
            </a:r>
            <a:r>
              <a:rPr lang="en-US" baseline="0" dirty="0" smtClean="0"/>
              <a:t>, </a:t>
            </a:r>
            <a:r>
              <a:rPr lang="en-US" baseline="0" dirty="0" err="1" smtClean="0"/>
              <a:t>hg19</a:t>
            </a:r>
            <a:r>
              <a:rPr lang="en-US" baseline="0" dirty="0" smtClean="0"/>
              <a:t> assembly) across the </a:t>
            </a:r>
            <a:r>
              <a:rPr lang="en-US" baseline="0" dirty="0" err="1" smtClean="0"/>
              <a:t>COL1A1</a:t>
            </a:r>
            <a:r>
              <a:rPr lang="en-US" baseline="0" dirty="0" smtClean="0"/>
              <a:t> locus with coding regions (black boxes) interspersed with introns. Shaded boxes in “red” reflect strength of pairwise correlations. See Table </a:t>
            </a:r>
            <a:r>
              <a:rPr lang="en-US" baseline="0" dirty="0" err="1" smtClean="0"/>
              <a:t>S15</a:t>
            </a:r>
            <a:r>
              <a:rPr lang="en-US" baseline="0" dirty="0" smtClean="0"/>
              <a:t> for SNP numbering. </a:t>
            </a:r>
            <a:endParaRPr lang="en-US" dirty="0"/>
          </a:p>
        </p:txBody>
      </p:sp>
      <p:sp>
        <p:nvSpPr>
          <p:cNvPr id="4" name="Slide Number Placeholder 3"/>
          <p:cNvSpPr>
            <a:spLocks noGrp="1"/>
          </p:cNvSpPr>
          <p:nvPr>
            <p:ph type="sldNum" sz="quarter" idx="10"/>
          </p:nvPr>
        </p:nvSpPr>
        <p:spPr/>
        <p:txBody>
          <a:bodyPr/>
          <a:lstStyle/>
          <a:p>
            <a:fld id="{CAD4FFA3-0304-46A5-BAE3-2B025C13BF29}" type="slidenum">
              <a:rPr lang="en-US" smtClean="0"/>
              <a:t>10</a:t>
            </a:fld>
            <a:endParaRPr lang="en-US"/>
          </a:p>
        </p:txBody>
      </p:sp>
    </p:spTree>
    <p:extLst>
      <p:ext uri="{BB962C8B-B14F-4D97-AF65-F5344CB8AC3E}">
        <p14:creationId xmlns:p14="http://schemas.microsoft.com/office/powerpoint/2010/main" val="1206951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1E8F1BC-B6C5-4769-B479-B335E3C1D1B6}" type="datetimeFigureOut">
              <a:rPr lang="en-US" smtClean="0"/>
              <a:t>1/20/2022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2B80EA-2296-4303-911B-940569CC5B54}" type="slidenum">
              <a:rPr lang="en-US" smtClean="0"/>
              <a:t>‹#›</a:t>
            </a:fld>
            <a:endParaRPr lang="en-US"/>
          </a:p>
        </p:txBody>
      </p:sp>
    </p:spTree>
    <p:extLst>
      <p:ext uri="{BB962C8B-B14F-4D97-AF65-F5344CB8AC3E}">
        <p14:creationId xmlns:p14="http://schemas.microsoft.com/office/powerpoint/2010/main" val="1921653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E8F1BC-B6C5-4769-B479-B335E3C1D1B6}" type="datetimeFigureOut">
              <a:rPr lang="en-US" smtClean="0"/>
              <a:t>1/20/2022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2B80EA-2296-4303-911B-940569CC5B54}" type="slidenum">
              <a:rPr lang="en-US" smtClean="0"/>
              <a:t>‹#›</a:t>
            </a:fld>
            <a:endParaRPr lang="en-US"/>
          </a:p>
        </p:txBody>
      </p:sp>
    </p:spTree>
    <p:extLst>
      <p:ext uri="{BB962C8B-B14F-4D97-AF65-F5344CB8AC3E}">
        <p14:creationId xmlns:p14="http://schemas.microsoft.com/office/powerpoint/2010/main" val="4223328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E8F1BC-B6C5-4769-B479-B335E3C1D1B6}" type="datetimeFigureOut">
              <a:rPr lang="en-US" smtClean="0"/>
              <a:t>1/20/2022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2B80EA-2296-4303-911B-940569CC5B54}" type="slidenum">
              <a:rPr lang="en-US" smtClean="0"/>
              <a:t>‹#›</a:t>
            </a:fld>
            <a:endParaRPr lang="en-US"/>
          </a:p>
        </p:txBody>
      </p:sp>
    </p:spTree>
    <p:extLst>
      <p:ext uri="{BB962C8B-B14F-4D97-AF65-F5344CB8AC3E}">
        <p14:creationId xmlns:p14="http://schemas.microsoft.com/office/powerpoint/2010/main" val="104262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E8F1BC-B6C5-4769-B479-B335E3C1D1B6}" type="datetimeFigureOut">
              <a:rPr lang="en-US" smtClean="0"/>
              <a:t>1/20/2022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2B80EA-2296-4303-911B-940569CC5B54}" type="slidenum">
              <a:rPr lang="en-US" smtClean="0"/>
              <a:t>‹#›</a:t>
            </a:fld>
            <a:endParaRPr lang="en-US"/>
          </a:p>
        </p:txBody>
      </p:sp>
    </p:spTree>
    <p:extLst>
      <p:ext uri="{BB962C8B-B14F-4D97-AF65-F5344CB8AC3E}">
        <p14:creationId xmlns:p14="http://schemas.microsoft.com/office/powerpoint/2010/main" val="3222685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1E8F1BC-B6C5-4769-B479-B335E3C1D1B6}" type="datetimeFigureOut">
              <a:rPr lang="en-US" smtClean="0"/>
              <a:t>1/20/2022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2B80EA-2296-4303-911B-940569CC5B54}" type="slidenum">
              <a:rPr lang="en-US" smtClean="0"/>
              <a:t>‹#›</a:t>
            </a:fld>
            <a:endParaRPr lang="en-US"/>
          </a:p>
        </p:txBody>
      </p:sp>
    </p:spTree>
    <p:extLst>
      <p:ext uri="{BB962C8B-B14F-4D97-AF65-F5344CB8AC3E}">
        <p14:creationId xmlns:p14="http://schemas.microsoft.com/office/powerpoint/2010/main" val="3429686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1E8F1BC-B6C5-4769-B479-B335E3C1D1B6}" type="datetimeFigureOut">
              <a:rPr lang="en-US" smtClean="0"/>
              <a:t>1/20/2022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2B80EA-2296-4303-911B-940569CC5B54}" type="slidenum">
              <a:rPr lang="en-US" smtClean="0"/>
              <a:t>‹#›</a:t>
            </a:fld>
            <a:endParaRPr lang="en-US"/>
          </a:p>
        </p:txBody>
      </p:sp>
    </p:spTree>
    <p:extLst>
      <p:ext uri="{BB962C8B-B14F-4D97-AF65-F5344CB8AC3E}">
        <p14:creationId xmlns:p14="http://schemas.microsoft.com/office/powerpoint/2010/main" val="1673090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E8F1BC-B6C5-4769-B479-B335E3C1D1B6}" type="datetimeFigureOut">
              <a:rPr lang="en-US" smtClean="0"/>
              <a:t>1/20/2022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2B80EA-2296-4303-911B-940569CC5B54}" type="slidenum">
              <a:rPr lang="en-US" smtClean="0"/>
              <a:t>‹#›</a:t>
            </a:fld>
            <a:endParaRPr lang="en-US"/>
          </a:p>
        </p:txBody>
      </p:sp>
    </p:spTree>
    <p:extLst>
      <p:ext uri="{BB962C8B-B14F-4D97-AF65-F5344CB8AC3E}">
        <p14:creationId xmlns:p14="http://schemas.microsoft.com/office/powerpoint/2010/main" val="350702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E8F1BC-B6C5-4769-B479-B335E3C1D1B6}" type="datetimeFigureOut">
              <a:rPr lang="en-US" smtClean="0"/>
              <a:t>1/20/2022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2B80EA-2296-4303-911B-940569CC5B54}" type="slidenum">
              <a:rPr lang="en-US" smtClean="0"/>
              <a:t>‹#›</a:t>
            </a:fld>
            <a:endParaRPr lang="en-US"/>
          </a:p>
        </p:txBody>
      </p:sp>
    </p:spTree>
    <p:extLst>
      <p:ext uri="{BB962C8B-B14F-4D97-AF65-F5344CB8AC3E}">
        <p14:creationId xmlns:p14="http://schemas.microsoft.com/office/powerpoint/2010/main" val="3728402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E8F1BC-B6C5-4769-B479-B335E3C1D1B6}" type="datetimeFigureOut">
              <a:rPr lang="en-US" smtClean="0"/>
              <a:t>1/20/2022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2B80EA-2296-4303-911B-940569CC5B54}" type="slidenum">
              <a:rPr lang="en-US" smtClean="0"/>
              <a:t>‹#›</a:t>
            </a:fld>
            <a:endParaRPr lang="en-US"/>
          </a:p>
        </p:txBody>
      </p:sp>
    </p:spTree>
    <p:extLst>
      <p:ext uri="{BB962C8B-B14F-4D97-AF65-F5344CB8AC3E}">
        <p14:creationId xmlns:p14="http://schemas.microsoft.com/office/powerpoint/2010/main" val="874869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1E8F1BC-B6C5-4769-B479-B335E3C1D1B6}" type="datetimeFigureOut">
              <a:rPr lang="en-US" smtClean="0"/>
              <a:t>1/20/2022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2B80EA-2296-4303-911B-940569CC5B54}" type="slidenum">
              <a:rPr lang="en-US" smtClean="0"/>
              <a:t>‹#›</a:t>
            </a:fld>
            <a:endParaRPr lang="en-US"/>
          </a:p>
        </p:txBody>
      </p:sp>
    </p:spTree>
    <p:extLst>
      <p:ext uri="{BB962C8B-B14F-4D97-AF65-F5344CB8AC3E}">
        <p14:creationId xmlns:p14="http://schemas.microsoft.com/office/powerpoint/2010/main" val="384029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1E8F1BC-B6C5-4769-B479-B335E3C1D1B6}" type="datetimeFigureOut">
              <a:rPr lang="en-US" smtClean="0"/>
              <a:t>1/20/2022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2B80EA-2296-4303-911B-940569CC5B54}" type="slidenum">
              <a:rPr lang="en-US" smtClean="0"/>
              <a:t>‹#›</a:t>
            </a:fld>
            <a:endParaRPr lang="en-US"/>
          </a:p>
        </p:txBody>
      </p:sp>
    </p:spTree>
    <p:extLst>
      <p:ext uri="{BB962C8B-B14F-4D97-AF65-F5344CB8AC3E}">
        <p14:creationId xmlns:p14="http://schemas.microsoft.com/office/powerpoint/2010/main" val="3683578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E8F1BC-B6C5-4769-B479-B335E3C1D1B6}" type="datetimeFigureOut">
              <a:rPr lang="en-US" smtClean="0"/>
              <a:t>1/20/2022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B80EA-2296-4303-911B-940569CC5B54}" type="slidenum">
              <a:rPr lang="en-US" smtClean="0"/>
              <a:t>‹#›</a:t>
            </a:fld>
            <a:endParaRPr lang="en-US"/>
          </a:p>
        </p:txBody>
      </p:sp>
    </p:spTree>
    <p:extLst>
      <p:ext uri="{BB962C8B-B14F-4D97-AF65-F5344CB8AC3E}">
        <p14:creationId xmlns:p14="http://schemas.microsoft.com/office/powerpoint/2010/main" val="22157080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emf"/><Relationship Id="rId5" Type="http://schemas.openxmlformats.org/officeDocument/2006/relationships/image" Target="../media/image21.emf"/><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1.png"/><Relationship Id="rId4" Type="http://schemas.openxmlformats.org/officeDocument/2006/relationships/image" Target="../media/image2.emf"/></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25.emf"/><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1.png"/><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27.emf"/><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2.emf"/><Relationship Id="rId4" Type="http://schemas.openxmlformats.org/officeDocument/2006/relationships/image" Target="../media/image21.emf"/></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29.emf"/><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1.png"/><Relationship Id="rId4" Type="http://schemas.openxmlformats.org/officeDocument/2006/relationships/image" Target="../media/image30.emf"/></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1.png"/><Relationship Id="rId4" Type="http://schemas.openxmlformats.org/officeDocument/2006/relationships/image" Target="../media/image31.emf"/></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32.emf"/><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33.emf"/><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34.emf"/><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1.png"/><Relationship Id="rId4" Type="http://schemas.openxmlformats.org/officeDocument/2006/relationships/image" Target="../media/image35.emf"/></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36.emf"/><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37.emf"/><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38.emf"/><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21.emf"/><Relationship Id="rId4" Type="http://schemas.openxmlformats.org/officeDocument/2006/relationships/image" Target="../media/image40.emf"/></Relationships>
</file>

<file path=ppt/slides/_rels/slide27.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emf"/><Relationship Id="rId7" Type="http://schemas.openxmlformats.org/officeDocument/2006/relationships/image" Target="../media/image46.emf"/><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43.emf"/></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3.emf"/><Relationship Id="rId7" Type="http://schemas.openxmlformats.org/officeDocument/2006/relationships/image" Target="../media/image17.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6.emf"/><Relationship Id="rId5" Type="http://schemas.openxmlformats.org/officeDocument/2006/relationships/image" Target="../media/image15.emf"/><Relationship Id="rId4" Type="http://schemas.openxmlformats.org/officeDocument/2006/relationships/image" Target="../media/image14.emf"/></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9.emf"/></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1.emf"/><Relationship Id="rId5" Type="http://schemas.openxmlformats.org/officeDocument/2006/relationships/image" Target="../media/image1.png"/><Relationship Id="rId4" Type="http://schemas.openxmlformats.org/officeDocument/2006/relationships/image" Target="../media/image20.emf"/></Relationships>
</file>

<file path=ppt/slides/_rels/slide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emf"/><Relationship Id="rId5" Type="http://schemas.openxmlformats.org/officeDocument/2006/relationships/image" Target="../media/image21.emf"/><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99191" y="1803487"/>
            <a:ext cx="8952614" cy="2585323"/>
          </a:xfrm>
          <a:prstGeom prst="rect">
            <a:avLst/>
          </a:prstGeom>
          <a:noFill/>
        </p:spPr>
        <p:txBody>
          <a:bodyPr wrap="square" rtlCol="0">
            <a:spAutoFit/>
          </a:bodyPr>
          <a:lstStyle/>
          <a:p>
            <a:pPr algn="ctr"/>
            <a:r>
              <a:rPr lang="en-US" dirty="0" smtClean="0"/>
              <a:t>Evolutionary </a:t>
            </a:r>
            <a:r>
              <a:rPr lang="en-US" dirty="0"/>
              <a:t>genetic signatures of selection on bone-related variation within human and chimpanzee </a:t>
            </a:r>
            <a:r>
              <a:rPr lang="en-US" dirty="0" smtClean="0"/>
              <a:t>populations</a:t>
            </a:r>
          </a:p>
          <a:p>
            <a:pPr algn="ctr"/>
            <a:endParaRPr lang="en-US" dirty="0"/>
          </a:p>
          <a:p>
            <a:pPr algn="ctr"/>
            <a:r>
              <a:rPr lang="en-US" dirty="0" err="1"/>
              <a:t>Daryn</a:t>
            </a:r>
            <a:r>
              <a:rPr lang="en-US" dirty="0"/>
              <a:t> A. </a:t>
            </a:r>
            <a:r>
              <a:rPr lang="en-US" dirty="0" smtClean="0"/>
              <a:t>Stover, </a:t>
            </a:r>
            <a:r>
              <a:rPr lang="en-US" dirty="0"/>
              <a:t>Genevieve </a:t>
            </a:r>
            <a:r>
              <a:rPr lang="en-US" dirty="0" smtClean="0"/>
              <a:t>Housman, </a:t>
            </a:r>
            <a:r>
              <a:rPr lang="en-US" dirty="0"/>
              <a:t>Anne C. </a:t>
            </a:r>
            <a:r>
              <a:rPr lang="en-US" dirty="0" smtClean="0"/>
              <a:t>Stone, </a:t>
            </a:r>
            <a:r>
              <a:rPr lang="en-US" dirty="0"/>
              <a:t>Michael S. </a:t>
            </a:r>
            <a:r>
              <a:rPr lang="en-US" dirty="0" smtClean="0"/>
              <a:t>Rosenberg, </a:t>
            </a:r>
            <a:r>
              <a:rPr lang="en-US" dirty="0"/>
              <a:t>Brian C. </a:t>
            </a:r>
            <a:r>
              <a:rPr lang="en-US" dirty="0" smtClean="0"/>
              <a:t>Verrelli</a:t>
            </a:r>
            <a:endParaRPr lang="en-US" dirty="0"/>
          </a:p>
          <a:p>
            <a:pPr algn="ctr"/>
            <a:endParaRPr lang="en-US" dirty="0" smtClean="0"/>
          </a:p>
          <a:p>
            <a:pPr algn="ctr"/>
            <a:r>
              <a:rPr lang="en-US" dirty="0"/>
              <a:t>Supplementary Figures </a:t>
            </a:r>
            <a:r>
              <a:rPr lang="en-US" dirty="0" err="1" smtClean="0"/>
              <a:t>S1-S12</a:t>
            </a:r>
            <a:endParaRPr lang="en-US" dirty="0" smtClean="0"/>
          </a:p>
          <a:p>
            <a:pPr algn="ctr"/>
            <a:endParaRPr lang="en-US" dirty="0"/>
          </a:p>
          <a:p>
            <a:pPr algn="ctr"/>
            <a:r>
              <a:rPr lang="en-US" dirty="0" smtClean="0"/>
              <a:t>(Figure legends are found as captions in the notes for each slide)</a:t>
            </a:r>
            <a:endParaRPr lang="en-US" dirty="0"/>
          </a:p>
          <a:p>
            <a:pPr algn="ctr"/>
            <a:endParaRPr lang="en-US" dirty="0"/>
          </a:p>
        </p:txBody>
      </p:sp>
    </p:spTree>
    <p:extLst>
      <p:ext uri="{BB962C8B-B14F-4D97-AF65-F5344CB8AC3E}">
        <p14:creationId xmlns:p14="http://schemas.microsoft.com/office/powerpoint/2010/main" val="8433016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t="49237"/>
          <a:stretch/>
        </p:blipFill>
        <p:spPr>
          <a:xfrm>
            <a:off x="1636777" y="1991983"/>
            <a:ext cx="9509760" cy="4655705"/>
          </a:xfrm>
          <a:prstGeom prst="rect">
            <a:avLst/>
          </a:prstGeom>
        </p:spPr>
      </p:pic>
      <p:cxnSp>
        <p:nvCxnSpPr>
          <p:cNvPr id="9" name="Straight Connector 8"/>
          <p:cNvCxnSpPr/>
          <p:nvPr/>
        </p:nvCxnSpPr>
        <p:spPr>
          <a:xfrm flipV="1">
            <a:off x="1700213" y="1323785"/>
            <a:ext cx="1" cy="5238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1795464" y="1338073"/>
            <a:ext cx="42861" cy="5143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1966915" y="1323785"/>
            <a:ext cx="19048"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1985965" y="1323786"/>
            <a:ext cx="142873" cy="547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2119315" y="1328547"/>
            <a:ext cx="138110"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10472739" y="1357124"/>
            <a:ext cx="500061" cy="51351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flipV="1">
            <a:off x="2366965" y="1319022"/>
            <a:ext cx="47623" cy="5429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2595563" y="1323785"/>
            <a:ext cx="4765" cy="5381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762250" y="1328547"/>
            <a:ext cx="76202"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2890838" y="1323784"/>
            <a:ext cx="19052" cy="5381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3033713" y="1319022"/>
            <a:ext cx="109540" cy="5476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3167063" y="1328548"/>
            <a:ext cx="14287" cy="5238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3186113" y="1328548"/>
            <a:ext cx="114300" cy="5333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3219450" y="1328548"/>
            <a:ext cx="209550" cy="5476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flipV="1">
            <a:off x="3414715" y="1323785"/>
            <a:ext cx="171448" cy="5524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3529015" y="1323786"/>
            <a:ext cx="164444" cy="55880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3724279" y="1319025"/>
            <a:ext cx="250074" cy="5635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3805240" y="1314264"/>
            <a:ext cx="288642" cy="5683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3867155" y="1319026"/>
            <a:ext cx="328327" cy="5336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3910016" y="1328550"/>
            <a:ext cx="428902" cy="53013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3967165" y="1323786"/>
            <a:ext cx="479329" cy="51696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4238629" y="1319025"/>
            <a:ext cx="399112" cy="55161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4300542" y="1319024"/>
            <a:ext cx="486611" cy="53965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4338641" y="1314262"/>
            <a:ext cx="591947" cy="55039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4343404" y="1319026"/>
            <a:ext cx="742572" cy="55160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4420088" y="1314262"/>
            <a:ext cx="803347" cy="55039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4558202" y="1319025"/>
            <a:ext cx="808669" cy="53965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flipV="1">
            <a:off x="4620114" y="1314263"/>
            <a:ext cx="884215" cy="54441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4758227" y="1314262"/>
            <a:ext cx="907467" cy="5563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5067790" y="1314263"/>
            <a:ext cx="896728" cy="5623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4767749" y="1323788"/>
            <a:ext cx="1029427" cy="54684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flipV="1">
            <a:off x="5786441" y="1309498"/>
            <a:ext cx="447018" cy="5432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5801216" y="1314262"/>
            <a:ext cx="587631" cy="5623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5853602" y="1309502"/>
            <a:ext cx="696610" cy="56113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6077440" y="1314265"/>
            <a:ext cx="616207" cy="56234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6801224" y="1272988"/>
            <a:ext cx="352611" cy="6096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flipV="1">
            <a:off x="7016377" y="1284941"/>
            <a:ext cx="274917" cy="59167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flipV="1">
            <a:off x="7076141" y="1290918"/>
            <a:ext cx="358588" cy="5916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flipV="1">
            <a:off x="7213600" y="1272988"/>
            <a:ext cx="334683" cy="58569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7458635" y="1255060"/>
            <a:ext cx="406400" cy="63948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flipV="1">
            <a:off x="7512424" y="1243106"/>
            <a:ext cx="496046" cy="66338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10353677" y="1333312"/>
            <a:ext cx="451782" cy="5492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flipV="1">
            <a:off x="10048877" y="1314264"/>
            <a:ext cx="451782" cy="5623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7847106" y="1255059"/>
            <a:ext cx="280894" cy="62752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flipV="1">
            <a:off x="7990541" y="1261036"/>
            <a:ext cx="286871" cy="59764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9950824" y="1267012"/>
            <a:ext cx="268941" cy="6096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flipV="1">
            <a:off x="9530263" y="1314268"/>
            <a:ext cx="277125" cy="53843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flipV="1">
            <a:off x="9287376" y="1328556"/>
            <a:ext cx="340718" cy="51219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flipV="1">
            <a:off x="9120094" y="1267013"/>
            <a:ext cx="227106" cy="60362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flipV="1">
            <a:off x="8844465" y="1319031"/>
            <a:ext cx="335394" cy="53965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flipV="1">
            <a:off x="8801600" y="1323792"/>
            <a:ext cx="216894" cy="5169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8636000" y="1284941"/>
            <a:ext cx="11953" cy="57971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flipV="1">
            <a:off x="8707718" y="1290918"/>
            <a:ext cx="59765" cy="53788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flipV="1">
            <a:off x="8749553" y="1296894"/>
            <a:ext cx="155388" cy="5498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flipV="1">
            <a:off x="5291907" y="1245533"/>
            <a:ext cx="822022" cy="65498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flipV="1">
            <a:off x="9227672" y="1249082"/>
            <a:ext cx="262963" cy="6036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flipV="1">
            <a:off x="10225742" y="1249084"/>
            <a:ext cx="412376" cy="62155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flipH="1" flipV="1">
            <a:off x="3753224" y="1344706"/>
            <a:ext cx="89647" cy="5319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flipH="1" flipV="1">
            <a:off x="6352988" y="1249083"/>
            <a:ext cx="484094" cy="6155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H="1" flipV="1">
            <a:off x="6526306" y="1255059"/>
            <a:ext cx="466165" cy="63948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flipH="1" flipV="1">
            <a:off x="9968753" y="1267013"/>
            <a:ext cx="382494" cy="6155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H="1" flipV="1">
            <a:off x="9724500" y="1245540"/>
            <a:ext cx="208394" cy="59521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flipH="1" flipV="1">
            <a:off x="9835064" y="1254505"/>
            <a:ext cx="235289" cy="5982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flipH="1" flipV="1">
            <a:off x="7297271" y="1243106"/>
            <a:ext cx="424329" cy="65143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flipH="1" flipV="1">
            <a:off x="8068235" y="1255060"/>
            <a:ext cx="376518" cy="6095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 name="Picture 2" descr="hgt_genome_4fbb6_42ed90.png (1883×66)"/>
          <p:cNvPicPr>
            <a:picLocks noChangeAspect="1" noChangeArrowheads="1"/>
          </p:cNvPicPr>
          <p:nvPr/>
        </p:nvPicPr>
        <p:blipFill rotWithShape="1">
          <a:blip r:embed="rId4">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sp>
        <p:nvSpPr>
          <p:cNvPr id="72" name="Rectangle 71"/>
          <p:cNvSpPr/>
          <p:nvPr/>
        </p:nvSpPr>
        <p:spPr>
          <a:xfrm>
            <a:off x="666205" y="1844838"/>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3" name="Group 232"/>
          <p:cNvGrpSpPr/>
          <p:nvPr/>
        </p:nvGrpSpPr>
        <p:grpSpPr>
          <a:xfrm>
            <a:off x="1536410" y="1851586"/>
            <a:ext cx="9643834" cy="270988"/>
            <a:chOff x="1536410" y="1851586"/>
            <a:chExt cx="9643834" cy="270988"/>
          </a:xfrm>
        </p:grpSpPr>
        <p:sp>
          <p:nvSpPr>
            <p:cNvPr id="104" name="TextBox 103"/>
            <p:cNvSpPr txBox="1"/>
            <p:nvPr/>
          </p:nvSpPr>
          <p:spPr>
            <a:xfrm rot="2662964">
              <a:off x="3437364" y="1880377"/>
              <a:ext cx="293670" cy="223138"/>
            </a:xfrm>
            <a:prstGeom prst="rect">
              <a:avLst/>
            </a:prstGeom>
            <a:noFill/>
          </p:spPr>
          <p:txBody>
            <a:bodyPr wrap="none" rtlCol="0">
              <a:spAutoFit/>
            </a:bodyPr>
            <a:lstStyle/>
            <a:p>
              <a:r>
                <a:rPr lang="en-US" sz="850" dirty="0" smtClean="0"/>
                <a:t>81</a:t>
              </a:r>
              <a:endParaRPr lang="en-US" sz="850" dirty="0"/>
            </a:p>
          </p:txBody>
        </p:sp>
        <p:sp>
          <p:nvSpPr>
            <p:cNvPr id="105" name="TextBox 104"/>
            <p:cNvSpPr txBox="1"/>
            <p:nvPr/>
          </p:nvSpPr>
          <p:spPr>
            <a:xfrm rot="2662964">
              <a:off x="3276101" y="1880377"/>
              <a:ext cx="293670" cy="223138"/>
            </a:xfrm>
            <a:prstGeom prst="rect">
              <a:avLst/>
            </a:prstGeom>
            <a:noFill/>
          </p:spPr>
          <p:txBody>
            <a:bodyPr wrap="none" rtlCol="0">
              <a:spAutoFit/>
            </a:bodyPr>
            <a:lstStyle/>
            <a:p>
              <a:r>
                <a:rPr lang="en-US" sz="850" dirty="0" smtClean="0"/>
                <a:t>70</a:t>
              </a:r>
              <a:endParaRPr lang="en-US" sz="850" dirty="0"/>
            </a:p>
          </p:txBody>
        </p:sp>
        <p:sp>
          <p:nvSpPr>
            <p:cNvPr id="106" name="TextBox 105"/>
            <p:cNvSpPr txBox="1"/>
            <p:nvPr/>
          </p:nvSpPr>
          <p:spPr>
            <a:xfrm rot="2662964">
              <a:off x="3139652" y="1880377"/>
              <a:ext cx="293670" cy="223138"/>
            </a:xfrm>
            <a:prstGeom prst="rect">
              <a:avLst/>
            </a:prstGeom>
            <a:noFill/>
          </p:spPr>
          <p:txBody>
            <a:bodyPr wrap="none" rtlCol="0">
              <a:spAutoFit/>
            </a:bodyPr>
            <a:lstStyle/>
            <a:p>
              <a:r>
                <a:rPr lang="en-US" sz="850" dirty="0" smtClean="0"/>
                <a:t>69</a:t>
              </a:r>
              <a:endParaRPr lang="en-US" sz="850" dirty="0"/>
            </a:p>
          </p:txBody>
        </p:sp>
        <p:sp>
          <p:nvSpPr>
            <p:cNvPr id="107" name="TextBox 106"/>
            <p:cNvSpPr txBox="1"/>
            <p:nvPr/>
          </p:nvSpPr>
          <p:spPr>
            <a:xfrm rot="2662964">
              <a:off x="2996112" y="1880377"/>
              <a:ext cx="293670" cy="223138"/>
            </a:xfrm>
            <a:prstGeom prst="rect">
              <a:avLst/>
            </a:prstGeom>
            <a:noFill/>
          </p:spPr>
          <p:txBody>
            <a:bodyPr wrap="none" rtlCol="0">
              <a:spAutoFit/>
            </a:bodyPr>
            <a:lstStyle/>
            <a:p>
              <a:r>
                <a:rPr lang="en-US" sz="850" dirty="0" smtClean="0"/>
                <a:t>68</a:t>
              </a:r>
              <a:endParaRPr lang="en-US" sz="850" dirty="0"/>
            </a:p>
          </p:txBody>
        </p:sp>
        <p:sp>
          <p:nvSpPr>
            <p:cNvPr id="108" name="TextBox 107"/>
            <p:cNvSpPr txBox="1"/>
            <p:nvPr/>
          </p:nvSpPr>
          <p:spPr>
            <a:xfrm rot="2662964">
              <a:off x="2841940" y="1880377"/>
              <a:ext cx="293670" cy="223138"/>
            </a:xfrm>
            <a:prstGeom prst="rect">
              <a:avLst/>
            </a:prstGeom>
            <a:noFill/>
          </p:spPr>
          <p:txBody>
            <a:bodyPr wrap="none" rtlCol="0">
              <a:spAutoFit/>
            </a:bodyPr>
            <a:lstStyle/>
            <a:p>
              <a:r>
                <a:rPr lang="en-US" sz="850" dirty="0" smtClean="0"/>
                <a:t>64</a:t>
              </a:r>
              <a:endParaRPr lang="en-US" sz="850" dirty="0"/>
            </a:p>
          </p:txBody>
        </p:sp>
        <p:sp>
          <p:nvSpPr>
            <p:cNvPr id="109" name="TextBox 108"/>
            <p:cNvSpPr txBox="1"/>
            <p:nvPr/>
          </p:nvSpPr>
          <p:spPr>
            <a:xfrm rot="2662964">
              <a:off x="2698400" y="1880377"/>
              <a:ext cx="293670" cy="223138"/>
            </a:xfrm>
            <a:prstGeom prst="rect">
              <a:avLst/>
            </a:prstGeom>
            <a:noFill/>
          </p:spPr>
          <p:txBody>
            <a:bodyPr wrap="none" rtlCol="0">
              <a:spAutoFit/>
            </a:bodyPr>
            <a:lstStyle/>
            <a:p>
              <a:r>
                <a:rPr lang="en-US" sz="850" dirty="0" smtClean="0"/>
                <a:t>53</a:t>
              </a:r>
              <a:endParaRPr lang="en-US" sz="850" dirty="0"/>
            </a:p>
          </p:txBody>
        </p:sp>
        <p:sp>
          <p:nvSpPr>
            <p:cNvPr id="110" name="TextBox 109"/>
            <p:cNvSpPr txBox="1"/>
            <p:nvPr/>
          </p:nvSpPr>
          <p:spPr>
            <a:xfrm rot="2662964">
              <a:off x="2560177" y="1880377"/>
              <a:ext cx="293670" cy="223138"/>
            </a:xfrm>
            <a:prstGeom prst="rect">
              <a:avLst/>
            </a:prstGeom>
            <a:noFill/>
          </p:spPr>
          <p:txBody>
            <a:bodyPr wrap="none" rtlCol="0">
              <a:spAutoFit/>
            </a:bodyPr>
            <a:lstStyle/>
            <a:p>
              <a:r>
                <a:rPr lang="en-US" sz="850" dirty="0" smtClean="0"/>
                <a:t>51</a:t>
              </a:r>
              <a:endParaRPr lang="en-US" sz="850" dirty="0"/>
            </a:p>
          </p:txBody>
        </p:sp>
        <p:sp>
          <p:nvSpPr>
            <p:cNvPr id="111" name="TextBox 110"/>
            <p:cNvSpPr txBox="1"/>
            <p:nvPr/>
          </p:nvSpPr>
          <p:spPr>
            <a:xfrm rot="2662964">
              <a:off x="2406005" y="1880377"/>
              <a:ext cx="293670" cy="223138"/>
            </a:xfrm>
            <a:prstGeom prst="rect">
              <a:avLst/>
            </a:prstGeom>
            <a:noFill/>
          </p:spPr>
          <p:txBody>
            <a:bodyPr wrap="none" rtlCol="0">
              <a:spAutoFit/>
            </a:bodyPr>
            <a:lstStyle/>
            <a:p>
              <a:r>
                <a:rPr lang="en-US" sz="850" dirty="0" smtClean="0"/>
                <a:t>35</a:t>
              </a:r>
              <a:endParaRPr lang="en-US" sz="850" dirty="0"/>
            </a:p>
          </p:txBody>
        </p:sp>
        <p:sp>
          <p:nvSpPr>
            <p:cNvPr id="112" name="TextBox 111"/>
            <p:cNvSpPr txBox="1"/>
            <p:nvPr/>
          </p:nvSpPr>
          <p:spPr>
            <a:xfrm rot="2662964">
              <a:off x="1707860" y="1889911"/>
              <a:ext cx="239168" cy="223138"/>
            </a:xfrm>
            <a:prstGeom prst="rect">
              <a:avLst/>
            </a:prstGeom>
            <a:noFill/>
          </p:spPr>
          <p:txBody>
            <a:bodyPr wrap="none" rtlCol="0">
              <a:spAutoFit/>
            </a:bodyPr>
            <a:lstStyle/>
            <a:p>
              <a:r>
                <a:rPr lang="en-US" sz="850" dirty="0" smtClean="0"/>
                <a:t>4</a:t>
              </a:r>
              <a:endParaRPr lang="en-US" sz="850" dirty="0"/>
            </a:p>
          </p:txBody>
        </p:sp>
        <p:sp>
          <p:nvSpPr>
            <p:cNvPr id="113" name="TextBox 112"/>
            <p:cNvSpPr txBox="1"/>
            <p:nvPr/>
          </p:nvSpPr>
          <p:spPr>
            <a:xfrm rot="2662964">
              <a:off x="1815898" y="1880377"/>
              <a:ext cx="293670" cy="223138"/>
            </a:xfrm>
            <a:prstGeom prst="rect">
              <a:avLst/>
            </a:prstGeom>
            <a:noFill/>
          </p:spPr>
          <p:txBody>
            <a:bodyPr wrap="none" rtlCol="0">
              <a:spAutoFit/>
            </a:bodyPr>
            <a:lstStyle/>
            <a:p>
              <a:r>
                <a:rPr lang="en-US" sz="850" dirty="0" smtClean="0"/>
                <a:t>16</a:t>
              </a:r>
              <a:endParaRPr lang="en-US" sz="850" dirty="0"/>
            </a:p>
          </p:txBody>
        </p:sp>
        <p:sp>
          <p:nvSpPr>
            <p:cNvPr id="114" name="TextBox 113"/>
            <p:cNvSpPr txBox="1"/>
            <p:nvPr/>
          </p:nvSpPr>
          <p:spPr>
            <a:xfrm rot="2662964">
              <a:off x="1970071" y="1880377"/>
              <a:ext cx="293670" cy="223138"/>
            </a:xfrm>
            <a:prstGeom prst="rect">
              <a:avLst/>
            </a:prstGeom>
            <a:noFill/>
          </p:spPr>
          <p:txBody>
            <a:bodyPr wrap="none" rtlCol="0">
              <a:spAutoFit/>
            </a:bodyPr>
            <a:lstStyle/>
            <a:p>
              <a:r>
                <a:rPr lang="en-US" sz="850" dirty="0" smtClean="0"/>
                <a:t>18</a:t>
              </a:r>
              <a:endParaRPr lang="en-US" sz="850" dirty="0"/>
            </a:p>
          </p:txBody>
        </p:sp>
        <p:sp>
          <p:nvSpPr>
            <p:cNvPr id="115" name="TextBox 114"/>
            <p:cNvSpPr txBox="1"/>
            <p:nvPr/>
          </p:nvSpPr>
          <p:spPr>
            <a:xfrm rot="2662964">
              <a:off x="2118927" y="1880377"/>
              <a:ext cx="293670" cy="223138"/>
            </a:xfrm>
            <a:prstGeom prst="rect">
              <a:avLst/>
            </a:prstGeom>
            <a:noFill/>
          </p:spPr>
          <p:txBody>
            <a:bodyPr wrap="none" rtlCol="0">
              <a:spAutoFit/>
            </a:bodyPr>
            <a:lstStyle/>
            <a:p>
              <a:r>
                <a:rPr lang="en-US" sz="850" dirty="0" smtClean="0"/>
                <a:t>23</a:t>
              </a:r>
              <a:endParaRPr lang="en-US" sz="850" dirty="0"/>
            </a:p>
          </p:txBody>
        </p:sp>
        <p:sp>
          <p:nvSpPr>
            <p:cNvPr id="116" name="TextBox 115"/>
            <p:cNvSpPr txBox="1"/>
            <p:nvPr/>
          </p:nvSpPr>
          <p:spPr>
            <a:xfrm rot="2662964">
              <a:off x="2251834" y="1880377"/>
              <a:ext cx="293670" cy="223138"/>
            </a:xfrm>
            <a:prstGeom prst="rect">
              <a:avLst/>
            </a:prstGeom>
            <a:noFill/>
          </p:spPr>
          <p:txBody>
            <a:bodyPr wrap="none" rtlCol="0">
              <a:spAutoFit/>
            </a:bodyPr>
            <a:lstStyle/>
            <a:p>
              <a:r>
                <a:rPr lang="en-US" sz="850" dirty="0" smtClean="0"/>
                <a:t>27</a:t>
              </a:r>
              <a:endParaRPr lang="en-US" sz="850" dirty="0"/>
            </a:p>
          </p:txBody>
        </p:sp>
        <p:grpSp>
          <p:nvGrpSpPr>
            <p:cNvPr id="151" name="Group 150"/>
            <p:cNvGrpSpPr/>
            <p:nvPr/>
          </p:nvGrpSpPr>
          <p:grpSpPr>
            <a:xfrm>
              <a:off x="4556674" y="1851586"/>
              <a:ext cx="2392726" cy="223138"/>
              <a:chOff x="4688146" y="1851586"/>
              <a:chExt cx="2392726" cy="223138"/>
            </a:xfrm>
          </p:grpSpPr>
          <p:sp>
            <p:nvSpPr>
              <p:cNvPr id="94" name="TextBox 93"/>
              <p:cNvSpPr txBox="1"/>
              <p:nvPr/>
            </p:nvSpPr>
            <p:spPr>
              <a:xfrm rot="2662964">
                <a:off x="6147320" y="1851586"/>
                <a:ext cx="348172" cy="223138"/>
              </a:xfrm>
              <a:prstGeom prst="rect">
                <a:avLst/>
              </a:prstGeom>
              <a:noFill/>
            </p:spPr>
            <p:txBody>
              <a:bodyPr wrap="none" rtlCol="0">
                <a:spAutoFit/>
              </a:bodyPr>
              <a:lstStyle/>
              <a:p>
                <a:r>
                  <a:rPr lang="en-US" sz="850" dirty="0" smtClean="0"/>
                  <a:t>169</a:t>
                </a:r>
                <a:endParaRPr lang="en-US" sz="850" dirty="0"/>
              </a:p>
            </p:txBody>
          </p:sp>
          <p:sp>
            <p:nvSpPr>
              <p:cNvPr id="95" name="TextBox 94"/>
              <p:cNvSpPr txBox="1"/>
              <p:nvPr/>
            </p:nvSpPr>
            <p:spPr>
              <a:xfrm rot="2662964">
                <a:off x="6278478" y="1851586"/>
                <a:ext cx="348172" cy="223138"/>
              </a:xfrm>
              <a:prstGeom prst="rect">
                <a:avLst/>
              </a:prstGeom>
              <a:noFill/>
            </p:spPr>
            <p:txBody>
              <a:bodyPr wrap="none" rtlCol="0">
                <a:spAutoFit/>
              </a:bodyPr>
              <a:lstStyle/>
              <a:p>
                <a:r>
                  <a:rPr lang="en-US" sz="850" dirty="0" smtClean="0"/>
                  <a:t>195</a:t>
                </a:r>
                <a:endParaRPr lang="en-US" sz="850" dirty="0"/>
              </a:p>
            </p:txBody>
          </p:sp>
          <p:sp>
            <p:nvSpPr>
              <p:cNvPr id="96" name="TextBox 95"/>
              <p:cNvSpPr txBox="1"/>
              <p:nvPr/>
            </p:nvSpPr>
            <p:spPr>
              <a:xfrm rot="2662964">
                <a:off x="6438533" y="1851586"/>
                <a:ext cx="348172" cy="223138"/>
              </a:xfrm>
              <a:prstGeom prst="rect">
                <a:avLst/>
              </a:prstGeom>
              <a:noFill/>
            </p:spPr>
            <p:txBody>
              <a:bodyPr wrap="none" rtlCol="0">
                <a:spAutoFit/>
              </a:bodyPr>
              <a:lstStyle/>
              <a:p>
                <a:r>
                  <a:rPr lang="en-US" sz="850" dirty="0" smtClean="0"/>
                  <a:t>196</a:t>
                </a:r>
                <a:endParaRPr lang="en-US" sz="850" dirty="0"/>
              </a:p>
            </p:txBody>
          </p:sp>
          <p:sp>
            <p:nvSpPr>
              <p:cNvPr id="97" name="TextBox 96"/>
              <p:cNvSpPr txBox="1"/>
              <p:nvPr/>
            </p:nvSpPr>
            <p:spPr>
              <a:xfrm rot="2662964">
                <a:off x="6596249" y="1851586"/>
                <a:ext cx="348172" cy="223138"/>
              </a:xfrm>
              <a:prstGeom prst="rect">
                <a:avLst/>
              </a:prstGeom>
              <a:noFill/>
            </p:spPr>
            <p:txBody>
              <a:bodyPr wrap="none" rtlCol="0">
                <a:spAutoFit/>
              </a:bodyPr>
              <a:lstStyle/>
              <a:p>
                <a:r>
                  <a:rPr lang="en-US" sz="850" dirty="0" smtClean="0"/>
                  <a:t>197</a:t>
                </a:r>
                <a:endParaRPr lang="en-US" sz="850" dirty="0"/>
              </a:p>
            </p:txBody>
          </p:sp>
          <p:sp>
            <p:nvSpPr>
              <p:cNvPr id="98" name="TextBox 97"/>
              <p:cNvSpPr txBox="1"/>
              <p:nvPr/>
            </p:nvSpPr>
            <p:spPr>
              <a:xfrm rot="2662964">
                <a:off x="6732700" y="1851586"/>
                <a:ext cx="348172" cy="223138"/>
              </a:xfrm>
              <a:prstGeom prst="rect">
                <a:avLst/>
              </a:prstGeom>
              <a:noFill/>
            </p:spPr>
            <p:txBody>
              <a:bodyPr wrap="none" rtlCol="0">
                <a:spAutoFit/>
              </a:bodyPr>
              <a:lstStyle/>
              <a:p>
                <a:r>
                  <a:rPr lang="en-US" sz="850" dirty="0" smtClean="0"/>
                  <a:t>207</a:t>
                </a:r>
                <a:endParaRPr lang="en-US" sz="850" dirty="0"/>
              </a:p>
            </p:txBody>
          </p:sp>
          <p:sp>
            <p:nvSpPr>
              <p:cNvPr id="122" name="TextBox 121"/>
              <p:cNvSpPr txBox="1"/>
              <p:nvPr/>
            </p:nvSpPr>
            <p:spPr>
              <a:xfrm rot="2662964">
                <a:off x="5138535" y="1851586"/>
                <a:ext cx="348172" cy="223138"/>
              </a:xfrm>
              <a:prstGeom prst="rect">
                <a:avLst/>
              </a:prstGeom>
              <a:noFill/>
            </p:spPr>
            <p:txBody>
              <a:bodyPr wrap="none" rtlCol="0">
                <a:spAutoFit/>
              </a:bodyPr>
              <a:lstStyle/>
              <a:p>
                <a:r>
                  <a:rPr lang="en-US" sz="850" dirty="0" smtClean="0"/>
                  <a:t>125</a:t>
                </a:r>
                <a:endParaRPr lang="en-US" sz="850" dirty="0"/>
              </a:p>
            </p:txBody>
          </p:sp>
          <p:sp>
            <p:nvSpPr>
              <p:cNvPr id="123" name="TextBox 122"/>
              <p:cNvSpPr txBox="1"/>
              <p:nvPr/>
            </p:nvSpPr>
            <p:spPr>
              <a:xfrm rot="2662964">
                <a:off x="5287751" y="1851586"/>
                <a:ext cx="348172" cy="223138"/>
              </a:xfrm>
              <a:prstGeom prst="rect">
                <a:avLst/>
              </a:prstGeom>
              <a:noFill/>
            </p:spPr>
            <p:txBody>
              <a:bodyPr wrap="none" rtlCol="0">
                <a:spAutoFit/>
              </a:bodyPr>
              <a:lstStyle/>
              <a:p>
                <a:r>
                  <a:rPr lang="en-US" sz="850" dirty="0" smtClean="0"/>
                  <a:t>127</a:t>
                </a:r>
                <a:endParaRPr lang="en-US" sz="850" dirty="0"/>
              </a:p>
            </p:txBody>
          </p:sp>
          <p:sp>
            <p:nvSpPr>
              <p:cNvPr id="124" name="TextBox 123"/>
              <p:cNvSpPr txBox="1"/>
              <p:nvPr/>
            </p:nvSpPr>
            <p:spPr>
              <a:xfrm rot="2662964">
                <a:off x="5421822" y="1851586"/>
                <a:ext cx="348172" cy="223138"/>
              </a:xfrm>
              <a:prstGeom prst="rect">
                <a:avLst/>
              </a:prstGeom>
              <a:noFill/>
            </p:spPr>
            <p:txBody>
              <a:bodyPr wrap="none" rtlCol="0">
                <a:spAutoFit/>
              </a:bodyPr>
              <a:lstStyle/>
              <a:p>
                <a:r>
                  <a:rPr lang="en-US" sz="850" dirty="0" smtClean="0"/>
                  <a:t>131</a:t>
                </a:r>
                <a:endParaRPr lang="en-US" sz="850" dirty="0"/>
              </a:p>
            </p:txBody>
          </p:sp>
          <p:sp>
            <p:nvSpPr>
              <p:cNvPr id="125" name="TextBox 124"/>
              <p:cNvSpPr txBox="1"/>
              <p:nvPr/>
            </p:nvSpPr>
            <p:spPr>
              <a:xfrm rot="2662964">
                <a:off x="5558936" y="1851586"/>
                <a:ext cx="348172" cy="223138"/>
              </a:xfrm>
              <a:prstGeom prst="rect">
                <a:avLst/>
              </a:prstGeom>
              <a:noFill/>
            </p:spPr>
            <p:txBody>
              <a:bodyPr wrap="none" rtlCol="0">
                <a:spAutoFit/>
              </a:bodyPr>
              <a:lstStyle/>
              <a:p>
                <a:r>
                  <a:rPr lang="en-US" sz="850" dirty="0" smtClean="0"/>
                  <a:t>137</a:t>
                </a:r>
                <a:endParaRPr lang="en-US" sz="850" dirty="0"/>
              </a:p>
            </p:txBody>
          </p:sp>
          <p:sp>
            <p:nvSpPr>
              <p:cNvPr id="126" name="TextBox 125"/>
              <p:cNvSpPr txBox="1"/>
              <p:nvPr/>
            </p:nvSpPr>
            <p:spPr>
              <a:xfrm rot="2662964">
                <a:off x="5708983" y="1851586"/>
                <a:ext cx="348172" cy="223138"/>
              </a:xfrm>
              <a:prstGeom prst="rect">
                <a:avLst/>
              </a:prstGeom>
              <a:noFill/>
            </p:spPr>
            <p:txBody>
              <a:bodyPr wrap="none" rtlCol="0">
                <a:spAutoFit/>
              </a:bodyPr>
              <a:lstStyle/>
              <a:p>
                <a:r>
                  <a:rPr lang="en-US" sz="850" dirty="0" smtClean="0"/>
                  <a:t>141</a:t>
                </a:r>
                <a:endParaRPr lang="en-US" sz="850" dirty="0"/>
              </a:p>
            </p:txBody>
          </p:sp>
          <p:sp>
            <p:nvSpPr>
              <p:cNvPr id="127" name="TextBox 126"/>
              <p:cNvSpPr txBox="1"/>
              <p:nvPr/>
            </p:nvSpPr>
            <p:spPr>
              <a:xfrm rot="2662964">
                <a:off x="5859027" y="1851586"/>
                <a:ext cx="348172" cy="223138"/>
              </a:xfrm>
              <a:prstGeom prst="rect">
                <a:avLst/>
              </a:prstGeom>
              <a:noFill/>
            </p:spPr>
            <p:txBody>
              <a:bodyPr wrap="none" rtlCol="0">
                <a:spAutoFit/>
              </a:bodyPr>
              <a:lstStyle/>
              <a:p>
                <a:r>
                  <a:rPr lang="en-US" sz="850" dirty="0" smtClean="0"/>
                  <a:t>142</a:t>
                </a:r>
                <a:endParaRPr lang="en-US" sz="850" dirty="0"/>
              </a:p>
            </p:txBody>
          </p:sp>
          <p:sp>
            <p:nvSpPr>
              <p:cNvPr id="128" name="TextBox 127"/>
              <p:cNvSpPr txBox="1"/>
              <p:nvPr/>
            </p:nvSpPr>
            <p:spPr>
              <a:xfrm rot="2662964">
                <a:off x="6016147" y="1851586"/>
                <a:ext cx="348172" cy="223138"/>
              </a:xfrm>
              <a:prstGeom prst="rect">
                <a:avLst/>
              </a:prstGeom>
              <a:noFill/>
            </p:spPr>
            <p:txBody>
              <a:bodyPr wrap="none" rtlCol="0">
                <a:spAutoFit/>
              </a:bodyPr>
              <a:lstStyle/>
              <a:p>
                <a:r>
                  <a:rPr lang="en-US" sz="850" dirty="0" smtClean="0"/>
                  <a:t>155</a:t>
                </a:r>
                <a:endParaRPr lang="en-US" sz="850" dirty="0"/>
              </a:p>
            </p:txBody>
          </p:sp>
          <p:sp>
            <p:nvSpPr>
              <p:cNvPr id="129" name="TextBox 128"/>
              <p:cNvSpPr txBox="1"/>
              <p:nvPr/>
            </p:nvSpPr>
            <p:spPr>
              <a:xfrm rot="2662964">
                <a:off x="4973453" y="1851586"/>
                <a:ext cx="348172" cy="223138"/>
              </a:xfrm>
              <a:prstGeom prst="rect">
                <a:avLst/>
              </a:prstGeom>
              <a:noFill/>
            </p:spPr>
            <p:txBody>
              <a:bodyPr wrap="none" rtlCol="0">
                <a:spAutoFit/>
              </a:bodyPr>
              <a:lstStyle/>
              <a:p>
                <a:r>
                  <a:rPr lang="en-US" sz="850" dirty="0" smtClean="0"/>
                  <a:t>123</a:t>
                </a:r>
                <a:endParaRPr lang="en-US" sz="850" dirty="0"/>
              </a:p>
            </p:txBody>
          </p:sp>
          <p:sp>
            <p:nvSpPr>
              <p:cNvPr id="130" name="TextBox 129"/>
              <p:cNvSpPr txBox="1"/>
              <p:nvPr/>
            </p:nvSpPr>
            <p:spPr>
              <a:xfrm rot="2662964">
                <a:off x="4838775" y="1851586"/>
                <a:ext cx="348172" cy="223138"/>
              </a:xfrm>
              <a:prstGeom prst="rect">
                <a:avLst/>
              </a:prstGeom>
              <a:noFill/>
            </p:spPr>
            <p:txBody>
              <a:bodyPr wrap="none" rtlCol="0">
                <a:spAutoFit/>
              </a:bodyPr>
              <a:lstStyle/>
              <a:p>
                <a:r>
                  <a:rPr lang="en-US" sz="850" dirty="0" smtClean="0"/>
                  <a:t>122</a:t>
                </a:r>
                <a:endParaRPr lang="en-US" sz="850" dirty="0"/>
              </a:p>
            </p:txBody>
          </p:sp>
          <p:sp>
            <p:nvSpPr>
              <p:cNvPr id="131" name="TextBox 130"/>
              <p:cNvSpPr txBox="1"/>
              <p:nvPr/>
            </p:nvSpPr>
            <p:spPr>
              <a:xfrm rot="2662964">
                <a:off x="4688146" y="1851586"/>
                <a:ext cx="348172" cy="223138"/>
              </a:xfrm>
              <a:prstGeom prst="rect">
                <a:avLst/>
              </a:prstGeom>
              <a:noFill/>
            </p:spPr>
            <p:txBody>
              <a:bodyPr wrap="none" rtlCol="0">
                <a:spAutoFit/>
              </a:bodyPr>
              <a:lstStyle/>
              <a:p>
                <a:r>
                  <a:rPr lang="en-US" sz="850" dirty="0" smtClean="0"/>
                  <a:t>115</a:t>
                </a:r>
                <a:endParaRPr lang="en-US" sz="850" dirty="0"/>
              </a:p>
            </p:txBody>
          </p:sp>
        </p:grpSp>
        <p:sp>
          <p:nvSpPr>
            <p:cNvPr id="118" name="TextBox 117"/>
            <p:cNvSpPr txBox="1"/>
            <p:nvPr/>
          </p:nvSpPr>
          <p:spPr>
            <a:xfrm rot="2662964">
              <a:off x="1536410" y="1899436"/>
              <a:ext cx="239168" cy="223138"/>
            </a:xfrm>
            <a:prstGeom prst="rect">
              <a:avLst/>
            </a:prstGeom>
            <a:noFill/>
          </p:spPr>
          <p:txBody>
            <a:bodyPr wrap="none" rtlCol="0">
              <a:spAutoFit/>
            </a:bodyPr>
            <a:lstStyle/>
            <a:p>
              <a:r>
                <a:rPr lang="en-US" sz="850" dirty="0" smtClean="0"/>
                <a:t>1</a:t>
              </a:r>
              <a:endParaRPr lang="en-US" sz="850" dirty="0"/>
            </a:p>
          </p:txBody>
        </p:sp>
        <p:sp>
          <p:nvSpPr>
            <p:cNvPr id="74" name="TextBox 73"/>
            <p:cNvSpPr txBox="1"/>
            <p:nvPr/>
          </p:nvSpPr>
          <p:spPr>
            <a:xfrm rot="2662964">
              <a:off x="7460220" y="1851586"/>
              <a:ext cx="348172" cy="223138"/>
            </a:xfrm>
            <a:prstGeom prst="rect">
              <a:avLst/>
            </a:prstGeom>
            <a:noFill/>
          </p:spPr>
          <p:txBody>
            <a:bodyPr wrap="none" rtlCol="0">
              <a:spAutoFit/>
            </a:bodyPr>
            <a:lstStyle/>
            <a:p>
              <a:r>
                <a:rPr lang="en-US" sz="850" dirty="0" smtClean="0"/>
                <a:t>266</a:t>
              </a:r>
              <a:endParaRPr lang="en-US" sz="850" dirty="0"/>
            </a:p>
          </p:txBody>
        </p:sp>
        <p:sp>
          <p:nvSpPr>
            <p:cNvPr id="75" name="TextBox 74"/>
            <p:cNvSpPr txBox="1"/>
            <p:nvPr/>
          </p:nvSpPr>
          <p:spPr>
            <a:xfrm rot="2662964">
              <a:off x="7750731" y="1857562"/>
              <a:ext cx="348172" cy="223138"/>
            </a:xfrm>
            <a:prstGeom prst="rect">
              <a:avLst/>
            </a:prstGeom>
            <a:noFill/>
          </p:spPr>
          <p:txBody>
            <a:bodyPr wrap="none" rtlCol="0">
              <a:spAutoFit/>
            </a:bodyPr>
            <a:lstStyle/>
            <a:p>
              <a:r>
                <a:rPr lang="en-US" sz="850" dirty="0" smtClean="0"/>
                <a:t>280</a:t>
              </a:r>
              <a:endParaRPr lang="en-US" sz="850" dirty="0"/>
            </a:p>
          </p:txBody>
        </p:sp>
        <p:sp>
          <p:nvSpPr>
            <p:cNvPr id="76" name="TextBox 75"/>
            <p:cNvSpPr txBox="1"/>
            <p:nvPr/>
          </p:nvSpPr>
          <p:spPr>
            <a:xfrm rot="2662964">
              <a:off x="7885676" y="1851586"/>
              <a:ext cx="348172" cy="223138"/>
            </a:xfrm>
            <a:prstGeom prst="rect">
              <a:avLst/>
            </a:prstGeom>
            <a:noFill/>
          </p:spPr>
          <p:txBody>
            <a:bodyPr wrap="none" rtlCol="0">
              <a:spAutoFit/>
            </a:bodyPr>
            <a:lstStyle/>
            <a:p>
              <a:r>
                <a:rPr lang="en-US" sz="850" dirty="0" smtClean="0"/>
                <a:t>282</a:t>
              </a:r>
              <a:endParaRPr lang="en-US" sz="850" dirty="0"/>
            </a:p>
          </p:txBody>
        </p:sp>
        <p:sp>
          <p:nvSpPr>
            <p:cNvPr id="77" name="TextBox 76"/>
            <p:cNvSpPr txBox="1"/>
            <p:nvPr/>
          </p:nvSpPr>
          <p:spPr>
            <a:xfrm rot="2662964">
              <a:off x="8030406" y="1851586"/>
              <a:ext cx="348172" cy="223138"/>
            </a:xfrm>
            <a:prstGeom prst="rect">
              <a:avLst/>
            </a:prstGeom>
            <a:noFill/>
          </p:spPr>
          <p:txBody>
            <a:bodyPr wrap="none" rtlCol="0">
              <a:spAutoFit/>
            </a:bodyPr>
            <a:lstStyle/>
            <a:p>
              <a:r>
                <a:rPr lang="en-US" sz="850" dirty="0" smtClean="0"/>
                <a:t>298</a:t>
              </a:r>
              <a:endParaRPr lang="en-US" sz="850" dirty="0"/>
            </a:p>
          </p:txBody>
        </p:sp>
        <p:sp>
          <p:nvSpPr>
            <p:cNvPr id="78" name="TextBox 77"/>
            <p:cNvSpPr txBox="1"/>
            <p:nvPr/>
          </p:nvSpPr>
          <p:spPr>
            <a:xfrm rot="2662964">
              <a:off x="8181933" y="1851586"/>
              <a:ext cx="348172" cy="223138"/>
            </a:xfrm>
            <a:prstGeom prst="rect">
              <a:avLst/>
            </a:prstGeom>
            <a:noFill/>
          </p:spPr>
          <p:txBody>
            <a:bodyPr wrap="none" rtlCol="0">
              <a:spAutoFit/>
            </a:bodyPr>
            <a:lstStyle/>
            <a:p>
              <a:r>
                <a:rPr lang="en-US" sz="850" dirty="0" smtClean="0"/>
                <a:t>301</a:t>
              </a:r>
              <a:endParaRPr lang="en-US" sz="850" dirty="0"/>
            </a:p>
          </p:txBody>
        </p:sp>
        <p:sp>
          <p:nvSpPr>
            <p:cNvPr id="79" name="TextBox 78"/>
            <p:cNvSpPr txBox="1"/>
            <p:nvPr/>
          </p:nvSpPr>
          <p:spPr>
            <a:xfrm rot="2662964">
              <a:off x="10832072" y="1851586"/>
              <a:ext cx="348172" cy="223138"/>
            </a:xfrm>
            <a:prstGeom prst="rect">
              <a:avLst/>
            </a:prstGeom>
            <a:noFill/>
          </p:spPr>
          <p:txBody>
            <a:bodyPr wrap="none" rtlCol="0">
              <a:spAutoFit/>
            </a:bodyPr>
            <a:lstStyle/>
            <a:p>
              <a:r>
                <a:rPr lang="en-US" sz="850" dirty="0" smtClean="0"/>
                <a:t>417</a:t>
              </a:r>
              <a:endParaRPr lang="en-US" sz="850" dirty="0"/>
            </a:p>
          </p:txBody>
        </p:sp>
        <p:sp>
          <p:nvSpPr>
            <p:cNvPr id="80" name="TextBox 79"/>
            <p:cNvSpPr txBox="1"/>
            <p:nvPr/>
          </p:nvSpPr>
          <p:spPr>
            <a:xfrm rot="2662964">
              <a:off x="9525978" y="1851586"/>
              <a:ext cx="348172" cy="223138"/>
            </a:xfrm>
            <a:prstGeom prst="rect">
              <a:avLst/>
            </a:prstGeom>
            <a:noFill/>
          </p:spPr>
          <p:txBody>
            <a:bodyPr wrap="none" rtlCol="0">
              <a:spAutoFit/>
            </a:bodyPr>
            <a:lstStyle/>
            <a:p>
              <a:r>
                <a:rPr lang="en-US" sz="850" dirty="0" smtClean="0"/>
                <a:t>360</a:t>
              </a:r>
              <a:endParaRPr lang="en-US" sz="850" dirty="0"/>
            </a:p>
          </p:txBody>
        </p:sp>
        <p:sp>
          <p:nvSpPr>
            <p:cNvPr id="81" name="TextBox 80"/>
            <p:cNvSpPr txBox="1"/>
            <p:nvPr/>
          </p:nvSpPr>
          <p:spPr>
            <a:xfrm rot="2662964">
              <a:off x="8336094" y="1851586"/>
              <a:ext cx="348172" cy="223138"/>
            </a:xfrm>
            <a:prstGeom prst="rect">
              <a:avLst/>
            </a:prstGeom>
            <a:noFill/>
          </p:spPr>
          <p:txBody>
            <a:bodyPr wrap="none" rtlCol="0">
              <a:spAutoFit/>
            </a:bodyPr>
            <a:lstStyle/>
            <a:p>
              <a:r>
                <a:rPr lang="en-US" sz="850" dirty="0" smtClean="0"/>
                <a:t>307</a:t>
              </a:r>
              <a:endParaRPr lang="en-US" sz="850" dirty="0"/>
            </a:p>
          </p:txBody>
        </p:sp>
        <p:sp>
          <p:nvSpPr>
            <p:cNvPr id="82" name="TextBox 81"/>
            <p:cNvSpPr txBox="1"/>
            <p:nvPr/>
          </p:nvSpPr>
          <p:spPr>
            <a:xfrm rot="2662964">
              <a:off x="10673196" y="1851586"/>
              <a:ext cx="348172" cy="223138"/>
            </a:xfrm>
            <a:prstGeom prst="rect">
              <a:avLst/>
            </a:prstGeom>
            <a:noFill/>
          </p:spPr>
          <p:txBody>
            <a:bodyPr wrap="none" rtlCol="0">
              <a:spAutoFit/>
            </a:bodyPr>
            <a:lstStyle/>
            <a:p>
              <a:r>
                <a:rPr lang="en-US" sz="850" dirty="0" smtClean="0"/>
                <a:t>413</a:t>
              </a:r>
              <a:endParaRPr lang="en-US" sz="850" dirty="0"/>
            </a:p>
          </p:txBody>
        </p:sp>
        <p:sp>
          <p:nvSpPr>
            <p:cNvPr id="84" name="TextBox 83"/>
            <p:cNvSpPr txBox="1"/>
            <p:nvPr/>
          </p:nvSpPr>
          <p:spPr>
            <a:xfrm rot="2662964">
              <a:off x="8915726" y="1851586"/>
              <a:ext cx="348172" cy="223138"/>
            </a:xfrm>
            <a:prstGeom prst="rect">
              <a:avLst/>
            </a:prstGeom>
            <a:noFill/>
          </p:spPr>
          <p:txBody>
            <a:bodyPr wrap="none" rtlCol="0">
              <a:spAutoFit/>
            </a:bodyPr>
            <a:lstStyle/>
            <a:p>
              <a:r>
                <a:rPr lang="en-US" sz="850" dirty="0" smtClean="0"/>
                <a:t>330</a:t>
              </a:r>
              <a:endParaRPr lang="en-US" sz="850" dirty="0"/>
            </a:p>
          </p:txBody>
        </p:sp>
        <p:sp>
          <p:nvSpPr>
            <p:cNvPr id="85" name="TextBox 84"/>
            <p:cNvSpPr txBox="1"/>
            <p:nvPr/>
          </p:nvSpPr>
          <p:spPr>
            <a:xfrm rot="2662964">
              <a:off x="8770997" y="1851586"/>
              <a:ext cx="348172" cy="223138"/>
            </a:xfrm>
            <a:prstGeom prst="rect">
              <a:avLst/>
            </a:prstGeom>
            <a:noFill/>
          </p:spPr>
          <p:txBody>
            <a:bodyPr wrap="none" rtlCol="0">
              <a:spAutoFit/>
            </a:bodyPr>
            <a:lstStyle/>
            <a:p>
              <a:r>
                <a:rPr lang="en-US" sz="850" dirty="0" smtClean="0"/>
                <a:t>329</a:t>
              </a:r>
              <a:endParaRPr lang="en-US" sz="850" dirty="0"/>
            </a:p>
          </p:txBody>
        </p:sp>
        <p:sp>
          <p:nvSpPr>
            <p:cNvPr id="86" name="TextBox 85"/>
            <p:cNvSpPr txBox="1"/>
            <p:nvPr/>
          </p:nvSpPr>
          <p:spPr>
            <a:xfrm rot="2662964">
              <a:off x="8627062" y="1851586"/>
              <a:ext cx="348172" cy="223138"/>
            </a:xfrm>
            <a:prstGeom prst="rect">
              <a:avLst/>
            </a:prstGeom>
            <a:noFill/>
          </p:spPr>
          <p:txBody>
            <a:bodyPr wrap="none" rtlCol="0">
              <a:spAutoFit/>
            </a:bodyPr>
            <a:lstStyle/>
            <a:p>
              <a:r>
                <a:rPr lang="en-US" sz="850" dirty="0" smtClean="0"/>
                <a:t>327</a:t>
              </a:r>
              <a:endParaRPr lang="en-US" sz="850" dirty="0"/>
            </a:p>
          </p:txBody>
        </p:sp>
        <p:sp>
          <p:nvSpPr>
            <p:cNvPr id="87" name="TextBox 86"/>
            <p:cNvSpPr txBox="1"/>
            <p:nvPr/>
          </p:nvSpPr>
          <p:spPr>
            <a:xfrm rot="2662964">
              <a:off x="8472440" y="1851586"/>
              <a:ext cx="348172" cy="223138"/>
            </a:xfrm>
            <a:prstGeom prst="rect">
              <a:avLst/>
            </a:prstGeom>
            <a:noFill/>
          </p:spPr>
          <p:txBody>
            <a:bodyPr wrap="none" rtlCol="0">
              <a:spAutoFit/>
            </a:bodyPr>
            <a:lstStyle/>
            <a:p>
              <a:r>
                <a:rPr lang="en-US" sz="850" dirty="0" smtClean="0"/>
                <a:t>326</a:t>
              </a:r>
              <a:endParaRPr lang="en-US" sz="850" dirty="0"/>
            </a:p>
          </p:txBody>
        </p:sp>
        <p:sp>
          <p:nvSpPr>
            <p:cNvPr id="88" name="TextBox 87"/>
            <p:cNvSpPr txBox="1"/>
            <p:nvPr/>
          </p:nvSpPr>
          <p:spPr>
            <a:xfrm rot="2662964">
              <a:off x="10386817" y="1851586"/>
              <a:ext cx="348172" cy="223138"/>
            </a:xfrm>
            <a:prstGeom prst="rect">
              <a:avLst/>
            </a:prstGeom>
            <a:noFill/>
          </p:spPr>
          <p:txBody>
            <a:bodyPr wrap="none" rtlCol="0">
              <a:spAutoFit/>
            </a:bodyPr>
            <a:lstStyle/>
            <a:p>
              <a:r>
                <a:rPr lang="en-US" sz="850" dirty="0" smtClean="0"/>
                <a:t>400</a:t>
              </a:r>
              <a:endParaRPr lang="en-US" sz="850" dirty="0"/>
            </a:p>
          </p:txBody>
        </p:sp>
        <p:sp>
          <p:nvSpPr>
            <p:cNvPr id="89" name="TextBox 88"/>
            <p:cNvSpPr txBox="1"/>
            <p:nvPr/>
          </p:nvSpPr>
          <p:spPr>
            <a:xfrm rot="2662964">
              <a:off x="10097147" y="1851586"/>
              <a:ext cx="348172" cy="223138"/>
            </a:xfrm>
            <a:prstGeom prst="rect">
              <a:avLst/>
            </a:prstGeom>
            <a:noFill/>
          </p:spPr>
          <p:txBody>
            <a:bodyPr wrap="none" rtlCol="0">
              <a:spAutoFit/>
            </a:bodyPr>
            <a:lstStyle/>
            <a:p>
              <a:r>
                <a:rPr lang="en-US" sz="850" dirty="0" smtClean="0"/>
                <a:t>392</a:t>
              </a:r>
              <a:endParaRPr lang="en-US" sz="850" dirty="0"/>
            </a:p>
          </p:txBody>
        </p:sp>
        <p:sp>
          <p:nvSpPr>
            <p:cNvPr id="90" name="TextBox 89"/>
            <p:cNvSpPr txBox="1"/>
            <p:nvPr/>
          </p:nvSpPr>
          <p:spPr>
            <a:xfrm rot="2662964">
              <a:off x="9675997" y="1851586"/>
              <a:ext cx="348172" cy="223138"/>
            </a:xfrm>
            <a:prstGeom prst="rect">
              <a:avLst/>
            </a:prstGeom>
            <a:noFill/>
          </p:spPr>
          <p:txBody>
            <a:bodyPr wrap="none" rtlCol="0">
              <a:spAutoFit/>
            </a:bodyPr>
            <a:lstStyle/>
            <a:p>
              <a:r>
                <a:rPr lang="en-US" sz="850" dirty="0" smtClean="0"/>
                <a:t>369</a:t>
              </a:r>
              <a:endParaRPr lang="en-US" sz="850" dirty="0"/>
            </a:p>
          </p:txBody>
        </p:sp>
        <p:sp>
          <p:nvSpPr>
            <p:cNvPr id="91" name="TextBox 90"/>
            <p:cNvSpPr txBox="1"/>
            <p:nvPr/>
          </p:nvSpPr>
          <p:spPr>
            <a:xfrm rot="2662964">
              <a:off x="9225210" y="1851586"/>
              <a:ext cx="348172" cy="223138"/>
            </a:xfrm>
            <a:prstGeom prst="rect">
              <a:avLst/>
            </a:prstGeom>
            <a:noFill/>
          </p:spPr>
          <p:txBody>
            <a:bodyPr wrap="none" rtlCol="0">
              <a:spAutoFit/>
            </a:bodyPr>
            <a:lstStyle/>
            <a:p>
              <a:r>
                <a:rPr lang="en-US" sz="850" dirty="0" smtClean="0"/>
                <a:t>347</a:t>
              </a:r>
              <a:endParaRPr lang="en-US" sz="850" dirty="0"/>
            </a:p>
          </p:txBody>
        </p:sp>
        <p:sp>
          <p:nvSpPr>
            <p:cNvPr id="92" name="TextBox 91"/>
            <p:cNvSpPr txBox="1"/>
            <p:nvPr/>
          </p:nvSpPr>
          <p:spPr>
            <a:xfrm rot="2662964">
              <a:off x="9075958" y="1851586"/>
              <a:ext cx="348172" cy="223138"/>
            </a:xfrm>
            <a:prstGeom prst="rect">
              <a:avLst/>
            </a:prstGeom>
            <a:noFill/>
          </p:spPr>
          <p:txBody>
            <a:bodyPr wrap="none" rtlCol="0">
              <a:spAutoFit/>
            </a:bodyPr>
            <a:lstStyle/>
            <a:p>
              <a:r>
                <a:rPr lang="en-US" sz="850" dirty="0" smtClean="0"/>
                <a:t>336</a:t>
              </a:r>
              <a:endParaRPr lang="en-US" sz="850" dirty="0"/>
            </a:p>
          </p:txBody>
        </p:sp>
        <p:sp>
          <p:nvSpPr>
            <p:cNvPr id="93" name="TextBox 92"/>
            <p:cNvSpPr txBox="1"/>
            <p:nvPr/>
          </p:nvSpPr>
          <p:spPr>
            <a:xfrm rot="2662964">
              <a:off x="7318628" y="1851586"/>
              <a:ext cx="348172" cy="223138"/>
            </a:xfrm>
            <a:prstGeom prst="rect">
              <a:avLst/>
            </a:prstGeom>
            <a:noFill/>
          </p:spPr>
          <p:txBody>
            <a:bodyPr wrap="none" rtlCol="0">
              <a:spAutoFit/>
            </a:bodyPr>
            <a:lstStyle/>
            <a:p>
              <a:r>
                <a:rPr lang="en-US" sz="850" dirty="0" smtClean="0"/>
                <a:t>260</a:t>
              </a:r>
              <a:endParaRPr lang="en-US" sz="850" dirty="0"/>
            </a:p>
          </p:txBody>
        </p:sp>
        <p:sp>
          <p:nvSpPr>
            <p:cNvPr id="99" name="TextBox 98"/>
            <p:cNvSpPr txBox="1"/>
            <p:nvPr/>
          </p:nvSpPr>
          <p:spPr>
            <a:xfrm rot="2662964">
              <a:off x="7032198" y="1851586"/>
              <a:ext cx="348172" cy="223138"/>
            </a:xfrm>
            <a:prstGeom prst="rect">
              <a:avLst/>
            </a:prstGeom>
            <a:noFill/>
          </p:spPr>
          <p:txBody>
            <a:bodyPr wrap="none" rtlCol="0">
              <a:spAutoFit/>
            </a:bodyPr>
            <a:lstStyle/>
            <a:p>
              <a:r>
                <a:rPr lang="en-US" sz="850" dirty="0" smtClean="0"/>
                <a:t>242</a:t>
              </a:r>
              <a:endParaRPr lang="en-US" sz="850" dirty="0"/>
            </a:p>
          </p:txBody>
        </p:sp>
        <p:sp>
          <p:nvSpPr>
            <p:cNvPr id="100" name="TextBox 99"/>
            <p:cNvSpPr txBox="1"/>
            <p:nvPr/>
          </p:nvSpPr>
          <p:spPr>
            <a:xfrm rot="2662964">
              <a:off x="7167989" y="1851586"/>
              <a:ext cx="348172" cy="223138"/>
            </a:xfrm>
            <a:prstGeom prst="rect">
              <a:avLst/>
            </a:prstGeom>
            <a:noFill/>
          </p:spPr>
          <p:txBody>
            <a:bodyPr wrap="none" rtlCol="0">
              <a:spAutoFit/>
            </a:bodyPr>
            <a:lstStyle/>
            <a:p>
              <a:r>
                <a:rPr lang="en-US" sz="850" dirty="0" smtClean="0"/>
                <a:t>255</a:t>
              </a:r>
              <a:endParaRPr lang="en-US" sz="850" dirty="0"/>
            </a:p>
          </p:txBody>
        </p:sp>
        <p:sp>
          <p:nvSpPr>
            <p:cNvPr id="120" name="TextBox 119"/>
            <p:cNvSpPr txBox="1"/>
            <p:nvPr/>
          </p:nvSpPr>
          <p:spPr>
            <a:xfrm rot="2662964">
              <a:off x="9377610" y="1854581"/>
              <a:ext cx="348172" cy="223138"/>
            </a:xfrm>
            <a:prstGeom prst="rect">
              <a:avLst/>
            </a:prstGeom>
            <a:noFill/>
          </p:spPr>
          <p:txBody>
            <a:bodyPr wrap="none" rtlCol="0">
              <a:spAutoFit/>
            </a:bodyPr>
            <a:lstStyle/>
            <a:p>
              <a:r>
                <a:rPr lang="en-US" sz="850" dirty="0" smtClean="0"/>
                <a:t>358</a:t>
              </a:r>
              <a:endParaRPr lang="en-US" sz="850" dirty="0"/>
            </a:p>
          </p:txBody>
        </p:sp>
        <p:sp>
          <p:nvSpPr>
            <p:cNvPr id="121" name="TextBox 120"/>
            <p:cNvSpPr txBox="1"/>
            <p:nvPr/>
          </p:nvSpPr>
          <p:spPr>
            <a:xfrm rot="2662964">
              <a:off x="10533233" y="1854580"/>
              <a:ext cx="348172" cy="223138"/>
            </a:xfrm>
            <a:prstGeom prst="rect">
              <a:avLst/>
            </a:prstGeom>
            <a:noFill/>
          </p:spPr>
          <p:txBody>
            <a:bodyPr wrap="none" rtlCol="0">
              <a:spAutoFit/>
            </a:bodyPr>
            <a:lstStyle/>
            <a:p>
              <a:r>
                <a:rPr lang="en-US" sz="850" dirty="0" smtClean="0"/>
                <a:t>409</a:t>
              </a:r>
              <a:endParaRPr lang="en-US" sz="850" dirty="0"/>
            </a:p>
          </p:txBody>
        </p:sp>
        <p:grpSp>
          <p:nvGrpSpPr>
            <p:cNvPr id="143" name="Group 142"/>
            <p:cNvGrpSpPr/>
            <p:nvPr/>
          </p:nvGrpSpPr>
          <p:grpSpPr>
            <a:xfrm>
              <a:off x="3542762" y="1851586"/>
              <a:ext cx="1193525" cy="257208"/>
              <a:chOff x="3692166" y="1851586"/>
              <a:chExt cx="1193525" cy="257208"/>
            </a:xfrm>
          </p:grpSpPr>
          <p:sp>
            <p:nvSpPr>
              <p:cNvPr id="102" name="TextBox 101"/>
              <p:cNvSpPr txBox="1"/>
              <p:nvPr/>
            </p:nvSpPr>
            <p:spPr>
              <a:xfrm rot="2662964">
                <a:off x="3692166" y="1881242"/>
                <a:ext cx="362089" cy="227552"/>
              </a:xfrm>
              <a:prstGeom prst="rect">
                <a:avLst/>
              </a:prstGeom>
              <a:noFill/>
            </p:spPr>
            <p:txBody>
              <a:bodyPr wrap="square" rtlCol="0">
                <a:spAutoFit/>
              </a:bodyPr>
              <a:lstStyle/>
              <a:p>
                <a:r>
                  <a:rPr lang="en-US" sz="850" dirty="0" smtClean="0"/>
                  <a:t> 86</a:t>
                </a:r>
                <a:endParaRPr lang="en-US" sz="850" dirty="0"/>
              </a:p>
            </p:txBody>
          </p:sp>
          <p:sp>
            <p:nvSpPr>
              <p:cNvPr id="132" name="TextBox 131"/>
              <p:cNvSpPr txBox="1"/>
              <p:nvPr/>
            </p:nvSpPr>
            <p:spPr>
              <a:xfrm rot="2662964">
                <a:off x="4537519" y="1851586"/>
                <a:ext cx="348172" cy="223138"/>
              </a:xfrm>
              <a:prstGeom prst="rect">
                <a:avLst/>
              </a:prstGeom>
              <a:noFill/>
            </p:spPr>
            <p:txBody>
              <a:bodyPr wrap="none" rtlCol="0">
                <a:spAutoFit/>
              </a:bodyPr>
              <a:lstStyle/>
              <a:p>
                <a:r>
                  <a:rPr lang="en-US" sz="850" dirty="0" smtClean="0"/>
                  <a:t>102</a:t>
                </a:r>
                <a:endParaRPr lang="en-US" sz="850" dirty="0"/>
              </a:p>
            </p:txBody>
          </p:sp>
          <p:sp>
            <p:nvSpPr>
              <p:cNvPr id="133" name="TextBox 132"/>
              <p:cNvSpPr txBox="1"/>
              <p:nvPr/>
            </p:nvSpPr>
            <p:spPr>
              <a:xfrm rot="2662964">
                <a:off x="4247032" y="1861316"/>
                <a:ext cx="348172" cy="223138"/>
              </a:xfrm>
              <a:prstGeom prst="rect">
                <a:avLst/>
              </a:prstGeom>
              <a:noFill/>
            </p:spPr>
            <p:txBody>
              <a:bodyPr wrap="none" rtlCol="0">
                <a:spAutoFit/>
              </a:bodyPr>
              <a:lstStyle/>
              <a:p>
                <a:r>
                  <a:rPr lang="en-US" sz="850" dirty="0" smtClean="0"/>
                  <a:t>100</a:t>
                </a:r>
                <a:endParaRPr lang="en-US" sz="850" dirty="0"/>
              </a:p>
            </p:txBody>
          </p:sp>
          <p:sp>
            <p:nvSpPr>
              <p:cNvPr id="134" name="TextBox 133"/>
              <p:cNvSpPr txBox="1"/>
              <p:nvPr/>
            </p:nvSpPr>
            <p:spPr>
              <a:xfrm rot="2662964">
                <a:off x="4157549" y="1880377"/>
                <a:ext cx="293670" cy="223138"/>
              </a:xfrm>
              <a:prstGeom prst="rect">
                <a:avLst/>
              </a:prstGeom>
              <a:noFill/>
            </p:spPr>
            <p:txBody>
              <a:bodyPr wrap="none" rtlCol="0">
                <a:spAutoFit/>
              </a:bodyPr>
              <a:lstStyle/>
              <a:p>
                <a:r>
                  <a:rPr lang="en-US" sz="850" dirty="0" smtClean="0"/>
                  <a:t>97</a:t>
                </a:r>
                <a:endParaRPr lang="en-US" sz="850" dirty="0"/>
              </a:p>
            </p:txBody>
          </p:sp>
          <p:sp>
            <p:nvSpPr>
              <p:cNvPr id="135" name="TextBox 134"/>
              <p:cNvSpPr txBox="1"/>
              <p:nvPr/>
            </p:nvSpPr>
            <p:spPr>
              <a:xfrm rot="2662964">
                <a:off x="4399429" y="1865873"/>
                <a:ext cx="348172" cy="223138"/>
              </a:xfrm>
              <a:prstGeom prst="rect">
                <a:avLst/>
              </a:prstGeom>
              <a:noFill/>
            </p:spPr>
            <p:txBody>
              <a:bodyPr wrap="none" rtlCol="0">
                <a:spAutoFit/>
              </a:bodyPr>
              <a:lstStyle/>
              <a:p>
                <a:r>
                  <a:rPr lang="en-US" sz="850" dirty="0" smtClean="0"/>
                  <a:t>101</a:t>
                </a:r>
                <a:endParaRPr lang="en-US" sz="850" dirty="0"/>
              </a:p>
            </p:txBody>
          </p:sp>
          <p:sp>
            <p:nvSpPr>
              <p:cNvPr id="119" name="TextBox 118"/>
              <p:cNvSpPr txBox="1"/>
              <p:nvPr/>
            </p:nvSpPr>
            <p:spPr>
              <a:xfrm rot="2662964">
                <a:off x="4020640" y="1881310"/>
                <a:ext cx="293670" cy="223138"/>
              </a:xfrm>
              <a:prstGeom prst="rect">
                <a:avLst/>
              </a:prstGeom>
              <a:noFill/>
            </p:spPr>
            <p:txBody>
              <a:bodyPr wrap="none" rtlCol="0">
                <a:spAutoFit/>
              </a:bodyPr>
              <a:lstStyle/>
              <a:p>
                <a:r>
                  <a:rPr lang="en-US" sz="850" dirty="0" smtClean="0"/>
                  <a:t>92</a:t>
                </a:r>
                <a:endParaRPr lang="en-US" sz="850" dirty="0"/>
              </a:p>
            </p:txBody>
          </p:sp>
          <p:sp>
            <p:nvSpPr>
              <p:cNvPr id="137" name="TextBox 136"/>
              <p:cNvSpPr txBox="1"/>
              <p:nvPr/>
            </p:nvSpPr>
            <p:spPr>
              <a:xfrm rot="2662964">
                <a:off x="3880195" y="1878328"/>
                <a:ext cx="293670" cy="223138"/>
              </a:xfrm>
              <a:prstGeom prst="rect">
                <a:avLst/>
              </a:prstGeom>
              <a:noFill/>
            </p:spPr>
            <p:txBody>
              <a:bodyPr wrap="none" rtlCol="0">
                <a:spAutoFit/>
              </a:bodyPr>
              <a:lstStyle/>
              <a:p>
                <a:r>
                  <a:rPr lang="en-US" sz="850" dirty="0" smtClean="0"/>
                  <a:t>91</a:t>
                </a:r>
                <a:endParaRPr lang="en-US" sz="850" dirty="0"/>
              </a:p>
            </p:txBody>
          </p:sp>
        </p:grpSp>
        <p:sp>
          <p:nvSpPr>
            <p:cNvPr id="170" name="TextBox 169"/>
            <p:cNvSpPr txBox="1"/>
            <p:nvPr/>
          </p:nvSpPr>
          <p:spPr>
            <a:xfrm rot="2662964">
              <a:off x="6747651" y="1854575"/>
              <a:ext cx="348172" cy="223138"/>
            </a:xfrm>
            <a:prstGeom prst="rect">
              <a:avLst/>
            </a:prstGeom>
            <a:noFill/>
          </p:spPr>
          <p:txBody>
            <a:bodyPr wrap="none" rtlCol="0">
              <a:spAutoFit/>
            </a:bodyPr>
            <a:lstStyle/>
            <a:p>
              <a:r>
                <a:rPr lang="en-US" sz="850" dirty="0" smtClean="0"/>
                <a:t>221</a:t>
              </a:r>
              <a:endParaRPr lang="en-US" sz="850" dirty="0"/>
            </a:p>
          </p:txBody>
        </p:sp>
        <p:sp>
          <p:nvSpPr>
            <p:cNvPr id="173" name="TextBox 172"/>
            <p:cNvSpPr txBox="1"/>
            <p:nvPr/>
          </p:nvSpPr>
          <p:spPr>
            <a:xfrm rot="2662964">
              <a:off x="6894074" y="1863540"/>
              <a:ext cx="348172" cy="223138"/>
            </a:xfrm>
            <a:prstGeom prst="rect">
              <a:avLst/>
            </a:prstGeom>
            <a:noFill/>
          </p:spPr>
          <p:txBody>
            <a:bodyPr wrap="none" rtlCol="0">
              <a:spAutoFit/>
            </a:bodyPr>
            <a:lstStyle/>
            <a:p>
              <a:r>
                <a:rPr lang="en-US" sz="850" dirty="0" smtClean="0"/>
                <a:t>228</a:t>
              </a:r>
              <a:endParaRPr lang="en-US" sz="850" dirty="0"/>
            </a:p>
          </p:txBody>
        </p:sp>
        <p:sp>
          <p:nvSpPr>
            <p:cNvPr id="180" name="TextBox 179"/>
            <p:cNvSpPr txBox="1"/>
            <p:nvPr/>
          </p:nvSpPr>
          <p:spPr>
            <a:xfrm rot="2662964">
              <a:off x="10249553" y="1860551"/>
              <a:ext cx="348172" cy="223138"/>
            </a:xfrm>
            <a:prstGeom prst="rect">
              <a:avLst/>
            </a:prstGeom>
            <a:noFill/>
          </p:spPr>
          <p:txBody>
            <a:bodyPr wrap="none" rtlCol="0">
              <a:spAutoFit/>
            </a:bodyPr>
            <a:lstStyle/>
            <a:p>
              <a:r>
                <a:rPr lang="en-US" sz="850" dirty="0" smtClean="0"/>
                <a:t>395</a:t>
              </a:r>
              <a:endParaRPr lang="en-US" sz="850" dirty="0"/>
            </a:p>
          </p:txBody>
        </p:sp>
        <p:sp>
          <p:nvSpPr>
            <p:cNvPr id="185" name="TextBox 184"/>
            <p:cNvSpPr txBox="1"/>
            <p:nvPr/>
          </p:nvSpPr>
          <p:spPr>
            <a:xfrm rot="2662964">
              <a:off x="9947927" y="1860549"/>
              <a:ext cx="348172" cy="223138"/>
            </a:xfrm>
            <a:prstGeom prst="rect">
              <a:avLst/>
            </a:prstGeom>
            <a:noFill/>
          </p:spPr>
          <p:txBody>
            <a:bodyPr wrap="none" rtlCol="0">
              <a:spAutoFit/>
            </a:bodyPr>
            <a:lstStyle/>
            <a:p>
              <a:r>
                <a:rPr lang="en-US" sz="850" dirty="0" smtClean="0"/>
                <a:t>387</a:t>
              </a:r>
              <a:endParaRPr lang="en-US" sz="850" dirty="0"/>
            </a:p>
          </p:txBody>
        </p:sp>
        <p:sp>
          <p:nvSpPr>
            <p:cNvPr id="186" name="TextBox 185"/>
            <p:cNvSpPr txBox="1"/>
            <p:nvPr/>
          </p:nvSpPr>
          <p:spPr>
            <a:xfrm rot="2662964">
              <a:off x="9816444" y="1860551"/>
              <a:ext cx="348172" cy="223138"/>
            </a:xfrm>
            <a:prstGeom prst="rect">
              <a:avLst/>
            </a:prstGeom>
            <a:noFill/>
          </p:spPr>
          <p:txBody>
            <a:bodyPr wrap="none" rtlCol="0">
              <a:spAutoFit/>
            </a:bodyPr>
            <a:lstStyle/>
            <a:p>
              <a:r>
                <a:rPr lang="en-US" sz="850" dirty="0" smtClean="0"/>
                <a:t>382</a:t>
              </a:r>
              <a:endParaRPr lang="en-US" sz="850" dirty="0"/>
            </a:p>
          </p:txBody>
        </p:sp>
        <p:sp>
          <p:nvSpPr>
            <p:cNvPr id="206" name="TextBox 205"/>
            <p:cNvSpPr txBox="1"/>
            <p:nvPr/>
          </p:nvSpPr>
          <p:spPr>
            <a:xfrm rot="2662964">
              <a:off x="7620436" y="1854582"/>
              <a:ext cx="348172" cy="223138"/>
            </a:xfrm>
            <a:prstGeom prst="rect">
              <a:avLst/>
            </a:prstGeom>
            <a:noFill/>
          </p:spPr>
          <p:txBody>
            <a:bodyPr wrap="none" rtlCol="0">
              <a:spAutoFit/>
            </a:bodyPr>
            <a:lstStyle/>
            <a:p>
              <a:r>
                <a:rPr lang="en-US" sz="850" dirty="0" smtClean="0"/>
                <a:t>272</a:t>
              </a:r>
              <a:endParaRPr lang="en-US" sz="850" dirty="0"/>
            </a:p>
          </p:txBody>
        </p:sp>
      </p:grpSp>
      <p:grpSp>
        <p:nvGrpSpPr>
          <p:cNvPr id="239" name="Group 238"/>
          <p:cNvGrpSpPr/>
          <p:nvPr/>
        </p:nvGrpSpPr>
        <p:grpSpPr>
          <a:xfrm>
            <a:off x="9661146" y="4248041"/>
            <a:ext cx="959183" cy="1422528"/>
            <a:chOff x="9661146" y="3004457"/>
            <a:chExt cx="959183" cy="1422528"/>
          </a:xfrm>
        </p:grpSpPr>
        <p:pic>
          <p:nvPicPr>
            <p:cNvPr id="240" name="Picture 239"/>
            <p:cNvPicPr>
              <a:picLocks noChangeAspect="1"/>
            </p:cNvPicPr>
            <p:nvPr/>
          </p:nvPicPr>
          <p:blipFill rotWithShape="1">
            <a:blip r:embed="rId5"/>
            <a:srcRect l="36455" r="24671"/>
            <a:stretch/>
          </p:blipFill>
          <p:spPr>
            <a:xfrm>
              <a:off x="10045336" y="3023320"/>
              <a:ext cx="352697" cy="1403665"/>
            </a:xfrm>
            <a:prstGeom prst="rect">
              <a:avLst/>
            </a:prstGeom>
          </p:spPr>
        </p:pic>
        <p:sp>
          <p:nvSpPr>
            <p:cNvPr id="241" name="TextBox 240"/>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242" name="TextBox 241"/>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243" name="TextBox 242"/>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grpSp>
        <p:nvGrpSpPr>
          <p:cNvPr id="245" name="Group 244"/>
          <p:cNvGrpSpPr/>
          <p:nvPr/>
        </p:nvGrpSpPr>
        <p:grpSpPr>
          <a:xfrm>
            <a:off x="837982" y="684570"/>
            <a:ext cx="10836565" cy="419461"/>
            <a:chOff x="837982" y="684570"/>
            <a:chExt cx="10836565" cy="419461"/>
          </a:xfrm>
        </p:grpSpPr>
        <p:sp>
          <p:nvSpPr>
            <p:cNvPr id="8" name="Rectangle 7"/>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6"/>
            <a:srcRect l="8629" t="85641"/>
            <a:stretch/>
          </p:blipFill>
          <p:spPr>
            <a:xfrm>
              <a:off x="978194" y="764329"/>
              <a:ext cx="10696353" cy="339702"/>
            </a:xfrm>
            <a:prstGeom prst="rect">
              <a:avLst/>
            </a:prstGeom>
          </p:spPr>
        </p:pic>
        <p:sp>
          <p:nvSpPr>
            <p:cNvPr id="244" name="Rectangle 243"/>
            <p:cNvSpPr/>
            <p:nvPr/>
          </p:nvSpPr>
          <p:spPr>
            <a:xfrm>
              <a:off x="837982" y="68457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24291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t="48951"/>
          <a:stretch/>
        </p:blipFill>
        <p:spPr>
          <a:xfrm>
            <a:off x="1609760" y="1987975"/>
            <a:ext cx="8055448" cy="4140230"/>
          </a:xfrm>
          <a:prstGeom prst="rect">
            <a:avLst/>
          </a:prstGeom>
        </p:spPr>
      </p:pic>
      <p:cxnSp>
        <p:nvCxnSpPr>
          <p:cNvPr id="7" name="Straight Connector 6"/>
          <p:cNvCxnSpPr/>
          <p:nvPr/>
        </p:nvCxnSpPr>
        <p:spPr>
          <a:xfrm flipV="1">
            <a:off x="1700213" y="1323785"/>
            <a:ext cx="1" cy="5238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1795464" y="1338073"/>
            <a:ext cx="42861" cy="5143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1966915" y="1323785"/>
            <a:ext cx="19048"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1985965" y="1323786"/>
            <a:ext cx="142873" cy="547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2119315" y="1328547"/>
            <a:ext cx="138110"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9598395" y="1357125"/>
            <a:ext cx="874345" cy="55582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2366965" y="1319022"/>
            <a:ext cx="47623" cy="5429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2552466" y="1323785"/>
            <a:ext cx="47862" cy="54428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720761" y="1328547"/>
            <a:ext cx="117691" cy="5507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2855396" y="1323785"/>
            <a:ext cx="54494" cy="5498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995642" y="1319022"/>
            <a:ext cx="147611" cy="54904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3130277" y="1328549"/>
            <a:ext cx="89173" cy="56195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3441272" y="1245379"/>
            <a:ext cx="53643" cy="58646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3551013" y="1262210"/>
            <a:ext cx="16830" cy="6226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3814675" y="1256599"/>
            <a:ext cx="33659" cy="63951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3971751" y="1245380"/>
            <a:ext cx="263660" cy="6002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4237195" y="1260007"/>
            <a:ext cx="209300" cy="58074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4300544" y="1319024"/>
            <a:ext cx="243407" cy="52099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4338642" y="1314263"/>
            <a:ext cx="334335" cy="54819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4343404" y="1319027"/>
            <a:ext cx="486648" cy="5602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4420089" y="1314264"/>
            <a:ext cx="589477" cy="55380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4558203" y="1319026"/>
            <a:ext cx="585998" cy="53782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4620115" y="1314264"/>
            <a:ext cx="664332" cy="5369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4758228" y="1314263"/>
            <a:ext cx="812319" cy="5425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flipV="1">
            <a:off x="4767750" y="1323790"/>
            <a:ext cx="679381" cy="54988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5811769" y="1290259"/>
            <a:ext cx="95367" cy="5609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6075431" y="1273428"/>
            <a:ext cx="100976" cy="57781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6333482" y="1319022"/>
            <a:ext cx="322555" cy="53221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6698120" y="1272988"/>
            <a:ext cx="103105" cy="58947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6849585" y="1284942"/>
            <a:ext cx="166793" cy="5606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7076142" y="1290919"/>
            <a:ext cx="59544" cy="5491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7213601" y="1272989"/>
            <a:ext cx="56720" cy="56703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7433006" y="1255062"/>
            <a:ext cx="25629" cy="57373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flipV="1">
            <a:off x="7512426" y="1243108"/>
            <a:ext cx="55216" cy="59691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9430101" y="1333312"/>
            <a:ext cx="923576" cy="54036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V="1">
            <a:off x="9273026" y="1273429"/>
            <a:ext cx="790985" cy="59464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7730326" y="1255061"/>
            <a:ext cx="116781" cy="58495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7887401" y="1261036"/>
            <a:ext cx="103141" cy="59020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V="1">
            <a:off x="9115951" y="1267013"/>
            <a:ext cx="834874" cy="59544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V="1">
            <a:off x="8970096" y="1279038"/>
            <a:ext cx="572201" cy="58903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8796191" y="1328557"/>
            <a:ext cx="491185" cy="52829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8661556" y="1262209"/>
            <a:ext cx="499273" cy="6002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V="1">
            <a:off x="8532530" y="1319032"/>
            <a:ext cx="311935" cy="56025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8358626" y="1323793"/>
            <a:ext cx="442974" cy="55549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8218380" y="1290919"/>
            <a:ext cx="489339" cy="5827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flipV="1">
            <a:off x="5291910" y="1245535"/>
            <a:ext cx="418883" cy="62253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V="1">
            <a:off x="3719308" y="1344706"/>
            <a:ext cx="33917" cy="54019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6541045" y="1243587"/>
            <a:ext cx="152363" cy="6076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8027647" y="1255062"/>
            <a:ext cx="40589" cy="5793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3" name="Group 142"/>
          <p:cNvGrpSpPr/>
          <p:nvPr/>
        </p:nvGrpSpPr>
        <p:grpSpPr>
          <a:xfrm>
            <a:off x="837982" y="684570"/>
            <a:ext cx="10836565" cy="419461"/>
            <a:chOff x="837982" y="684570"/>
            <a:chExt cx="10836565" cy="419461"/>
          </a:xfrm>
        </p:grpSpPr>
        <p:sp>
          <p:nvSpPr>
            <p:cNvPr id="144" name="Rectangle 143"/>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5" name="Picture 144"/>
            <p:cNvPicPr>
              <a:picLocks noChangeAspect="1"/>
            </p:cNvPicPr>
            <p:nvPr/>
          </p:nvPicPr>
          <p:blipFill rotWithShape="1">
            <a:blip r:embed="rId4"/>
            <a:srcRect l="8629" t="85641"/>
            <a:stretch/>
          </p:blipFill>
          <p:spPr>
            <a:xfrm>
              <a:off x="978194" y="764329"/>
              <a:ext cx="10696353" cy="339702"/>
            </a:xfrm>
            <a:prstGeom prst="rect">
              <a:avLst/>
            </a:prstGeom>
          </p:spPr>
        </p:pic>
        <p:sp>
          <p:nvSpPr>
            <p:cNvPr id="146" name="Rectangle 145"/>
            <p:cNvSpPr/>
            <p:nvPr/>
          </p:nvSpPr>
          <p:spPr>
            <a:xfrm>
              <a:off x="837982" y="68457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65" name="Straight Connector 164"/>
          <p:cNvCxnSpPr/>
          <p:nvPr/>
        </p:nvCxnSpPr>
        <p:spPr>
          <a:xfrm flipH="1" flipV="1">
            <a:off x="5873480" y="1267820"/>
            <a:ext cx="168292" cy="5609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flipV="1">
            <a:off x="7006660" y="1267818"/>
            <a:ext cx="5610" cy="57781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flipH="1" flipV="1">
            <a:off x="3876383" y="1245380"/>
            <a:ext cx="100977" cy="6282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flipH="1" flipV="1">
            <a:off x="3921261" y="1250990"/>
            <a:ext cx="173905" cy="61146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p:nvCxnSpPr>
        <p:spPr>
          <a:xfrm flipV="1">
            <a:off x="3304182" y="1256599"/>
            <a:ext cx="117806" cy="6282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Rectangle 73"/>
          <p:cNvSpPr/>
          <p:nvPr/>
        </p:nvSpPr>
        <p:spPr>
          <a:xfrm>
            <a:off x="666205" y="1844838"/>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71"/>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3" name="Picture 2" descr="hgt_genome_4fbb6_42ed90.png (1883×66)"/>
          <p:cNvPicPr>
            <a:picLocks noChangeAspect="1" noChangeArrowheads="1"/>
          </p:cNvPicPr>
          <p:nvPr/>
        </p:nvPicPr>
        <p:blipFill rotWithShape="1">
          <a:blip r:embed="rId5">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grpSp>
        <p:nvGrpSpPr>
          <p:cNvPr id="157" name="Group 156"/>
          <p:cNvGrpSpPr/>
          <p:nvPr/>
        </p:nvGrpSpPr>
        <p:grpSpPr>
          <a:xfrm>
            <a:off x="1527266" y="1853318"/>
            <a:ext cx="8196951" cy="261259"/>
            <a:chOff x="1536410" y="1871606"/>
            <a:chExt cx="8196951" cy="261259"/>
          </a:xfrm>
        </p:grpSpPr>
        <p:sp>
          <p:nvSpPr>
            <p:cNvPr id="76" name="TextBox 75"/>
            <p:cNvSpPr txBox="1"/>
            <p:nvPr/>
          </p:nvSpPr>
          <p:spPr>
            <a:xfrm rot="2662964">
              <a:off x="3143581" y="1890667"/>
              <a:ext cx="293670" cy="223138"/>
            </a:xfrm>
            <a:prstGeom prst="rect">
              <a:avLst/>
            </a:prstGeom>
            <a:noFill/>
          </p:spPr>
          <p:txBody>
            <a:bodyPr wrap="none" rtlCol="0">
              <a:spAutoFit/>
            </a:bodyPr>
            <a:lstStyle/>
            <a:p>
              <a:r>
                <a:rPr lang="en-US" sz="850" dirty="0" smtClean="0"/>
                <a:t>81</a:t>
              </a:r>
              <a:endParaRPr lang="en-US" sz="850" dirty="0"/>
            </a:p>
          </p:txBody>
        </p:sp>
        <p:sp>
          <p:nvSpPr>
            <p:cNvPr id="77" name="TextBox 76"/>
            <p:cNvSpPr txBox="1"/>
            <p:nvPr/>
          </p:nvSpPr>
          <p:spPr>
            <a:xfrm rot="2662964">
              <a:off x="2983493" y="1890667"/>
              <a:ext cx="293670" cy="223138"/>
            </a:xfrm>
            <a:prstGeom prst="rect">
              <a:avLst/>
            </a:prstGeom>
            <a:noFill/>
          </p:spPr>
          <p:txBody>
            <a:bodyPr wrap="none" rtlCol="0">
              <a:spAutoFit/>
            </a:bodyPr>
            <a:lstStyle/>
            <a:p>
              <a:r>
                <a:rPr lang="en-US" sz="850" dirty="0" smtClean="0"/>
                <a:t>70</a:t>
              </a:r>
              <a:endParaRPr lang="en-US" sz="850" dirty="0"/>
            </a:p>
          </p:txBody>
        </p:sp>
        <p:sp>
          <p:nvSpPr>
            <p:cNvPr id="80" name="TextBox 79"/>
            <p:cNvSpPr txBox="1"/>
            <p:nvPr/>
          </p:nvSpPr>
          <p:spPr>
            <a:xfrm rot="2662964">
              <a:off x="2841940" y="1890667"/>
              <a:ext cx="293670" cy="223138"/>
            </a:xfrm>
            <a:prstGeom prst="rect">
              <a:avLst/>
            </a:prstGeom>
            <a:noFill/>
          </p:spPr>
          <p:txBody>
            <a:bodyPr wrap="none" rtlCol="0">
              <a:spAutoFit/>
            </a:bodyPr>
            <a:lstStyle/>
            <a:p>
              <a:r>
                <a:rPr lang="en-US" sz="850" dirty="0" smtClean="0"/>
                <a:t>64</a:t>
              </a:r>
              <a:endParaRPr lang="en-US" sz="850" dirty="0"/>
            </a:p>
          </p:txBody>
        </p:sp>
        <p:sp>
          <p:nvSpPr>
            <p:cNvPr id="81" name="TextBox 80"/>
            <p:cNvSpPr txBox="1"/>
            <p:nvPr/>
          </p:nvSpPr>
          <p:spPr>
            <a:xfrm rot="2662964">
              <a:off x="2698400" y="1890667"/>
              <a:ext cx="293670" cy="223138"/>
            </a:xfrm>
            <a:prstGeom prst="rect">
              <a:avLst/>
            </a:prstGeom>
            <a:noFill/>
          </p:spPr>
          <p:txBody>
            <a:bodyPr wrap="none" rtlCol="0">
              <a:spAutoFit/>
            </a:bodyPr>
            <a:lstStyle/>
            <a:p>
              <a:r>
                <a:rPr lang="en-US" sz="850" dirty="0" smtClean="0"/>
                <a:t>53</a:t>
              </a:r>
              <a:endParaRPr lang="en-US" sz="850" dirty="0"/>
            </a:p>
          </p:txBody>
        </p:sp>
        <p:sp>
          <p:nvSpPr>
            <p:cNvPr id="82" name="TextBox 81"/>
            <p:cNvSpPr txBox="1"/>
            <p:nvPr/>
          </p:nvSpPr>
          <p:spPr>
            <a:xfrm rot="2662964">
              <a:off x="2560177" y="1890667"/>
              <a:ext cx="293670" cy="223138"/>
            </a:xfrm>
            <a:prstGeom prst="rect">
              <a:avLst/>
            </a:prstGeom>
            <a:noFill/>
          </p:spPr>
          <p:txBody>
            <a:bodyPr wrap="none" rtlCol="0">
              <a:spAutoFit/>
            </a:bodyPr>
            <a:lstStyle/>
            <a:p>
              <a:r>
                <a:rPr lang="en-US" sz="850" dirty="0" smtClean="0"/>
                <a:t>51</a:t>
              </a:r>
              <a:endParaRPr lang="en-US" sz="850" dirty="0"/>
            </a:p>
          </p:txBody>
        </p:sp>
        <p:sp>
          <p:nvSpPr>
            <p:cNvPr id="83" name="TextBox 82"/>
            <p:cNvSpPr txBox="1"/>
            <p:nvPr/>
          </p:nvSpPr>
          <p:spPr>
            <a:xfrm rot="2662964">
              <a:off x="2406005" y="1890667"/>
              <a:ext cx="293670" cy="223138"/>
            </a:xfrm>
            <a:prstGeom prst="rect">
              <a:avLst/>
            </a:prstGeom>
            <a:noFill/>
          </p:spPr>
          <p:txBody>
            <a:bodyPr wrap="none" rtlCol="0">
              <a:spAutoFit/>
            </a:bodyPr>
            <a:lstStyle/>
            <a:p>
              <a:r>
                <a:rPr lang="en-US" sz="850" dirty="0" smtClean="0"/>
                <a:t>35</a:t>
              </a:r>
              <a:endParaRPr lang="en-US" sz="850" dirty="0"/>
            </a:p>
          </p:txBody>
        </p:sp>
        <p:sp>
          <p:nvSpPr>
            <p:cNvPr id="84" name="TextBox 83"/>
            <p:cNvSpPr txBox="1"/>
            <p:nvPr/>
          </p:nvSpPr>
          <p:spPr>
            <a:xfrm rot="2662964">
              <a:off x="1707860" y="1909727"/>
              <a:ext cx="239168" cy="223138"/>
            </a:xfrm>
            <a:prstGeom prst="rect">
              <a:avLst/>
            </a:prstGeom>
            <a:noFill/>
          </p:spPr>
          <p:txBody>
            <a:bodyPr wrap="none" rtlCol="0">
              <a:spAutoFit/>
            </a:bodyPr>
            <a:lstStyle/>
            <a:p>
              <a:r>
                <a:rPr lang="en-US" sz="850" dirty="0" smtClean="0"/>
                <a:t>4</a:t>
              </a:r>
              <a:endParaRPr lang="en-US" sz="850" dirty="0"/>
            </a:p>
          </p:txBody>
        </p:sp>
        <p:sp>
          <p:nvSpPr>
            <p:cNvPr id="85" name="TextBox 84"/>
            <p:cNvSpPr txBox="1"/>
            <p:nvPr/>
          </p:nvSpPr>
          <p:spPr>
            <a:xfrm rot="2662964">
              <a:off x="1815898" y="1890667"/>
              <a:ext cx="293670" cy="223138"/>
            </a:xfrm>
            <a:prstGeom prst="rect">
              <a:avLst/>
            </a:prstGeom>
            <a:noFill/>
          </p:spPr>
          <p:txBody>
            <a:bodyPr wrap="none" rtlCol="0">
              <a:spAutoFit/>
            </a:bodyPr>
            <a:lstStyle/>
            <a:p>
              <a:r>
                <a:rPr lang="en-US" sz="850" dirty="0" smtClean="0"/>
                <a:t>16</a:t>
              </a:r>
              <a:endParaRPr lang="en-US" sz="850" dirty="0"/>
            </a:p>
          </p:txBody>
        </p:sp>
        <p:sp>
          <p:nvSpPr>
            <p:cNvPr id="86" name="TextBox 85"/>
            <p:cNvSpPr txBox="1"/>
            <p:nvPr/>
          </p:nvSpPr>
          <p:spPr>
            <a:xfrm rot="2662964">
              <a:off x="1970071" y="1890667"/>
              <a:ext cx="293670" cy="223138"/>
            </a:xfrm>
            <a:prstGeom prst="rect">
              <a:avLst/>
            </a:prstGeom>
            <a:noFill/>
          </p:spPr>
          <p:txBody>
            <a:bodyPr wrap="none" rtlCol="0">
              <a:spAutoFit/>
            </a:bodyPr>
            <a:lstStyle/>
            <a:p>
              <a:r>
                <a:rPr lang="en-US" sz="850" dirty="0" smtClean="0"/>
                <a:t>18</a:t>
              </a:r>
              <a:endParaRPr lang="en-US" sz="850" dirty="0"/>
            </a:p>
          </p:txBody>
        </p:sp>
        <p:sp>
          <p:nvSpPr>
            <p:cNvPr id="87" name="TextBox 86"/>
            <p:cNvSpPr txBox="1"/>
            <p:nvPr/>
          </p:nvSpPr>
          <p:spPr>
            <a:xfrm rot="2662964">
              <a:off x="2118927" y="1890667"/>
              <a:ext cx="293670" cy="223138"/>
            </a:xfrm>
            <a:prstGeom prst="rect">
              <a:avLst/>
            </a:prstGeom>
            <a:noFill/>
          </p:spPr>
          <p:txBody>
            <a:bodyPr wrap="none" rtlCol="0">
              <a:spAutoFit/>
            </a:bodyPr>
            <a:lstStyle/>
            <a:p>
              <a:r>
                <a:rPr lang="en-US" sz="850" dirty="0" smtClean="0"/>
                <a:t>23</a:t>
              </a:r>
              <a:endParaRPr lang="en-US" sz="850" dirty="0"/>
            </a:p>
          </p:txBody>
        </p:sp>
        <p:sp>
          <p:nvSpPr>
            <p:cNvPr id="88" name="TextBox 87"/>
            <p:cNvSpPr txBox="1"/>
            <p:nvPr/>
          </p:nvSpPr>
          <p:spPr>
            <a:xfrm rot="2662964">
              <a:off x="2251834" y="1890667"/>
              <a:ext cx="293670" cy="223138"/>
            </a:xfrm>
            <a:prstGeom prst="rect">
              <a:avLst/>
            </a:prstGeom>
            <a:noFill/>
          </p:spPr>
          <p:txBody>
            <a:bodyPr wrap="none" rtlCol="0">
              <a:spAutoFit/>
            </a:bodyPr>
            <a:lstStyle/>
            <a:p>
              <a:r>
                <a:rPr lang="en-US" sz="850" dirty="0" smtClean="0"/>
                <a:t>27</a:t>
              </a:r>
              <a:endParaRPr lang="en-US" sz="850" dirty="0"/>
            </a:p>
          </p:txBody>
        </p:sp>
        <p:sp>
          <p:nvSpPr>
            <p:cNvPr id="128" name="TextBox 127"/>
            <p:cNvSpPr txBox="1"/>
            <p:nvPr/>
          </p:nvSpPr>
          <p:spPr>
            <a:xfrm rot="2662964">
              <a:off x="5637603" y="1871606"/>
              <a:ext cx="348172" cy="223138"/>
            </a:xfrm>
            <a:prstGeom prst="rect">
              <a:avLst/>
            </a:prstGeom>
            <a:noFill/>
          </p:spPr>
          <p:txBody>
            <a:bodyPr wrap="none" rtlCol="0">
              <a:spAutoFit/>
            </a:bodyPr>
            <a:lstStyle/>
            <a:p>
              <a:r>
                <a:rPr lang="en-US" sz="850" dirty="0" smtClean="0"/>
                <a:t>169</a:t>
              </a:r>
              <a:endParaRPr lang="en-US" sz="850" dirty="0"/>
            </a:p>
          </p:txBody>
        </p:sp>
        <p:sp>
          <p:nvSpPr>
            <p:cNvPr id="129" name="TextBox 128"/>
            <p:cNvSpPr txBox="1"/>
            <p:nvPr/>
          </p:nvSpPr>
          <p:spPr>
            <a:xfrm rot="2662964">
              <a:off x="5787121" y="1871606"/>
              <a:ext cx="348172" cy="223138"/>
            </a:xfrm>
            <a:prstGeom prst="rect">
              <a:avLst/>
            </a:prstGeom>
            <a:noFill/>
          </p:spPr>
          <p:txBody>
            <a:bodyPr wrap="none" rtlCol="0">
              <a:spAutoFit/>
            </a:bodyPr>
            <a:lstStyle/>
            <a:p>
              <a:r>
                <a:rPr lang="en-US" sz="850" dirty="0" smtClean="0"/>
                <a:t>195</a:t>
              </a:r>
              <a:endParaRPr lang="en-US" sz="850" dirty="0"/>
            </a:p>
          </p:txBody>
        </p:sp>
        <p:sp>
          <p:nvSpPr>
            <p:cNvPr id="131" name="TextBox 130"/>
            <p:cNvSpPr txBox="1"/>
            <p:nvPr/>
          </p:nvSpPr>
          <p:spPr>
            <a:xfrm rot="2662964">
              <a:off x="5932304" y="1871606"/>
              <a:ext cx="348172" cy="223138"/>
            </a:xfrm>
            <a:prstGeom prst="rect">
              <a:avLst/>
            </a:prstGeom>
            <a:noFill/>
          </p:spPr>
          <p:txBody>
            <a:bodyPr wrap="none" rtlCol="0">
              <a:spAutoFit/>
            </a:bodyPr>
            <a:lstStyle/>
            <a:p>
              <a:r>
                <a:rPr lang="en-US" sz="850" dirty="0" smtClean="0"/>
                <a:t>197</a:t>
              </a:r>
              <a:endParaRPr lang="en-US" sz="850" dirty="0"/>
            </a:p>
          </p:txBody>
        </p:sp>
        <p:sp>
          <p:nvSpPr>
            <p:cNvPr id="132" name="TextBox 131"/>
            <p:cNvSpPr txBox="1"/>
            <p:nvPr/>
          </p:nvSpPr>
          <p:spPr>
            <a:xfrm rot="2662964">
              <a:off x="6068755" y="1871606"/>
              <a:ext cx="348172" cy="223138"/>
            </a:xfrm>
            <a:prstGeom prst="rect">
              <a:avLst/>
            </a:prstGeom>
            <a:noFill/>
          </p:spPr>
          <p:txBody>
            <a:bodyPr wrap="none" rtlCol="0">
              <a:spAutoFit/>
            </a:bodyPr>
            <a:lstStyle/>
            <a:p>
              <a:r>
                <a:rPr lang="en-US" sz="850" dirty="0" smtClean="0"/>
                <a:t>207</a:t>
              </a:r>
              <a:endParaRPr lang="en-US" sz="850" dirty="0"/>
            </a:p>
          </p:txBody>
        </p:sp>
        <p:sp>
          <p:nvSpPr>
            <p:cNvPr id="90" name="TextBox 89"/>
            <p:cNvSpPr txBox="1"/>
            <p:nvPr/>
          </p:nvSpPr>
          <p:spPr>
            <a:xfrm rot="2662964">
              <a:off x="1536410" y="1909727"/>
              <a:ext cx="239168" cy="223138"/>
            </a:xfrm>
            <a:prstGeom prst="rect">
              <a:avLst/>
            </a:prstGeom>
            <a:noFill/>
          </p:spPr>
          <p:txBody>
            <a:bodyPr wrap="none" rtlCol="0">
              <a:spAutoFit/>
            </a:bodyPr>
            <a:lstStyle/>
            <a:p>
              <a:r>
                <a:rPr lang="en-US" sz="850" dirty="0" smtClean="0"/>
                <a:t>1</a:t>
              </a:r>
              <a:endParaRPr lang="en-US" sz="850" dirty="0"/>
            </a:p>
          </p:txBody>
        </p:sp>
        <p:sp>
          <p:nvSpPr>
            <p:cNvPr id="91" name="TextBox 90"/>
            <p:cNvSpPr txBox="1"/>
            <p:nvPr/>
          </p:nvSpPr>
          <p:spPr>
            <a:xfrm rot="2662964">
              <a:off x="7140731" y="1871606"/>
              <a:ext cx="348172" cy="223138"/>
            </a:xfrm>
            <a:prstGeom prst="rect">
              <a:avLst/>
            </a:prstGeom>
            <a:noFill/>
          </p:spPr>
          <p:txBody>
            <a:bodyPr wrap="none" rtlCol="0">
              <a:spAutoFit/>
            </a:bodyPr>
            <a:lstStyle/>
            <a:p>
              <a:r>
                <a:rPr lang="en-US" sz="850" dirty="0" smtClean="0"/>
                <a:t>266</a:t>
              </a:r>
              <a:endParaRPr lang="en-US" sz="850" dirty="0"/>
            </a:p>
          </p:txBody>
        </p:sp>
        <p:sp>
          <p:nvSpPr>
            <p:cNvPr id="92" name="TextBox 91"/>
            <p:cNvSpPr txBox="1"/>
            <p:nvPr/>
          </p:nvSpPr>
          <p:spPr>
            <a:xfrm rot="2662964">
              <a:off x="7291695" y="1871606"/>
              <a:ext cx="348172" cy="223138"/>
            </a:xfrm>
            <a:prstGeom prst="rect">
              <a:avLst/>
            </a:prstGeom>
            <a:noFill/>
          </p:spPr>
          <p:txBody>
            <a:bodyPr wrap="none" rtlCol="0">
              <a:spAutoFit/>
            </a:bodyPr>
            <a:lstStyle/>
            <a:p>
              <a:r>
                <a:rPr lang="en-US" sz="850" dirty="0" smtClean="0"/>
                <a:t>280</a:t>
              </a:r>
              <a:endParaRPr lang="en-US" sz="850" dirty="0"/>
            </a:p>
          </p:txBody>
        </p:sp>
        <p:sp>
          <p:nvSpPr>
            <p:cNvPr id="93" name="TextBox 92"/>
            <p:cNvSpPr txBox="1"/>
            <p:nvPr/>
          </p:nvSpPr>
          <p:spPr>
            <a:xfrm rot="2662964">
              <a:off x="7426640" y="1871606"/>
              <a:ext cx="348172" cy="223138"/>
            </a:xfrm>
            <a:prstGeom prst="rect">
              <a:avLst/>
            </a:prstGeom>
            <a:noFill/>
          </p:spPr>
          <p:txBody>
            <a:bodyPr wrap="none" rtlCol="0">
              <a:spAutoFit/>
            </a:bodyPr>
            <a:lstStyle/>
            <a:p>
              <a:r>
                <a:rPr lang="en-US" sz="850" dirty="0" smtClean="0"/>
                <a:t>282</a:t>
              </a:r>
              <a:endParaRPr lang="en-US" sz="850" dirty="0"/>
            </a:p>
          </p:txBody>
        </p:sp>
        <p:sp>
          <p:nvSpPr>
            <p:cNvPr id="94" name="TextBox 93"/>
            <p:cNvSpPr txBox="1"/>
            <p:nvPr/>
          </p:nvSpPr>
          <p:spPr>
            <a:xfrm rot="2662964">
              <a:off x="7571370" y="1871606"/>
              <a:ext cx="348172" cy="223138"/>
            </a:xfrm>
            <a:prstGeom prst="rect">
              <a:avLst/>
            </a:prstGeom>
            <a:noFill/>
          </p:spPr>
          <p:txBody>
            <a:bodyPr wrap="none" rtlCol="0">
              <a:spAutoFit/>
            </a:bodyPr>
            <a:lstStyle/>
            <a:p>
              <a:r>
                <a:rPr lang="en-US" sz="850" dirty="0" smtClean="0"/>
                <a:t>298</a:t>
              </a:r>
              <a:endParaRPr lang="en-US" sz="850" dirty="0"/>
            </a:p>
          </p:txBody>
        </p:sp>
        <p:sp>
          <p:nvSpPr>
            <p:cNvPr id="95" name="TextBox 94"/>
            <p:cNvSpPr txBox="1"/>
            <p:nvPr/>
          </p:nvSpPr>
          <p:spPr>
            <a:xfrm rot="2662964">
              <a:off x="7722897" y="1871606"/>
              <a:ext cx="348172" cy="223138"/>
            </a:xfrm>
            <a:prstGeom prst="rect">
              <a:avLst/>
            </a:prstGeom>
            <a:noFill/>
          </p:spPr>
          <p:txBody>
            <a:bodyPr wrap="none" rtlCol="0">
              <a:spAutoFit/>
            </a:bodyPr>
            <a:lstStyle/>
            <a:p>
              <a:r>
                <a:rPr lang="en-US" sz="850" dirty="0" smtClean="0"/>
                <a:t>301</a:t>
              </a:r>
              <a:endParaRPr lang="en-US" sz="850" dirty="0"/>
            </a:p>
          </p:txBody>
        </p:sp>
        <p:sp>
          <p:nvSpPr>
            <p:cNvPr id="96" name="TextBox 95"/>
            <p:cNvSpPr txBox="1"/>
            <p:nvPr/>
          </p:nvSpPr>
          <p:spPr>
            <a:xfrm rot="2662964">
              <a:off x="9385189" y="1871606"/>
              <a:ext cx="348172" cy="223138"/>
            </a:xfrm>
            <a:prstGeom prst="rect">
              <a:avLst/>
            </a:prstGeom>
            <a:noFill/>
          </p:spPr>
          <p:txBody>
            <a:bodyPr wrap="none" rtlCol="0">
              <a:spAutoFit/>
            </a:bodyPr>
            <a:lstStyle/>
            <a:p>
              <a:r>
                <a:rPr lang="en-US" sz="850" dirty="0" smtClean="0"/>
                <a:t>417</a:t>
              </a:r>
              <a:endParaRPr lang="en-US" sz="850" dirty="0"/>
            </a:p>
          </p:txBody>
        </p:sp>
        <p:sp>
          <p:nvSpPr>
            <p:cNvPr id="97" name="TextBox 96"/>
            <p:cNvSpPr txBox="1"/>
            <p:nvPr/>
          </p:nvSpPr>
          <p:spPr>
            <a:xfrm rot="2662964">
              <a:off x="8629940" y="1871606"/>
              <a:ext cx="348172" cy="223138"/>
            </a:xfrm>
            <a:prstGeom prst="rect">
              <a:avLst/>
            </a:prstGeom>
            <a:noFill/>
          </p:spPr>
          <p:txBody>
            <a:bodyPr wrap="none" rtlCol="0">
              <a:spAutoFit/>
            </a:bodyPr>
            <a:lstStyle/>
            <a:p>
              <a:r>
                <a:rPr lang="en-US" sz="850" dirty="0" smtClean="0"/>
                <a:t>360</a:t>
              </a:r>
              <a:endParaRPr lang="en-US" sz="850" dirty="0"/>
            </a:p>
          </p:txBody>
        </p:sp>
        <p:sp>
          <p:nvSpPr>
            <p:cNvPr id="98" name="TextBox 97"/>
            <p:cNvSpPr txBox="1"/>
            <p:nvPr/>
          </p:nvSpPr>
          <p:spPr>
            <a:xfrm rot="2662964">
              <a:off x="7877058" y="1871606"/>
              <a:ext cx="348172" cy="223138"/>
            </a:xfrm>
            <a:prstGeom prst="rect">
              <a:avLst/>
            </a:prstGeom>
            <a:noFill/>
          </p:spPr>
          <p:txBody>
            <a:bodyPr wrap="none" rtlCol="0">
              <a:spAutoFit/>
            </a:bodyPr>
            <a:lstStyle/>
            <a:p>
              <a:r>
                <a:rPr lang="en-US" sz="850" dirty="0" smtClean="0"/>
                <a:t>307</a:t>
              </a:r>
              <a:endParaRPr lang="en-US" sz="850" dirty="0"/>
            </a:p>
          </p:txBody>
        </p:sp>
        <p:sp>
          <p:nvSpPr>
            <p:cNvPr id="99" name="TextBox 98"/>
            <p:cNvSpPr txBox="1"/>
            <p:nvPr/>
          </p:nvSpPr>
          <p:spPr>
            <a:xfrm rot="2662964">
              <a:off x="9226313" y="1871606"/>
              <a:ext cx="348172" cy="223138"/>
            </a:xfrm>
            <a:prstGeom prst="rect">
              <a:avLst/>
            </a:prstGeom>
            <a:noFill/>
          </p:spPr>
          <p:txBody>
            <a:bodyPr wrap="none" rtlCol="0">
              <a:spAutoFit/>
            </a:bodyPr>
            <a:lstStyle/>
            <a:p>
              <a:r>
                <a:rPr lang="en-US" sz="850" dirty="0" smtClean="0"/>
                <a:t>413</a:t>
              </a:r>
              <a:endParaRPr lang="en-US" sz="850" dirty="0"/>
            </a:p>
          </p:txBody>
        </p:sp>
        <p:sp>
          <p:nvSpPr>
            <p:cNvPr id="100" name="TextBox 99"/>
            <p:cNvSpPr txBox="1"/>
            <p:nvPr/>
          </p:nvSpPr>
          <p:spPr>
            <a:xfrm rot="2662964">
              <a:off x="8173924" y="1871606"/>
              <a:ext cx="348172" cy="223138"/>
            </a:xfrm>
            <a:prstGeom prst="rect">
              <a:avLst/>
            </a:prstGeom>
            <a:noFill/>
          </p:spPr>
          <p:txBody>
            <a:bodyPr wrap="none" rtlCol="0">
              <a:spAutoFit/>
            </a:bodyPr>
            <a:lstStyle/>
            <a:p>
              <a:r>
                <a:rPr lang="en-US" sz="850" dirty="0" smtClean="0"/>
                <a:t>333</a:t>
              </a:r>
              <a:endParaRPr lang="en-US" sz="850" dirty="0"/>
            </a:p>
          </p:txBody>
        </p:sp>
        <p:sp>
          <p:nvSpPr>
            <p:cNvPr id="102" name="TextBox 101"/>
            <p:cNvSpPr txBox="1"/>
            <p:nvPr/>
          </p:nvSpPr>
          <p:spPr>
            <a:xfrm rot="2662964">
              <a:off x="8032153" y="1871606"/>
              <a:ext cx="348172" cy="223138"/>
            </a:xfrm>
            <a:prstGeom prst="rect">
              <a:avLst/>
            </a:prstGeom>
            <a:noFill/>
          </p:spPr>
          <p:txBody>
            <a:bodyPr wrap="none" rtlCol="0">
              <a:spAutoFit/>
            </a:bodyPr>
            <a:lstStyle/>
            <a:p>
              <a:r>
                <a:rPr lang="en-US" sz="850" dirty="0" smtClean="0"/>
                <a:t>327</a:t>
              </a:r>
              <a:endParaRPr lang="en-US" sz="850" dirty="0"/>
            </a:p>
          </p:txBody>
        </p:sp>
        <p:sp>
          <p:nvSpPr>
            <p:cNvPr id="104" name="TextBox 103"/>
            <p:cNvSpPr txBox="1"/>
            <p:nvPr/>
          </p:nvSpPr>
          <p:spPr>
            <a:xfrm rot="2662964">
              <a:off x="9075810" y="1871606"/>
              <a:ext cx="348172" cy="223138"/>
            </a:xfrm>
            <a:prstGeom prst="rect">
              <a:avLst/>
            </a:prstGeom>
            <a:noFill/>
          </p:spPr>
          <p:txBody>
            <a:bodyPr wrap="none" rtlCol="0">
              <a:spAutoFit/>
            </a:bodyPr>
            <a:lstStyle/>
            <a:p>
              <a:r>
                <a:rPr lang="en-US" sz="850" dirty="0" smtClean="0"/>
                <a:t>400</a:t>
              </a:r>
              <a:endParaRPr lang="en-US" sz="850" dirty="0"/>
            </a:p>
          </p:txBody>
        </p:sp>
        <p:sp>
          <p:nvSpPr>
            <p:cNvPr id="105" name="TextBox 104"/>
            <p:cNvSpPr txBox="1"/>
            <p:nvPr/>
          </p:nvSpPr>
          <p:spPr>
            <a:xfrm rot="2662964">
              <a:off x="8925687" y="1871606"/>
              <a:ext cx="348172" cy="223138"/>
            </a:xfrm>
            <a:prstGeom prst="rect">
              <a:avLst/>
            </a:prstGeom>
            <a:noFill/>
          </p:spPr>
          <p:txBody>
            <a:bodyPr wrap="none" rtlCol="0">
              <a:spAutoFit/>
            </a:bodyPr>
            <a:lstStyle/>
            <a:p>
              <a:r>
                <a:rPr lang="en-US" sz="850" dirty="0" smtClean="0"/>
                <a:t>392</a:t>
              </a:r>
              <a:endParaRPr lang="en-US" sz="850" dirty="0"/>
            </a:p>
          </p:txBody>
        </p:sp>
        <p:sp>
          <p:nvSpPr>
            <p:cNvPr id="106" name="TextBox 105"/>
            <p:cNvSpPr txBox="1"/>
            <p:nvPr/>
          </p:nvSpPr>
          <p:spPr>
            <a:xfrm rot="2662964">
              <a:off x="8779959" y="1871606"/>
              <a:ext cx="348172" cy="223138"/>
            </a:xfrm>
            <a:prstGeom prst="rect">
              <a:avLst/>
            </a:prstGeom>
            <a:noFill/>
          </p:spPr>
          <p:txBody>
            <a:bodyPr wrap="none" rtlCol="0">
              <a:spAutoFit/>
            </a:bodyPr>
            <a:lstStyle/>
            <a:p>
              <a:r>
                <a:rPr lang="en-US" sz="850" dirty="0" smtClean="0"/>
                <a:t>369</a:t>
              </a:r>
              <a:endParaRPr lang="en-US" sz="850" dirty="0"/>
            </a:p>
          </p:txBody>
        </p:sp>
        <p:sp>
          <p:nvSpPr>
            <p:cNvPr id="107" name="TextBox 106"/>
            <p:cNvSpPr txBox="1"/>
            <p:nvPr/>
          </p:nvSpPr>
          <p:spPr>
            <a:xfrm rot="2662964">
              <a:off x="8483408" y="1871606"/>
              <a:ext cx="348172" cy="223138"/>
            </a:xfrm>
            <a:prstGeom prst="rect">
              <a:avLst/>
            </a:prstGeom>
            <a:noFill/>
          </p:spPr>
          <p:txBody>
            <a:bodyPr wrap="none" rtlCol="0">
              <a:spAutoFit/>
            </a:bodyPr>
            <a:lstStyle/>
            <a:p>
              <a:r>
                <a:rPr lang="en-US" sz="850" dirty="0" smtClean="0"/>
                <a:t>349</a:t>
              </a:r>
              <a:endParaRPr lang="en-US" sz="850" dirty="0"/>
            </a:p>
          </p:txBody>
        </p:sp>
        <p:sp>
          <p:nvSpPr>
            <p:cNvPr id="108" name="TextBox 107"/>
            <p:cNvSpPr txBox="1"/>
            <p:nvPr/>
          </p:nvSpPr>
          <p:spPr>
            <a:xfrm rot="2662964">
              <a:off x="8334156" y="1871606"/>
              <a:ext cx="348172" cy="223138"/>
            </a:xfrm>
            <a:prstGeom prst="rect">
              <a:avLst/>
            </a:prstGeom>
            <a:noFill/>
          </p:spPr>
          <p:txBody>
            <a:bodyPr wrap="none" rtlCol="0">
              <a:spAutoFit/>
            </a:bodyPr>
            <a:lstStyle/>
            <a:p>
              <a:r>
                <a:rPr lang="en-US" sz="850" dirty="0" smtClean="0"/>
                <a:t>336</a:t>
              </a:r>
              <a:endParaRPr lang="en-US" sz="850" dirty="0"/>
            </a:p>
          </p:txBody>
        </p:sp>
        <p:sp>
          <p:nvSpPr>
            <p:cNvPr id="109" name="TextBox 108"/>
            <p:cNvSpPr txBox="1"/>
            <p:nvPr/>
          </p:nvSpPr>
          <p:spPr>
            <a:xfrm rot="2662964">
              <a:off x="6999139" y="1871606"/>
              <a:ext cx="348172" cy="223138"/>
            </a:xfrm>
            <a:prstGeom prst="rect">
              <a:avLst/>
            </a:prstGeom>
            <a:noFill/>
          </p:spPr>
          <p:txBody>
            <a:bodyPr wrap="none" rtlCol="0">
              <a:spAutoFit/>
            </a:bodyPr>
            <a:lstStyle/>
            <a:p>
              <a:r>
                <a:rPr lang="en-US" sz="850" dirty="0" smtClean="0"/>
                <a:t>260</a:t>
              </a:r>
              <a:endParaRPr lang="en-US" sz="850" dirty="0"/>
            </a:p>
          </p:txBody>
        </p:sp>
        <p:sp>
          <p:nvSpPr>
            <p:cNvPr id="110" name="TextBox 109"/>
            <p:cNvSpPr txBox="1"/>
            <p:nvPr/>
          </p:nvSpPr>
          <p:spPr>
            <a:xfrm rot="2662964">
              <a:off x="6521757" y="1871606"/>
              <a:ext cx="348172" cy="223138"/>
            </a:xfrm>
            <a:prstGeom prst="rect">
              <a:avLst/>
            </a:prstGeom>
            <a:noFill/>
          </p:spPr>
          <p:txBody>
            <a:bodyPr wrap="none" rtlCol="0">
              <a:spAutoFit/>
            </a:bodyPr>
            <a:lstStyle/>
            <a:p>
              <a:r>
                <a:rPr lang="en-US" sz="850" dirty="0" smtClean="0"/>
                <a:t>242</a:t>
              </a:r>
              <a:endParaRPr lang="en-US" sz="850" dirty="0"/>
            </a:p>
          </p:txBody>
        </p:sp>
        <p:sp>
          <p:nvSpPr>
            <p:cNvPr id="111" name="TextBox 110"/>
            <p:cNvSpPr txBox="1"/>
            <p:nvPr/>
          </p:nvSpPr>
          <p:spPr>
            <a:xfrm rot="2662964">
              <a:off x="6689099" y="1871606"/>
              <a:ext cx="348172" cy="223138"/>
            </a:xfrm>
            <a:prstGeom prst="rect">
              <a:avLst/>
            </a:prstGeom>
            <a:noFill/>
          </p:spPr>
          <p:txBody>
            <a:bodyPr wrap="none" rtlCol="0">
              <a:spAutoFit/>
            </a:bodyPr>
            <a:lstStyle/>
            <a:p>
              <a:r>
                <a:rPr lang="en-US" sz="850" dirty="0" smtClean="0"/>
                <a:t>254</a:t>
              </a:r>
              <a:endParaRPr lang="en-US" sz="850" dirty="0"/>
            </a:p>
          </p:txBody>
        </p:sp>
        <p:sp>
          <p:nvSpPr>
            <p:cNvPr id="121" name="TextBox 120"/>
            <p:cNvSpPr txBox="1"/>
            <p:nvPr/>
          </p:nvSpPr>
          <p:spPr>
            <a:xfrm rot="2662964">
              <a:off x="3414365" y="1896614"/>
              <a:ext cx="362089" cy="227552"/>
            </a:xfrm>
            <a:prstGeom prst="rect">
              <a:avLst/>
            </a:prstGeom>
            <a:noFill/>
          </p:spPr>
          <p:txBody>
            <a:bodyPr wrap="square" rtlCol="0">
              <a:spAutoFit/>
            </a:bodyPr>
            <a:lstStyle/>
            <a:p>
              <a:r>
                <a:rPr lang="en-US" sz="850" dirty="0" smtClean="0"/>
                <a:t> 86</a:t>
              </a:r>
              <a:endParaRPr lang="en-US" sz="850" dirty="0"/>
            </a:p>
          </p:txBody>
        </p:sp>
        <p:sp>
          <p:nvSpPr>
            <p:cNvPr id="123" name="TextBox 122"/>
            <p:cNvSpPr txBox="1"/>
            <p:nvPr/>
          </p:nvSpPr>
          <p:spPr>
            <a:xfrm rot="2662964">
              <a:off x="3847840" y="1871606"/>
              <a:ext cx="348172" cy="223138"/>
            </a:xfrm>
            <a:prstGeom prst="rect">
              <a:avLst/>
            </a:prstGeom>
            <a:noFill/>
          </p:spPr>
          <p:txBody>
            <a:bodyPr wrap="none" rtlCol="0">
              <a:spAutoFit/>
            </a:bodyPr>
            <a:lstStyle/>
            <a:p>
              <a:r>
                <a:rPr lang="en-US" sz="850" dirty="0" smtClean="0"/>
                <a:t>100</a:t>
              </a:r>
              <a:endParaRPr lang="en-US" sz="850" dirty="0"/>
            </a:p>
          </p:txBody>
        </p:sp>
        <p:sp>
          <p:nvSpPr>
            <p:cNvPr id="124" name="TextBox 123"/>
            <p:cNvSpPr txBox="1"/>
            <p:nvPr/>
          </p:nvSpPr>
          <p:spPr>
            <a:xfrm rot="2662964">
              <a:off x="3736325" y="1890667"/>
              <a:ext cx="293670" cy="223138"/>
            </a:xfrm>
            <a:prstGeom prst="rect">
              <a:avLst/>
            </a:prstGeom>
            <a:noFill/>
          </p:spPr>
          <p:txBody>
            <a:bodyPr wrap="none" rtlCol="0">
              <a:spAutoFit/>
            </a:bodyPr>
            <a:lstStyle/>
            <a:p>
              <a:r>
                <a:rPr lang="en-US" sz="850" dirty="0" smtClean="0"/>
                <a:t>97</a:t>
              </a:r>
              <a:endParaRPr lang="en-US" sz="850" dirty="0"/>
            </a:p>
          </p:txBody>
        </p:sp>
        <p:sp>
          <p:nvSpPr>
            <p:cNvPr id="133" name="TextBox 132"/>
            <p:cNvSpPr txBox="1"/>
            <p:nvPr/>
          </p:nvSpPr>
          <p:spPr>
            <a:xfrm rot="2662964">
              <a:off x="4735315" y="1871606"/>
              <a:ext cx="348172" cy="223138"/>
            </a:xfrm>
            <a:prstGeom prst="rect">
              <a:avLst/>
            </a:prstGeom>
            <a:noFill/>
          </p:spPr>
          <p:txBody>
            <a:bodyPr wrap="none" rtlCol="0">
              <a:spAutoFit/>
            </a:bodyPr>
            <a:lstStyle/>
            <a:p>
              <a:r>
                <a:rPr lang="en-US" sz="850" dirty="0" smtClean="0"/>
                <a:t>125</a:t>
              </a:r>
              <a:endParaRPr lang="en-US" sz="850" dirty="0"/>
            </a:p>
          </p:txBody>
        </p:sp>
        <p:sp>
          <p:nvSpPr>
            <p:cNvPr id="134" name="TextBox 133"/>
            <p:cNvSpPr txBox="1"/>
            <p:nvPr/>
          </p:nvSpPr>
          <p:spPr>
            <a:xfrm rot="2662964">
              <a:off x="4884531" y="1871606"/>
              <a:ext cx="348172" cy="223138"/>
            </a:xfrm>
            <a:prstGeom prst="rect">
              <a:avLst/>
            </a:prstGeom>
            <a:noFill/>
          </p:spPr>
          <p:txBody>
            <a:bodyPr wrap="none" rtlCol="0">
              <a:spAutoFit/>
            </a:bodyPr>
            <a:lstStyle/>
            <a:p>
              <a:r>
                <a:rPr lang="en-US" sz="850" dirty="0" smtClean="0"/>
                <a:t>127</a:t>
              </a:r>
              <a:endParaRPr lang="en-US" sz="850" dirty="0"/>
            </a:p>
          </p:txBody>
        </p:sp>
        <p:sp>
          <p:nvSpPr>
            <p:cNvPr id="135" name="TextBox 134"/>
            <p:cNvSpPr txBox="1"/>
            <p:nvPr/>
          </p:nvSpPr>
          <p:spPr>
            <a:xfrm rot="2662964">
              <a:off x="5036962" y="1871606"/>
              <a:ext cx="348172" cy="223138"/>
            </a:xfrm>
            <a:prstGeom prst="rect">
              <a:avLst/>
            </a:prstGeom>
            <a:noFill/>
          </p:spPr>
          <p:txBody>
            <a:bodyPr wrap="none" rtlCol="0">
              <a:spAutoFit/>
            </a:bodyPr>
            <a:lstStyle/>
            <a:p>
              <a:r>
                <a:rPr lang="en-US" sz="850" dirty="0" smtClean="0"/>
                <a:t>131</a:t>
              </a:r>
              <a:endParaRPr lang="en-US" sz="850" dirty="0"/>
            </a:p>
          </p:txBody>
        </p:sp>
        <p:sp>
          <p:nvSpPr>
            <p:cNvPr id="136" name="TextBox 135"/>
            <p:cNvSpPr txBox="1"/>
            <p:nvPr/>
          </p:nvSpPr>
          <p:spPr>
            <a:xfrm rot="2662964">
              <a:off x="5174076" y="1871606"/>
              <a:ext cx="348172" cy="223138"/>
            </a:xfrm>
            <a:prstGeom prst="rect">
              <a:avLst/>
            </a:prstGeom>
            <a:noFill/>
          </p:spPr>
          <p:txBody>
            <a:bodyPr wrap="none" rtlCol="0">
              <a:spAutoFit/>
            </a:bodyPr>
            <a:lstStyle/>
            <a:p>
              <a:r>
                <a:rPr lang="en-US" sz="850" dirty="0" smtClean="0"/>
                <a:t>137</a:t>
              </a:r>
              <a:endParaRPr lang="en-US" sz="850" dirty="0"/>
            </a:p>
          </p:txBody>
        </p:sp>
        <p:sp>
          <p:nvSpPr>
            <p:cNvPr id="137" name="TextBox 136"/>
            <p:cNvSpPr txBox="1"/>
            <p:nvPr/>
          </p:nvSpPr>
          <p:spPr>
            <a:xfrm rot="2662964">
              <a:off x="5324123" y="1871606"/>
              <a:ext cx="348172" cy="223138"/>
            </a:xfrm>
            <a:prstGeom prst="rect">
              <a:avLst/>
            </a:prstGeom>
            <a:noFill/>
          </p:spPr>
          <p:txBody>
            <a:bodyPr wrap="none" rtlCol="0">
              <a:spAutoFit/>
            </a:bodyPr>
            <a:lstStyle/>
            <a:p>
              <a:r>
                <a:rPr lang="en-US" sz="850" dirty="0" smtClean="0"/>
                <a:t>141</a:t>
              </a:r>
              <a:endParaRPr lang="en-US" sz="850" dirty="0"/>
            </a:p>
          </p:txBody>
        </p:sp>
        <p:sp>
          <p:nvSpPr>
            <p:cNvPr id="138" name="TextBox 137"/>
            <p:cNvSpPr txBox="1"/>
            <p:nvPr/>
          </p:nvSpPr>
          <p:spPr>
            <a:xfrm rot="2662964">
              <a:off x="5474167" y="1871606"/>
              <a:ext cx="348172" cy="223138"/>
            </a:xfrm>
            <a:prstGeom prst="rect">
              <a:avLst/>
            </a:prstGeom>
            <a:noFill/>
          </p:spPr>
          <p:txBody>
            <a:bodyPr wrap="none" rtlCol="0">
              <a:spAutoFit/>
            </a:bodyPr>
            <a:lstStyle/>
            <a:p>
              <a:r>
                <a:rPr lang="en-US" sz="850" dirty="0" smtClean="0"/>
                <a:t>142</a:t>
              </a:r>
              <a:endParaRPr lang="en-US" sz="850" dirty="0"/>
            </a:p>
          </p:txBody>
        </p:sp>
        <p:sp>
          <p:nvSpPr>
            <p:cNvPr id="140" name="TextBox 139"/>
            <p:cNvSpPr txBox="1"/>
            <p:nvPr/>
          </p:nvSpPr>
          <p:spPr>
            <a:xfrm rot="2662964">
              <a:off x="4570233" y="1871606"/>
              <a:ext cx="348172" cy="223138"/>
            </a:xfrm>
            <a:prstGeom prst="rect">
              <a:avLst/>
            </a:prstGeom>
            <a:noFill/>
          </p:spPr>
          <p:txBody>
            <a:bodyPr wrap="none" rtlCol="0">
              <a:spAutoFit/>
            </a:bodyPr>
            <a:lstStyle/>
            <a:p>
              <a:r>
                <a:rPr lang="en-US" sz="850" dirty="0" smtClean="0"/>
                <a:t>123</a:t>
              </a:r>
              <a:endParaRPr lang="en-US" sz="850" dirty="0"/>
            </a:p>
          </p:txBody>
        </p:sp>
        <p:sp>
          <p:nvSpPr>
            <p:cNvPr id="141" name="TextBox 140"/>
            <p:cNvSpPr txBox="1"/>
            <p:nvPr/>
          </p:nvSpPr>
          <p:spPr>
            <a:xfrm rot="2662964">
              <a:off x="4435555" y="1871606"/>
              <a:ext cx="348172" cy="223138"/>
            </a:xfrm>
            <a:prstGeom prst="rect">
              <a:avLst/>
            </a:prstGeom>
            <a:noFill/>
          </p:spPr>
          <p:txBody>
            <a:bodyPr wrap="none" rtlCol="0">
              <a:spAutoFit/>
            </a:bodyPr>
            <a:lstStyle/>
            <a:p>
              <a:r>
                <a:rPr lang="en-US" sz="850" dirty="0" smtClean="0"/>
                <a:t>122</a:t>
              </a:r>
              <a:endParaRPr lang="en-US" sz="850" dirty="0"/>
            </a:p>
          </p:txBody>
        </p:sp>
        <p:sp>
          <p:nvSpPr>
            <p:cNvPr id="142" name="TextBox 141"/>
            <p:cNvSpPr txBox="1"/>
            <p:nvPr/>
          </p:nvSpPr>
          <p:spPr>
            <a:xfrm rot="2662964">
              <a:off x="4284926" y="1871606"/>
              <a:ext cx="348172" cy="223138"/>
            </a:xfrm>
            <a:prstGeom prst="rect">
              <a:avLst/>
            </a:prstGeom>
            <a:noFill/>
          </p:spPr>
          <p:txBody>
            <a:bodyPr wrap="none" rtlCol="0">
              <a:spAutoFit/>
            </a:bodyPr>
            <a:lstStyle/>
            <a:p>
              <a:r>
                <a:rPr lang="en-US" sz="850" dirty="0" smtClean="0"/>
                <a:t>115</a:t>
              </a:r>
              <a:endParaRPr lang="en-US" sz="850" dirty="0"/>
            </a:p>
          </p:txBody>
        </p:sp>
        <p:sp>
          <p:nvSpPr>
            <p:cNvPr id="122" name="TextBox 121"/>
            <p:cNvSpPr txBox="1"/>
            <p:nvPr/>
          </p:nvSpPr>
          <p:spPr>
            <a:xfrm rot="2662964">
              <a:off x="4134655" y="1871606"/>
              <a:ext cx="348172" cy="223138"/>
            </a:xfrm>
            <a:prstGeom prst="rect">
              <a:avLst/>
            </a:prstGeom>
            <a:noFill/>
          </p:spPr>
          <p:txBody>
            <a:bodyPr wrap="none" rtlCol="0">
              <a:spAutoFit/>
            </a:bodyPr>
            <a:lstStyle/>
            <a:p>
              <a:r>
                <a:rPr lang="en-US" sz="850" dirty="0" smtClean="0"/>
                <a:t>102</a:t>
              </a:r>
              <a:endParaRPr lang="en-US" sz="850" dirty="0"/>
            </a:p>
          </p:txBody>
        </p:sp>
        <p:sp>
          <p:nvSpPr>
            <p:cNvPr id="125" name="TextBox 124"/>
            <p:cNvSpPr txBox="1"/>
            <p:nvPr/>
          </p:nvSpPr>
          <p:spPr>
            <a:xfrm rot="2662964">
              <a:off x="3996565" y="1871606"/>
              <a:ext cx="348172" cy="223138"/>
            </a:xfrm>
            <a:prstGeom prst="rect">
              <a:avLst/>
            </a:prstGeom>
            <a:noFill/>
          </p:spPr>
          <p:txBody>
            <a:bodyPr wrap="none" rtlCol="0">
              <a:spAutoFit/>
            </a:bodyPr>
            <a:lstStyle/>
            <a:p>
              <a:r>
                <a:rPr lang="en-US" sz="850" dirty="0" smtClean="0"/>
                <a:t>101</a:t>
              </a:r>
              <a:endParaRPr lang="en-US" sz="850" dirty="0"/>
            </a:p>
          </p:txBody>
        </p:sp>
        <p:sp>
          <p:nvSpPr>
            <p:cNvPr id="127" name="TextBox 126"/>
            <p:cNvSpPr txBox="1"/>
            <p:nvPr/>
          </p:nvSpPr>
          <p:spPr>
            <a:xfrm rot="2662964">
              <a:off x="3591174" y="1890667"/>
              <a:ext cx="293670" cy="223138"/>
            </a:xfrm>
            <a:prstGeom prst="rect">
              <a:avLst/>
            </a:prstGeom>
            <a:noFill/>
          </p:spPr>
          <p:txBody>
            <a:bodyPr wrap="none" rtlCol="0">
              <a:spAutoFit/>
            </a:bodyPr>
            <a:lstStyle/>
            <a:p>
              <a:r>
                <a:rPr lang="en-US" sz="850" dirty="0" smtClean="0"/>
                <a:t>91</a:t>
              </a:r>
              <a:endParaRPr lang="en-US" sz="850" dirty="0"/>
            </a:p>
          </p:txBody>
        </p:sp>
        <p:sp>
          <p:nvSpPr>
            <p:cNvPr id="116" name="TextBox 115"/>
            <p:cNvSpPr txBox="1"/>
            <p:nvPr/>
          </p:nvSpPr>
          <p:spPr>
            <a:xfrm rot="2662964">
              <a:off x="6224441" y="1871606"/>
              <a:ext cx="348172" cy="223138"/>
            </a:xfrm>
            <a:prstGeom prst="rect">
              <a:avLst/>
            </a:prstGeom>
            <a:noFill/>
          </p:spPr>
          <p:txBody>
            <a:bodyPr wrap="none" rtlCol="0">
              <a:spAutoFit/>
            </a:bodyPr>
            <a:lstStyle/>
            <a:p>
              <a:r>
                <a:rPr lang="en-US" sz="850" dirty="0" smtClean="0"/>
                <a:t>238</a:t>
              </a:r>
              <a:endParaRPr lang="en-US" sz="850" dirty="0"/>
            </a:p>
          </p:txBody>
        </p:sp>
        <p:sp>
          <p:nvSpPr>
            <p:cNvPr id="149" name="TextBox 148"/>
            <p:cNvSpPr txBox="1"/>
            <p:nvPr/>
          </p:nvSpPr>
          <p:spPr>
            <a:xfrm rot="2662964">
              <a:off x="3296299" y="1890667"/>
              <a:ext cx="293670" cy="223138"/>
            </a:xfrm>
            <a:prstGeom prst="rect">
              <a:avLst/>
            </a:prstGeom>
            <a:noFill/>
          </p:spPr>
          <p:txBody>
            <a:bodyPr wrap="none" rtlCol="0">
              <a:spAutoFit/>
            </a:bodyPr>
            <a:lstStyle/>
            <a:p>
              <a:r>
                <a:rPr lang="en-US" sz="850" dirty="0" smtClean="0"/>
                <a:t>82</a:t>
              </a:r>
              <a:endParaRPr lang="en-US" sz="850" dirty="0"/>
            </a:p>
          </p:txBody>
        </p:sp>
        <p:sp>
          <p:nvSpPr>
            <p:cNvPr id="152" name="TextBox 151"/>
            <p:cNvSpPr txBox="1"/>
            <p:nvPr/>
          </p:nvSpPr>
          <p:spPr>
            <a:xfrm rot="2662964">
              <a:off x="6376841" y="1871606"/>
              <a:ext cx="348172" cy="223138"/>
            </a:xfrm>
            <a:prstGeom prst="rect">
              <a:avLst/>
            </a:prstGeom>
            <a:noFill/>
          </p:spPr>
          <p:txBody>
            <a:bodyPr wrap="none" rtlCol="0">
              <a:spAutoFit/>
            </a:bodyPr>
            <a:lstStyle/>
            <a:p>
              <a:r>
                <a:rPr lang="en-US" sz="850" dirty="0" smtClean="0"/>
                <a:t>239</a:t>
              </a:r>
              <a:endParaRPr lang="en-US" sz="850" dirty="0"/>
            </a:p>
          </p:txBody>
        </p:sp>
        <p:sp>
          <p:nvSpPr>
            <p:cNvPr id="155" name="TextBox 154"/>
            <p:cNvSpPr txBox="1"/>
            <p:nvPr/>
          </p:nvSpPr>
          <p:spPr>
            <a:xfrm rot="2662964">
              <a:off x="6839742" y="1871606"/>
              <a:ext cx="348172" cy="223138"/>
            </a:xfrm>
            <a:prstGeom prst="rect">
              <a:avLst/>
            </a:prstGeom>
            <a:noFill/>
          </p:spPr>
          <p:txBody>
            <a:bodyPr wrap="none" rtlCol="0">
              <a:spAutoFit/>
            </a:bodyPr>
            <a:lstStyle/>
            <a:p>
              <a:r>
                <a:rPr lang="en-US" sz="850" dirty="0" smtClean="0"/>
                <a:t>255</a:t>
              </a:r>
              <a:endParaRPr lang="en-US" sz="850" dirty="0"/>
            </a:p>
          </p:txBody>
        </p:sp>
      </p:grpSp>
      <p:grpSp>
        <p:nvGrpSpPr>
          <p:cNvPr id="275" name="Group 274"/>
          <p:cNvGrpSpPr/>
          <p:nvPr/>
        </p:nvGrpSpPr>
        <p:grpSpPr>
          <a:xfrm>
            <a:off x="9661146" y="4248041"/>
            <a:ext cx="959183" cy="1422528"/>
            <a:chOff x="9661146" y="3004457"/>
            <a:chExt cx="959183" cy="1422528"/>
          </a:xfrm>
        </p:grpSpPr>
        <p:pic>
          <p:nvPicPr>
            <p:cNvPr id="276" name="Picture 275"/>
            <p:cNvPicPr>
              <a:picLocks noChangeAspect="1"/>
            </p:cNvPicPr>
            <p:nvPr/>
          </p:nvPicPr>
          <p:blipFill rotWithShape="1">
            <a:blip r:embed="rId6"/>
            <a:srcRect l="36455" r="24671"/>
            <a:stretch/>
          </p:blipFill>
          <p:spPr>
            <a:xfrm>
              <a:off x="10045336" y="3023320"/>
              <a:ext cx="352697" cy="1403665"/>
            </a:xfrm>
            <a:prstGeom prst="rect">
              <a:avLst/>
            </a:prstGeom>
          </p:spPr>
        </p:pic>
        <p:sp>
          <p:nvSpPr>
            <p:cNvPr id="277" name="TextBox 276"/>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278" name="TextBox 277"/>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279" name="TextBox 278"/>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3927792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flipV="1">
            <a:off x="1700213" y="1323785"/>
            <a:ext cx="1" cy="5238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1795464" y="1338073"/>
            <a:ext cx="42861" cy="5143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1966915" y="1323785"/>
            <a:ext cx="19048"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1985965" y="1323786"/>
            <a:ext cx="142873" cy="547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2119315" y="1328547"/>
            <a:ext cx="138110"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10235821" y="1357125"/>
            <a:ext cx="236919" cy="53991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2366965" y="1319022"/>
            <a:ext cx="47623" cy="5429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2600328" y="1323785"/>
            <a:ext cx="6394" cy="55278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784143" y="1328548"/>
            <a:ext cx="54309" cy="5207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2906973" y="1323785"/>
            <a:ext cx="2917" cy="53913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3050275" y="1319023"/>
            <a:ext cx="92978" cy="54389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H="1" flipV="1">
            <a:off x="3186752" y="1269243"/>
            <a:ext cx="20472" cy="6073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3494915" y="1245380"/>
            <a:ext cx="155861" cy="6653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3551013" y="1262210"/>
            <a:ext cx="249888" cy="6621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3814676" y="1256600"/>
            <a:ext cx="272828" cy="63361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3971751" y="1245381"/>
            <a:ext cx="545658" cy="67895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4244454" y="1262418"/>
            <a:ext cx="402609" cy="64826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4338643" y="1314263"/>
            <a:ext cx="424426" cy="5691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4343405" y="1319028"/>
            <a:ext cx="590261" cy="5643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4353636" y="1255594"/>
            <a:ext cx="730156" cy="64826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4558352" y="1262418"/>
            <a:ext cx="832516" cy="6482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4633415" y="1255594"/>
            <a:ext cx="839339" cy="60732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4769893" y="1241946"/>
            <a:ext cx="1050878" cy="65509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4776716" y="1276066"/>
            <a:ext cx="900753" cy="62779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6075431" y="1273429"/>
            <a:ext cx="809865" cy="6099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7069540" y="1255594"/>
            <a:ext cx="279779" cy="60050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7185546" y="1255594"/>
            <a:ext cx="300251" cy="58685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7451678" y="1255594"/>
            <a:ext cx="177421" cy="5936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10044752" y="1255594"/>
            <a:ext cx="423081"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9505666" y="1255595"/>
            <a:ext cx="436728" cy="6073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7499445" y="1248770"/>
            <a:ext cx="307074" cy="6277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7867935" y="1248770"/>
            <a:ext cx="81886" cy="63462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V="1">
            <a:off x="9355540" y="1262418"/>
            <a:ext cx="184245" cy="6005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V="1">
            <a:off x="9034818" y="1241946"/>
            <a:ext cx="129654" cy="62779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8598090" y="1255595"/>
            <a:ext cx="136478" cy="6073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V="1">
            <a:off x="8734567" y="1255594"/>
            <a:ext cx="68239" cy="6073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8843749" y="1248771"/>
            <a:ext cx="34120" cy="6141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V="1">
            <a:off x="9178119" y="1248771"/>
            <a:ext cx="116006" cy="6005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8434316" y="1248771"/>
            <a:ext cx="259308" cy="66191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flipV="1">
            <a:off x="5291911" y="1245535"/>
            <a:ext cx="863229" cy="69244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3753225" y="1344706"/>
            <a:ext cx="170506" cy="52503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flipV="1">
            <a:off x="8072651" y="1248770"/>
            <a:ext cx="156949" cy="64826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6" name="Group 55"/>
          <p:cNvGrpSpPr/>
          <p:nvPr/>
        </p:nvGrpSpPr>
        <p:grpSpPr>
          <a:xfrm>
            <a:off x="837982" y="684570"/>
            <a:ext cx="10836565" cy="419461"/>
            <a:chOff x="837982" y="684570"/>
            <a:chExt cx="10836565" cy="419461"/>
          </a:xfrm>
        </p:grpSpPr>
        <p:sp>
          <p:nvSpPr>
            <p:cNvPr id="57" name="Rectangle 56"/>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 name="Picture 57"/>
            <p:cNvPicPr>
              <a:picLocks noChangeAspect="1"/>
            </p:cNvPicPr>
            <p:nvPr/>
          </p:nvPicPr>
          <p:blipFill rotWithShape="1">
            <a:blip r:embed="rId3"/>
            <a:srcRect l="8629" t="85641"/>
            <a:stretch/>
          </p:blipFill>
          <p:spPr>
            <a:xfrm>
              <a:off x="978194" y="764329"/>
              <a:ext cx="10696353" cy="339702"/>
            </a:xfrm>
            <a:prstGeom prst="rect">
              <a:avLst/>
            </a:prstGeom>
          </p:spPr>
        </p:pic>
        <p:sp>
          <p:nvSpPr>
            <p:cNvPr id="59" name="Rectangle 58"/>
            <p:cNvSpPr/>
            <p:nvPr/>
          </p:nvSpPr>
          <p:spPr>
            <a:xfrm>
              <a:off x="837982" y="68457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60" name="Straight Connector 59"/>
          <p:cNvCxnSpPr/>
          <p:nvPr/>
        </p:nvCxnSpPr>
        <p:spPr>
          <a:xfrm flipH="1" flipV="1">
            <a:off x="6025487" y="1255595"/>
            <a:ext cx="702859" cy="62779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flipV="1">
            <a:off x="6782937" y="1248770"/>
            <a:ext cx="223723" cy="5968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flipV="1">
            <a:off x="3876384" y="1245381"/>
            <a:ext cx="333950" cy="6311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flipV="1">
            <a:off x="3921262" y="1250991"/>
            <a:ext cx="432374" cy="6460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flipV="1">
            <a:off x="3421988" y="1256600"/>
            <a:ext cx="71839" cy="6540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flipV="1">
            <a:off x="9956042" y="1248771"/>
            <a:ext cx="395785" cy="6209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V="1">
            <a:off x="9805916" y="1262419"/>
            <a:ext cx="416257" cy="6005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flipV="1">
            <a:off x="9655791" y="1262419"/>
            <a:ext cx="402609" cy="6141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flipH="1" flipV="1">
            <a:off x="7003354" y="1252251"/>
            <a:ext cx="182192" cy="59702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H="1" flipV="1">
            <a:off x="7990764" y="1262418"/>
            <a:ext cx="107089" cy="6321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flipH="1" flipV="1">
            <a:off x="3241345" y="1262420"/>
            <a:ext cx="74056" cy="6168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flipH="1" flipV="1">
            <a:off x="5868537" y="1255595"/>
            <a:ext cx="709684" cy="6209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flipH="1" flipV="1">
            <a:off x="5800299" y="1248771"/>
            <a:ext cx="614149" cy="6414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flipH="1" flipV="1">
            <a:off x="5800299" y="1255595"/>
            <a:ext cx="457200" cy="6209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H="1" flipV="1">
            <a:off x="5060755" y="1241475"/>
            <a:ext cx="910141" cy="6623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flipH="1" flipV="1">
            <a:off x="4415542" y="1234652"/>
            <a:ext cx="832022" cy="68968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666205" y="1844838"/>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icture 2" descr="hgt_genome_4fbb6_42ed90.png (1883×66)"/>
          <p:cNvPicPr>
            <a:picLocks noChangeAspect="1" noChangeArrowheads="1"/>
          </p:cNvPicPr>
          <p:nvPr/>
        </p:nvPicPr>
        <p:blipFill rotWithShape="1">
          <a:blip r:embed="rId4">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5"/>
          <a:srcRect t="49238"/>
          <a:stretch/>
        </p:blipFill>
        <p:spPr>
          <a:xfrm>
            <a:off x="1688392" y="1989445"/>
            <a:ext cx="8664441" cy="4398265"/>
          </a:xfrm>
          <a:prstGeom prst="rect">
            <a:avLst/>
          </a:prstGeom>
        </p:spPr>
      </p:pic>
      <p:grpSp>
        <p:nvGrpSpPr>
          <p:cNvPr id="244" name="Group 243"/>
          <p:cNvGrpSpPr/>
          <p:nvPr/>
        </p:nvGrpSpPr>
        <p:grpSpPr>
          <a:xfrm>
            <a:off x="9661146" y="4248041"/>
            <a:ext cx="959183" cy="1422528"/>
            <a:chOff x="9661146" y="3004457"/>
            <a:chExt cx="959183" cy="1422528"/>
          </a:xfrm>
        </p:grpSpPr>
        <p:pic>
          <p:nvPicPr>
            <p:cNvPr id="245" name="Picture 244"/>
            <p:cNvPicPr>
              <a:picLocks noChangeAspect="1"/>
            </p:cNvPicPr>
            <p:nvPr/>
          </p:nvPicPr>
          <p:blipFill rotWithShape="1">
            <a:blip r:embed="rId6"/>
            <a:srcRect l="36455" r="24671"/>
            <a:stretch/>
          </p:blipFill>
          <p:spPr>
            <a:xfrm>
              <a:off x="10045336" y="3023320"/>
              <a:ext cx="352697" cy="1403665"/>
            </a:xfrm>
            <a:prstGeom prst="rect">
              <a:avLst/>
            </a:prstGeom>
          </p:spPr>
        </p:pic>
        <p:sp>
          <p:nvSpPr>
            <p:cNvPr id="246" name="TextBox 245"/>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247" name="TextBox 246"/>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248" name="TextBox 247"/>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grpSp>
        <p:nvGrpSpPr>
          <p:cNvPr id="134" name="Group 133"/>
          <p:cNvGrpSpPr/>
          <p:nvPr/>
        </p:nvGrpSpPr>
        <p:grpSpPr>
          <a:xfrm>
            <a:off x="1605911" y="1857663"/>
            <a:ext cx="8793851" cy="261259"/>
            <a:chOff x="1109789" y="2207329"/>
            <a:chExt cx="8793851" cy="261259"/>
          </a:xfrm>
        </p:grpSpPr>
        <p:sp>
          <p:nvSpPr>
            <p:cNvPr id="70" name="TextBox 69"/>
            <p:cNvSpPr txBox="1"/>
            <p:nvPr/>
          </p:nvSpPr>
          <p:spPr>
            <a:xfrm rot="2662964">
              <a:off x="2728321" y="2226390"/>
              <a:ext cx="293670" cy="223138"/>
            </a:xfrm>
            <a:prstGeom prst="rect">
              <a:avLst/>
            </a:prstGeom>
            <a:noFill/>
          </p:spPr>
          <p:txBody>
            <a:bodyPr wrap="none" rtlCol="0">
              <a:spAutoFit/>
            </a:bodyPr>
            <a:lstStyle/>
            <a:p>
              <a:r>
                <a:rPr lang="en-US" sz="850" dirty="0" smtClean="0"/>
                <a:t>70</a:t>
              </a:r>
              <a:endParaRPr lang="en-US" sz="850" dirty="0"/>
            </a:p>
          </p:txBody>
        </p:sp>
        <p:sp>
          <p:nvSpPr>
            <p:cNvPr id="71" name="TextBox 70"/>
            <p:cNvSpPr txBox="1"/>
            <p:nvPr/>
          </p:nvSpPr>
          <p:spPr>
            <a:xfrm rot="2662964">
              <a:off x="2415319" y="2226390"/>
              <a:ext cx="293670" cy="223138"/>
            </a:xfrm>
            <a:prstGeom prst="rect">
              <a:avLst/>
            </a:prstGeom>
            <a:noFill/>
          </p:spPr>
          <p:txBody>
            <a:bodyPr wrap="none" rtlCol="0">
              <a:spAutoFit/>
            </a:bodyPr>
            <a:lstStyle/>
            <a:p>
              <a:r>
                <a:rPr lang="en-US" sz="850" dirty="0" smtClean="0"/>
                <a:t>64</a:t>
              </a:r>
              <a:endParaRPr lang="en-US" sz="850" dirty="0"/>
            </a:p>
          </p:txBody>
        </p:sp>
        <p:sp>
          <p:nvSpPr>
            <p:cNvPr id="72" name="TextBox 71"/>
            <p:cNvSpPr txBox="1"/>
            <p:nvPr/>
          </p:nvSpPr>
          <p:spPr>
            <a:xfrm rot="2662964">
              <a:off x="2271779" y="2226390"/>
              <a:ext cx="293670" cy="223138"/>
            </a:xfrm>
            <a:prstGeom prst="rect">
              <a:avLst/>
            </a:prstGeom>
            <a:noFill/>
          </p:spPr>
          <p:txBody>
            <a:bodyPr wrap="none" rtlCol="0">
              <a:spAutoFit/>
            </a:bodyPr>
            <a:lstStyle/>
            <a:p>
              <a:r>
                <a:rPr lang="en-US" sz="850" dirty="0" smtClean="0"/>
                <a:t>53</a:t>
              </a:r>
              <a:endParaRPr lang="en-US" sz="850" dirty="0"/>
            </a:p>
          </p:txBody>
        </p:sp>
        <p:sp>
          <p:nvSpPr>
            <p:cNvPr id="73" name="TextBox 72"/>
            <p:cNvSpPr txBox="1"/>
            <p:nvPr/>
          </p:nvSpPr>
          <p:spPr>
            <a:xfrm rot="2662964">
              <a:off x="2133556" y="2226390"/>
              <a:ext cx="293670" cy="223138"/>
            </a:xfrm>
            <a:prstGeom prst="rect">
              <a:avLst/>
            </a:prstGeom>
            <a:noFill/>
          </p:spPr>
          <p:txBody>
            <a:bodyPr wrap="none" rtlCol="0">
              <a:spAutoFit/>
            </a:bodyPr>
            <a:lstStyle/>
            <a:p>
              <a:r>
                <a:rPr lang="en-US" sz="850" dirty="0" smtClean="0"/>
                <a:t>51</a:t>
              </a:r>
              <a:endParaRPr lang="en-US" sz="850" dirty="0"/>
            </a:p>
          </p:txBody>
        </p:sp>
        <p:sp>
          <p:nvSpPr>
            <p:cNvPr id="74" name="TextBox 73"/>
            <p:cNvSpPr txBox="1"/>
            <p:nvPr/>
          </p:nvSpPr>
          <p:spPr>
            <a:xfrm rot="2662964">
              <a:off x="1979384" y="2226390"/>
              <a:ext cx="293670" cy="223138"/>
            </a:xfrm>
            <a:prstGeom prst="rect">
              <a:avLst/>
            </a:prstGeom>
            <a:noFill/>
          </p:spPr>
          <p:txBody>
            <a:bodyPr wrap="none" rtlCol="0">
              <a:spAutoFit/>
            </a:bodyPr>
            <a:lstStyle/>
            <a:p>
              <a:r>
                <a:rPr lang="en-US" sz="850" dirty="0" smtClean="0"/>
                <a:t>35</a:t>
              </a:r>
              <a:endParaRPr lang="en-US" sz="850" dirty="0"/>
            </a:p>
          </p:txBody>
        </p:sp>
        <p:sp>
          <p:nvSpPr>
            <p:cNvPr id="75" name="TextBox 74"/>
            <p:cNvSpPr txBox="1"/>
            <p:nvPr/>
          </p:nvSpPr>
          <p:spPr>
            <a:xfrm rot="2662964">
              <a:off x="1281239" y="2245450"/>
              <a:ext cx="239168" cy="223138"/>
            </a:xfrm>
            <a:prstGeom prst="rect">
              <a:avLst/>
            </a:prstGeom>
            <a:noFill/>
          </p:spPr>
          <p:txBody>
            <a:bodyPr wrap="none" rtlCol="0">
              <a:spAutoFit/>
            </a:bodyPr>
            <a:lstStyle/>
            <a:p>
              <a:r>
                <a:rPr lang="en-US" sz="850" dirty="0" smtClean="0"/>
                <a:t>4</a:t>
              </a:r>
              <a:endParaRPr lang="en-US" sz="850" dirty="0"/>
            </a:p>
          </p:txBody>
        </p:sp>
        <p:sp>
          <p:nvSpPr>
            <p:cNvPr id="76" name="TextBox 75"/>
            <p:cNvSpPr txBox="1"/>
            <p:nvPr/>
          </p:nvSpPr>
          <p:spPr>
            <a:xfrm rot="2662964">
              <a:off x="1389277" y="2226390"/>
              <a:ext cx="293670" cy="223138"/>
            </a:xfrm>
            <a:prstGeom prst="rect">
              <a:avLst/>
            </a:prstGeom>
            <a:noFill/>
          </p:spPr>
          <p:txBody>
            <a:bodyPr wrap="none" rtlCol="0">
              <a:spAutoFit/>
            </a:bodyPr>
            <a:lstStyle/>
            <a:p>
              <a:r>
                <a:rPr lang="en-US" sz="850" dirty="0" smtClean="0"/>
                <a:t>16</a:t>
              </a:r>
              <a:endParaRPr lang="en-US" sz="850" dirty="0"/>
            </a:p>
          </p:txBody>
        </p:sp>
        <p:sp>
          <p:nvSpPr>
            <p:cNvPr id="77" name="TextBox 76"/>
            <p:cNvSpPr txBox="1"/>
            <p:nvPr/>
          </p:nvSpPr>
          <p:spPr>
            <a:xfrm rot="2662964">
              <a:off x="1543450" y="2226390"/>
              <a:ext cx="293670" cy="223138"/>
            </a:xfrm>
            <a:prstGeom prst="rect">
              <a:avLst/>
            </a:prstGeom>
            <a:noFill/>
          </p:spPr>
          <p:txBody>
            <a:bodyPr wrap="none" rtlCol="0">
              <a:spAutoFit/>
            </a:bodyPr>
            <a:lstStyle/>
            <a:p>
              <a:r>
                <a:rPr lang="en-US" sz="850" dirty="0" smtClean="0"/>
                <a:t>18</a:t>
              </a:r>
              <a:endParaRPr lang="en-US" sz="850" dirty="0"/>
            </a:p>
          </p:txBody>
        </p:sp>
        <p:sp>
          <p:nvSpPr>
            <p:cNvPr id="78" name="TextBox 77"/>
            <p:cNvSpPr txBox="1"/>
            <p:nvPr/>
          </p:nvSpPr>
          <p:spPr>
            <a:xfrm rot="2662964">
              <a:off x="1692306" y="2226390"/>
              <a:ext cx="293670" cy="223138"/>
            </a:xfrm>
            <a:prstGeom prst="rect">
              <a:avLst/>
            </a:prstGeom>
            <a:noFill/>
          </p:spPr>
          <p:txBody>
            <a:bodyPr wrap="none" rtlCol="0">
              <a:spAutoFit/>
            </a:bodyPr>
            <a:lstStyle/>
            <a:p>
              <a:r>
                <a:rPr lang="en-US" sz="850" dirty="0" smtClean="0"/>
                <a:t>23</a:t>
              </a:r>
              <a:endParaRPr lang="en-US" sz="850" dirty="0"/>
            </a:p>
          </p:txBody>
        </p:sp>
        <p:sp>
          <p:nvSpPr>
            <p:cNvPr id="79" name="TextBox 78"/>
            <p:cNvSpPr txBox="1"/>
            <p:nvPr/>
          </p:nvSpPr>
          <p:spPr>
            <a:xfrm rot="2662964">
              <a:off x="1825213" y="2226390"/>
              <a:ext cx="293670" cy="223138"/>
            </a:xfrm>
            <a:prstGeom prst="rect">
              <a:avLst/>
            </a:prstGeom>
            <a:noFill/>
          </p:spPr>
          <p:txBody>
            <a:bodyPr wrap="none" rtlCol="0">
              <a:spAutoFit/>
            </a:bodyPr>
            <a:lstStyle/>
            <a:p>
              <a:r>
                <a:rPr lang="en-US" sz="850" dirty="0" smtClean="0"/>
                <a:t>27</a:t>
              </a:r>
              <a:endParaRPr lang="en-US" sz="850" dirty="0"/>
            </a:p>
          </p:txBody>
        </p:sp>
        <p:sp>
          <p:nvSpPr>
            <p:cNvPr id="84" name="TextBox 83"/>
            <p:cNvSpPr txBox="1"/>
            <p:nvPr/>
          </p:nvSpPr>
          <p:spPr>
            <a:xfrm rot="2662964">
              <a:off x="1109789" y="2245450"/>
              <a:ext cx="239168" cy="223138"/>
            </a:xfrm>
            <a:prstGeom prst="rect">
              <a:avLst/>
            </a:prstGeom>
            <a:noFill/>
          </p:spPr>
          <p:txBody>
            <a:bodyPr wrap="none" rtlCol="0">
              <a:spAutoFit/>
            </a:bodyPr>
            <a:lstStyle/>
            <a:p>
              <a:r>
                <a:rPr lang="en-US" sz="850" dirty="0" smtClean="0"/>
                <a:t>1</a:t>
              </a:r>
              <a:endParaRPr lang="en-US" sz="850" dirty="0"/>
            </a:p>
          </p:txBody>
        </p:sp>
        <p:sp>
          <p:nvSpPr>
            <p:cNvPr id="112" name="TextBox 111"/>
            <p:cNvSpPr txBox="1"/>
            <p:nvPr/>
          </p:nvSpPr>
          <p:spPr>
            <a:xfrm rot="2662964">
              <a:off x="5212646" y="2207329"/>
              <a:ext cx="348172" cy="223138"/>
            </a:xfrm>
            <a:prstGeom prst="rect">
              <a:avLst/>
            </a:prstGeom>
            <a:noFill/>
          </p:spPr>
          <p:txBody>
            <a:bodyPr wrap="none" rtlCol="0">
              <a:spAutoFit/>
            </a:bodyPr>
            <a:lstStyle/>
            <a:p>
              <a:r>
                <a:rPr lang="en-US" sz="850" dirty="0" smtClean="0"/>
                <a:t>142</a:t>
              </a:r>
              <a:endParaRPr lang="en-US" sz="850" dirty="0"/>
            </a:p>
          </p:txBody>
        </p:sp>
        <p:sp>
          <p:nvSpPr>
            <p:cNvPr id="123" name="TextBox 122"/>
            <p:cNvSpPr txBox="1"/>
            <p:nvPr/>
          </p:nvSpPr>
          <p:spPr>
            <a:xfrm rot="2662964">
              <a:off x="2582206" y="2226390"/>
              <a:ext cx="293670" cy="223138"/>
            </a:xfrm>
            <a:prstGeom prst="rect">
              <a:avLst/>
            </a:prstGeom>
            <a:noFill/>
          </p:spPr>
          <p:txBody>
            <a:bodyPr wrap="none" rtlCol="0">
              <a:spAutoFit/>
            </a:bodyPr>
            <a:lstStyle/>
            <a:p>
              <a:r>
                <a:rPr lang="en-US" sz="850" dirty="0" smtClean="0"/>
                <a:t>68</a:t>
              </a:r>
              <a:endParaRPr lang="en-US" sz="850" dirty="0"/>
            </a:p>
          </p:txBody>
        </p:sp>
        <p:sp>
          <p:nvSpPr>
            <p:cNvPr id="124" name="TextBox 123"/>
            <p:cNvSpPr txBox="1"/>
            <p:nvPr/>
          </p:nvSpPr>
          <p:spPr>
            <a:xfrm rot="2662964">
              <a:off x="5368070" y="2207329"/>
              <a:ext cx="348172" cy="223138"/>
            </a:xfrm>
            <a:prstGeom prst="rect">
              <a:avLst/>
            </a:prstGeom>
            <a:noFill/>
          </p:spPr>
          <p:txBody>
            <a:bodyPr wrap="none" rtlCol="0">
              <a:spAutoFit/>
            </a:bodyPr>
            <a:lstStyle/>
            <a:p>
              <a:r>
                <a:rPr lang="en-US" sz="850" dirty="0" smtClean="0"/>
                <a:t>155</a:t>
              </a:r>
              <a:endParaRPr lang="en-US" sz="850" dirty="0"/>
            </a:p>
          </p:txBody>
        </p:sp>
        <p:sp>
          <p:nvSpPr>
            <p:cNvPr id="69" name="TextBox 68"/>
            <p:cNvSpPr txBox="1"/>
            <p:nvPr/>
          </p:nvSpPr>
          <p:spPr>
            <a:xfrm rot="2662964">
              <a:off x="2882060" y="2226390"/>
              <a:ext cx="293670" cy="223138"/>
            </a:xfrm>
            <a:prstGeom prst="rect">
              <a:avLst/>
            </a:prstGeom>
            <a:noFill/>
          </p:spPr>
          <p:txBody>
            <a:bodyPr wrap="none" rtlCol="0">
              <a:spAutoFit/>
            </a:bodyPr>
            <a:lstStyle/>
            <a:p>
              <a:r>
                <a:rPr lang="en-US" sz="850" dirty="0" smtClean="0"/>
                <a:t>81</a:t>
              </a:r>
              <a:endParaRPr lang="en-US" sz="850" dirty="0"/>
            </a:p>
          </p:txBody>
        </p:sp>
        <p:sp>
          <p:nvSpPr>
            <p:cNvPr id="105" name="TextBox 104"/>
            <p:cNvSpPr txBox="1"/>
            <p:nvPr/>
          </p:nvSpPr>
          <p:spPr>
            <a:xfrm rot="2662964">
              <a:off x="3586319" y="2207329"/>
              <a:ext cx="348172" cy="223138"/>
            </a:xfrm>
            <a:prstGeom prst="rect">
              <a:avLst/>
            </a:prstGeom>
            <a:noFill/>
          </p:spPr>
          <p:txBody>
            <a:bodyPr wrap="none" rtlCol="0">
              <a:spAutoFit/>
            </a:bodyPr>
            <a:lstStyle/>
            <a:p>
              <a:r>
                <a:rPr lang="en-US" sz="850" dirty="0" smtClean="0"/>
                <a:t>100</a:t>
              </a:r>
              <a:endParaRPr lang="en-US" sz="850" dirty="0"/>
            </a:p>
          </p:txBody>
        </p:sp>
        <p:sp>
          <p:nvSpPr>
            <p:cNvPr id="106" name="TextBox 105"/>
            <p:cNvSpPr txBox="1"/>
            <p:nvPr/>
          </p:nvSpPr>
          <p:spPr>
            <a:xfrm rot="2662964">
              <a:off x="3474804" y="2226390"/>
              <a:ext cx="293670" cy="223138"/>
            </a:xfrm>
            <a:prstGeom prst="rect">
              <a:avLst/>
            </a:prstGeom>
            <a:noFill/>
          </p:spPr>
          <p:txBody>
            <a:bodyPr wrap="none" rtlCol="0">
              <a:spAutoFit/>
            </a:bodyPr>
            <a:lstStyle/>
            <a:p>
              <a:r>
                <a:rPr lang="en-US" sz="850" dirty="0" smtClean="0"/>
                <a:t>97</a:t>
              </a:r>
              <a:endParaRPr lang="en-US" sz="850" dirty="0"/>
            </a:p>
          </p:txBody>
        </p:sp>
        <p:sp>
          <p:nvSpPr>
            <p:cNvPr id="107" name="TextBox 106"/>
            <p:cNvSpPr txBox="1"/>
            <p:nvPr/>
          </p:nvSpPr>
          <p:spPr>
            <a:xfrm rot="2662964">
              <a:off x="4473794" y="2207329"/>
              <a:ext cx="348172" cy="223138"/>
            </a:xfrm>
            <a:prstGeom prst="rect">
              <a:avLst/>
            </a:prstGeom>
            <a:noFill/>
          </p:spPr>
          <p:txBody>
            <a:bodyPr wrap="none" rtlCol="0">
              <a:spAutoFit/>
            </a:bodyPr>
            <a:lstStyle/>
            <a:p>
              <a:r>
                <a:rPr lang="en-US" sz="850" dirty="0" smtClean="0"/>
                <a:t>125</a:t>
              </a:r>
              <a:endParaRPr lang="en-US" sz="850" dirty="0"/>
            </a:p>
          </p:txBody>
        </p:sp>
        <p:sp>
          <p:nvSpPr>
            <p:cNvPr id="108" name="TextBox 107"/>
            <p:cNvSpPr txBox="1"/>
            <p:nvPr/>
          </p:nvSpPr>
          <p:spPr>
            <a:xfrm rot="2662964">
              <a:off x="4623010" y="2207329"/>
              <a:ext cx="348172" cy="223138"/>
            </a:xfrm>
            <a:prstGeom prst="rect">
              <a:avLst/>
            </a:prstGeom>
            <a:noFill/>
          </p:spPr>
          <p:txBody>
            <a:bodyPr wrap="none" rtlCol="0">
              <a:spAutoFit/>
            </a:bodyPr>
            <a:lstStyle/>
            <a:p>
              <a:r>
                <a:rPr lang="en-US" sz="850" dirty="0" smtClean="0"/>
                <a:t>127</a:t>
              </a:r>
              <a:endParaRPr lang="en-US" sz="850" dirty="0"/>
            </a:p>
          </p:txBody>
        </p:sp>
        <p:sp>
          <p:nvSpPr>
            <p:cNvPr id="109" name="TextBox 108"/>
            <p:cNvSpPr txBox="1"/>
            <p:nvPr/>
          </p:nvSpPr>
          <p:spPr>
            <a:xfrm rot="2662964">
              <a:off x="4775441" y="2207329"/>
              <a:ext cx="348172" cy="223138"/>
            </a:xfrm>
            <a:prstGeom prst="rect">
              <a:avLst/>
            </a:prstGeom>
            <a:noFill/>
          </p:spPr>
          <p:txBody>
            <a:bodyPr wrap="none" rtlCol="0">
              <a:spAutoFit/>
            </a:bodyPr>
            <a:lstStyle/>
            <a:p>
              <a:r>
                <a:rPr lang="en-US" sz="850" dirty="0" smtClean="0"/>
                <a:t>131</a:t>
              </a:r>
              <a:endParaRPr lang="en-US" sz="850" dirty="0"/>
            </a:p>
          </p:txBody>
        </p:sp>
        <p:sp>
          <p:nvSpPr>
            <p:cNvPr id="110" name="TextBox 109"/>
            <p:cNvSpPr txBox="1"/>
            <p:nvPr/>
          </p:nvSpPr>
          <p:spPr>
            <a:xfrm rot="2662964">
              <a:off x="4912555" y="2207329"/>
              <a:ext cx="348172" cy="223138"/>
            </a:xfrm>
            <a:prstGeom prst="rect">
              <a:avLst/>
            </a:prstGeom>
            <a:noFill/>
          </p:spPr>
          <p:txBody>
            <a:bodyPr wrap="none" rtlCol="0">
              <a:spAutoFit/>
            </a:bodyPr>
            <a:lstStyle/>
            <a:p>
              <a:r>
                <a:rPr lang="en-US" sz="850" dirty="0" smtClean="0"/>
                <a:t>137</a:t>
              </a:r>
              <a:endParaRPr lang="en-US" sz="850" dirty="0"/>
            </a:p>
          </p:txBody>
        </p:sp>
        <p:sp>
          <p:nvSpPr>
            <p:cNvPr id="111" name="TextBox 110"/>
            <p:cNvSpPr txBox="1"/>
            <p:nvPr/>
          </p:nvSpPr>
          <p:spPr>
            <a:xfrm rot="2662964">
              <a:off x="5062602" y="2207329"/>
              <a:ext cx="348172" cy="223138"/>
            </a:xfrm>
            <a:prstGeom prst="rect">
              <a:avLst/>
            </a:prstGeom>
            <a:noFill/>
          </p:spPr>
          <p:txBody>
            <a:bodyPr wrap="none" rtlCol="0">
              <a:spAutoFit/>
            </a:bodyPr>
            <a:lstStyle/>
            <a:p>
              <a:r>
                <a:rPr lang="en-US" sz="850" dirty="0" smtClean="0"/>
                <a:t>141</a:t>
              </a:r>
              <a:endParaRPr lang="en-US" sz="850" dirty="0"/>
            </a:p>
          </p:txBody>
        </p:sp>
        <p:sp>
          <p:nvSpPr>
            <p:cNvPr id="113" name="TextBox 112"/>
            <p:cNvSpPr txBox="1"/>
            <p:nvPr/>
          </p:nvSpPr>
          <p:spPr>
            <a:xfrm rot="2662964">
              <a:off x="4308712" y="2207329"/>
              <a:ext cx="348172" cy="223138"/>
            </a:xfrm>
            <a:prstGeom prst="rect">
              <a:avLst/>
            </a:prstGeom>
            <a:noFill/>
          </p:spPr>
          <p:txBody>
            <a:bodyPr wrap="none" rtlCol="0">
              <a:spAutoFit/>
            </a:bodyPr>
            <a:lstStyle/>
            <a:p>
              <a:r>
                <a:rPr lang="en-US" sz="850" dirty="0" smtClean="0"/>
                <a:t>123</a:t>
              </a:r>
              <a:endParaRPr lang="en-US" sz="850" dirty="0"/>
            </a:p>
          </p:txBody>
        </p:sp>
        <p:sp>
          <p:nvSpPr>
            <p:cNvPr id="114" name="TextBox 113"/>
            <p:cNvSpPr txBox="1"/>
            <p:nvPr/>
          </p:nvSpPr>
          <p:spPr>
            <a:xfrm rot="2662964">
              <a:off x="4174034" y="2207329"/>
              <a:ext cx="348172" cy="223138"/>
            </a:xfrm>
            <a:prstGeom prst="rect">
              <a:avLst/>
            </a:prstGeom>
            <a:noFill/>
          </p:spPr>
          <p:txBody>
            <a:bodyPr wrap="none" rtlCol="0">
              <a:spAutoFit/>
            </a:bodyPr>
            <a:lstStyle/>
            <a:p>
              <a:r>
                <a:rPr lang="en-US" sz="850" dirty="0" smtClean="0"/>
                <a:t>122</a:t>
              </a:r>
              <a:endParaRPr lang="en-US" sz="850" dirty="0"/>
            </a:p>
          </p:txBody>
        </p:sp>
        <p:sp>
          <p:nvSpPr>
            <p:cNvPr id="115" name="TextBox 114"/>
            <p:cNvSpPr txBox="1"/>
            <p:nvPr/>
          </p:nvSpPr>
          <p:spPr>
            <a:xfrm rot="2662964">
              <a:off x="4023405" y="2207329"/>
              <a:ext cx="348172" cy="223138"/>
            </a:xfrm>
            <a:prstGeom prst="rect">
              <a:avLst/>
            </a:prstGeom>
            <a:noFill/>
          </p:spPr>
          <p:txBody>
            <a:bodyPr wrap="none" rtlCol="0">
              <a:spAutoFit/>
            </a:bodyPr>
            <a:lstStyle/>
            <a:p>
              <a:r>
                <a:rPr lang="en-US" sz="850" dirty="0" smtClean="0"/>
                <a:t>115</a:t>
              </a:r>
              <a:endParaRPr lang="en-US" sz="850" dirty="0"/>
            </a:p>
          </p:txBody>
        </p:sp>
        <p:sp>
          <p:nvSpPr>
            <p:cNvPr id="116" name="TextBox 115"/>
            <p:cNvSpPr txBox="1"/>
            <p:nvPr/>
          </p:nvSpPr>
          <p:spPr>
            <a:xfrm rot="2662964">
              <a:off x="3873134" y="2207329"/>
              <a:ext cx="348172" cy="223138"/>
            </a:xfrm>
            <a:prstGeom prst="rect">
              <a:avLst/>
            </a:prstGeom>
            <a:noFill/>
          </p:spPr>
          <p:txBody>
            <a:bodyPr wrap="none" rtlCol="0">
              <a:spAutoFit/>
            </a:bodyPr>
            <a:lstStyle/>
            <a:p>
              <a:r>
                <a:rPr lang="en-US" sz="850" dirty="0" smtClean="0"/>
                <a:t>102</a:t>
              </a:r>
              <a:endParaRPr lang="en-US" sz="850" dirty="0"/>
            </a:p>
          </p:txBody>
        </p:sp>
        <p:sp>
          <p:nvSpPr>
            <p:cNvPr id="117" name="TextBox 116"/>
            <p:cNvSpPr txBox="1"/>
            <p:nvPr/>
          </p:nvSpPr>
          <p:spPr>
            <a:xfrm rot="2662964">
              <a:off x="3735044" y="2207329"/>
              <a:ext cx="348172" cy="223138"/>
            </a:xfrm>
            <a:prstGeom prst="rect">
              <a:avLst/>
            </a:prstGeom>
            <a:noFill/>
          </p:spPr>
          <p:txBody>
            <a:bodyPr wrap="none" rtlCol="0">
              <a:spAutoFit/>
            </a:bodyPr>
            <a:lstStyle/>
            <a:p>
              <a:r>
                <a:rPr lang="en-US" sz="850" dirty="0" smtClean="0"/>
                <a:t>101</a:t>
              </a:r>
              <a:endParaRPr lang="en-US" sz="850" dirty="0"/>
            </a:p>
          </p:txBody>
        </p:sp>
        <p:sp>
          <p:nvSpPr>
            <p:cNvPr id="118" name="TextBox 117"/>
            <p:cNvSpPr txBox="1"/>
            <p:nvPr/>
          </p:nvSpPr>
          <p:spPr>
            <a:xfrm rot="2662964">
              <a:off x="3329653" y="2226390"/>
              <a:ext cx="293670" cy="223138"/>
            </a:xfrm>
            <a:prstGeom prst="rect">
              <a:avLst/>
            </a:prstGeom>
            <a:noFill/>
          </p:spPr>
          <p:txBody>
            <a:bodyPr wrap="none" rtlCol="0">
              <a:spAutoFit/>
            </a:bodyPr>
            <a:lstStyle/>
            <a:p>
              <a:r>
                <a:rPr lang="en-US" sz="850" dirty="0" smtClean="0"/>
                <a:t>91</a:t>
              </a:r>
              <a:endParaRPr lang="en-US" sz="850" dirty="0"/>
            </a:p>
          </p:txBody>
        </p:sp>
        <p:sp>
          <p:nvSpPr>
            <p:cNvPr id="120" name="TextBox 119"/>
            <p:cNvSpPr txBox="1"/>
            <p:nvPr/>
          </p:nvSpPr>
          <p:spPr>
            <a:xfrm rot="2662964">
              <a:off x="3034778" y="2226390"/>
              <a:ext cx="293670" cy="223138"/>
            </a:xfrm>
            <a:prstGeom prst="rect">
              <a:avLst/>
            </a:prstGeom>
            <a:noFill/>
          </p:spPr>
          <p:txBody>
            <a:bodyPr wrap="none" rtlCol="0">
              <a:spAutoFit/>
            </a:bodyPr>
            <a:lstStyle/>
            <a:p>
              <a:r>
                <a:rPr lang="en-US" sz="850" dirty="0" smtClean="0"/>
                <a:t>82</a:t>
              </a:r>
              <a:endParaRPr lang="en-US" sz="850" dirty="0"/>
            </a:p>
          </p:txBody>
        </p:sp>
        <p:sp>
          <p:nvSpPr>
            <p:cNvPr id="127" name="TextBox 126"/>
            <p:cNvSpPr txBox="1"/>
            <p:nvPr/>
          </p:nvSpPr>
          <p:spPr>
            <a:xfrm rot="2662964">
              <a:off x="3180828" y="2226390"/>
              <a:ext cx="293670" cy="223138"/>
            </a:xfrm>
            <a:prstGeom prst="rect">
              <a:avLst/>
            </a:prstGeom>
            <a:noFill/>
          </p:spPr>
          <p:txBody>
            <a:bodyPr wrap="none" rtlCol="0">
              <a:spAutoFit/>
            </a:bodyPr>
            <a:lstStyle/>
            <a:p>
              <a:r>
                <a:rPr lang="en-US" sz="850" dirty="0" smtClean="0"/>
                <a:t>86</a:t>
              </a:r>
              <a:endParaRPr lang="en-US" sz="850" dirty="0"/>
            </a:p>
          </p:txBody>
        </p:sp>
        <p:sp>
          <p:nvSpPr>
            <p:cNvPr id="80" name="TextBox 79"/>
            <p:cNvSpPr txBox="1"/>
            <p:nvPr/>
          </p:nvSpPr>
          <p:spPr>
            <a:xfrm rot="2662964">
              <a:off x="5522132" y="2207329"/>
              <a:ext cx="348172" cy="223138"/>
            </a:xfrm>
            <a:prstGeom prst="rect">
              <a:avLst/>
            </a:prstGeom>
            <a:noFill/>
          </p:spPr>
          <p:txBody>
            <a:bodyPr wrap="none" rtlCol="0">
              <a:spAutoFit/>
            </a:bodyPr>
            <a:lstStyle/>
            <a:p>
              <a:r>
                <a:rPr lang="en-US" sz="850" dirty="0" smtClean="0"/>
                <a:t>169</a:t>
              </a:r>
              <a:endParaRPr lang="en-US" sz="850" dirty="0"/>
            </a:p>
          </p:txBody>
        </p:sp>
        <p:sp>
          <p:nvSpPr>
            <p:cNvPr id="81" name="TextBox 80"/>
            <p:cNvSpPr txBox="1"/>
            <p:nvPr/>
          </p:nvSpPr>
          <p:spPr>
            <a:xfrm rot="2662964">
              <a:off x="5671650" y="2207329"/>
              <a:ext cx="348172" cy="223138"/>
            </a:xfrm>
            <a:prstGeom prst="rect">
              <a:avLst/>
            </a:prstGeom>
            <a:noFill/>
          </p:spPr>
          <p:txBody>
            <a:bodyPr wrap="none" rtlCol="0">
              <a:spAutoFit/>
            </a:bodyPr>
            <a:lstStyle/>
            <a:p>
              <a:r>
                <a:rPr lang="en-US" sz="850" dirty="0" smtClean="0"/>
                <a:t>195</a:t>
              </a:r>
              <a:endParaRPr lang="en-US" sz="850" dirty="0"/>
            </a:p>
          </p:txBody>
        </p:sp>
        <p:sp>
          <p:nvSpPr>
            <p:cNvPr id="82" name="TextBox 81"/>
            <p:cNvSpPr txBox="1"/>
            <p:nvPr/>
          </p:nvSpPr>
          <p:spPr>
            <a:xfrm rot="2662964">
              <a:off x="5969233" y="2207329"/>
              <a:ext cx="348172" cy="223138"/>
            </a:xfrm>
            <a:prstGeom prst="rect">
              <a:avLst/>
            </a:prstGeom>
            <a:noFill/>
          </p:spPr>
          <p:txBody>
            <a:bodyPr wrap="none" rtlCol="0">
              <a:spAutoFit/>
            </a:bodyPr>
            <a:lstStyle/>
            <a:p>
              <a:r>
                <a:rPr lang="en-US" sz="850" dirty="0" smtClean="0"/>
                <a:t>197</a:t>
              </a:r>
              <a:endParaRPr lang="en-US" sz="850" dirty="0"/>
            </a:p>
          </p:txBody>
        </p:sp>
        <p:sp>
          <p:nvSpPr>
            <p:cNvPr id="83" name="TextBox 82"/>
            <p:cNvSpPr txBox="1"/>
            <p:nvPr/>
          </p:nvSpPr>
          <p:spPr>
            <a:xfrm rot="2662964">
              <a:off x="6258084" y="2207329"/>
              <a:ext cx="348172" cy="223138"/>
            </a:xfrm>
            <a:prstGeom prst="rect">
              <a:avLst/>
            </a:prstGeom>
            <a:noFill/>
          </p:spPr>
          <p:txBody>
            <a:bodyPr wrap="none" rtlCol="0">
              <a:spAutoFit/>
            </a:bodyPr>
            <a:lstStyle/>
            <a:p>
              <a:r>
                <a:rPr lang="en-US" sz="850" dirty="0" smtClean="0"/>
                <a:t>207</a:t>
              </a:r>
              <a:endParaRPr lang="en-US" sz="850" dirty="0"/>
            </a:p>
          </p:txBody>
        </p:sp>
        <p:sp>
          <p:nvSpPr>
            <p:cNvPr id="85" name="TextBox 84"/>
            <p:cNvSpPr txBox="1"/>
            <p:nvPr/>
          </p:nvSpPr>
          <p:spPr>
            <a:xfrm rot="2662964">
              <a:off x="6866510" y="2207329"/>
              <a:ext cx="348172" cy="223138"/>
            </a:xfrm>
            <a:prstGeom prst="rect">
              <a:avLst/>
            </a:prstGeom>
            <a:noFill/>
          </p:spPr>
          <p:txBody>
            <a:bodyPr wrap="none" rtlCol="0">
              <a:spAutoFit/>
            </a:bodyPr>
            <a:lstStyle/>
            <a:p>
              <a:r>
                <a:rPr lang="en-US" sz="850" dirty="0" smtClean="0"/>
                <a:t>266</a:t>
              </a:r>
              <a:endParaRPr lang="en-US" sz="850" dirty="0"/>
            </a:p>
          </p:txBody>
        </p:sp>
        <p:sp>
          <p:nvSpPr>
            <p:cNvPr id="86" name="TextBox 85"/>
            <p:cNvSpPr txBox="1"/>
            <p:nvPr/>
          </p:nvSpPr>
          <p:spPr>
            <a:xfrm rot="2662964">
              <a:off x="7017474" y="2207329"/>
              <a:ext cx="348172" cy="223138"/>
            </a:xfrm>
            <a:prstGeom prst="rect">
              <a:avLst/>
            </a:prstGeom>
            <a:noFill/>
          </p:spPr>
          <p:txBody>
            <a:bodyPr wrap="none" rtlCol="0">
              <a:spAutoFit/>
            </a:bodyPr>
            <a:lstStyle/>
            <a:p>
              <a:r>
                <a:rPr lang="en-US" sz="850" dirty="0" smtClean="0"/>
                <a:t>280</a:t>
              </a:r>
              <a:endParaRPr lang="en-US" sz="850" dirty="0"/>
            </a:p>
          </p:txBody>
        </p:sp>
        <p:sp>
          <p:nvSpPr>
            <p:cNvPr id="87" name="TextBox 86"/>
            <p:cNvSpPr txBox="1"/>
            <p:nvPr/>
          </p:nvSpPr>
          <p:spPr>
            <a:xfrm rot="2662964">
              <a:off x="7152419" y="2207329"/>
              <a:ext cx="348172" cy="223138"/>
            </a:xfrm>
            <a:prstGeom prst="rect">
              <a:avLst/>
            </a:prstGeom>
            <a:noFill/>
          </p:spPr>
          <p:txBody>
            <a:bodyPr wrap="none" rtlCol="0">
              <a:spAutoFit/>
            </a:bodyPr>
            <a:lstStyle/>
            <a:p>
              <a:r>
                <a:rPr lang="en-US" sz="850" dirty="0" smtClean="0"/>
                <a:t>282</a:t>
              </a:r>
              <a:endParaRPr lang="en-US" sz="850" dirty="0"/>
            </a:p>
          </p:txBody>
        </p:sp>
        <p:sp>
          <p:nvSpPr>
            <p:cNvPr id="88" name="TextBox 87"/>
            <p:cNvSpPr txBox="1"/>
            <p:nvPr/>
          </p:nvSpPr>
          <p:spPr>
            <a:xfrm rot="2662964">
              <a:off x="7297149" y="2207329"/>
              <a:ext cx="348172" cy="223138"/>
            </a:xfrm>
            <a:prstGeom prst="rect">
              <a:avLst/>
            </a:prstGeom>
            <a:noFill/>
          </p:spPr>
          <p:txBody>
            <a:bodyPr wrap="none" rtlCol="0">
              <a:spAutoFit/>
            </a:bodyPr>
            <a:lstStyle/>
            <a:p>
              <a:r>
                <a:rPr lang="en-US" sz="850" dirty="0" smtClean="0"/>
                <a:t>298</a:t>
              </a:r>
              <a:endParaRPr lang="en-US" sz="850" dirty="0"/>
            </a:p>
          </p:txBody>
        </p:sp>
        <p:sp>
          <p:nvSpPr>
            <p:cNvPr id="89" name="TextBox 88"/>
            <p:cNvSpPr txBox="1"/>
            <p:nvPr/>
          </p:nvSpPr>
          <p:spPr>
            <a:xfrm rot="2662964">
              <a:off x="7448676" y="2207329"/>
              <a:ext cx="348172" cy="223138"/>
            </a:xfrm>
            <a:prstGeom prst="rect">
              <a:avLst/>
            </a:prstGeom>
            <a:noFill/>
          </p:spPr>
          <p:txBody>
            <a:bodyPr wrap="none" rtlCol="0">
              <a:spAutoFit/>
            </a:bodyPr>
            <a:lstStyle/>
            <a:p>
              <a:r>
                <a:rPr lang="en-US" sz="850" dirty="0" smtClean="0"/>
                <a:t>301</a:t>
              </a:r>
              <a:endParaRPr lang="en-US" sz="850" dirty="0"/>
            </a:p>
          </p:txBody>
        </p:sp>
        <p:sp>
          <p:nvSpPr>
            <p:cNvPr id="90" name="TextBox 89"/>
            <p:cNvSpPr txBox="1"/>
            <p:nvPr/>
          </p:nvSpPr>
          <p:spPr>
            <a:xfrm rot="2662964">
              <a:off x="9555468" y="2207329"/>
              <a:ext cx="348172" cy="223138"/>
            </a:xfrm>
            <a:prstGeom prst="rect">
              <a:avLst/>
            </a:prstGeom>
            <a:noFill/>
          </p:spPr>
          <p:txBody>
            <a:bodyPr wrap="none" rtlCol="0">
              <a:spAutoFit/>
            </a:bodyPr>
            <a:lstStyle/>
            <a:p>
              <a:r>
                <a:rPr lang="en-US" sz="850" dirty="0" smtClean="0"/>
                <a:t>427</a:t>
              </a:r>
              <a:endParaRPr lang="en-US" sz="850" dirty="0"/>
            </a:p>
          </p:txBody>
        </p:sp>
        <p:sp>
          <p:nvSpPr>
            <p:cNvPr id="91" name="TextBox 90"/>
            <p:cNvSpPr txBox="1"/>
            <p:nvPr/>
          </p:nvSpPr>
          <p:spPr>
            <a:xfrm rot="2662964">
              <a:off x="8514469" y="2207329"/>
              <a:ext cx="348172" cy="223138"/>
            </a:xfrm>
            <a:prstGeom prst="rect">
              <a:avLst/>
            </a:prstGeom>
            <a:noFill/>
          </p:spPr>
          <p:txBody>
            <a:bodyPr wrap="none" rtlCol="0">
              <a:spAutoFit/>
            </a:bodyPr>
            <a:lstStyle/>
            <a:p>
              <a:r>
                <a:rPr lang="en-US" sz="850" dirty="0" smtClean="0"/>
                <a:t>360</a:t>
              </a:r>
              <a:endParaRPr lang="en-US" sz="850" dirty="0"/>
            </a:p>
          </p:txBody>
        </p:sp>
        <p:sp>
          <p:nvSpPr>
            <p:cNvPr id="92" name="TextBox 91"/>
            <p:cNvSpPr txBox="1"/>
            <p:nvPr/>
          </p:nvSpPr>
          <p:spPr>
            <a:xfrm rot="2662964">
              <a:off x="7602837" y="2207329"/>
              <a:ext cx="348172" cy="223138"/>
            </a:xfrm>
            <a:prstGeom prst="rect">
              <a:avLst/>
            </a:prstGeom>
            <a:noFill/>
          </p:spPr>
          <p:txBody>
            <a:bodyPr wrap="none" rtlCol="0">
              <a:spAutoFit/>
            </a:bodyPr>
            <a:lstStyle/>
            <a:p>
              <a:r>
                <a:rPr lang="en-US" sz="850" dirty="0" smtClean="0"/>
                <a:t>307</a:t>
              </a:r>
              <a:endParaRPr lang="en-US" sz="850" dirty="0"/>
            </a:p>
          </p:txBody>
        </p:sp>
        <p:sp>
          <p:nvSpPr>
            <p:cNvPr id="93" name="TextBox 92"/>
            <p:cNvSpPr txBox="1"/>
            <p:nvPr/>
          </p:nvSpPr>
          <p:spPr>
            <a:xfrm rot="2662964">
              <a:off x="9396592" y="2207329"/>
              <a:ext cx="348172" cy="223138"/>
            </a:xfrm>
            <a:prstGeom prst="rect">
              <a:avLst/>
            </a:prstGeom>
            <a:noFill/>
          </p:spPr>
          <p:txBody>
            <a:bodyPr wrap="none" rtlCol="0">
              <a:spAutoFit/>
            </a:bodyPr>
            <a:lstStyle/>
            <a:p>
              <a:r>
                <a:rPr lang="en-US" sz="850" dirty="0" smtClean="0"/>
                <a:t>417</a:t>
              </a:r>
              <a:endParaRPr lang="en-US" sz="850" dirty="0"/>
            </a:p>
          </p:txBody>
        </p:sp>
        <p:sp>
          <p:nvSpPr>
            <p:cNvPr id="95" name="TextBox 94"/>
            <p:cNvSpPr txBox="1"/>
            <p:nvPr/>
          </p:nvSpPr>
          <p:spPr>
            <a:xfrm rot="2662964">
              <a:off x="7757932" y="2207329"/>
              <a:ext cx="348172" cy="223138"/>
            </a:xfrm>
            <a:prstGeom prst="rect">
              <a:avLst/>
            </a:prstGeom>
            <a:noFill/>
          </p:spPr>
          <p:txBody>
            <a:bodyPr wrap="none" rtlCol="0">
              <a:spAutoFit/>
            </a:bodyPr>
            <a:lstStyle/>
            <a:p>
              <a:r>
                <a:rPr lang="en-US" sz="850" dirty="0" smtClean="0"/>
                <a:t>327</a:t>
              </a:r>
              <a:endParaRPr lang="en-US" sz="850" dirty="0"/>
            </a:p>
          </p:txBody>
        </p:sp>
        <p:sp>
          <p:nvSpPr>
            <p:cNvPr id="96" name="TextBox 95"/>
            <p:cNvSpPr txBox="1"/>
            <p:nvPr/>
          </p:nvSpPr>
          <p:spPr>
            <a:xfrm rot="2662964">
              <a:off x="9246089" y="2207329"/>
              <a:ext cx="348172" cy="223138"/>
            </a:xfrm>
            <a:prstGeom prst="rect">
              <a:avLst/>
            </a:prstGeom>
            <a:noFill/>
          </p:spPr>
          <p:txBody>
            <a:bodyPr wrap="none" rtlCol="0">
              <a:spAutoFit/>
            </a:bodyPr>
            <a:lstStyle/>
            <a:p>
              <a:r>
                <a:rPr lang="en-US" sz="850" dirty="0" smtClean="0"/>
                <a:t>413</a:t>
              </a:r>
              <a:endParaRPr lang="en-US" sz="850" dirty="0"/>
            </a:p>
          </p:txBody>
        </p:sp>
        <p:sp>
          <p:nvSpPr>
            <p:cNvPr id="97" name="TextBox 96"/>
            <p:cNvSpPr txBox="1"/>
            <p:nvPr/>
          </p:nvSpPr>
          <p:spPr>
            <a:xfrm rot="2662964">
              <a:off x="8810216" y="2207329"/>
              <a:ext cx="348172" cy="223138"/>
            </a:xfrm>
            <a:prstGeom prst="rect">
              <a:avLst/>
            </a:prstGeom>
            <a:noFill/>
          </p:spPr>
          <p:txBody>
            <a:bodyPr wrap="none" rtlCol="0">
              <a:spAutoFit/>
            </a:bodyPr>
            <a:lstStyle/>
            <a:p>
              <a:r>
                <a:rPr lang="en-US" sz="850" dirty="0" smtClean="0"/>
                <a:t>392</a:t>
              </a:r>
              <a:endParaRPr lang="en-US" sz="850" dirty="0"/>
            </a:p>
          </p:txBody>
        </p:sp>
        <p:sp>
          <p:nvSpPr>
            <p:cNvPr id="98" name="TextBox 97"/>
            <p:cNvSpPr txBox="1"/>
            <p:nvPr/>
          </p:nvSpPr>
          <p:spPr>
            <a:xfrm rot="2662964">
              <a:off x="8664488" y="2207329"/>
              <a:ext cx="348172" cy="223138"/>
            </a:xfrm>
            <a:prstGeom prst="rect">
              <a:avLst/>
            </a:prstGeom>
            <a:noFill/>
          </p:spPr>
          <p:txBody>
            <a:bodyPr wrap="none" rtlCol="0">
              <a:spAutoFit/>
            </a:bodyPr>
            <a:lstStyle/>
            <a:p>
              <a:r>
                <a:rPr lang="en-US" sz="850" dirty="0" smtClean="0"/>
                <a:t>369</a:t>
              </a:r>
              <a:endParaRPr lang="en-US" sz="850" dirty="0"/>
            </a:p>
          </p:txBody>
        </p:sp>
        <p:sp>
          <p:nvSpPr>
            <p:cNvPr id="99" name="TextBox 98"/>
            <p:cNvSpPr txBox="1"/>
            <p:nvPr/>
          </p:nvSpPr>
          <p:spPr>
            <a:xfrm rot="2662964">
              <a:off x="8367937" y="2207329"/>
              <a:ext cx="348172" cy="223138"/>
            </a:xfrm>
            <a:prstGeom prst="rect">
              <a:avLst/>
            </a:prstGeom>
            <a:noFill/>
          </p:spPr>
          <p:txBody>
            <a:bodyPr wrap="none" rtlCol="0">
              <a:spAutoFit/>
            </a:bodyPr>
            <a:lstStyle/>
            <a:p>
              <a:r>
                <a:rPr lang="en-US" sz="850" dirty="0" smtClean="0"/>
                <a:t>349</a:t>
              </a:r>
              <a:endParaRPr lang="en-US" sz="850" dirty="0"/>
            </a:p>
          </p:txBody>
        </p:sp>
        <p:sp>
          <p:nvSpPr>
            <p:cNvPr id="100" name="TextBox 99"/>
            <p:cNvSpPr txBox="1"/>
            <p:nvPr/>
          </p:nvSpPr>
          <p:spPr>
            <a:xfrm rot="2662964">
              <a:off x="8218685" y="2207329"/>
              <a:ext cx="348172" cy="223138"/>
            </a:xfrm>
            <a:prstGeom prst="rect">
              <a:avLst/>
            </a:prstGeom>
            <a:noFill/>
          </p:spPr>
          <p:txBody>
            <a:bodyPr wrap="none" rtlCol="0">
              <a:spAutoFit/>
            </a:bodyPr>
            <a:lstStyle/>
            <a:p>
              <a:r>
                <a:rPr lang="en-US" sz="850" dirty="0" smtClean="0"/>
                <a:t>336</a:t>
              </a:r>
              <a:endParaRPr lang="en-US" sz="850" dirty="0"/>
            </a:p>
          </p:txBody>
        </p:sp>
        <p:sp>
          <p:nvSpPr>
            <p:cNvPr id="101" name="TextBox 100"/>
            <p:cNvSpPr txBox="1"/>
            <p:nvPr/>
          </p:nvSpPr>
          <p:spPr>
            <a:xfrm rot="2662964">
              <a:off x="6724918" y="2207329"/>
              <a:ext cx="348172" cy="223138"/>
            </a:xfrm>
            <a:prstGeom prst="rect">
              <a:avLst/>
            </a:prstGeom>
            <a:noFill/>
          </p:spPr>
          <p:txBody>
            <a:bodyPr wrap="none" rtlCol="0">
              <a:spAutoFit/>
            </a:bodyPr>
            <a:lstStyle/>
            <a:p>
              <a:r>
                <a:rPr lang="en-US" sz="850" dirty="0" smtClean="0"/>
                <a:t>260</a:t>
              </a:r>
              <a:endParaRPr lang="en-US" sz="850" dirty="0"/>
            </a:p>
          </p:txBody>
        </p:sp>
        <p:sp>
          <p:nvSpPr>
            <p:cNvPr id="102" name="TextBox 101"/>
            <p:cNvSpPr txBox="1"/>
            <p:nvPr/>
          </p:nvSpPr>
          <p:spPr>
            <a:xfrm rot="2662964">
              <a:off x="6406286" y="2207329"/>
              <a:ext cx="348172" cy="223138"/>
            </a:xfrm>
            <a:prstGeom prst="rect">
              <a:avLst/>
            </a:prstGeom>
            <a:noFill/>
          </p:spPr>
          <p:txBody>
            <a:bodyPr wrap="none" rtlCol="0">
              <a:spAutoFit/>
            </a:bodyPr>
            <a:lstStyle/>
            <a:p>
              <a:r>
                <a:rPr lang="en-US" sz="850" dirty="0" smtClean="0"/>
                <a:t>242</a:t>
              </a:r>
              <a:endParaRPr lang="en-US" sz="850" dirty="0"/>
            </a:p>
          </p:txBody>
        </p:sp>
        <p:sp>
          <p:nvSpPr>
            <p:cNvPr id="122" name="TextBox 121"/>
            <p:cNvSpPr txBox="1"/>
            <p:nvPr/>
          </p:nvSpPr>
          <p:spPr>
            <a:xfrm rot="2662964">
              <a:off x="6565521" y="2207329"/>
              <a:ext cx="348172" cy="223138"/>
            </a:xfrm>
            <a:prstGeom prst="rect">
              <a:avLst/>
            </a:prstGeom>
            <a:noFill/>
          </p:spPr>
          <p:txBody>
            <a:bodyPr wrap="none" rtlCol="0">
              <a:spAutoFit/>
            </a:bodyPr>
            <a:lstStyle/>
            <a:p>
              <a:r>
                <a:rPr lang="en-US" sz="850" dirty="0" smtClean="0"/>
                <a:t>255</a:t>
              </a:r>
              <a:endParaRPr lang="en-US" sz="850" dirty="0"/>
            </a:p>
          </p:txBody>
        </p:sp>
        <p:sp>
          <p:nvSpPr>
            <p:cNvPr id="125" name="TextBox 124"/>
            <p:cNvSpPr txBox="1"/>
            <p:nvPr/>
          </p:nvSpPr>
          <p:spPr>
            <a:xfrm rot="2662964">
              <a:off x="5825271" y="2207329"/>
              <a:ext cx="348172" cy="223138"/>
            </a:xfrm>
            <a:prstGeom prst="rect">
              <a:avLst/>
            </a:prstGeom>
            <a:noFill/>
          </p:spPr>
          <p:txBody>
            <a:bodyPr wrap="none" rtlCol="0">
              <a:spAutoFit/>
            </a:bodyPr>
            <a:lstStyle/>
            <a:p>
              <a:r>
                <a:rPr lang="en-US" sz="850" dirty="0" smtClean="0"/>
                <a:t>196</a:t>
              </a:r>
              <a:endParaRPr lang="en-US" sz="850" dirty="0"/>
            </a:p>
          </p:txBody>
        </p:sp>
        <p:sp>
          <p:nvSpPr>
            <p:cNvPr id="126" name="TextBox 125"/>
            <p:cNvSpPr txBox="1"/>
            <p:nvPr/>
          </p:nvSpPr>
          <p:spPr>
            <a:xfrm rot="2662964">
              <a:off x="6117370" y="2207329"/>
              <a:ext cx="348172" cy="223138"/>
            </a:xfrm>
            <a:prstGeom prst="rect">
              <a:avLst/>
            </a:prstGeom>
            <a:noFill/>
          </p:spPr>
          <p:txBody>
            <a:bodyPr wrap="none" rtlCol="0">
              <a:spAutoFit/>
            </a:bodyPr>
            <a:lstStyle/>
            <a:p>
              <a:r>
                <a:rPr lang="en-US" sz="850" dirty="0" smtClean="0"/>
                <a:t>204</a:t>
              </a:r>
              <a:endParaRPr lang="en-US" sz="850" dirty="0"/>
            </a:p>
          </p:txBody>
        </p:sp>
        <p:sp>
          <p:nvSpPr>
            <p:cNvPr id="128" name="TextBox 127"/>
            <p:cNvSpPr txBox="1"/>
            <p:nvPr/>
          </p:nvSpPr>
          <p:spPr>
            <a:xfrm rot="2662964">
              <a:off x="8064803" y="2207329"/>
              <a:ext cx="348172" cy="223138"/>
            </a:xfrm>
            <a:prstGeom prst="rect">
              <a:avLst/>
            </a:prstGeom>
            <a:noFill/>
          </p:spPr>
          <p:txBody>
            <a:bodyPr wrap="none" rtlCol="0">
              <a:spAutoFit/>
            </a:bodyPr>
            <a:lstStyle/>
            <a:p>
              <a:r>
                <a:rPr lang="en-US" sz="850" dirty="0" smtClean="0"/>
                <a:t>333</a:t>
              </a:r>
              <a:endParaRPr lang="en-US" sz="850" dirty="0"/>
            </a:p>
          </p:txBody>
        </p:sp>
        <p:sp>
          <p:nvSpPr>
            <p:cNvPr id="129" name="TextBox 128"/>
            <p:cNvSpPr txBox="1"/>
            <p:nvPr/>
          </p:nvSpPr>
          <p:spPr>
            <a:xfrm rot="2662964">
              <a:off x="7918754" y="2207329"/>
              <a:ext cx="348172" cy="223138"/>
            </a:xfrm>
            <a:prstGeom prst="rect">
              <a:avLst/>
            </a:prstGeom>
            <a:noFill/>
          </p:spPr>
          <p:txBody>
            <a:bodyPr wrap="none" rtlCol="0">
              <a:spAutoFit/>
            </a:bodyPr>
            <a:lstStyle/>
            <a:p>
              <a:r>
                <a:rPr lang="en-US" sz="850" dirty="0" smtClean="0"/>
                <a:t>329</a:t>
              </a:r>
              <a:endParaRPr lang="en-US" sz="850" dirty="0"/>
            </a:p>
          </p:txBody>
        </p:sp>
        <p:sp>
          <p:nvSpPr>
            <p:cNvPr id="130" name="TextBox 129"/>
            <p:cNvSpPr txBox="1"/>
            <p:nvPr/>
          </p:nvSpPr>
          <p:spPr>
            <a:xfrm rot="2662964">
              <a:off x="8953803" y="2207329"/>
              <a:ext cx="348172" cy="223138"/>
            </a:xfrm>
            <a:prstGeom prst="rect">
              <a:avLst/>
            </a:prstGeom>
            <a:noFill/>
          </p:spPr>
          <p:txBody>
            <a:bodyPr wrap="none" rtlCol="0">
              <a:spAutoFit/>
            </a:bodyPr>
            <a:lstStyle/>
            <a:p>
              <a:r>
                <a:rPr lang="en-US" sz="850" dirty="0" smtClean="0"/>
                <a:t>400</a:t>
              </a:r>
              <a:endParaRPr lang="en-US" sz="850" dirty="0"/>
            </a:p>
          </p:txBody>
        </p:sp>
        <p:sp>
          <p:nvSpPr>
            <p:cNvPr id="131" name="TextBox 130"/>
            <p:cNvSpPr txBox="1"/>
            <p:nvPr/>
          </p:nvSpPr>
          <p:spPr>
            <a:xfrm rot="2662964">
              <a:off x="9118903" y="2207329"/>
              <a:ext cx="348172" cy="223138"/>
            </a:xfrm>
            <a:prstGeom prst="rect">
              <a:avLst/>
            </a:prstGeom>
            <a:noFill/>
          </p:spPr>
          <p:txBody>
            <a:bodyPr wrap="none" rtlCol="0">
              <a:spAutoFit/>
            </a:bodyPr>
            <a:lstStyle/>
            <a:p>
              <a:r>
                <a:rPr lang="en-US" sz="850" dirty="0" smtClean="0"/>
                <a:t>409</a:t>
              </a:r>
              <a:endParaRPr lang="en-US" sz="850" dirty="0"/>
            </a:p>
          </p:txBody>
        </p:sp>
      </p:grpSp>
    </p:spTree>
    <p:extLst>
      <p:ext uri="{BB962C8B-B14F-4D97-AF65-F5344CB8AC3E}">
        <p14:creationId xmlns:p14="http://schemas.microsoft.com/office/powerpoint/2010/main" val="965884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48849"/>
          <a:stretch/>
        </p:blipFill>
        <p:spPr>
          <a:xfrm>
            <a:off x="1828800" y="2001127"/>
            <a:ext cx="8381157" cy="4287099"/>
          </a:xfrm>
          <a:prstGeom prst="rect">
            <a:avLst/>
          </a:prstGeom>
        </p:spPr>
      </p:pic>
      <p:cxnSp>
        <p:nvCxnSpPr>
          <p:cNvPr id="6" name="Straight Connector 5"/>
          <p:cNvCxnSpPr/>
          <p:nvPr/>
        </p:nvCxnSpPr>
        <p:spPr>
          <a:xfrm flipH="1" flipV="1">
            <a:off x="1700214" y="1323786"/>
            <a:ext cx="128586" cy="6073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1966915" y="1323785"/>
            <a:ext cx="19048"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1985965" y="1323786"/>
            <a:ext cx="142873" cy="547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2119315" y="1328547"/>
            <a:ext cx="138110"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2366965" y="1319022"/>
            <a:ext cx="47623" cy="5429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2600328" y="1323785"/>
            <a:ext cx="6394" cy="55278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2784143" y="1328548"/>
            <a:ext cx="54309" cy="5207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906973" y="1323785"/>
            <a:ext cx="2917" cy="53913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3050275" y="1319023"/>
            <a:ext cx="92978" cy="54389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3186752" y="1269243"/>
            <a:ext cx="20472" cy="6073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3551013" y="1262210"/>
            <a:ext cx="86115" cy="62118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3814676" y="1256601"/>
            <a:ext cx="115879" cy="61996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4230806" y="1248770"/>
            <a:ext cx="286603" cy="67556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4312693" y="1262418"/>
            <a:ext cx="334371" cy="6482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flipV="1">
            <a:off x="4338643" y="1314263"/>
            <a:ext cx="424426" cy="5691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4343405" y="1319028"/>
            <a:ext cx="590261" cy="5643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4428699" y="1262418"/>
            <a:ext cx="655093" cy="64144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4612943" y="1255594"/>
            <a:ext cx="777925" cy="6550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6075432" y="1273429"/>
            <a:ext cx="495965" cy="6167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7069541" y="1255594"/>
            <a:ext cx="129653"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7185547" y="1255594"/>
            <a:ext cx="163772" cy="6414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7451679" y="1255594"/>
            <a:ext cx="40942"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10119815" y="1255595"/>
            <a:ext cx="348018" cy="6073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9505666" y="1255595"/>
            <a:ext cx="436728" cy="6073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7499445" y="1248770"/>
            <a:ext cx="136477" cy="63462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7799696" y="1248771"/>
            <a:ext cx="68239" cy="6073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9355540" y="1262418"/>
            <a:ext cx="184245" cy="6005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9034818" y="1241946"/>
            <a:ext cx="232012" cy="6277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8454788" y="1255595"/>
            <a:ext cx="279780" cy="6141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8591266" y="1255595"/>
            <a:ext cx="211540" cy="6073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V="1">
            <a:off x="8734567" y="1248771"/>
            <a:ext cx="109182" cy="6073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V="1">
            <a:off x="9178119" y="1248771"/>
            <a:ext cx="116006" cy="6005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8291015" y="1248771"/>
            <a:ext cx="402609" cy="65509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flipV="1">
            <a:off x="3753225" y="1344707"/>
            <a:ext cx="27205" cy="5318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flipV="1">
            <a:off x="8072652" y="1248771"/>
            <a:ext cx="20470" cy="6141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837982" y="684570"/>
            <a:ext cx="10836565" cy="419461"/>
            <a:chOff x="837982" y="684570"/>
            <a:chExt cx="10836565" cy="419461"/>
          </a:xfrm>
        </p:grpSpPr>
        <p:sp>
          <p:nvSpPr>
            <p:cNvPr id="49" name="Rectangle 48"/>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0" name="Picture 49"/>
            <p:cNvPicPr>
              <a:picLocks noChangeAspect="1"/>
            </p:cNvPicPr>
            <p:nvPr/>
          </p:nvPicPr>
          <p:blipFill rotWithShape="1">
            <a:blip r:embed="rId4"/>
            <a:srcRect l="8629" t="85641"/>
            <a:stretch/>
          </p:blipFill>
          <p:spPr>
            <a:xfrm>
              <a:off x="978194" y="764329"/>
              <a:ext cx="10696353" cy="339702"/>
            </a:xfrm>
            <a:prstGeom prst="rect">
              <a:avLst/>
            </a:prstGeom>
          </p:spPr>
        </p:pic>
        <p:sp>
          <p:nvSpPr>
            <p:cNvPr id="51" name="Rectangle 50"/>
            <p:cNvSpPr/>
            <p:nvPr/>
          </p:nvSpPr>
          <p:spPr>
            <a:xfrm>
              <a:off x="837982" y="68457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3" name="Straight Connector 52"/>
          <p:cNvCxnSpPr/>
          <p:nvPr/>
        </p:nvCxnSpPr>
        <p:spPr>
          <a:xfrm flipH="1" flipV="1">
            <a:off x="6782938" y="1248770"/>
            <a:ext cx="116005" cy="614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flipV="1">
            <a:off x="3876384" y="1245381"/>
            <a:ext cx="156529" cy="61071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flipV="1">
            <a:off x="3921262" y="1250991"/>
            <a:ext cx="254953" cy="60510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3421988" y="1256600"/>
            <a:ext cx="71839" cy="6540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9956042" y="1248771"/>
            <a:ext cx="395785" cy="6209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V="1">
            <a:off x="9805916" y="1262419"/>
            <a:ext cx="416257" cy="6005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9655791" y="1262419"/>
            <a:ext cx="402609" cy="6141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flipV="1">
            <a:off x="7003354" y="1252252"/>
            <a:ext cx="52539" cy="6379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V="1">
            <a:off x="7956645" y="1262418"/>
            <a:ext cx="34120" cy="5936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flipV="1">
            <a:off x="3241344" y="1262419"/>
            <a:ext cx="116005" cy="70285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flipV="1">
            <a:off x="5868537" y="1255595"/>
            <a:ext cx="545911" cy="6073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flipV="1">
            <a:off x="5800300" y="1248771"/>
            <a:ext cx="470846" cy="6209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flipV="1">
            <a:off x="5800299" y="1255595"/>
            <a:ext cx="334370" cy="62779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flipV="1">
            <a:off x="4551528" y="1276066"/>
            <a:ext cx="696036" cy="648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H="1" flipV="1">
            <a:off x="3971500" y="1255595"/>
            <a:ext cx="348016" cy="62779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flipH="1" flipV="1">
            <a:off x="4758521" y="1257869"/>
            <a:ext cx="775646" cy="6459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p:cNvCxnSpPr/>
          <p:nvPr/>
        </p:nvCxnSpPr>
        <p:spPr>
          <a:xfrm flipH="1" flipV="1">
            <a:off x="4763069" y="1248771"/>
            <a:ext cx="900752" cy="65509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H="1" flipV="1">
            <a:off x="5058771" y="1257868"/>
            <a:ext cx="768823" cy="63917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flipH="1" flipV="1">
            <a:off x="5290783" y="1251045"/>
            <a:ext cx="693760" cy="63917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flipV="1">
            <a:off x="8884693" y="1262420"/>
            <a:ext cx="286604" cy="6004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flipH="1" flipV="1">
            <a:off x="6696502" y="1251044"/>
            <a:ext cx="59140" cy="62552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666205" y="1844838"/>
            <a:ext cx="10881360" cy="1402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6" name="Group 135"/>
          <p:cNvGrpSpPr/>
          <p:nvPr/>
        </p:nvGrpSpPr>
        <p:grpSpPr>
          <a:xfrm>
            <a:off x="1749212" y="1857768"/>
            <a:ext cx="8491674" cy="261259"/>
            <a:chOff x="1749212" y="1857768"/>
            <a:chExt cx="8491674" cy="261259"/>
          </a:xfrm>
        </p:grpSpPr>
        <p:sp>
          <p:nvSpPr>
            <p:cNvPr id="74" name="TextBox 73"/>
            <p:cNvSpPr txBox="1"/>
            <p:nvPr/>
          </p:nvSpPr>
          <p:spPr>
            <a:xfrm rot="2662964">
              <a:off x="3224443" y="1876829"/>
              <a:ext cx="293670" cy="223138"/>
            </a:xfrm>
            <a:prstGeom prst="rect">
              <a:avLst/>
            </a:prstGeom>
            <a:noFill/>
          </p:spPr>
          <p:txBody>
            <a:bodyPr wrap="none" rtlCol="0">
              <a:spAutoFit/>
            </a:bodyPr>
            <a:lstStyle/>
            <a:p>
              <a:r>
                <a:rPr lang="en-US" sz="850" dirty="0" smtClean="0"/>
                <a:t>70</a:t>
              </a:r>
              <a:endParaRPr lang="en-US" sz="850" dirty="0"/>
            </a:p>
          </p:txBody>
        </p:sp>
        <p:sp>
          <p:nvSpPr>
            <p:cNvPr id="75" name="TextBox 74"/>
            <p:cNvSpPr txBox="1"/>
            <p:nvPr/>
          </p:nvSpPr>
          <p:spPr>
            <a:xfrm rot="2662964">
              <a:off x="2911441" y="1876829"/>
              <a:ext cx="293670" cy="223138"/>
            </a:xfrm>
            <a:prstGeom prst="rect">
              <a:avLst/>
            </a:prstGeom>
            <a:noFill/>
          </p:spPr>
          <p:txBody>
            <a:bodyPr wrap="none" rtlCol="0">
              <a:spAutoFit/>
            </a:bodyPr>
            <a:lstStyle/>
            <a:p>
              <a:r>
                <a:rPr lang="en-US" sz="850" dirty="0" smtClean="0"/>
                <a:t>64</a:t>
              </a:r>
              <a:endParaRPr lang="en-US" sz="850" dirty="0"/>
            </a:p>
          </p:txBody>
        </p:sp>
        <p:sp>
          <p:nvSpPr>
            <p:cNvPr id="76" name="TextBox 75"/>
            <p:cNvSpPr txBox="1"/>
            <p:nvPr/>
          </p:nvSpPr>
          <p:spPr>
            <a:xfrm rot="2662964">
              <a:off x="2767901" y="1876829"/>
              <a:ext cx="293670" cy="223138"/>
            </a:xfrm>
            <a:prstGeom prst="rect">
              <a:avLst/>
            </a:prstGeom>
            <a:noFill/>
          </p:spPr>
          <p:txBody>
            <a:bodyPr wrap="none" rtlCol="0">
              <a:spAutoFit/>
            </a:bodyPr>
            <a:lstStyle/>
            <a:p>
              <a:r>
                <a:rPr lang="en-US" sz="850" dirty="0" smtClean="0"/>
                <a:t>53</a:t>
              </a:r>
              <a:endParaRPr lang="en-US" sz="850" dirty="0"/>
            </a:p>
          </p:txBody>
        </p:sp>
        <p:sp>
          <p:nvSpPr>
            <p:cNvPr id="77" name="TextBox 76"/>
            <p:cNvSpPr txBox="1"/>
            <p:nvPr/>
          </p:nvSpPr>
          <p:spPr>
            <a:xfrm rot="2662964">
              <a:off x="2629678" y="1876829"/>
              <a:ext cx="293670" cy="223138"/>
            </a:xfrm>
            <a:prstGeom prst="rect">
              <a:avLst/>
            </a:prstGeom>
            <a:noFill/>
          </p:spPr>
          <p:txBody>
            <a:bodyPr wrap="none" rtlCol="0">
              <a:spAutoFit/>
            </a:bodyPr>
            <a:lstStyle/>
            <a:p>
              <a:r>
                <a:rPr lang="en-US" sz="850" dirty="0" smtClean="0"/>
                <a:t>51</a:t>
              </a:r>
              <a:endParaRPr lang="en-US" sz="850" dirty="0"/>
            </a:p>
          </p:txBody>
        </p:sp>
        <p:sp>
          <p:nvSpPr>
            <p:cNvPr id="78" name="TextBox 77"/>
            <p:cNvSpPr txBox="1"/>
            <p:nvPr/>
          </p:nvSpPr>
          <p:spPr>
            <a:xfrm rot="2662964">
              <a:off x="2475506" y="1876829"/>
              <a:ext cx="293670" cy="223138"/>
            </a:xfrm>
            <a:prstGeom prst="rect">
              <a:avLst/>
            </a:prstGeom>
            <a:noFill/>
          </p:spPr>
          <p:txBody>
            <a:bodyPr wrap="none" rtlCol="0">
              <a:spAutoFit/>
            </a:bodyPr>
            <a:lstStyle/>
            <a:p>
              <a:r>
                <a:rPr lang="en-US" sz="850" dirty="0" smtClean="0"/>
                <a:t>35</a:t>
              </a:r>
              <a:endParaRPr lang="en-US" sz="850" dirty="0"/>
            </a:p>
          </p:txBody>
        </p:sp>
        <p:sp>
          <p:nvSpPr>
            <p:cNvPr id="80" name="TextBox 79"/>
            <p:cNvSpPr txBox="1"/>
            <p:nvPr/>
          </p:nvSpPr>
          <p:spPr>
            <a:xfrm rot="2662964">
              <a:off x="1885399" y="1876829"/>
              <a:ext cx="293670" cy="223138"/>
            </a:xfrm>
            <a:prstGeom prst="rect">
              <a:avLst/>
            </a:prstGeom>
            <a:noFill/>
          </p:spPr>
          <p:txBody>
            <a:bodyPr wrap="none" rtlCol="0">
              <a:spAutoFit/>
            </a:bodyPr>
            <a:lstStyle/>
            <a:p>
              <a:r>
                <a:rPr lang="en-US" sz="850" dirty="0" smtClean="0"/>
                <a:t>16</a:t>
              </a:r>
              <a:endParaRPr lang="en-US" sz="850" dirty="0"/>
            </a:p>
          </p:txBody>
        </p:sp>
        <p:sp>
          <p:nvSpPr>
            <p:cNvPr id="81" name="TextBox 80"/>
            <p:cNvSpPr txBox="1"/>
            <p:nvPr/>
          </p:nvSpPr>
          <p:spPr>
            <a:xfrm rot="2662964">
              <a:off x="2039572" y="1876829"/>
              <a:ext cx="293670" cy="223138"/>
            </a:xfrm>
            <a:prstGeom prst="rect">
              <a:avLst/>
            </a:prstGeom>
            <a:noFill/>
          </p:spPr>
          <p:txBody>
            <a:bodyPr wrap="none" rtlCol="0">
              <a:spAutoFit/>
            </a:bodyPr>
            <a:lstStyle/>
            <a:p>
              <a:r>
                <a:rPr lang="en-US" sz="850" dirty="0" smtClean="0"/>
                <a:t>18</a:t>
              </a:r>
              <a:endParaRPr lang="en-US" sz="850" dirty="0"/>
            </a:p>
          </p:txBody>
        </p:sp>
        <p:sp>
          <p:nvSpPr>
            <p:cNvPr id="82" name="TextBox 81"/>
            <p:cNvSpPr txBox="1"/>
            <p:nvPr/>
          </p:nvSpPr>
          <p:spPr>
            <a:xfrm rot="2662964">
              <a:off x="2188428" y="1876829"/>
              <a:ext cx="293670" cy="223138"/>
            </a:xfrm>
            <a:prstGeom prst="rect">
              <a:avLst/>
            </a:prstGeom>
            <a:noFill/>
          </p:spPr>
          <p:txBody>
            <a:bodyPr wrap="none" rtlCol="0">
              <a:spAutoFit/>
            </a:bodyPr>
            <a:lstStyle/>
            <a:p>
              <a:r>
                <a:rPr lang="en-US" sz="850" dirty="0" smtClean="0"/>
                <a:t>23</a:t>
              </a:r>
              <a:endParaRPr lang="en-US" sz="850" dirty="0"/>
            </a:p>
          </p:txBody>
        </p:sp>
        <p:sp>
          <p:nvSpPr>
            <p:cNvPr id="83" name="TextBox 82"/>
            <p:cNvSpPr txBox="1"/>
            <p:nvPr/>
          </p:nvSpPr>
          <p:spPr>
            <a:xfrm rot="2662964">
              <a:off x="2321335" y="1876829"/>
              <a:ext cx="293670" cy="223138"/>
            </a:xfrm>
            <a:prstGeom prst="rect">
              <a:avLst/>
            </a:prstGeom>
            <a:noFill/>
          </p:spPr>
          <p:txBody>
            <a:bodyPr wrap="none" rtlCol="0">
              <a:spAutoFit/>
            </a:bodyPr>
            <a:lstStyle/>
            <a:p>
              <a:r>
                <a:rPr lang="en-US" sz="850" dirty="0" smtClean="0"/>
                <a:t>27</a:t>
              </a:r>
              <a:endParaRPr lang="en-US" sz="850" dirty="0"/>
            </a:p>
          </p:txBody>
        </p:sp>
        <p:sp>
          <p:nvSpPr>
            <p:cNvPr id="84" name="TextBox 83"/>
            <p:cNvSpPr txBox="1"/>
            <p:nvPr/>
          </p:nvSpPr>
          <p:spPr>
            <a:xfrm rot="2662964">
              <a:off x="1749212" y="1895889"/>
              <a:ext cx="239168" cy="223138"/>
            </a:xfrm>
            <a:prstGeom prst="rect">
              <a:avLst/>
            </a:prstGeom>
            <a:noFill/>
          </p:spPr>
          <p:txBody>
            <a:bodyPr wrap="none" rtlCol="0">
              <a:spAutoFit/>
            </a:bodyPr>
            <a:lstStyle/>
            <a:p>
              <a:r>
                <a:rPr lang="en-US" sz="850" dirty="0" smtClean="0"/>
                <a:t>1</a:t>
              </a:r>
              <a:endParaRPr lang="en-US" sz="850" dirty="0"/>
            </a:p>
          </p:txBody>
        </p:sp>
        <p:sp>
          <p:nvSpPr>
            <p:cNvPr id="86" name="TextBox 85"/>
            <p:cNvSpPr txBox="1"/>
            <p:nvPr/>
          </p:nvSpPr>
          <p:spPr>
            <a:xfrm rot="2662964">
              <a:off x="3078328" y="1876829"/>
              <a:ext cx="293670" cy="223138"/>
            </a:xfrm>
            <a:prstGeom prst="rect">
              <a:avLst/>
            </a:prstGeom>
            <a:noFill/>
          </p:spPr>
          <p:txBody>
            <a:bodyPr wrap="none" rtlCol="0">
              <a:spAutoFit/>
            </a:bodyPr>
            <a:lstStyle/>
            <a:p>
              <a:r>
                <a:rPr lang="en-US" sz="850" dirty="0" smtClean="0"/>
                <a:t>68</a:t>
              </a:r>
              <a:endParaRPr lang="en-US" sz="850" dirty="0"/>
            </a:p>
          </p:txBody>
        </p:sp>
        <p:sp>
          <p:nvSpPr>
            <p:cNvPr id="88" name="TextBox 87"/>
            <p:cNvSpPr txBox="1"/>
            <p:nvPr/>
          </p:nvSpPr>
          <p:spPr>
            <a:xfrm rot="2662964">
              <a:off x="3378182" y="1876829"/>
              <a:ext cx="293670" cy="223138"/>
            </a:xfrm>
            <a:prstGeom prst="rect">
              <a:avLst/>
            </a:prstGeom>
            <a:noFill/>
          </p:spPr>
          <p:txBody>
            <a:bodyPr wrap="none" rtlCol="0">
              <a:spAutoFit/>
            </a:bodyPr>
            <a:lstStyle/>
            <a:p>
              <a:r>
                <a:rPr lang="en-US" sz="850" dirty="0" smtClean="0"/>
                <a:t>81</a:t>
              </a:r>
              <a:endParaRPr lang="en-US" sz="850" dirty="0"/>
            </a:p>
          </p:txBody>
        </p:sp>
        <p:sp>
          <p:nvSpPr>
            <p:cNvPr id="107" name="TextBox 106"/>
            <p:cNvSpPr txBox="1"/>
            <p:nvPr/>
          </p:nvSpPr>
          <p:spPr>
            <a:xfrm rot="2662964">
              <a:off x="6467603" y="1857768"/>
              <a:ext cx="348172" cy="223138"/>
            </a:xfrm>
            <a:prstGeom prst="rect">
              <a:avLst/>
            </a:prstGeom>
            <a:noFill/>
          </p:spPr>
          <p:txBody>
            <a:bodyPr wrap="none" rtlCol="0">
              <a:spAutoFit/>
            </a:bodyPr>
            <a:lstStyle/>
            <a:p>
              <a:r>
                <a:rPr lang="en-US" sz="850" dirty="0" smtClean="0"/>
                <a:t>207</a:t>
              </a:r>
              <a:endParaRPr lang="en-US" sz="850" dirty="0"/>
            </a:p>
          </p:txBody>
        </p:sp>
        <p:sp>
          <p:nvSpPr>
            <p:cNvPr id="114" name="TextBox 113"/>
            <p:cNvSpPr txBox="1"/>
            <p:nvPr/>
          </p:nvSpPr>
          <p:spPr>
            <a:xfrm rot="2662964">
              <a:off x="9010591" y="1857768"/>
              <a:ext cx="348172" cy="223138"/>
            </a:xfrm>
            <a:prstGeom prst="rect">
              <a:avLst/>
            </a:prstGeom>
            <a:noFill/>
          </p:spPr>
          <p:txBody>
            <a:bodyPr wrap="none" rtlCol="0">
              <a:spAutoFit/>
            </a:bodyPr>
            <a:lstStyle/>
            <a:p>
              <a:r>
                <a:rPr lang="en-US" sz="850" dirty="0" smtClean="0"/>
                <a:t>360</a:t>
              </a:r>
              <a:endParaRPr lang="en-US" sz="850" dirty="0"/>
            </a:p>
          </p:txBody>
        </p:sp>
        <p:sp>
          <p:nvSpPr>
            <p:cNvPr id="116" name="TextBox 115"/>
            <p:cNvSpPr txBox="1"/>
            <p:nvPr/>
          </p:nvSpPr>
          <p:spPr>
            <a:xfrm rot="2662964">
              <a:off x="9892714" y="1857768"/>
              <a:ext cx="348172" cy="223138"/>
            </a:xfrm>
            <a:prstGeom prst="rect">
              <a:avLst/>
            </a:prstGeom>
            <a:noFill/>
          </p:spPr>
          <p:txBody>
            <a:bodyPr wrap="none" rtlCol="0">
              <a:spAutoFit/>
            </a:bodyPr>
            <a:lstStyle/>
            <a:p>
              <a:r>
                <a:rPr lang="en-US" sz="850" dirty="0" smtClean="0"/>
                <a:t>417</a:t>
              </a:r>
              <a:endParaRPr lang="en-US" sz="850" dirty="0"/>
            </a:p>
          </p:txBody>
        </p:sp>
        <p:sp>
          <p:nvSpPr>
            <p:cNvPr id="118" name="TextBox 117"/>
            <p:cNvSpPr txBox="1"/>
            <p:nvPr/>
          </p:nvSpPr>
          <p:spPr>
            <a:xfrm rot="2662964">
              <a:off x="9742211" y="1857768"/>
              <a:ext cx="348172" cy="223138"/>
            </a:xfrm>
            <a:prstGeom prst="rect">
              <a:avLst/>
            </a:prstGeom>
            <a:noFill/>
          </p:spPr>
          <p:txBody>
            <a:bodyPr wrap="none" rtlCol="0">
              <a:spAutoFit/>
            </a:bodyPr>
            <a:lstStyle/>
            <a:p>
              <a:r>
                <a:rPr lang="en-US" sz="850" dirty="0" smtClean="0"/>
                <a:t>413</a:t>
              </a:r>
              <a:endParaRPr lang="en-US" sz="850" dirty="0"/>
            </a:p>
          </p:txBody>
        </p:sp>
        <p:sp>
          <p:nvSpPr>
            <p:cNvPr id="119" name="TextBox 118"/>
            <p:cNvSpPr txBox="1"/>
            <p:nvPr/>
          </p:nvSpPr>
          <p:spPr>
            <a:xfrm rot="2662964">
              <a:off x="9306338" y="1857768"/>
              <a:ext cx="348172" cy="223138"/>
            </a:xfrm>
            <a:prstGeom prst="rect">
              <a:avLst/>
            </a:prstGeom>
            <a:noFill/>
          </p:spPr>
          <p:txBody>
            <a:bodyPr wrap="none" rtlCol="0">
              <a:spAutoFit/>
            </a:bodyPr>
            <a:lstStyle/>
            <a:p>
              <a:r>
                <a:rPr lang="en-US" sz="850" dirty="0" smtClean="0"/>
                <a:t>392</a:t>
              </a:r>
              <a:endParaRPr lang="en-US" sz="850" dirty="0"/>
            </a:p>
          </p:txBody>
        </p:sp>
        <p:sp>
          <p:nvSpPr>
            <p:cNvPr id="120" name="TextBox 119"/>
            <p:cNvSpPr txBox="1"/>
            <p:nvPr/>
          </p:nvSpPr>
          <p:spPr>
            <a:xfrm rot="2662964">
              <a:off x="9160610" y="1857768"/>
              <a:ext cx="348172" cy="223138"/>
            </a:xfrm>
            <a:prstGeom prst="rect">
              <a:avLst/>
            </a:prstGeom>
            <a:noFill/>
          </p:spPr>
          <p:txBody>
            <a:bodyPr wrap="none" rtlCol="0">
              <a:spAutoFit/>
            </a:bodyPr>
            <a:lstStyle/>
            <a:p>
              <a:r>
                <a:rPr lang="en-US" sz="850" dirty="0" smtClean="0"/>
                <a:t>369</a:t>
              </a:r>
              <a:endParaRPr lang="en-US" sz="850" dirty="0"/>
            </a:p>
          </p:txBody>
        </p:sp>
        <p:sp>
          <p:nvSpPr>
            <p:cNvPr id="85" name="TextBox 84"/>
            <p:cNvSpPr txBox="1"/>
            <p:nvPr/>
          </p:nvSpPr>
          <p:spPr>
            <a:xfrm rot="2662964">
              <a:off x="5551819" y="1857768"/>
              <a:ext cx="348172" cy="223138"/>
            </a:xfrm>
            <a:prstGeom prst="rect">
              <a:avLst/>
            </a:prstGeom>
            <a:noFill/>
          </p:spPr>
          <p:txBody>
            <a:bodyPr wrap="none" rtlCol="0">
              <a:spAutoFit/>
            </a:bodyPr>
            <a:lstStyle/>
            <a:p>
              <a:r>
                <a:rPr lang="en-US" sz="850" dirty="0" smtClean="0"/>
                <a:t>142</a:t>
              </a:r>
              <a:endParaRPr lang="en-US" sz="850" dirty="0"/>
            </a:p>
          </p:txBody>
        </p:sp>
        <p:sp>
          <p:nvSpPr>
            <p:cNvPr id="87" name="TextBox 86"/>
            <p:cNvSpPr txBox="1"/>
            <p:nvPr/>
          </p:nvSpPr>
          <p:spPr>
            <a:xfrm rot="2662964">
              <a:off x="5707243" y="1857768"/>
              <a:ext cx="348172" cy="223138"/>
            </a:xfrm>
            <a:prstGeom prst="rect">
              <a:avLst/>
            </a:prstGeom>
            <a:noFill/>
          </p:spPr>
          <p:txBody>
            <a:bodyPr wrap="none" rtlCol="0">
              <a:spAutoFit/>
            </a:bodyPr>
            <a:lstStyle/>
            <a:p>
              <a:r>
                <a:rPr lang="en-US" sz="850" dirty="0" smtClean="0"/>
                <a:t>155</a:t>
              </a:r>
              <a:endParaRPr lang="en-US" sz="850" dirty="0"/>
            </a:p>
          </p:txBody>
        </p:sp>
        <p:sp>
          <p:nvSpPr>
            <p:cNvPr id="89" name="TextBox 88"/>
            <p:cNvSpPr txBox="1"/>
            <p:nvPr/>
          </p:nvSpPr>
          <p:spPr>
            <a:xfrm rot="2662964">
              <a:off x="3925492" y="1857768"/>
              <a:ext cx="348172" cy="223138"/>
            </a:xfrm>
            <a:prstGeom prst="rect">
              <a:avLst/>
            </a:prstGeom>
            <a:noFill/>
          </p:spPr>
          <p:txBody>
            <a:bodyPr wrap="none" rtlCol="0">
              <a:spAutoFit/>
            </a:bodyPr>
            <a:lstStyle/>
            <a:p>
              <a:r>
                <a:rPr lang="en-US" sz="850" dirty="0" smtClean="0"/>
                <a:t>100</a:t>
              </a:r>
              <a:endParaRPr lang="en-US" sz="850" dirty="0"/>
            </a:p>
          </p:txBody>
        </p:sp>
        <p:sp>
          <p:nvSpPr>
            <p:cNvPr id="90" name="TextBox 89"/>
            <p:cNvSpPr txBox="1"/>
            <p:nvPr/>
          </p:nvSpPr>
          <p:spPr>
            <a:xfrm rot="2662964">
              <a:off x="3813977" y="1876829"/>
              <a:ext cx="293670" cy="223138"/>
            </a:xfrm>
            <a:prstGeom prst="rect">
              <a:avLst/>
            </a:prstGeom>
            <a:noFill/>
          </p:spPr>
          <p:txBody>
            <a:bodyPr wrap="none" rtlCol="0">
              <a:spAutoFit/>
            </a:bodyPr>
            <a:lstStyle/>
            <a:p>
              <a:r>
                <a:rPr lang="en-US" sz="850" dirty="0" smtClean="0"/>
                <a:t>97</a:t>
              </a:r>
              <a:endParaRPr lang="en-US" sz="850" dirty="0"/>
            </a:p>
          </p:txBody>
        </p:sp>
        <p:sp>
          <p:nvSpPr>
            <p:cNvPr id="91" name="TextBox 90"/>
            <p:cNvSpPr txBox="1"/>
            <p:nvPr/>
          </p:nvSpPr>
          <p:spPr>
            <a:xfrm rot="2662964">
              <a:off x="4812967" y="1857768"/>
              <a:ext cx="348172" cy="223138"/>
            </a:xfrm>
            <a:prstGeom prst="rect">
              <a:avLst/>
            </a:prstGeom>
            <a:noFill/>
          </p:spPr>
          <p:txBody>
            <a:bodyPr wrap="none" rtlCol="0">
              <a:spAutoFit/>
            </a:bodyPr>
            <a:lstStyle/>
            <a:p>
              <a:r>
                <a:rPr lang="en-US" sz="850" dirty="0" smtClean="0"/>
                <a:t>125</a:t>
              </a:r>
              <a:endParaRPr lang="en-US" sz="850" dirty="0"/>
            </a:p>
          </p:txBody>
        </p:sp>
        <p:sp>
          <p:nvSpPr>
            <p:cNvPr id="92" name="TextBox 91"/>
            <p:cNvSpPr txBox="1"/>
            <p:nvPr/>
          </p:nvSpPr>
          <p:spPr>
            <a:xfrm rot="2662964">
              <a:off x="4962183" y="1857768"/>
              <a:ext cx="348172" cy="223138"/>
            </a:xfrm>
            <a:prstGeom prst="rect">
              <a:avLst/>
            </a:prstGeom>
            <a:noFill/>
          </p:spPr>
          <p:txBody>
            <a:bodyPr wrap="none" rtlCol="0">
              <a:spAutoFit/>
            </a:bodyPr>
            <a:lstStyle/>
            <a:p>
              <a:r>
                <a:rPr lang="en-US" sz="850" dirty="0" smtClean="0"/>
                <a:t>127</a:t>
              </a:r>
              <a:endParaRPr lang="en-US" sz="850" dirty="0"/>
            </a:p>
          </p:txBody>
        </p:sp>
        <p:sp>
          <p:nvSpPr>
            <p:cNvPr id="93" name="TextBox 92"/>
            <p:cNvSpPr txBox="1"/>
            <p:nvPr/>
          </p:nvSpPr>
          <p:spPr>
            <a:xfrm rot="2662964">
              <a:off x="5114614" y="1857768"/>
              <a:ext cx="348172" cy="223138"/>
            </a:xfrm>
            <a:prstGeom prst="rect">
              <a:avLst/>
            </a:prstGeom>
            <a:noFill/>
          </p:spPr>
          <p:txBody>
            <a:bodyPr wrap="none" rtlCol="0">
              <a:spAutoFit/>
            </a:bodyPr>
            <a:lstStyle/>
            <a:p>
              <a:r>
                <a:rPr lang="en-US" sz="850" dirty="0" smtClean="0"/>
                <a:t>131</a:t>
              </a:r>
              <a:endParaRPr lang="en-US" sz="850" dirty="0"/>
            </a:p>
          </p:txBody>
        </p:sp>
        <p:sp>
          <p:nvSpPr>
            <p:cNvPr id="94" name="TextBox 93"/>
            <p:cNvSpPr txBox="1"/>
            <p:nvPr/>
          </p:nvSpPr>
          <p:spPr>
            <a:xfrm rot="2662964">
              <a:off x="5251728" y="1857768"/>
              <a:ext cx="348172" cy="223138"/>
            </a:xfrm>
            <a:prstGeom prst="rect">
              <a:avLst/>
            </a:prstGeom>
            <a:noFill/>
          </p:spPr>
          <p:txBody>
            <a:bodyPr wrap="none" rtlCol="0">
              <a:spAutoFit/>
            </a:bodyPr>
            <a:lstStyle/>
            <a:p>
              <a:r>
                <a:rPr lang="en-US" sz="850" dirty="0" smtClean="0"/>
                <a:t>137</a:t>
              </a:r>
              <a:endParaRPr lang="en-US" sz="850" dirty="0"/>
            </a:p>
          </p:txBody>
        </p:sp>
        <p:sp>
          <p:nvSpPr>
            <p:cNvPr id="95" name="TextBox 94"/>
            <p:cNvSpPr txBox="1"/>
            <p:nvPr/>
          </p:nvSpPr>
          <p:spPr>
            <a:xfrm rot="2662964">
              <a:off x="5401775" y="1857768"/>
              <a:ext cx="348172" cy="223138"/>
            </a:xfrm>
            <a:prstGeom prst="rect">
              <a:avLst/>
            </a:prstGeom>
            <a:noFill/>
          </p:spPr>
          <p:txBody>
            <a:bodyPr wrap="none" rtlCol="0">
              <a:spAutoFit/>
            </a:bodyPr>
            <a:lstStyle/>
            <a:p>
              <a:r>
                <a:rPr lang="en-US" sz="850" dirty="0" smtClean="0"/>
                <a:t>141</a:t>
              </a:r>
              <a:endParaRPr lang="en-US" sz="850" dirty="0"/>
            </a:p>
          </p:txBody>
        </p:sp>
        <p:sp>
          <p:nvSpPr>
            <p:cNvPr id="96" name="TextBox 95"/>
            <p:cNvSpPr txBox="1"/>
            <p:nvPr/>
          </p:nvSpPr>
          <p:spPr>
            <a:xfrm rot="2662964">
              <a:off x="4647885" y="1857768"/>
              <a:ext cx="348172" cy="223138"/>
            </a:xfrm>
            <a:prstGeom prst="rect">
              <a:avLst/>
            </a:prstGeom>
            <a:noFill/>
          </p:spPr>
          <p:txBody>
            <a:bodyPr wrap="none" rtlCol="0">
              <a:spAutoFit/>
            </a:bodyPr>
            <a:lstStyle/>
            <a:p>
              <a:r>
                <a:rPr lang="en-US" sz="850" dirty="0" smtClean="0"/>
                <a:t>123</a:t>
              </a:r>
              <a:endParaRPr lang="en-US" sz="850" dirty="0"/>
            </a:p>
          </p:txBody>
        </p:sp>
        <p:sp>
          <p:nvSpPr>
            <p:cNvPr id="97" name="TextBox 96"/>
            <p:cNvSpPr txBox="1"/>
            <p:nvPr/>
          </p:nvSpPr>
          <p:spPr>
            <a:xfrm rot="2662964">
              <a:off x="4513207" y="1857768"/>
              <a:ext cx="348172" cy="223138"/>
            </a:xfrm>
            <a:prstGeom prst="rect">
              <a:avLst/>
            </a:prstGeom>
            <a:noFill/>
          </p:spPr>
          <p:txBody>
            <a:bodyPr wrap="none" rtlCol="0">
              <a:spAutoFit/>
            </a:bodyPr>
            <a:lstStyle/>
            <a:p>
              <a:r>
                <a:rPr lang="en-US" sz="850" dirty="0" smtClean="0"/>
                <a:t>122</a:t>
              </a:r>
              <a:endParaRPr lang="en-US" sz="850" dirty="0"/>
            </a:p>
          </p:txBody>
        </p:sp>
        <p:sp>
          <p:nvSpPr>
            <p:cNvPr id="98" name="TextBox 97"/>
            <p:cNvSpPr txBox="1"/>
            <p:nvPr/>
          </p:nvSpPr>
          <p:spPr>
            <a:xfrm rot="2662964">
              <a:off x="4362578" y="1857768"/>
              <a:ext cx="348172" cy="223138"/>
            </a:xfrm>
            <a:prstGeom prst="rect">
              <a:avLst/>
            </a:prstGeom>
            <a:noFill/>
          </p:spPr>
          <p:txBody>
            <a:bodyPr wrap="none" rtlCol="0">
              <a:spAutoFit/>
            </a:bodyPr>
            <a:lstStyle/>
            <a:p>
              <a:r>
                <a:rPr lang="en-US" sz="850" dirty="0" smtClean="0"/>
                <a:t>115</a:t>
              </a:r>
              <a:endParaRPr lang="en-US" sz="850" dirty="0"/>
            </a:p>
          </p:txBody>
        </p:sp>
        <p:sp>
          <p:nvSpPr>
            <p:cNvPr id="99" name="TextBox 98"/>
            <p:cNvSpPr txBox="1"/>
            <p:nvPr/>
          </p:nvSpPr>
          <p:spPr>
            <a:xfrm rot="2662964">
              <a:off x="4212307" y="1857768"/>
              <a:ext cx="348172" cy="223138"/>
            </a:xfrm>
            <a:prstGeom prst="rect">
              <a:avLst/>
            </a:prstGeom>
            <a:noFill/>
          </p:spPr>
          <p:txBody>
            <a:bodyPr wrap="none" rtlCol="0">
              <a:spAutoFit/>
            </a:bodyPr>
            <a:lstStyle/>
            <a:p>
              <a:r>
                <a:rPr lang="en-US" sz="850" dirty="0" smtClean="0"/>
                <a:t>102</a:t>
              </a:r>
              <a:endParaRPr lang="en-US" sz="850" dirty="0"/>
            </a:p>
          </p:txBody>
        </p:sp>
        <p:sp>
          <p:nvSpPr>
            <p:cNvPr id="100" name="TextBox 99"/>
            <p:cNvSpPr txBox="1"/>
            <p:nvPr/>
          </p:nvSpPr>
          <p:spPr>
            <a:xfrm rot="2662964">
              <a:off x="4074217" y="1857768"/>
              <a:ext cx="348172" cy="223138"/>
            </a:xfrm>
            <a:prstGeom prst="rect">
              <a:avLst/>
            </a:prstGeom>
            <a:noFill/>
          </p:spPr>
          <p:txBody>
            <a:bodyPr wrap="none" rtlCol="0">
              <a:spAutoFit/>
            </a:bodyPr>
            <a:lstStyle/>
            <a:p>
              <a:r>
                <a:rPr lang="en-US" sz="850" dirty="0" smtClean="0"/>
                <a:t>101</a:t>
              </a:r>
              <a:endParaRPr lang="en-US" sz="850" dirty="0"/>
            </a:p>
          </p:txBody>
        </p:sp>
        <p:sp>
          <p:nvSpPr>
            <p:cNvPr id="101" name="TextBox 100"/>
            <p:cNvSpPr txBox="1"/>
            <p:nvPr/>
          </p:nvSpPr>
          <p:spPr>
            <a:xfrm rot="2662964">
              <a:off x="3668826" y="1876829"/>
              <a:ext cx="293670" cy="223138"/>
            </a:xfrm>
            <a:prstGeom prst="rect">
              <a:avLst/>
            </a:prstGeom>
            <a:noFill/>
          </p:spPr>
          <p:txBody>
            <a:bodyPr wrap="none" rtlCol="0">
              <a:spAutoFit/>
            </a:bodyPr>
            <a:lstStyle/>
            <a:p>
              <a:r>
                <a:rPr lang="en-US" sz="850" dirty="0" smtClean="0"/>
                <a:t>91</a:t>
              </a:r>
              <a:endParaRPr lang="en-US" sz="850" dirty="0"/>
            </a:p>
          </p:txBody>
        </p:sp>
        <p:sp>
          <p:nvSpPr>
            <p:cNvPr id="103" name="TextBox 102"/>
            <p:cNvSpPr txBox="1"/>
            <p:nvPr/>
          </p:nvSpPr>
          <p:spPr>
            <a:xfrm rot="2662964">
              <a:off x="3520001" y="1876829"/>
              <a:ext cx="293670" cy="223138"/>
            </a:xfrm>
            <a:prstGeom prst="rect">
              <a:avLst/>
            </a:prstGeom>
            <a:noFill/>
          </p:spPr>
          <p:txBody>
            <a:bodyPr wrap="none" rtlCol="0">
              <a:spAutoFit/>
            </a:bodyPr>
            <a:lstStyle/>
            <a:p>
              <a:r>
                <a:rPr lang="en-US" sz="850" dirty="0" smtClean="0"/>
                <a:t>86</a:t>
              </a:r>
              <a:endParaRPr lang="en-US" sz="850" dirty="0"/>
            </a:p>
          </p:txBody>
        </p:sp>
        <p:sp>
          <p:nvSpPr>
            <p:cNvPr id="104" name="TextBox 103"/>
            <p:cNvSpPr txBox="1"/>
            <p:nvPr/>
          </p:nvSpPr>
          <p:spPr>
            <a:xfrm rot="2662964">
              <a:off x="5861305" y="1857768"/>
              <a:ext cx="348172" cy="223138"/>
            </a:xfrm>
            <a:prstGeom prst="rect">
              <a:avLst/>
            </a:prstGeom>
            <a:noFill/>
          </p:spPr>
          <p:txBody>
            <a:bodyPr wrap="none" rtlCol="0">
              <a:spAutoFit/>
            </a:bodyPr>
            <a:lstStyle/>
            <a:p>
              <a:r>
                <a:rPr lang="en-US" sz="850" dirty="0" smtClean="0"/>
                <a:t>169</a:t>
              </a:r>
              <a:endParaRPr lang="en-US" sz="850" dirty="0"/>
            </a:p>
          </p:txBody>
        </p:sp>
        <p:sp>
          <p:nvSpPr>
            <p:cNvPr id="105" name="TextBox 104"/>
            <p:cNvSpPr txBox="1"/>
            <p:nvPr/>
          </p:nvSpPr>
          <p:spPr>
            <a:xfrm rot="2662964">
              <a:off x="6010823" y="1857768"/>
              <a:ext cx="348172" cy="223138"/>
            </a:xfrm>
            <a:prstGeom prst="rect">
              <a:avLst/>
            </a:prstGeom>
            <a:noFill/>
          </p:spPr>
          <p:txBody>
            <a:bodyPr wrap="none" rtlCol="0">
              <a:spAutoFit/>
            </a:bodyPr>
            <a:lstStyle/>
            <a:p>
              <a:r>
                <a:rPr lang="en-US" sz="850" dirty="0" smtClean="0"/>
                <a:t>195</a:t>
              </a:r>
              <a:endParaRPr lang="en-US" sz="850" dirty="0"/>
            </a:p>
          </p:txBody>
        </p:sp>
        <p:sp>
          <p:nvSpPr>
            <p:cNvPr id="106" name="TextBox 105"/>
            <p:cNvSpPr txBox="1"/>
            <p:nvPr/>
          </p:nvSpPr>
          <p:spPr>
            <a:xfrm rot="2662964">
              <a:off x="6308406" y="1857768"/>
              <a:ext cx="348172" cy="223138"/>
            </a:xfrm>
            <a:prstGeom prst="rect">
              <a:avLst/>
            </a:prstGeom>
            <a:noFill/>
          </p:spPr>
          <p:txBody>
            <a:bodyPr wrap="none" rtlCol="0">
              <a:spAutoFit/>
            </a:bodyPr>
            <a:lstStyle/>
            <a:p>
              <a:r>
                <a:rPr lang="en-US" sz="850" dirty="0" smtClean="0"/>
                <a:t>197</a:t>
              </a:r>
              <a:endParaRPr lang="en-US" sz="850" dirty="0"/>
            </a:p>
          </p:txBody>
        </p:sp>
        <p:sp>
          <p:nvSpPr>
            <p:cNvPr id="126" name="TextBox 125"/>
            <p:cNvSpPr txBox="1"/>
            <p:nvPr/>
          </p:nvSpPr>
          <p:spPr>
            <a:xfrm rot="2662964">
              <a:off x="6164444" y="1857768"/>
              <a:ext cx="348172" cy="223138"/>
            </a:xfrm>
            <a:prstGeom prst="rect">
              <a:avLst/>
            </a:prstGeom>
            <a:noFill/>
          </p:spPr>
          <p:txBody>
            <a:bodyPr wrap="none" rtlCol="0">
              <a:spAutoFit/>
            </a:bodyPr>
            <a:lstStyle/>
            <a:p>
              <a:r>
                <a:rPr lang="en-US" sz="850" dirty="0" smtClean="0"/>
                <a:t>196</a:t>
              </a:r>
              <a:endParaRPr lang="en-US" sz="850" dirty="0"/>
            </a:p>
          </p:txBody>
        </p:sp>
        <p:sp>
          <p:nvSpPr>
            <p:cNvPr id="108" name="TextBox 107"/>
            <p:cNvSpPr txBox="1"/>
            <p:nvPr/>
          </p:nvSpPr>
          <p:spPr>
            <a:xfrm rot="2662964">
              <a:off x="7212507" y="1857768"/>
              <a:ext cx="348172" cy="223138"/>
            </a:xfrm>
            <a:prstGeom prst="rect">
              <a:avLst/>
            </a:prstGeom>
            <a:noFill/>
          </p:spPr>
          <p:txBody>
            <a:bodyPr wrap="none" rtlCol="0">
              <a:spAutoFit/>
            </a:bodyPr>
            <a:lstStyle/>
            <a:p>
              <a:r>
                <a:rPr lang="en-US" sz="850" dirty="0" smtClean="0"/>
                <a:t>266</a:t>
              </a:r>
              <a:endParaRPr lang="en-US" sz="850" dirty="0"/>
            </a:p>
          </p:txBody>
        </p:sp>
        <p:sp>
          <p:nvSpPr>
            <p:cNvPr id="109" name="TextBox 108"/>
            <p:cNvSpPr txBox="1"/>
            <p:nvPr/>
          </p:nvSpPr>
          <p:spPr>
            <a:xfrm rot="2662964">
              <a:off x="7363471" y="1857768"/>
              <a:ext cx="348172" cy="223138"/>
            </a:xfrm>
            <a:prstGeom prst="rect">
              <a:avLst/>
            </a:prstGeom>
            <a:noFill/>
          </p:spPr>
          <p:txBody>
            <a:bodyPr wrap="none" rtlCol="0">
              <a:spAutoFit/>
            </a:bodyPr>
            <a:lstStyle/>
            <a:p>
              <a:r>
                <a:rPr lang="en-US" sz="850" dirty="0" smtClean="0"/>
                <a:t>280</a:t>
              </a:r>
              <a:endParaRPr lang="en-US" sz="850" dirty="0"/>
            </a:p>
          </p:txBody>
        </p:sp>
        <p:sp>
          <p:nvSpPr>
            <p:cNvPr id="110" name="TextBox 109"/>
            <p:cNvSpPr txBox="1"/>
            <p:nvPr/>
          </p:nvSpPr>
          <p:spPr>
            <a:xfrm rot="2662964">
              <a:off x="7498416" y="1857768"/>
              <a:ext cx="348172" cy="223138"/>
            </a:xfrm>
            <a:prstGeom prst="rect">
              <a:avLst/>
            </a:prstGeom>
            <a:noFill/>
          </p:spPr>
          <p:txBody>
            <a:bodyPr wrap="none" rtlCol="0">
              <a:spAutoFit/>
            </a:bodyPr>
            <a:lstStyle/>
            <a:p>
              <a:r>
                <a:rPr lang="en-US" sz="850" dirty="0" smtClean="0"/>
                <a:t>282</a:t>
              </a:r>
              <a:endParaRPr lang="en-US" sz="850" dirty="0"/>
            </a:p>
          </p:txBody>
        </p:sp>
        <p:sp>
          <p:nvSpPr>
            <p:cNvPr id="111" name="TextBox 110"/>
            <p:cNvSpPr txBox="1"/>
            <p:nvPr/>
          </p:nvSpPr>
          <p:spPr>
            <a:xfrm rot="2662964">
              <a:off x="7643146" y="1857768"/>
              <a:ext cx="348172" cy="223138"/>
            </a:xfrm>
            <a:prstGeom prst="rect">
              <a:avLst/>
            </a:prstGeom>
            <a:noFill/>
          </p:spPr>
          <p:txBody>
            <a:bodyPr wrap="none" rtlCol="0">
              <a:spAutoFit/>
            </a:bodyPr>
            <a:lstStyle/>
            <a:p>
              <a:r>
                <a:rPr lang="en-US" sz="850" dirty="0" smtClean="0"/>
                <a:t>298</a:t>
              </a:r>
              <a:endParaRPr lang="en-US" sz="850" dirty="0"/>
            </a:p>
          </p:txBody>
        </p:sp>
        <p:sp>
          <p:nvSpPr>
            <p:cNvPr id="112" name="TextBox 111"/>
            <p:cNvSpPr txBox="1"/>
            <p:nvPr/>
          </p:nvSpPr>
          <p:spPr>
            <a:xfrm rot="2662964">
              <a:off x="7794673" y="1857768"/>
              <a:ext cx="348172" cy="223138"/>
            </a:xfrm>
            <a:prstGeom prst="rect">
              <a:avLst/>
            </a:prstGeom>
            <a:noFill/>
          </p:spPr>
          <p:txBody>
            <a:bodyPr wrap="none" rtlCol="0">
              <a:spAutoFit/>
            </a:bodyPr>
            <a:lstStyle/>
            <a:p>
              <a:r>
                <a:rPr lang="en-US" sz="850" dirty="0" smtClean="0"/>
                <a:t>301</a:t>
              </a:r>
              <a:endParaRPr lang="en-US" sz="850" dirty="0"/>
            </a:p>
          </p:txBody>
        </p:sp>
        <p:sp>
          <p:nvSpPr>
            <p:cNvPr id="115" name="TextBox 114"/>
            <p:cNvSpPr txBox="1"/>
            <p:nvPr/>
          </p:nvSpPr>
          <p:spPr>
            <a:xfrm rot="2662964">
              <a:off x="7948834" y="1857768"/>
              <a:ext cx="348172" cy="223138"/>
            </a:xfrm>
            <a:prstGeom prst="rect">
              <a:avLst/>
            </a:prstGeom>
            <a:noFill/>
          </p:spPr>
          <p:txBody>
            <a:bodyPr wrap="none" rtlCol="0">
              <a:spAutoFit/>
            </a:bodyPr>
            <a:lstStyle/>
            <a:p>
              <a:r>
                <a:rPr lang="en-US" sz="850" dirty="0" smtClean="0"/>
                <a:t>307</a:t>
              </a:r>
              <a:endParaRPr lang="en-US" sz="850" dirty="0"/>
            </a:p>
          </p:txBody>
        </p:sp>
        <p:sp>
          <p:nvSpPr>
            <p:cNvPr id="117" name="TextBox 116"/>
            <p:cNvSpPr txBox="1"/>
            <p:nvPr/>
          </p:nvSpPr>
          <p:spPr>
            <a:xfrm rot="2662964">
              <a:off x="8103929" y="1857768"/>
              <a:ext cx="348172" cy="223138"/>
            </a:xfrm>
            <a:prstGeom prst="rect">
              <a:avLst/>
            </a:prstGeom>
            <a:noFill/>
          </p:spPr>
          <p:txBody>
            <a:bodyPr wrap="none" rtlCol="0">
              <a:spAutoFit/>
            </a:bodyPr>
            <a:lstStyle/>
            <a:p>
              <a:r>
                <a:rPr lang="en-US" sz="850" dirty="0" smtClean="0"/>
                <a:t>327</a:t>
              </a:r>
              <a:endParaRPr lang="en-US" sz="850" dirty="0"/>
            </a:p>
          </p:txBody>
        </p:sp>
        <p:sp>
          <p:nvSpPr>
            <p:cNvPr id="121" name="TextBox 120"/>
            <p:cNvSpPr txBox="1"/>
            <p:nvPr/>
          </p:nvSpPr>
          <p:spPr>
            <a:xfrm rot="2662964">
              <a:off x="8713934" y="1857768"/>
              <a:ext cx="348172" cy="223138"/>
            </a:xfrm>
            <a:prstGeom prst="rect">
              <a:avLst/>
            </a:prstGeom>
            <a:noFill/>
          </p:spPr>
          <p:txBody>
            <a:bodyPr wrap="none" rtlCol="0">
              <a:spAutoFit/>
            </a:bodyPr>
            <a:lstStyle/>
            <a:p>
              <a:r>
                <a:rPr lang="en-US" sz="850" dirty="0" smtClean="0"/>
                <a:t>349</a:t>
              </a:r>
              <a:endParaRPr lang="en-US" sz="850" dirty="0"/>
            </a:p>
          </p:txBody>
        </p:sp>
        <p:sp>
          <p:nvSpPr>
            <p:cNvPr id="122" name="TextBox 121"/>
            <p:cNvSpPr txBox="1"/>
            <p:nvPr/>
          </p:nvSpPr>
          <p:spPr>
            <a:xfrm rot="2662964">
              <a:off x="8564682" y="1857768"/>
              <a:ext cx="348172" cy="223138"/>
            </a:xfrm>
            <a:prstGeom prst="rect">
              <a:avLst/>
            </a:prstGeom>
            <a:noFill/>
          </p:spPr>
          <p:txBody>
            <a:bodyPr wrap="none" rtlCol="0">
              <a:spAutoFit/>
            </a:bodyPr>
            <a:lstStyle/>
            <a:p>
              <a:r>
                <a:rPr lang="en-US" sz="850" dirty="0" smtClean="0"/>
                <a:t>336</a:t>
              </a:r>
              <a:endParaRPr lang="en-US" sz="850" dirty="0"/>
            </a:p>
          </p:txBody>
        </p:sp>
        <p:sp>
          <p:nvSpPr>
            <p:cNvPr id="123" name="TextBox 122"/>
            <p:cNvSpPr txBox="1"/>
            <p:nvPr/>
          </p:nvSpPr>
          <p:spPr>
            <a:xfrm rot="2662964">
              <a:off x="7070915" y="1857768"/>
              <a:ext cx="348172" cy="223138"/>
            </a:xfrm>
            <a:prstGeom prst="rect">
              <a:avLst/>
            </a:prstGeom>
            <a:noFill/>
          </p:spPr>
          <p:txBody>
            <a:bodyPr wrap="none" rtlCol="0">
              <a:spAutoFit/>
            </a:bodyPr>
            <a:lstStyle/>
            <a:p>
              <a:r>
                <a:rPr lang="en-US" sz="850" dirty="0" smtClean="0"/>
                <a:t>260</a:t>
              </a:r>
              <a:endParaRPr lang="en-US" sz="850" dirty="0"/>
            </a:p>
          </p:txBody>
        </p:sp>
        <p:sp>
          <p:nvSpPr>
            <p:cNvPr id="124" name="TextBox 123"/>
            <p:cNvSpPr txBox="1"/>
            <p:nvPr/>
          </p:nvSpPr>
          <p:spPr>
            <a:xfrm rot="2662964">
              <a:off x="6752283" y="1857768"/>
              <a:ext cx="348172" cy="223138"/>
            </a:xfrm>
            <a:prstGeom prst="rect">
              <a:avLst/>
            </a:prstGeom>
            <a:noFill/>
          </p:spPr>
          <p:txBody>
            <a:bodyPr wrap="none" rtlCol="0">
              <a:spAutoFit/>
            </a:bodyPr>
            <a:lstStyle/>
            <a:p>
              <a:r>
                <a:rPr lang="en-US" sz="850" dirty="0" smtClean="0"/>
                <a:t>242</a:t>
              </a:r>
              <a:endParaRPr lang="en-US" sz="850" dirty="0"/>
            </a:p>
          </p:txBody>
        </p:sp>
        <p:sp>
          <p:nvSpPr>
            <p:cNvPr id="125" name="TextBox 124"/>
            <p:cNvSpPr txBox="1"/>
            <p:nvPr/>
          </p:nvSpPr>
          <p:spPr>
            <a:xfrm rot="2662964">
              <a:off x="6911518" y="1857768"/>
              <a:ext cx="348172" cy="223138"/>
            </a:xfrm>
            <a:prstGeom prst="rect">
              <a:avLst/>
            </a:prstGeom>
            <a:noFill/>
          </p:spPr>
          <p:txBody>
            <a:bodyPr wrap="none" rtlCol="0">
              <a:spAutoFit/>
            </a:bodyPr>
            <a:lstStyle/>
            <a:p>
              <a:r>
                <a:rPr lang="en-US" sz="850" dirty="0" smtClean="0"/>
                <a:t>255</a:t>
              </a:r>
              <a:endParaRPr lang="en-US" sz="850" dirty="0"/>
            </a:p>
          </p:txBody>
        </p:sp>
        <p:sp>
          <p:nvSpPr>
            <p:cNvPr id="128" name="TextBox 127"/>
            <p:cNvSpPr txBox="1"/>
            <p:nvPr/>
          </p:nvSpPr>
          <p:spPr>
            <a:xfrm rot="2662964">
              <a:off x="8410800" y="1857768"/>
              <a:ext cx="348172" cy="223138"/>
            </a:xfrm>
            <a:prstGeom prst="rect">
              <a:avLst/>
            </a:prstGeom>
            <a:noFill/>
          </p:spPr>
          <p:txBody>
            <a:bodyPr wrap="none" rtlCol="0">
              <a:spAutoFit/>
            </a:bodyPr>
            <a:lstStyle/>
            <a:p>
              <a:r>
                <a:rPr lang="en-US" sz="850" dirty="0" smtClean="0"/>
                <a:t>333</a:t>
              </a:r>
              <a:endParaRPr lang="en-US" sz="850" dirty="0"/>
            </a:p>
          </p:txBody>
        </p:sp>
        <p:sp>
          <p:nvSpPr>
            <p:cNvPr id="129" name="TextBox 128"/>
            <p:cNvSpPr txBox="1"/>
            <p:nvPr/>
          </p:nvSpPr>
          <p:spPr>
            <a:xfrm rot="2662964">
              <a:off x="8264751" y="1857768"/>
              <a:ext cx="348172" cy="223138"/>
            </a:xfrm>
            <a:prstGeom prst="rect">
              <a:avLst/>
            </a:prstGeom>
            <a:noFill/>
          </p:spPr>
          <p:txBody>
            <a:bodyPr wrap="none" rtlCol="0">
              <a:spAutoFit/>
            </a:bodyPr>
            <a:lstStyle/>
            <a:p>
              <a:r>
                <a:rPr lang="en-US" sz="850" dirty="0" smtClean="0"/>
                <a:t>329</a:t>
              </a:r>
              <a:endParaRPr lang="en-US" sz="850" dirty="0"/>
            </a:p>
          </p:txBody>
        </p:sp>
        <p:sp>
          <p:nvSpPr>
            <p:cNvPr id="130" name="TextBox 129"/>
            <p:cNvSpPr txBox="1"/>
            <p:nvPr/>
          </p:nvSpPr>
          <p:spPr>
            <a:xfrm rot="2662964">
              <a:off x="9449925" y="1857768"/>
              <a:ext cx="348172" cy="223138"/>
            </a:xfrm>
            <a:prstGeom prst="rect">
              <a:avLst/>
            </a:prstGeom>
            <a:noFill/>
          </p:spPr>
          <p:txBody>
            <a:bodyPr wrap="none" rtlCol="0">
              <a:spAutoFit/>
            </a:bodyPr>
            <a:lstStyle/>
            <a:p>
              <a:r>
                <a:rPr lang="en-US" sz="850" dirty="0" smtClean="0"/>
                <a:t>400</a:t>
              </a:r>
              <a:endParaRPr lang="en-US" sz="850" dirty="0"/>
            </a:p>
          </p:txBody>
        </p:sp>
        <p:sp>
          <p:nvSpPr>
            <p:cNvPr id="131" name="TextBox 130"/>
            <p:cNvSpPr txBox="1"/>
            <p:nvPr/>
          </p:nvSpPr>
          <p:spPr>
            <a:xfrm rot="2662964">
              <a:off x="9615025" y="1857768"/>
              <a:ext cx="348172" cy="223138"/>
            </a:xfrm>
            <a:prstGeom prst="rect">
              <a:avLst/>
            </a:prstGeom>
            <a:noFill/>
          </p:spPr>
          <p:txBody>
            <a:bodyPr wrap="none" rtlCol="0">
              <a:spAutoFit/>
            </a:bodyPr>
            <a:lstStyle/>
            <a:p>
              <a:r>
                <a:rPr lang="en-US" sz="850" dirty="0" smtClean="0"/>
                <a:t>409</a:t>
              </a:r>
              <a:endParaRPr lang="en-US" sz="850" dirty="0"/>
            </a:p>
          </p:txBody>
        </p:sp>
        <p:sp>
          <p:nvSpPr>
            <p:cNvPr id="132" name="TextBox 131"/>
            <p:cNvSpPr txBox="1"/>
            <p:nvPr/>
          </p:nvSpPr>
          <p:spPr>
            <a:xfrm rot="2662964">
              <a:off x="6615852" y="1857768"/>
              <a:ext cx="348172" cy="223138"/>
            </a:xfrm>
            <a:prstGeom prst="rect">
              <a:avLst/>
            </a:prstGeom>
            <a:noFill/>
          </p:spPr>
          <p:txBody>
            <a:bodyPr wrap="none" rtlCol="0">
              <a:spAutoFit/>
            </a:bodyPr>
            <a:lstStyle/>
            <a:p>
              <a:r>
                <a:rPr lang="en-US" sz="850" dirty="0" smtClean="0"/>
                <a:t>239</a:t>
              </a:r>
              <a:endParaRPr lang="en-US" sz="850" dirty="0"/>
            </a:p>
          </p:txBody>
        </p:sp>
        <p:sp>
          <p:nvSpPr>
            <p:cNvPr id="133" name="TextBox 132"/>
            <p:cNvSpPr txBox="1"/>
            <p:nvPr/>
          </p:nvSpPr>
          <p:spPr>
            <a:xfrm rot="2662964">
              <a:off x="8854672" y="1857768"/>
              <a:ext cx="348172" cy="223138"/>
            </a:xfrm>
            <a:prstGeom prst="rect">
              <a:avLst/>
            </a:prstGeom>
            <a:noFill/>
          </p:spPr>
          <p:txBody>
            <a:bodyPr wrap="none" rtlCol="0">
              <a:spAutoFit/>
            </a:bodyPr>
            <a:lstStyle/>
            <a:p>
              <a:r>
                <a:rPr lang="en-US" sz="850" dirty="0" smtClean="0"/>
                <a:t>358</a:t>
              </a:r>
              <a:endParaRPr lang="en-US" sz="850" dirty="0"/>
            </a:p>
          </p:txBody>
        </p:sp>
      </p:grpSp>
      <p:pic>
        <p:nvPicPr>
          <p:cNvPr id="70" name="Picture 2" descr="hgt_genome_4fbb6_42ed90.png (1883×66)"/>
          <p:cNvPicPr>
            <a:picLocks noChangeAspect="1" noChangeArrowheads="1"/>
          </p:cNvPicPr>
          <p:nvPr/>
        </p:nvPicPr>
        <p:blipFill rotWithShape="1">
          <a:blip r:embed="rId5">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grpSp>
        <p:nvGrpSpPr>
          <p:cNvPr id="187" name="Group 186"/>
          <p:cNvGrpSpPr/>
          <p:nvPr/>
        </p:nvGrpSpPr>
        <p:grpSpPr>
          <a:xfrm>
            <a:off x="9661146" y="4248041"/>
            <a:ext cx="959183" cy="1422528"/>
            <a:chOff x="9661146" y="3004457"/>
            <a:chExt cx="959183" cy="1422528"/>
          </a:xfrm>
        </p:grpSpPr>
        <p:pic>
          <p:nvPicPr>
            <p:cNvPr id="188" name="Picture 187"/>
            <p:cNvPicPr>
              <a:picLocks noChangeAspect="1"/>
            </p:cNvPicPr>
            <p:nvPr/>
          </p:nvPicPr>
          <p:blipFill rotWithShape="1">
            <a:blip r:embed="rId6"/>
            <a:srcRect l="36455" r="24671"/>
            <a:stretch/>
          </p:blipFill>
          <p:spPr>
            <a:xfrm>
              <a:off x="10045336" y="3023320"/>
              <a:ext cx="352697" cy="1403665"/>
            </a:xfrm>
            <a:prstGeom prst="rect">
              <a:avLst/>
            </a:prstGeom>
          </p:spPr>
        </p:pic>
        <p:sp>
          <p:nvSpPr>
            <p:cNvPr id="189" name="TextBox 188"/>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190" name="TextBox 189"/>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191" name="TextBox 190"/>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4062025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a:srcRect l="8629" t="85641"/>
          <a:stretch/>
        </p:blipFill>
        <p:spPr>
          <a:xfrm>
            <a:off x="978194" y="764329"/>
            <a:ext cx="10696353" cy="339702"/>
          </a:xfrm>
          <a:prstGeom prst="rect">
            <a:avLst/>
          </a:prstGeom>
        </p:spPr>
      </p:pic>
      <p:sp>
        <p:nvSpPr>
          <p:cNvPr id="9" name="Rectangle 8"/>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flipV="1">
            <a:off x="8549360" y="1282701"/>
            <a:ext cx="283490" cy="68073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8358626" y="1276352"/>
            <a:ext cx="404374" cy="69830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8151063" y="1263651"/>
            <a:ext cx="548437" cy="71100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926670" y="1257301"/>
            <a:ext cx="55280" cy="69491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7724717" y="1263650"/>
            <a:ext cx="111183" cy="71661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7442200" y="1257303"/>
            <a:ext cx="41294" cy="69491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7188200" y="1263652"/>
            <a:ext cx="87731" cy="66051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flipV="1">
            <a:off x="7061200" y="1270000"/>
            <a:ext cx="1558" cy="67099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855195" y="1263651"/>
            <a:ext cx="129805" cy="69978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6664461" y="1270002"/>
            <a:ext cx="110989" cy="69343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6096000" y="1333695"/>
            <a:ext cx="125286" cy="61852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5806142" y="1330707"/>
            <a:ext cx="201971" cy="5878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5310096" y="1318753"/>
            <a:ext cx="445575" cy="5941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5181602" y="1315764"/>
            <a:ext cx="372116" cy="60840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5181600" y="1327718"/>
            <a:ext cx="192604" cy="59083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4762500" y="1257302"/>
            <a:ext cx="28283" cy="6836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3917950" y="1263653"/>
            <a:ext cx="440877" cy="6941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3867150" y="1276350"/>
            <a:ext cx="295333" cy="6814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3543300" y="1276351"/>
            <a:ext cx="417230" cy="6926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3181350" y="1276350"/>
            <a:ext cx="577227" cy="69830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1726197" y="1361586"/>
            <a:ext cx="1376031" cy="67477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1993900" y="1295401"/>
            <a:ext cx="1315891" cy="67925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flipV="1">
            <a:off x="2813050" y="1276350"/>
            <a:ext cx="737963" cy="69269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4216400" y="1270003"/>
            <a:ext cx="355600" cy="68782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V="1">
            <a:off x="6451288" y="1250952"/>
            <a:ext cx="241612" cy="69565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4775200" y="1263652"/>
            <a:ext cx="206317" cy="68856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H="1" flipV="1">
            <a:off x="4954137" y="1276068"/>
            <a:ext cx="212503" cy="64248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V="1">
            <a:off x="8790582" y="1262418"/>
            <a:ext cx="749203" cy="6897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V="1">
            <a:off x="8986925" y="1269242"/>
            <a:ext cx="955469" cy="71102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flipV="1">
            <a:off x="9211318" y="1289716"/>
            <a:ext cx="847082" cy="67932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flipV="1">
            <a:off x="9396442" y="1289714"/>
            <a:ext cx="962209" cy="66250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V="1">
            <a:off x="9637664" y="1269242"/>
            <a:ext cx="843817" cy="7278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666205" y="1298368"/>
            <a:ext cx="10881360" cy="589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818605" y="1928187"/>
            <a:ext cx="10881360" cy="1678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1" name="Picture 2" descr="hgt_genome_4fbb6_42ed90.png (1883×66)"/>
          <p:cNvPicPr>
            <a:picLocks noChangeAspect="1" noChangeArrowheads="1"/>
          </p:cNvPicPr>
          <p:nvPr/>
        </p:nvPicPr>
        <p:blipFill rotWithShape="1">
          <a:blip r:embed="rId4">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grpSp>
        <p:nvGrpSpPr>
          <p:cNvPr id="153" name="Group 152"/>
          <p:cNvGrpSpPr/>
          <p:nvPr/>
        </p:nvGrpSpPr>
        <p:grpSpPr>
          <a:xfrm>
            <a:off x="3022575" y="1955486"/>
            <a:ext cx="6732549" cy="3585073"/>
            <a:chOff x="2373351" y="1909766"/>
            <a:chExt cx="6732549" cy="3585073"/>
          </a:xfrm>
        </p:grpSpPr>
        <p:pic>
          <p:nvPicPr>
            <p:cNvPr id="5" name="Picture 4"/>
            <p:cNvPicPr>
              <a:picLocks noChangeAspect="1"/>
            </p:cNvPicPr>
            <p:nvPr/>
          </p:nvPicPr>
          <p:blipFill rotWithShape="1">
            <a:blip r:embed="rId5"/>
            <a:srcRect t="48185"/>
            <a:stretch/>
          </p:blipFill>
          <p:spPr>
            <a:xfrm>
              <a:off x="2463455" y="2086272"/>
              <a:ext cx="6578346" cy="3408567"/>
            </a:xfrm>
            <a:prstGeom prst="rect">
              <a:avLst/>
            </a:prstGeom>
          </p:spPr>
        </p:pic>
        <p:grpSp>
          <p:nvGrpSpPr>
            <p:cNvPr id="152" name="Group 151"/>
            <p:cNvGrpSpPr/>
            <p:nvPr/>
          </p:nvGrpSpPr>
          <p:grpSpPr>
            <a:xfrm>
              <a:off x="2373351" y="1909766"/>
              <a:ext cx="6732549" cy="312065"/>
              <a:chOff x="2373351" y="1909766"/>
              <a:chExt cx="6732549" cy="312065"/>
            </a:xfrm>
          </p:grpSpPr>
          <p:sp>
            <p:nvSpPr>
              <p:cNvPr id="54" name="TextBox 53"/>
              <p:cNvSpPr txBox="1"/>
              <p:nvPr/>
            </p:nvSpPr>
            <p:spPr>
              <a:xfrm rot="2662964">
                <a:off x="2373351" y="1960221"/>
                <a:ext cx="256802" cy="261610"/>
              </a:xfrm>
              <a:prstGeom prst="rect">
                <a:avLst/>
              </a:prstGeom>
              <a:noFill/>
            </p:spPr>
            <p:txBody>
              <a:bodyPr wrap="none" rtlCol="0">
                <a:spAutoFit/>
              </a:bodyPr>
              <a:lstStyle/>
              <a:p>
                <a:r>
                  <a:rPr lang="en-US" sz="1100" dirty="0" smtClean="0"/>
                  <a:t>1</a:t>
                </a:r>
                <a:endParaRPr lang="en-US" sz="1100" dirty="0"/>
              </a:p>
            </p:txBody>
          </p:sp>
          <p:sp>
            <p:nvSpPr>
              <p:cNvPr id="55" name="TextBox 54"/>
              <p:cNvSpPr txBox="1"/>
              <p:nvPr/>
            </p:nvSpPr>
            <p:spPr>
              <a:xfrm rot="2662964">
                <a:off x="2541936" y="1934994"/>
                <a:ext cx="328936" cy="261610"/>
              </a:xfrm>
              <a:prstGeom prst="rect">
                <a:avLst/>
              </a:prstGeom>
              <a:noFill/>
            </p:spPr>
            <p:txBody>
              <a:bodyPr wrap="none" rtlCol="0">
                <a:spAutoFit/>
              </a:bodyPr>
              <a:lstStyle/>
              <a:p>
                <a:r>
                  <a:rPr lang="en-US" sz="1100" dirty="0" smtClean="0"/>
                  <a:t>18</a:t>
                </a:r>
                <a:endParaRPr lang="en-US" sz="1100" dirty="0"/>
              </a:p>
            </p:txBody>
          </p:sp>
          <p:sp>
            <p:nvSpPr>
              <p:cNvPr id="56" name="TextBox 55"/>
              <p:cNvSpPr txBox="1"/>
              <p:nvPr/>
            </p:nvSpPr>
            <p:spPr>
              <a:xfrm rot="2662964">
                <a:off x="2769558" y="1934994"/>
                <a:ext cx="328936" cy="261610"/>
              </a:xfrm>
              <a:prstGeom prst="rect">
                <a:avLst/>
              </a:prstGeom>
              <a:noFill/>
            </p:spPr>
            <p:txBody>
              <a:bodyPr wrap="none" rtlCol="0">
                <a:spAutoFit/>
              </a:bodyPr>
              <a:lstStyle/>
              <a:p>
                <a:r>
                  <a:rPr lang="en-US" sz="1100" dirty="0" smtClean="0"/>
                  <a:t>51</a:t>
                </a:r>
                <a:endParaRPr lang="en-US" sz="1100" dirty="0"/>
              </a:p>
            </p:txBody>
          </p:sp>
          <p:sp>
            <p:nvSpPr>
              <p:cNvPr id="57" name="TextBox 56"/>
              <p:cNvSpPr txBox="1"/>
              <p:nvPr/>
            </p:nvSpPr>
            <p:spPr>
              <a:xfrm rot="2662964">
                <a:off x="2962902" y="1934994"/>
                <a:ext cx="328936" cy="261610"/>
              </a:xfrm>
              <a:prstGeom prst="rect">
                <a:avLst/>
              </a:prstGeom>
              <a:noFill/>
            </p:spPr>
            <p:txBody>
              <a:bodyPr wrap="none" rtlCol="0">
                <a:spAutoFit/>
              </a:bodyPr>
              <a:lstStyle/>
              <a:p>
                <a:r>
                  <a:rPr lang="en-US" sz="1100" dirty="0" smtClean="0"/>
                  <a:t>68</a:t>
                </a:r>
                <a:endParaRPr lang="en-US" sz="1100" dirty="0"/>
              </a:p>
            </p:txBody>
          </p:sp>
          <p:sp>
            <p:nvSpPr>
              <p:cNvPr id="58" name="TextBox 57"/>
              <p:cNvSpPr txBox="1"/>
              <p:nvPr/>
            </p:nvSpPr>
            <p:spPr>
              <a:xfrm rot="2662964">
                <a:off x="3181265" y="1934994"/>
                <a:ext cx="328936" cy="261610"/>
              </a:xfrm>
              <a:prstGeom prst="rect">
                <a:avLst/>
              </a:prstGeom>
              <a:noFill/>
            </p:spPr>
            <p:txBody>
              <a:bodyPr wrap="none" rtlCol="0">
                <a:spAutoFit/>
              </a:bodyPr>
              <a:lstStyle/>
              <a:p>
                <a:r>
                  <a:rPr lang="en-US" sz="1100" dirty="0" smtClean="0"/>
                  <a:t>86</a:t>
                </a:r>
                <a:endParaRPr lang="en-US" sz="1100" dirty="0"/>
              </a:p>
            </p:txBody>
          </p:sp>
          <p:sp>
            <p:nvSpPr>
              <p:cNvPr id="59" name="TextBox 58"/>
              <p:cNvSpPr txBox="1"/>
              <p:nvPr/>
            </p:nvSpPr>
            <p:spPr>
              <a:xfrm rot="2662964">
                <a:off x="3343091" y="1934994"/>
                <a:ext cx="401072" cy="261610"/>
              </a:xfrm>
              <a:prstGeom prst="rect">
                <a:avLst/>
              </a:prstGeom>
              <a:noFill/>
            </p:spPr>
            <p:txBody>
              <a:bodyPr wrap="none" rtlCol="0">
                <a:spAutoFit/>
              </a:bodyPr>
              <a:lstStyle/>
              <a:p>
                <a:r>
                  <a:rPr lang="en-US" sz="1100" dirty="0" smtClean="0"/>
                  <a:t>100</a:t>
                </a:r>
                <a:endParaRPr lang="en-US" sz="1100" dirty="0"/>
              </a:p>
            </p:txBody>
          </p:sp>
          <p:sp>
            <p:nvSpPr>
              <p:cNvPr id="60" name="TextBox 59"/>
              <p:cNvSpPr txBox="1"/>
              <p:nvPr/>
            </p:nvSpPr>
            <p:spPr>
              <a:xfrm rot="2662964">
                <a:off x="3728253" y="1909766"/>
                <a:ext cx="401072" cy="261610"/>
              </a:xfrm>
              <a:prstGeom prst="rect">
                <a:avLst/>
              </a:prstGeom>
              <a:noFill/>
            </p:spPr>
            <p:txBody>
              <a:bodyPr wrap="none" rtlCol="0">
                <a:spAutoFit/>
              </a:bodyPr>
              <a:lstStyle/>
              <a:p>
                <a:r>
                  <a:rPr lang="en-US" sz="1100" dirty="0" smtClean="0"/>
                  <a:t>114</a:t>
                </a:r>
                <a:endParaRPr lang="en-US" sz="1100" dirty="0"/>
              </a:p>
            </p:txBody>
          </p:sp>
          <p:sp>
            <p:nvSpPr>
              <p:cNvPr id="61" name="TextBox 60"/>
              <p:cNvSpPr txBox="1"/>
              <p:nvPr/>
            </p:nvSpPr>
            <p:spPr>
              <a:xfrm rot="2662964">
                <a:off x="3539461" y="1934994"/>
                <a:ext cx="401072" cy="261610"/>
              </a:xfrm>
              <a:prstGeom prst="rect">
                <a:avLst/>
              </a:prstGeom>
              <a:noFill/>
            </p:spPr>
            <p:txBody>
              <a:bodyPr wrap="none" rtlCol="0">
                <a:spAutoFit/>
              </a:bodyPr>
              <a:lstStyle/>
              <a:p>
                <a:r>
                  <a:rPr lang="en-US" sz="1100" dirty="0" smtClean="0"/>
                  <a:t>101</a:t>
                </a:r>
                <a:endParaRPr lang="en-US" sz="1100" dirty="0"/>
              </a:p>
            </p:txBody>
          </p:sp>
          <p:sp>
            <p:nvSpPr>
              <p:cNvPr id="62" name="TextBox 61"/>
              <p:cNvSpPr txBox="1"/>
              <p:nvPr/>
            </p:nvSpPr>
            <p:spPr>
              <a:xfrm rot="2662964">
                <a:off x="3928421" y="1909766"/>
                <a:ext cx="401072" cy="261610"/>
              </a:xfrm>
              <a:prstGeom prst="rect">
                <a:avLst/>
              </a:prstGeom>
              <a:noFill/>
            </p:spPr>
            <p:txBody>
              <a:bodyPr wrap="none" rtlCol="0">
                <a:spAutoFit/>
              </a:bodyPr>
              <a:lstStyle/>
              <a:p>
                <a:r>
                  <a:rPr lang="en-US" sz="1100" dirty="0" smtClean="0"/>
                  <a:t>141</a:t>
                </a:r>
                <a:endParaRPr lang="en-US" sz="1100" dirty="0"/>
              </a:p>
            </p:txBody>
          </p:sp>
          <p:sp>
            <p:nvSpPr>
              <p:cNvPr id="63" name="TextBox 62"/>
              <p:cNvSpPr txBox="1"/>
              <p:nvPr/>
            </p:nvSpPr>
            <p:spPr>
              <a:xfrm rot="2662964">
                <a:off x="4142235" y="1909766"/>
                <a:ext cx="401072" cy="261610"/>
              </a:xfrm>
              <a:prstGeom prst="rect">
                <a:avLst/>
              </a:prstGeom>
              <a:noFill/>
            </p:spPr>
            <p:txBody>
              <a:bodyPr wrap="none" rtlCol="0">
                <a:spAutoFit/>
              </a:bodyPr>
              <a:lstStyle/>
              <a:p>
                <a:r>
                  <a:rPr lang="en-US" sz="1100" dirty="0" smtClean="0"/>
                  <a:t>142</a:t>
                </a:r>
                <a:endParaRPr lang="en-US" sz="1100" dirty="0"/>
              </a:p>
            </p:txBody>
          </p:sp>
          <p:sp>
            <p:nvSpPr>
              <p:cNvPr id="64" name="TextBox 63"/>
              <p:cNvSpPr txBox="1"/>
              <p:nvPr/>
            </p:nvSpPr>
            <p:spPr>
              <a:xfrm rot="2662964">
                <a:off x="4353776" y="1909766"/>
                <a:ext cx="401072" cy="261610"/>
              </a:xfrm>
              <a:prstGeom prst="rect">
                <a:avLst/>
              </a:prstGeom>
              <a:noFill/>
            </p:spPr>
            <p:txBody>
              <a:bodyPr wrap="none" rtlCol="0">
                <a:spAutoFit/>
              </a:bodyPr>
              <a:lstStyle/>
              <a:p>
                <a:r>
                  <a:rPr lang="en-US" sz="1100" dirty="0" smtClean="0"/>
                  <a:t>149</a:t>
                </a:r>
                <a:endParaRPr lang="en-US" sz="1100" dirty="0"/>
              </a:p>
            </p:txBody>
          </p:sp>
          <p:sp>
            <p:nvSpPr>
              <p:cNvPr id="65" name="TextBox 64"/>
              <p:cNvSpPr txBox="1"/>
              <p:nvPr/>
            </p:nvSpPr>
            <p:spPr>
              <a:xfrm rot="2662964">
                <a:off x="4551670" y="1909766"/>
                <a:ext cx="401072" cy="261610"/>
              </a:xfrm>
              <a:prstGeom prst="rect">
                <a:avLst/>
              </a:prstGeom>
              <a:noFill/>
            </p:spPr>
            <p:txBody>
              <a:bodyPr wrap="none" rtlCol="0">
                <a:spAutoFit/>
              </a:bodyPr>
              <a:lstStyle/>
              <a:p>
                <a:r>
                  <a:rPr lang="en-US" sz="1100" dirty="0" smtClean="0"/>
                  <a:t>161</a:t>
                </a:r>
                <a:endParaRPr lang="en-US" sz="1100" dirty="0"/>
              </a:p>
            </p:txBody>
          </p:sp>
          <p:sp>
            <p:nvSpPr>
              <p:cNvPr id="66" name="TextBox 65"/>
              <p:cNvSpPr txBox="1"/>
              <p:nvPr/>
            </p:nvSpPr>
            <p:spPr>
              <a:xfrm rot="2662964">
                <a:off x="4739326" y="1909766"/>
                <a:ext cx="401072" cy="261610"/>
              </a:xfrm>
              <a:prstGeom prst="rect">
                <a:avLst/>
              </a:prstGeom>
              <a:noFill/>
            </p:spPr>
            <p:txBody>
              <a:bodyPr wrap="none" rtlCol="0">
                <a:spAutoFit/>
              </a:bodyPr>
              <a:lstStyle/>
              <a:p>
                <a:r>
                  <a:rPr lang="en-US" sz="1100" dirty="0" smtClean="0"/>
                  <a:t>163</a:t>
                </a:r>
                <a:endParaRPr lang="en-US" sz="1100" dirty="0"/>
              </a:p>
            </p:txBody>
          </p:sp>
          <p:sp>
            <p:nvSpPr>
              <p:cNvPr id="67" name="TextBox 66"/>
              <p:cNvSpPr txBox="1"/>
              <p:nvPr/>
            </p:nvSpPr>
            <p:spPr>
              <a:xfrm rot="2662964">
                <a:off x="4944041" y="1909766"/>
                <a:ext cx="401072" cy="261610"/>
              </a:xfrm>
              <a:prstGeom prst="rect">
                <a:avLst/>
              </a:prstGeom>
              <a:noFill/>
            </p:spPr>
            <p:txBody>
              <a:bodyPr wrap="none" rtlCol="0">
                <a:spAutoFit/>
              </a:bodyPr>
              <a:lstStyle/>
              <a:p>
                <a:r>
                  <a:rPr lang="en-US" sz="1100" dirty="0" smtClean="0"/>
                  <a:t>169</a:t>
                </a:r>
                <a:endParaRPr lang="en-US" sz="1100" dirty="0"/>
              </a:p>
            </p:txBody>
          </p:sp>
          <p:sp>
            <p:nvSpPr>
              <p:cNvPr id="68" name="TextBox 67"/>
              <p:cNvSpPr txBox="1"/>
              <p:nvPr/>
            </p:nvSpPr>
            <p:spPr>
              <a:xfrm rot="2662964">
                <a:off x="5155582" y="1909766"/>
                <a:ext cx="401072" cy="261610"/>
              </a:xfrm>
              <a:prstGeom prst="rect">
                <a:avLst/>
              </a:prstGeom>
              <a:noFill/>
            </p:spPr>
            <p:txBody>
              <a:bodyPr wrap="none" rtlCol="0">
                <a:spAutoFit/>
              </a:bodyPr>
              <a:lstStyle/>
              <a:p>
                <a:r>
                  <a:rPr lang="en-US" sz="1100" dirty="0" smtClean="0"/>
                  <a:t>195</a:t>
                </a:r>
                <a:endParaRPr lang="en-US" sz="1100" dirty="0"/>
              </a:p>
            </p:txBody>
          </p:sp>
          <p:sp>
            <p:nvSpPr>
              <p:cNvPr id="69" name="TextBox 68"/>
              <p:cNvSpPr txBox="1"/>
              <p:nvPr/>
            </p:nvSpPr>
            <p:spPr>
              <a:xfrm rot="2662964">
                <a:off x="5571200" y="1909766"/>
                <a:ext cx="401072" cy="261610"/>
              </a:xfrm>
              <a:prstGeom prst="rect">
                <a:avLst/>
              </a:prstGeom>
              <a:noFill/>
            </p:spPr>
            <p:txBody>
              <a:bodyPr wrap="none" rtlCol="0">
                <a:spAutoFit/>
              </a:bodyPr>
              <a:lstStyle/>
              <a:p>
                <a:r>
                  <a:rPr lang="en-US" sz="1100" dirty="0" smtClean="0"/>
                  <a:t>239</a:t>
                </a:r>
                <a:endParaRPr lang="en-US" sz="1100" dirty="0"/>
              </a:p>
            </p:txBody>
          </p:sp>
          <p:sp>
            <p:nvSpPr>
              <p:cNvPr id="70" name="TextBox 69"/>
              <p:cNvSpPr txBox="1"/>
              <p:nvPr/>
            </p:nvSpPr>
            <p:spPr>
              <a:xfrm rot="2662964">
                <a:off x="5782739" y="1909766"/>
                <a:ext cx="401072" cy="261610"/>
              </a:xfrm>
              <a:prstGeom prst="rect">
                <a:avLst/>
              </a:prstGeom>
              <a:noFill/>
            </p:spPr>
            <p:txBody>
              <a:bodyPr wrap="none" rtlCol="0">
                <a:spAutoFit/>
              </a:bodyPr>
              <a:lstStyle/>
              <a:p>
                <a:r>
                  <a:rPr lang="en-US" sz="1100" dirty="0" smtClean="0"/>
                  <a:t>242</a:t>
                </a:r>
                <a:endParaRPr lang="en-US" sz="1100" dirty="0"/>
              </a:p>
            </p:txBody>
          </p:sp>
          <p:sp>
            <p:nvSpPr>
              <p:cNvPr id="71" name="TextBox 70"/>
              <p:cNvSpPr txBox="1"/>
              <p:nvPr/>
            </p:nvSpPr>
            <p:spPr>
              <a:xfrm rot="2662964">
                <a:off x="5987456" y="1909766"/>
                <a:ext cx="401072" cy="261610"/>
              </a:xfrm>
              <a:prstGeom prst="rect">
                <a:avLst/>
              </a:prstGeom>
              <a:noFill/>
            </p:spPr>
            <p:txBody>
              <a:bodyPr wrap="none" rtlCol="0">
                <a:spAutoFit/>
              </a:bodyPr>
              <a:lstStyle/>
              <a:p>
                <a:r>
                  <a:rPr lang="en-US" sz="1100" dirty="0" smtClean="0"/>
                  <a:t>255</a:t>
                </a:r>
                <a:endParaRPr lang="en-US" sz="1100" dirty="0"/>
              </a:p>
            </p:txBody>
          </p:sp>
          <p:sp>
            <p:nvSpPr>
              <p:cNvPr id="72" name="TextBox 71"/>
              <p:cNvSpPr txBox="1"/>
              <p:nvPr/>
            </p:nvSpPr>
            <p:spPr>
              <a:xfrm rot="2662964">
                <a:off x="6185348" y="1909766"/>
                <a:ext cx="401072" cy="261610"/>
              </a:xfrm>
              <a:prstGeom prst="rect">
                <a:avLst/>
              </a:prstGeom>
              <a:noFill/>
            </p:spPr>
            <p:txBody>
              <a:bodyPr wrap="none" rtlCol="0">
                <a:spAutoFit/>
              </a:bodyPr>
              <a:lstStyle/>
              <a:p>
                <a:r>
                  <a:rPr lang="en-US" sz="1100" dirty="0" smtClean="0"/>
                  <a:t>260</a:t>
                </a:r>
                <a:endParaRPr lang="en-US" sz="1100" dirty="0"/>
              </a:p>
            </p:txBody>
          </p:sp>
          <p:sp>
            <p:nvSpPr>
              <p:cNvPr id="75" name="TextBox 74"/>
              <p:cNvSpPr txBox="1"/>
              <p:nvPr/>
            </p:nvSpPr>
            <p:spPr>
              <a:xfrm rot="2662964">
                <a:off x="6405986" y="1909766"/>
                <a:ext cx="401072" cy="261610"/>
              </a:xfrm>
              <a:prstGeom prst="rect">
                <a:avLst/>
              </a:prstGeom>
              <a:noFill/>
            </p:spPr>
            <p:txBody>
              <a:bodyPr wrap="none" rtlCol="0">
                <a:spAutoFit/>
              </a:bodyPr>
              <a:lstStyle/>
              <a:p>
                <a:r>
                  <a:rPr lang="en-US" sz="1100" dirty="0" smtClean="0"/>
                  <a:t>266</a:t>
                </a:r>
                <a:endParaRPr lang="en-US" sz="1100" dirty="0"/>
              </a:p>
            </p:txBody>
          </p:sp>
          <p:sp>
            <p:nvSpPr>
              <p:cNvPr id="77" name="TextBox 76"/>
              <p:cNvSpPr txBox="1"/>
              <p:nvPr/>
            </p:nvSpPr>
            <p:spPr>
              <a:xfrm rot="2662964">
                <a:off x="8491013" y="1909766"/>
                <a:ext cx="401072" cy="261610"/>
              </a:xfrm>
              <a:prstGeom prst="rect">
                <a:avLst/>
              </a:prstGeom>
              <a:noFill/>
            </p:spPr>
            <p:txBody>
              <a:bodyPr wrap="none" rtlCol="0">
                <a:spAutoFit/>
              </a:bodyPr>
              <a:lstStyle/>
              <a:p>
                <a:r>
                  <a:rPr lang="en-US" sz="1100" dirty="0" smtClean="0"/>
                  <a:t>413</a:t>
                </a:r>
                <a:endParaRPr lang="en-US" sz="1100" dirty="0"/>
              </a:p>
            </p:txBody>
          </p:sp>
          <p:sp>
            <p:nvSpPr>
              <p:cNvPr id="78" name="TextBox 77"/>
              <p:cNvSpPr txBox="1"/>
              <p:nvPr/>
            </p:nvSpPr>
            <p:spPr>
              <a:xfrm rot="2662964">
                <a:off x="6613310" y="1909766"/>
                <a:ext cx="401072" cy="261610"/>
              </a:xfrm>
              <a:prstGeom prst="rect">
                <a:avLst/>
              </a:prstGeom>
              <a:noFill/>
            </p:spPr>
            <p:txBody>
              <a:bodyPr wrap="none" rtlCol="0">
                <a:spAutoFit/>
              </a:bodyPr>
              <a:lstStyle/>
              <a:p>
                <a:r>
                  <a:rPr lang="en-US" sz="1100" dirty="0" smtClean="0"/>
                  <a:t>280</a:t>
                </a:r>
                <a:endParaRPr lang="en-US" sz="1100" dirty="0"/>
              </a:p>
            </p:txBody>
          </p:sp>
          <p:sp>
            <p:nvSpPr>
              <p:cNvPr id="80" name="TextBox 79"/>
              <p:cNvSpPr txBox="1"/>
              <p:nvPr/>
            </p:nvSpPr>
            <p:spPr>
              <a:xfrm rot="2662964">
                <a:off x="7872314" y="1909766"/>
                <a:ext cx="401072" cy="261610"/>
              </a:xfrm>
              <a:prstGeom prst="rect">
                <a:avLst/>
              </a:prstGeom>
              <a:noFill/>
            </p:spPr>
            <p:txBody>
              <a:bodyPr wrap="none" rtlCol="0">
                <a:spAutoFit/>
              </a:bodyPr>
              <a:lstStyle/>
              <a:p>
                <a:r>
                  <a:rPr lang="en-US" sz="1100" dirty="0" smtClean="0"/>
                  <a:t>369</a:t>
                </a:r>
                <a:endParaRPr lang="en-US" sz="1100" dirty="0"/>
              </a:p>
            </p:txBody>
          </p:sp>
          <p:sp>
            <p:nvSpPr>
              <p:cNvPr id="81" name="TextBox 80"/>
              <p:cNvSpPr txBox="1"/>
              <p:nvPr/>
            </p:nvSpPr>
            <p:spPr>
              <a:xfrm rot="2662964">
                <a:off x="7660774" y="1909766"/>
                <a:ext cx="401072" cy="261610"/>
              </a:xfrm>
              <a:prstGeom prst="rect">
                <a:avLst/>
              </a:prstGeom>
              <a:noFill/>
            </p:spPr>
            <p:txBody>
              <a:bodyPr wrap="none" rtlCol="0">
                <a:spAutoFit/>
              </a:bodyPr>
              <a:lstStyle/>
              <a:p>
                <a:r>
                  <a:rPr lang="en-US" sz="1100" dirty="0" smtClean="0"/>
                  <a:t>336</a:t>
                </a:r>
                <a:endParaRPr lang="en-US" sz="1100" dirty="0"/>
              </a:p>
            </p:txBody>
          </p:sp>
          <p:sp>
            <p:nvSpPr>
              <p:cNvPr id="82" name="TextBox 81"/>
              <p:cNvSpPr txBox="1"/>
              <p:nvPr/>
            </p:nvSpPr>
            <p:spPr>
              <a:xfrm rot="2662964">
                <a:off x="7462882" y="1909766"/>
                <a:ext cx="401072" cy="261610"/>
              </a:xfrm>
              <a:prstGeom prst="rect">
                <a:avLst/>
              </a:prstGeom>
              <a:noFill/>
            </p:spPr>
            <p:txBody>
              <a:bodyPr wrap="none" rtlCol="0">
                <a:spAutoFit/>
              </a:bodyPr>
              <a:lstStyle/>
              <a:p>
                <a:r>
                  <a:rPr lang="en-US" sz="1100" dirty="0" smtClean="0"/>
                  <a:t>332</a:t>
                </a:r>
                <a:endParaRPr lang="en-US" sz="1100" dirty="0"/>
              </a:p>
            </p:txBody>
          </p:sp>
          <p:sp>
            <p:nvSpPr>
              <p:cNvPr id="83" name="TextBox 82"/>
              <p:cNvSpPr txBox="1"/>
              <p:nvPr/>
            </p:nvSpPr>
            <p:spPr>
              <a:xfrm rot="2662964">
                <a:off x="7244519" y="1909766"/>
                <a:ext cx="401072" cy="261610"/>
              </a:xfrm>
              <a:prstGeom prst="rect">
                <a:avLst/>
              </a:prstGeom>
              <a:noFill/>
            </p:spPr>
            <p:txBody>
              <a:bodyPr wrap="none" rtlCol="0">
                <a:spAutoFit/>
              </a:bodyPr>
              <a:lstStyle/>
              <a:p>
                <a:r>
                  <a:rPr lang="en-US" sz="1100" dirty="0" smtClean="0"/>
                  <a:t>327</a:t>
                </a:r>
                <a:endParaRPr lang="en-US" sz="1100" dirty="0"/>
              </a:p>
            </p:txBody>
          </p:sp>
          <p:sp>
            <p:nvSpPr>
              <p:cNvPr id="84" name="TextBox 83"/>
              <p:cNvSpPr txBox="1"/>
              <p:nvPr/>
            </p:nvSpPr>
            <p:spPr>
              <a:xfrm rot="2662964">
                <a:off x="6824849" y="1909766"/>
                <a:ext cx="401072" cy="261610"/>
              </a:xfrm>
              <a:prstGeom prst="rect">
                <a:avLst/>
              </a:prstGeom>
              <a:noFill/>
            </p:spPr>
            <p:txBody>
              <a:bodyPr wrap="none" rtlCol="0">
                <a:spAutoFit/>
              </a:bodyPr>
              <a:lstStyle/>
              <a:p>
                <a:r>
                  <a:rPr lang="en-US" sz="1100" dirty="0" smtClean="0"/>
                  <a:t>298</a:t>
                </a:r>
                <a:endParaRPr lang="en-US" sz="1100" dirty="0"/>
              </a:p>
            </p:txBody>
          </p:sp>
          <p:sp>
            <p:nvSpPr>
              <p:cNvPr id="87" name="TextBox 86"/>
              <p:cNvSpPr txBox="1"/>
              <p:nvPr/>
            </p:nvSpPr>
            <p:spPr>
              <a:xfrm rot="2662964">
                <a:off x="8704828" y="1909766"/>
                <a:ext cx="401072" cy="261610"/>
              </a:xfrm>
              <a:prstGeom prst="rect">
                <a:avLst/>
              </a:prstGeom>
              <a:noFill/>
            </p:spPr>
            <p:txBody>
              <a:bodyPr wrap="none" rtlCol="0">
                <a:spAutoFit/>
              </a:bodyPr>
              <a:lstStyle/>
              <a:p>
                <a:r>
                  <a:rPr lang="en-US" sz="1100" dirty="0" smtClean="0"/>
                  <a:t>417</a:t>
                </a:r>
                <a:endParaRPr lang="en-US" sz="1100" dirty="0"/>
              </a:p>
            </p:txBody>
          </p:sp>
          <p:sp>
            <p:nvSpPr>
              <p:cNvPr id="88" name="TextBox 87"/>
              <p:cNvSpPr txBox="1"/>
              <p:nvPr/>
            </p:nvSpPr>
            <p:spPr>
              <a:xfrm rot="2662964">
                <a:off x="8293120" y="1909766"/>
                <a:ext cx="401072" cy="261610"/>
              </a:xfrm>
              <a:prstGeom prst="rect">
                <a:avLst/>
              </a:prstGeom>
              <a:noFill/>
            </p:spPr>
            <p:txBody>
              <a:bodyPr wrap="none" rtlCol="0">
                <a:spAutoFit/>
              </a:bodyPr>
              <a:lstStyle/>
              <a:p>
                <a:r>
                  <a:rPr lang="en-US" sz="1100" dirty="0" smtClean="0"/>
                  <a:t>400</a:t>
                </a:r>
                <a:endParaRPr lang="en-US" sz="1100" dirty="0"/>
              </a:p>
            </p:txBody>
          </p:sp>
          <p:sp>
            <p:nvSpPr>
              <p:cNvPr id="89" name="TextBox 88"/>
              <p:cNvSpPr txBox="1"/>
              <p:nvPr/>
            </p:nvSpPr>
            <p:spPr>
              <a:xfrm rot="2662964">
                <a:off x="8074757" y="1909766"/>
                <a:ext cx="401072" cy="261610"/>
              </a:xfrm>
              <a:prstGeom prst="rect">
                <a:avLst/>
              </a:prstGeom>
              <a:noFill/>
            </p:spPr>
            <p:txBody>
              <a:bodyPr wrap="none" rtlCol="0">
                <a:spAutoFit/>
              </a:bodyPr>
              <a:lstStyle/>
              <a:p>
                <a:r>
                  <a:rPr lang="en-US" sz="1100" dirty="0" smtClean="0"/>
                  <a:t>392</a:t>
                </a:r>
                <a:endParaRPr lang="en-US" sz="1100" dirty="0"/>
              </a:p>
            </p:txBody>
          </p:sp>
          <p:sp>
            <p:nvSpPr>
              <p:cNvPr id="90" name="TextBox 89"/>
              <p:cNvSpPr txBox="1"/>
              <p:nvPr/>
            </p:nvSpPr>
            <p:spPr>
              <a:xfrm rot="2662964">
                <a:off x="5351524" y="1909766"/>
                <a:ext cx="401072" cy="261610"/>
              </a:xfrm>
              <a:prstGeom prst="rect">
                <a:avLst/>
              </a:prstGeom>
              <a:noFill/>
            </p:spPr>
            <p:txBody>
              <a:bodyPr wrap="none" rtlCol="0">
                <a:spAutoFit/>
              </a:bodyPr>
              <a:lstStyle/>
              <a:p>
                <a:r>
                  <a:rPr lang="en-US" sz="1100" dirty="0" smtClean="0"/>
                  <a:t>207</a:t>
                </a:r>
                <a:endParaRPr lang="en-US" sz="1100" dirty="0"/>
              </a:p>
            </p:txBody>
          </p:sp>
          <p:sp>
            <p:nvSpPr>
              <p:cNvPr id="91" name="TextBox 90"/>
              <p:cNvSpPr txBox="1"/>
              <p:nvPr/>
            </p:nvSpPr>
            <p:spPr>
              <a:xfrm rot="2662964">
                <a:off x="7040303" y="1925006"/>
                <a:ext cx="401072" cy="261610"/>
              </a:xfrm>
              <a:prstGeom prst="rect">
                <a:avLst/>
              </a:prstGeom>
              <a:noFill/>
            </p:spPr>
            <p:txBody>
              <a:bodyPr wrap="none" rtlCol="0">
                <a:spAutoFit/>
              </a:bodyPr>
              <a:lstStyle/>
              <a:p>
                <a:r>
                  <a:rPr lang="en-US" sz="1100" dirty="0" smtClean="0"/>
                  <a:t>301</a:t>
                </a:r>
                <a:endParaRPr lang="en-US" sz="1100" dirty="0"/>
              </a:p>
            </p:txBody>
          </p:sp>
        </p:grpSp>
      </p:grpSp>
      <p:grpSp>
        <p:nvGrpSpPr>
          <p:cNvPr id="188" name="Group 187"/>
          <p:cNvGrpSpPr/>
          <p:nvPr/>
        </p:nvGrpSpPr>
        <p:grpSpPr>
          <a:xfrm>
            <a:off x="9661146" y="4248041"/>
            <a:ext cx="959183" cy="1422528"/>
            <a:chOff x="9661146" y="3004457"/>
            <a:chExt cx="959183" cy="1422528"/>
          </a:xfrm>
        </p:grpSpPr>
        <p:pic>
          <p:nvPicPr>
            <p:cNvPr id="189" name="Picture 188"/>
            <p:cNvPicPr>
              <a:picLocks noChangeAspect="1"/>
            </p:cNvPicPr>
            <p:nvPr/>
          </p:nvPicPr>
          <p:blipFill rotWithShape="1">
            <a:blip r:embed="rId6"/>
            <a:srcRect l="36455" r="24671"/>
            <a:stretch/>
          </p:blipFill>
          <p:spPr>
            <a:xfrm>
              <a:off x="10045336" y="3023320"/>
              <a:ext cx="352697" cy="1403665"/>
            </a:xfrm>
            <a:prstGeom prst="rect">
              <a:avLst/>
            </a:prstGeom>
          </p:spPr>
        </p:pic>
        <p:sp>
          <p:nvSpPr>
            <p:cNvPr id="190" name="TextBox 189"/>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191" name="TextBox 190"/>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192" name="TextBox 191"/>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25791714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1" name="Straight Connector 40"/>
          <p:cNvCxnSpPr/>
          <p:nvPr/>
        </p:nvCxnSpPr>
        <p:spPr>
          <a:xfrm flipH="1" flipV="1">
            <a:off x="1730190" y="1312779"/>
            <a:ext cx="816308" cy="58513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2855388" y="1314668"/>
            <a:ext cx="212105" cy="53539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2064873" y="1324730"/>
            <a:ext cx="715541" cy="5466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8976659" y="1314824"/>
            <a:ext cx="1494118" cy="6096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07718" y="1272989"/>
            <a:ext cx="1643529" cy="63350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504518" y="1272989"/>
            <a:ext cx="1529977" cy="62752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8289365" y="1261035"/>
            <a:ext cx="1643530" cy="64545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8080188" y="1278966"/>
            <a:ext cx="1231153" cy="6275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882965" y="1267012"/>
            <a:ext cx="950259" cy="62752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7667812" y="1237130"/>
            <a:ext cx="1021976" cy="65143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7458635" y="1267013"/>
            <a:ext cx="513978" cy="6155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7255435" y="1249084"/>
            <a:ext cx="579718" cy="62155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7034306" y="1255061"/>
            <a:ext cx="412377" cy="62752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843059" y="1284943"/>
            <a:ext cx="334683" cy="57971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6651812" y="1272989"/>
            <a:ext cx="388470" cy="58569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6448612" y="1261035"/>
            <a:ext cx="549836" cy="6036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6221506" y="1251770"/>
            <a:ext cx="549213" cy="63081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6018306" y="1285891"/>
            <a:ext cx="651436" cy="59669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5852160" y="1338730"/>
            <a:ext cx="184075" cy="50835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5619307" y="1291866"/>
            <a:ext cx="159942" cy="5581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5139765" y="1326776"/>
            <a:ext cx="23906" cy="5319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5307108" y="1344706"/>
            <a:ext cx="83599" cy="5106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4173279" y="1357608"/>
            <a:ext cx="40133" cy="4871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4960471" y="1326776"/>
            <a:ext cx="191247" cy="5319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763247" y="1350683"/>
            <a:ext cx="185271" cy="5079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4554071" y="1333703"/>
            <a:ext cx="209177" cy="51900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380753" y="1339682"/>
            <a:ext cx="352612" cy="50107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3920565" y="1312785"/>
            <a:ext cx="2990" cy="53992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3758609" y="1306809"/>
            <a:ext cx="99203" cy="53794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3540642" y="1312784"/>
            <a:ext cx="6395" cy="53728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3194425" y="1324739"/>
            <a:ext cx="91035" cy="52532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59" name="Rectangle 158"/>
          <p:cNvSpPr/>
          <p:nvPr/>
        </p:nvSpPr>
        <p:spPr>
          <a:xfrm>
            <a:off x="666205" y="1859062"/>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0" name="Picture 89"/>
          <p:cNvPicPr>
            <a:picLocks noChangeAspect="1"/>
          </p:cNvPicPr>
          <p:nvPr/>
        </p:nvPicPr>
        <p:blipFill rotWithShape="1">
          <a:blip r:embed="rId3"/>
          <a:srcRect t="52366"/>
          <a:stretch/>
        </p:blipFill>
        <p:spPr>
          <a:xfrm>
            <a:off x="2132838" y="2039112"/>
            <a:ext cx="6957060" cy="3313176"/>
          </a:xfrm>
          <a:prstGeom prst="rect">
            <a:avLst/>
          </a:prstGeom>
        </p:spPr>
      </p:pic>
      <p:grpSp>
        <p:nvGrpSpPr>
          <p:cNvPr id="91" name="Group 90"/>
          <p:cNvGrpSpPr/>
          <p:nvPr/>
        </p:nvGrpSpPr>
        <p:grpSpPr>
          <a:xfrm>
            <a:off x="2608950" y="1861557"/>
            <a:ext cx="6549441" cy="312065"/>
            <a:chOff x="2618094" y="3187437"/>
            <a:chExt cx="6549441" cy="312065"/>
          </a:xfrm>
        </p:grpSpPr>
        <p:sp>
          <p:nvSpPr>
            <p:cNvPr id="50" name="TextBox 49"/>
            <p:cNvSpPr txBox="1"/>
            <p:nvPr/>
          </p:nvSpPr>
          <p:spPr>
            <a:xfrm rot="2662964">
              <a:off x="2618094" y="3237892"/>
              <a:ext cx="256802" cy="261610"/>
            </a:xfrm>
            <a:prstGeom prst="rect">
              <a:avLst/>
            </a:prstGeom>
            <a:noFill/>
          </p:spPr>
          <p:txBody>
            <a:bodyPr wrap="none" rtlCol="0">
              <a:spAutoFit/>
            </a:bodyPr>
            <a:lstStyle/>
            <a:p>
              <a:r>
                <a:rPr lang="en-US" sz="1100" dirty="0" smtClean="0"/>
                <a:t>1</a:t>
              </a:r>
              <a:endParaRPr lang="en-US" sz="1100" dirty="0"/>
            </a:p>
          </p:txBody>
        </p:sp>
        <p:sp>
          <p:nvSpPr>
            <p:cNvPr id="51" name="TextBox 50"/>
            <p:cNvSpPr txBox="1"/>
            <p:nvPr/>
          </p:nvSpPr>
          <p:spPr>
            <a:xfrm rot="2662964">
              <a:off x="2786679" y="3212665"/>
              <a:ext cx="328936" cy="261610"/>
            </a:xfrm>
            <a:prstGeom prst="rect">
              <a:avLst/>
            </a:prstGeom>
            <a:noFill/>
          </p:spPr>
          <p:txBody>
            <a:bodyPr wrap="none" rtlCol="0">
              <a:spAutoFit/>
            </a:bodyPr>
            <a:lstStyle/>
            <a:p>
              <a:r>
                <a:rPr lang="en-US" sz="1100" dirty="0" smtClean="0"/>
                <a:t>18</a:t>
              </a:r>
              <a:endParaRPr lang="en-US" sz="1100" dirty="0"/>
            </a:p>
          </p:txBody>
        </p:sp>
        <p:sp>
          <p:nvSpPr>
            <p:cNvPr id="52" name="TextBox 51"/>
            <p:cNvSpPr txBox="1"/>
            <p:nvPr/>
          </p:nvSpPr>
          <p:spPr>
            <a:xfrm rot="2662964">
              <a:off x="3014301" y="3212665"/>
              <a:ext cx="328936" cy="261610"/>
            </a:xfrm>
            <a:prstGeom prst="rect">
              <a:avLst/>
            </a:prstGeom>
            <a:noFill/>
          </p:spPr>
          <p:txBody>
            <a:bodyPr wrap="none" rtlCol="0">
              <a:spAutoFit/>
            </a:bodyPr>
            <a:lstStyle/>
            <a:p>
              <a:r>
                <a:rPr lang="en-US" sz="1100" dirty="0" smtClean="0"/>
                <a:t>51</a:t>
              </a:r>
              <a:endParaRPr lang="en-US" sz="1100" dirty="0"/>
            </a:p>
          </p:txBody>
        </p:sp>
        <p:sp>
          <p:nvSpPr>
            <p:cNvPr id="53" name="TextBox 52"/>
            <p:cNvSpPr txBox="1"/>
            <p:nvPr/>
          </p:nvSpPr>
          <p:spPr>
            <a:xfrm rot="2662964">
              <a:off x="3207645" y="3212665"/>
              <a:ext cx="328936" cy="261610"/>
            </a:xfrm>
            <a:prstGeom prst="rect">
              <a:avLst/>
            </a:prstGeom>
            <a:noFill/>
          </p:spPr>
          <p:txBody>
            <a:bodyPr wrap="none" rtlCol="0">
              <a:spAutoFit/>
            </a:bodyPr>
            <a:lstStyle/>
            <a:p>
              <a:r>
                <a:rPr lang="en-US" sz="1100" dirty="0" smtClean="0"/>
                <a:t>68</a:t>
              </a:r>
              <a:endParaRPr lang="en-US" sz="1100" dirty="0"/>
            </a:p>
          </p:txBody>
        </p:sp>
        <p:sp>
          <p:nvSpPr>
            <p:cNvPr id="54" name="TextBox 53"/>
            <p:cNvSpPr txBox="1"/>
            <p:nvPr/>
          </p:nvSpPr>
          <p:spPr>
            <a:xfrm rot="2662964">
              <a:off x="3426008" y="3212665"/>
              <a:ext cx="328936" cy="261610"/>
            </a:xfrm>
            <a:prstGeom prst="rect">
              <a:avLst/>
            </a:prstGeom>
            <a:noFill/>
          </p:spPr>
          <p:txBody>
            <a:bodyPr wrap="none" rtlCol="0">
              <a:spAutoFit/>
            </a:bodyPr>
            <a:lstStyle/>
            <a:p>
              <a:r>
                <a:rPr lang="en-US" sz="1100" dirty="0" smtClean="0"/>
                <a:t>86</a:t>
              </a:r>
              <a:endParaRPr lang="en-US" sz="1100" dirty="0"/>
            </a:p>
          </p:txBody>
        </p:sp>
        <p:sp>
          <p:nvSpPr>
            <p:cNvPr id="55" name="TextBox 54"/>
            <p:cNvSpPr txBox="1"/>
            <p:nvPr/>
          </p:nvSpPr>
          <p:spPr>
            <a:xfrm rot="2662964">
              <a:off x="3587834" y="3212665"/>
              <a:ext cx="401072" cy="261610"/>
            </a:xfrm>
            <a:prstGeom prst="rect">
              <a:avLst/>
            </a:prstGeom>
            <a:noFill/>
          </p:spPr>
          <p:txBody>
            <a:bodyPr wrap="none" rtlCol="0">
              <a:spAutoFit/>
            </a:bodyPr>
            <a:lstStyle/>
            <a:p>
              <a:r>
                <a:rPr lang="en-US" sz="1100" dirty="0" smtClean="0"/>
                <a:t>100</a:t>
              </a:r>
              <a:endParaRPr lang="en-US" sz="1100" dirty="0"/>
            </a:p>
          </p:txBody>
        </p:sp>
        <p:sp>
          <p:nvSpPr>
            <p:cNvPr id="56" name="TextBox 55"/>
            <p:cNvSpPr txBox="1"/>
            <p:nvPr/>
          </p:nvSpPr>
          <p:spPr>
            <a:xfrm rot="2662964">
              <a:off x="4201596" y="3187437"/>
              <a:ext cx="401072" cy="261610"/>
            </a:xfrm>
            <a:prstGeom prst="rect">
              <a:avLst/>
            </a:prstGeom>
            <a:noFill/>
          </p:spPr>
          <p:txBody>
            <a:bodyPr wrap="none" rtlCol="0">
              <a:spAutoFit/>
            </a:bodyPr>
            <a:lstStyle/>
            <a:p>
              <a:r>
                <a:rPr lang="en-US" sz="1100" dirty="0" smtClean="0"/>
                <a:t>141</a:t>
              </a:r>
              <a:endParaRPr lang="en-US" sz="1100" dirty="0"/>
            </a:p>
          </p:txBody>
        </p:sp>
        <p:sp>
          <p:nvSpPr>
            <p:cNvPr id="57" name="TextBox 56"/>
            <p:cNvSpPr txBox="1"/>
            <p:nvPr/>
          </p:nvSpPr>
          <p:spPr>
            <a:xfrm rot="2662964">
              <a:off x="4012804" y="3212665"/>
              <a:ext cx="401072" cy="261610"/>
            </a:xfrm>
            <a:prstGeom prst="rect">
              <a:avLst/>
            </a:prstGeom>
            <a:noFill/>
          </p:spPr>
          <p:txBody>
            <a:bodyPr wrap="none" rtlCol="0">
              <a:spAutoFit/>
            </a:bodyPr>
            <a:lstStyle/>
            <a:p>
              <a:r>
                <a:rPr lang="en-US" sz="1100" dirty="0" smtClean="0"/>
                <a:t>114</a:t>
              </a:r>
              <a:endParaRPr lang="en-US" sz="1100" dirty="0"/>
            </a:p>
          </p:txBody>
        </p:sp>
        <p:sp>
          <p:nvSpPr>
            <p:cNvPr id="58" name="TextBox 57"/>
            <p:cNvSpPr txBox="1"/>
            <p:nvPr/>
          </p:nvSpPr>
          <p:spPr>
            <a:xfrm rot="2662964">
              <a:off x="3810361" y="3212665"/>
              <a:ext cx="401072" cy="261610"/>
            </a:xfrm>
            <a:prstGeom prst="rect">
              <a:avLst/>
            </a:prstGeom>
            <a:noFill/>
          </p:spPr>
          <p:txBody>
            <a:bodyPr wrap="none" rtlCol="0">
              <a:spAutoFit/>
            </a:bodyPr>
            <a:lstStyle/>
            <a:p>
              <a:r>
                <a:rPr lang="en-US" sz="1100" dirty="0" smtClean="0"/>
                <a:t>101</a:t>
              </a:r>
              <a:endParaRPr lang="en-US" sz="1100" dirty="0"/>
            </a:p>
          </p:txBody>
        </p:sp>
        <p:sp>
          <p:nvSpPr>
            <p:cNvPr id="59" name="TextBox 58"/>
            <p:cNvSpPr txBox="1"/>
            <p:nvPr/>
          </p:nvSpPr>
          <p:spPr>
            <a:xfrm rot="2662964">
              <a:off x="4401764" y="3187437"/>
              <a:ext cx="401072" cy="261610"/>
            </a:xfrm>
            <a:prstGeom prst="rect">
              <a:avLst/>
            </a:prstGeom>
            <a:noFill/>
          </p:spPr>
          <p:txBody>
            <a:bodyPr wrap="none" rtlCol="0">
              <a:spAutoFit/>
            </a:bodyPr>
            <a:lstStyle/>
            <a:p>
              <a:r>
                <a:rPr lang="en-US" sz="1100" dirty="0" smtClean="0"/>
                <a:t>142</a:t>
              </a:r>
              <a:endParaRPr lang="en-US" sz="1100" dirty="0"/>
            </a:p>
          </p:txBody>
        </p:sp>
        <p:sp>
          <p:nvSpPr>
            <p:cNvPr id="60" name="TextBox 59"/>
            <p:cNvSpPr txBox="1"/>
            <p:nvPr/>
          </p:nvSpPr>
          <p:spPr>
            <a:xfrm rot="2662964">
              <a:off x="4615578" y="3187437"/>
              <a:ext cx="401072" cy="261610"/>
            </a:xfrm>
            <a:prstGeom prst="rect">
              <a:avLst/>
            </a:prstGeom>
            <a:noFill/>
          </p:spPr>
          <p:txBody>
            <a:bodyPr wrap="none" rtlCol="0">
              <a:spAutoFit/>
            </a:bodyPr>
            <a:lstStyle/>
            <a:p>
              <a:r>
                <a:rPr lang="en-US" sz="1100" dirty="0" smtClean="0"/>
                <a:t>149</a:t>
              </a:r>
              <a:endParaRPr lang="en-US" sz="1100" dirty="0"/>
            </a:p>
          </p:txBody>
        </p:sp>
        <p:sp>
          <p:nvSpPr>
            <p:cNvPr id="61" name="TextBox 60"/>
            <p:cNvSpPr txBox="1"/>
            <p:nvPr/>
          </p:nvSpPr>
          <p:spPr>
            <a:xfrm rot="2662964">
              <a:off x="4827119" y="3187437"/>
              <a:ext cx="401072" cy="261610"/>
            </a:xfrm>
            <a:prstGeom prst="rect">
              <a:avLst/>
            </a:prstGeom>
            <a:noFill/>
          </p:spPr>
          <p:txBody>
            <a:bodyPr wrap="none" rtlCol="0">
              <a:spAutoFit/>
            </a:bodyPr>
            <a:lstStyle/>
            <a:p>
              <a:r>
                <a:rPr lang="en-US" sz="1100" dirty="0" smtClean="0"/>
                <a:t>161</a:t>
              </a:r>
              <a:endParaRPr lang="en-US" sz="1100" dirty="0"/>
            </a:p>
          </p:txBody>
        </p:sp>
        <p:sp>
          <p:nvSpPr>
            <p:cNvPr id="62" name="TextBox 61"/>
            <p:cNvSpPr txBox="1"/>
            <p:nvPr/>
          </p:nvSpPr>
          <p:spPr>
            <a:xfrm rot="2662964">
              <a:off x="5025013" y="3187437"/>
              <a:ext cx="401072" cy="261610"/>
            </a:xfrm>
            <a:prstGeom prst="rect">
              <a:avLst/>
            </a:prstGeom>
            <a:noFill/>
          </p:spPr>
          <p:txBody>
            <a:bodyPr wrap="none" rtlCol="0">
              <a:spAutoFit/>
            </a:bodyPr>
            <a:lstStyle/>
            <a:p>
              <a:r>
                <a:rPr lang="en-US" sz="1100" dirty="0" smtClean="0"/>
                <a:t>163</a:t>
              </a:r>
              <a:endParaRPr lang="en-US" sz="1100" dirty="0"/>
            </a:p>
          </p:txBody>
        </p:sp>
        <p:sp>
          <p:nvSpPr>
            <p:cNvPr id="63" name="TextBox 62"/>
            <p:cNvSpPr txBox="1"/>
            <p:nvPr/>
          </p:nvSpPr>
          <p:spPr>
            <a:xfrm rot="2662964">
              <a:off x="5222904" y="3187437"/>
              <a:ext cx="401072" cy="261610"/>
            </a:xfrm>
            <a:prstGeom prst="rect">
              <a:avLst/>
            </a:prstGeom>
            <a:noFill/>
          </p:spPr>
          <p:txBody>
            <a:bodyPr wrap="none" rtlCol="0">
              <a:spAutoFit/>
            </a:bodyPr>
            <a:lstStyle/>
            <a:p>
              <a:r>
                <a:rPr lang="en-US" sz="1100" dirty="0" smtClean="0"/>
                <a:t>169</a:t>
              </a:r>
              <a:endParaRPr lang="en-US" sz="1100" dirty="0"/>
            </a:p>
          </p:txBody>
        </p:sp>
        <p:sp>
          <p:nvSpPr>
            <p:cNvPr id="64" name="TextBox 63"/>
            <p:cNvSpPr txBox="1"/>
            <p:nvPr/>
          </p:nvSpPr>
          <p:spPr>
            <a:xfrm rot="2662964">
              <a:off x="5441269" y="3187437"/>
              <a:ext cx="401072" cy="261610"/>
            </a:xfrm>
            <a:prstGeom prst="rect">
              <a:avLst/>
            </a:prstGeom>
            <a:noFill/>
          </p:spPr>
          <p:txBody>
            <a:bodyPr wrap="none" rtlCol="0">
              <a:spAutoFit/>
            </a:bodyPr>
            <a:lstStyle/>
            <a:p>
              <a:r>
                <a:rPr lang="en-US" sz="1100" dirty="0" smtClean="0"/>
                <a:t>195</a:t>
              </a:r>
              <a:endParaRPr lang="en-US" sz="1100" dirty="0"/>
            </a:p>
          </p:txBody>
        </p:sp>
        <p:sp>
          <p:nvSpPr>
            <p:cNvPr id="65" name="TextBox 64"/>
            <p:cNvSpPr txBox="1"/>
            <p:nvPr/>
          </p:nvSpPr>
          <p:spPr>
            <a:xfrm rot="2662964">
              <a:off x="5645984" y="3187437"/>
              <a:ext cx="401072" cy="261610"/>
            </a:xfrm>
            <a:prstGeom prst="rect">
              <a:avLst/>
            </a:prstGeom>
            <a:noFill/>
          </p:spPr>
          <p:txBody>
            <a:bodyPr wrap="none" rtlCol="0">
              <a:spAutoFit/>
            </a:bodyPr>
            <a:lstStyle/>
            <a:p>
              <a:r>
                <a:rPr lang="en-US" sz="1100" dirty="0" smtClean="0"/>
                <a:t>207</a:t>
              </a:r>
              <a:endParaRPr lang="en-US" sz="1100" dirty="0"/>
            </a:p>
          </p:txBody>
        </p:sp>
        <p:sp>
          <p:nvSpPr>
            <p:cNvPr id="66" name="TextBox 65"/>
            <p:cNvSpPr txBox="1"/>
            <p:nvPr/>
          </p:nvSpPr>
          <p:spPr>
            <a:xfrm rot="2662964">
              <a:off x="5857525" y="3187437"/>
              <a:ext cx="401072" cy="261610"/>
            </a:xfrm>
            <a:prstGeom prst="rect">
              <a:avLst/>
            </a:prstGeom>
            <a:noFill/>
          </p:spPr>
          <p:txBody>
            <a:bodyPr wrap="none" rtlCol="0">
              <a:spAutoFit/>
            </a:bodyPr>
            <a:lstStyle/>
            <a:p>
              <a:r>
                <a:rPr lang="en-US" sz="1100" dirty="0" smtClean="0"/>
                <a:t>239</a:t>
              </a:r>
              <a:endParaRPr lang="en-US" sz="1100" dirty="0"/>
            </a:p>
          </p:txBody>
        </p:sp>
        <p:sp>
          <p:nvSpPr>
            <p:cNvPr id="67" name="TextBox 66"/>
            <p:cNvSpPr txBox="1"/>
            <p:nvPr/>
          </p:nvSpPr>
          <p:spPr>
            <a:xfrm rot="2662964">
              <a:off x="6273143" y="3187437"/>
              <a:ext cx="401072" cy="261610"/>
            </a:xfrm>
            <a:prstGeom prst="rect">
              <a:avLst/>
            </a:prstGeom>
            <a:noFill/>
          </p:spPr>
          <p:txBody>
            <a:bodyPr wrap="none" rtlCol="0">
              <a:spAutoFit/>
            </a:bodyPr>
            <a:lstStyle/>
            <a:p>
              <a:r>
                <a:rPr lang="en-US" sz="1100" dirty="0" smtClean="0"/>
                <a:t>255</a:t>
              </a:r>
              <a:endParaRPr lang="en-US" sz="1100" dirty="0"/>
            </a:p>
          </p:txBody>
        </p:sp>
        <p:sp>
          <p:nvSpPr>
            <p:cNvPr id="68" name="TextBox 67"/>
            <p:cNvSpPr txBox="1"/>
            <p:nvPr/>
          </p:nvSpPr>
          <p:spPr>
            <a:xfrm rot="2662964">
              <a:off x="6484682" y="3187437"/>
              <a:ext cx="401072" cy="261610"/>
            </a:xfrm>
            <a:prstGeom prst="rect">
              <a:avLst/>
            </a:prstGeom>
            <a:noFill/>
          </p:spPr>
          <p:txBody>
            <a:bodyPr wrap="none" rtlCol="0">
              <a:spAutoFit/>
            </a:bodyPr>
            <a:lstStyle/>
            <a:p>
              <a:r>
                <a:rPr lang="en-US" sz="1100" dirty="0" smtClean="0"/>
                <a:t>260</a:t>
              </a:r>
              <a:endParaRPr lang="en-US" sz="1100" dirty="0"/>
            </a:p>
          </p:txBody>
        </p:sp>
        <p:sp>
          <p:nvSpPr>
            <p:cNvPr id="69" name="TextBox 68"/>
            <p:cNvSpPr txBox="1"/>
            <p:nvPr/>
          </p:nvSpPr>
          <p:spPr>
            <a:xfrm rot="2662964">
              <a:off x="6689399" y="3187437"/>
              <a:ext cx="401072" cy="261610"/>
            </a:xfrm>
            <a:prstGeom prst="rect">
              <a:avLst/>
            </a:prstGeom>
            <a:noFill/>
          </p:spPr>
          <p:txBody>
            <a:bodyPr wrap="none" rtlCol="0">
              <a:spAutoFit/>
            </a:bodyPr>
            <a:lstStyle/>
            <a:p>
              <a:r>
                <a:rPr lang="en-US" sz="1100" dirty="0" smtClean="0"/>
                <a:t>266</a:t>
              </a:r>
              <a:endParaRPr lang="en-US" sz="1100" dirty="0"/>
            </a:p>
          </p:txBody>
        </p:sp>
        <p:sp>
          <p:nvSpPr>
            <p:cNvPr id="70" name="TextBox 69"/>
            <p:cNvSpPr txBox="1"/>
            <p:nvPr/>
          </p:nvSpPr>
          <p:spPr>
            <a:xfrm rot="2662964">
              <a:off x="6887291" y="3187437"/>
              <a:ext cx="401072" cy="261610"/>
            </a:xfrm>
            <a:prstGeom prst="rect">
              <a:avLst/>
            </a:prstGeom>
            <a:noFill/>
          </p:spPr>
          <p:txBody>
            <a:bodyPr wrap="none" rtlCol="0">
              <a:spAutoFit/>
            </a:bodyPr>
            <a:lstStyle/>
            <a:p>
              <a:r>
                <a:rPr lang="en-US" sz="1100" dirty="0" smtClean="0"/>
                <a:t>280</a:t>
              </a:r>
              <a:endParaRPr lang="en-US" sz="1100" dirty="0"/>
            </a:p>
          </p:txBody>
        </p:sp>
        <p:sp>
          <p:nvSpPr>
            <p:cNvPr id="73" name="TextBox 72"/>
            <p:cNvSpPr txBox="1"/>
            <p:nvPr/>
          </p:nvSpPr>
          <p:spPr>
            <a:xfrm rot="2662964">
              <a:off x="7107929" y="3187437"/>
              <a:ext cx="401072" cy="261610"/>
            </a:xfrm>
            <a:prstGeom prst="rect">
              <a:avLst/>
            </a:prstGeom>
            <a:noFill/>
          </p:spPr>
          <p:txBody>
            <a:bodyPr wrap="none" rtlCol="0">
              <a:spAutoFit/>
            </a:bodyPr>
            <a:lstStyle/>
            <a:p>
              <a:r>
                <a:rPr lang="en-US" sz="1100" dirty="0" smtClean="0"/>
                <a:t>298</a:t>
              </a:r>
              <a:endParaRPr lang="en-US" sz="1100" dirty="0"/>
            </a:p>
          </p:txBody>
        </p:sp>
        <p:sp>
          <p:nvSpPr>
            <p:cNvPr id="76" name="TextBox 75"/>
            <p:cNvSpPr txBox="1"/>
            <p:nvPr/>
          </p:nvSpPr>
          <p:spPr>
            <a:xfrm rot="2662964">
              <a:off x="7315253" y="3187437"/>
              <a:ext cx="401072" cy="261610"/>
            </a:xfrm>
            <a:prstGeom prst="rect">
              <a:avLst/>
            </a:prstGeom>
            <a:noFill/>
          </p:spPr>
          <p:txBody>
            <a:bodyPr wrap="none" rtlCol="0">
              <a:spAutoFit/>
            </a:bodyPr>
            <a:lstStyle/>
            <a:p>
              <a:r>
                <a:rPr lang="en-US" sz="1100" dirty="0" smtClean="0"/>
                <a:t>301</a:t>
              </a:r>
              <a:endParaRPr lang="en-US" sz="1100" dirty="0"/>
            </a:p>
          </p:txBody>
        </p:sp>
        <p:sp>
          <p:nvSpPr>
            <p:cNvPr id="78" name="TextBox 77"/>
            <p:cNvSpPr txBox="1"/>
            <p:nvPr/>
          </p:nvSpPr>
          <p:spPr>
            <a:xfrm rot="2662964">
              <a:off x="8345657" y="3187437"/>
              <a:ext cx="401072" cy="261610"/>
            </a:xfrm>
            <a:prstGeom prst="rect">
              <a:avLst/>
            </a:prstGeom>
            <a:noFill/>
          </p:spPr>
          <p:txBody>
            <a:bodyPr wrap="none" rtlCol="0">
              <a:spAutoFit/>
            </a:bodyPr>
            <a:lstStyle/>
            <a:p>
              <a:r>
                <a:rPr lang="en-US" sz="1100" dirty="0" smtClean="0"/>
                <a:t>400</a:t>
              </a:r>
              <a:endParaRPr lang="en-US" sz="1100" dirty="0"/>
            </a:p>
          </p:txBody>
        </p:sp>
        <p:sp>
          <p:nvSpPr>
            <p:cNvPr id="79" name="TextBox 78"/>
            <p:cNvSpPr txBox="1"/>
            <p:nvPr/>
          </p:nvSpPr>
          <p:spPr>
            <a:xfrm rot="2662964">
              <a:off x="8134117" y="3187437"/>
              <a:ext cx="401072" cy="261610"/>
            </a:xfrm>
            <a:prstGeom prst="rect">
              <a:avLst/>
            </a:prstGeom>
            <a:noFill/>
          </p:spPr>
          <p:txBody>
            <a:bodyPr wrap="none" rtlCol="0">
              <a:spAutoFit/>
            </a:bodyPr>
            <a:lstStyle/>
            <a:p>
              <a:r>
                <a:rPr lang="en-US" sz="1100" dirty="0" smtClean="0"/>
                <a:t>392</a:t>
              </a:r>
              <a:endParaRPr lang="en-US" sz="1100" dirty="0"/>
            </a:p>
          </p:txBody>
        </p:sp>
        <p:sp>
          <p:nvSpPr>
            <p:cNvPr id="80" name="TextBox 79"/>
            <p:cNvSpPr txBox="1"/>
            <p:nvPr/>
          </p:nvSpPr>
          <p:spPr>
            <a:xfrm rot="2662964">
              <a:off x="7936225" y="3187437"/>
              <a:ext cx="401072" cy="261610"/>
            </a:xfrm>
            <a:prstGeom prst="rect">
              <a:avLst/>
            </a:prstGeom>
            <a:noFill/>
          </p:spPr>
          <p:txBody>
            <a:bodyPr wrap="none" rtlCol="0">
              <a:spAutoFit/>
            </a:bodyPr>
            <a:lstStyle/>
            <a:p>
              <a:r>
                <a:rPr lang="en-US" sz="1100" dirty="0" smtClean="0"/>
                <a:t>362</a:t>
              </a:r>
              <a:endParaRPr lang="en-US" sz="1100" dirty="0"/>
            </a:p>
          </p:txBody>
        </p:sp>
        <p:sp>
          <p:nvSpPr>
            <p:cNvPr id="81" name="TextBox 80"/>
            <p:cNvSpPr txBox="1"/>
            <p:nvPr/>
          </p:nvSpPr>
          <p:spPr>
            <a:xfrm rot="2662964">
              <a:off x="7717862" y="3187437"/>
              <a:ext cx="401072" cy="261610"/>
            </a:xfrm>
            <a:prstGeom prst="rect">
              <a:avLst/>
            </a:prstGeom>
            <a:noFill/>
          </p:spPr>
          <p:txBody>
            <a:bodyPr wrap="none" rtlCol="0">
              <a:spAutoFit/>
            </a:bodyPr>
            <a:lstStyle/>
            <a:p>
              <a:r>
                <a:rPr lang="en-US" sz="1100" dirty="0" smtClean="0"/>
                <a:t>336</a:t>
              </a:r>
              <a:endParaRPr lang="en-US" sz="1100" dirty="0"/>
            </a:p>
          </p:txBody>
        </p:sp>
        <p:sp>
          <p:nvSpPr>
            <p:cNvPr id="82" name="TextBox 81"/>
            <p:cNvSpPr txBox="1"/>
            <p:nvPr/>
          </p:nvSpPr>
          <p:spPr>
            <a:xfrm rot="2662964">
              <a:off x="7526792" y="3187437"/>
              <a:ext cx="401072" cy="261610"/>
            </a:xfrm>
            <a:prstGeom prst="rect">
              <a:avLst/>
            </a:prstGeom>
            <a:noFill/>
          </p:spPr>
          <p:txBody>
            <a:bodyPr wrap="none" rtlCol="0">
              <a:spAutoFit/>
            </a:bodyPr>
            <a:lstStyle/>
            <a:p>
              <a:r>
                <a:rPr lang="en-US" sz="1100" dirty="0" smtClean="0"/>
                <a:t>327</a:t>
              </a:r>
              <a:endParaRPr lang="en-US" sz="1100" dirty="0"/>
            </a:p>
          </p:txBody>
        </p:sp>
        <p:sp>
          <p:nvSpPr>
            <p:cNvPr id="86" name="TextBox 85"/>
            <p:cNvSpPr txBox="1"/>
            <p:nvPr/>
          </p:nvSpPr>
          <p:spPr>
            <a:xfrm rot="2662964">
              <a:off x="8766463" y="3187437"/>
              <a:ext cx="401072" cy="261610"/>
            </a:xfrm>
            <a:prstGeom prst="rect">
              <a:avLst/>
            </a:prstGeom>
            <a:noFill/>
          </p:spPr>
          <p:txBody>
            <a:bodyPr wrap="none" rtlCol="0">
              <a:spAutoFit/>
            </a:bodyPr>
            <a:lstStyle/>
            <a:p>
              <a:r>
                <a:rPr lang="en-US" sz="1100" dirty="0" smtClean="0"/>
                <a:t>417</a:t>
              </a:r>
              <a:endParaRPr lang="en-US" sz="1100" dirty="0"/>
            </a:p>
          </p:txBody>
        </p:sp>
        <p:sp>
          <p:nvSpPr>
            <p:cNvPr id="87" name="TextBox 86"/>
            <p:cNvSpPr txBox="1"/>
            <p:nvPr/>
          </p:nvSpPr>
          <p:spPr>
            <a:xfrm rot="2662964">
              <a:off x="8548100" y="3187437"/>
              <a:ext cx="401072" cy="261610"/>
            </a:xfrm>
            <a:prstGeom prst="rect">
              <a:avLst/>
            </a:prstGeom>
            <a:noFill/>
          </p:spPr>
          <p:txBody>
            <a:bodyPr wrap="none" rtlCol="0">
              <a:spAutoFit/>
            </a:bodyPr>
            <a:lstStyle/>
            <a:p>
              <a:r>
                <a:rPr lang="en-US" sz="1100" dirty="0" smtClean="0"/>
                <a:t>413</a:t>
              </a:r>
              <a:endParaRPr lang="en-US" sz="1100" dirty="0"/>
            </a:p>
          </p:txBody>
        </p:sp>
        <p:sp>
          <p:nvSpPr>
            <p:cNvPr id="88" name="TextBox 87"/>
            <p:cNvSpPr txBox="1"/>
            <p:nvPr/>
          </p:nvSpPr>
          <p:spPr>
            <a:xfrm rot="2662964">
              <a:off x="6053467" y="3187437"/>
              <a:ext cx="401072" cy="261610"/>
            </a:xfrm>
            <a:prstGeom prst="rect">
              <a:avLst/>
            </a:prstGeom>
            <a:noFill/>
          </p:spPr>
          <p:txBody>
            <a:bodyPr wrap="none" rtlCol="0">
              <a:spAutoFit/>
            </a:bodyPr>
            <a:lstStyle/>
            <a:p>
              <a:r>
                <a:rPr lang="en-US" sz="1100" dirty="0" smtClean="0"/>
                <a:t>242</a:t>
              </a:r>
              <a:endParaRPr lang="en-US" sz="1100" dirty="0"/>
            </a:p>
          </p:txBody>
        </p:sp>
      </p:grpSp>
      <p:grpSp>
        <p:nvGrpSpPr>
          <p:cNvPr id="177" name="Group 176"/>
          <p:cNvGrpSpPr/>
          <p:nvPr/>
        </p:nvGrpSpPr>
        <p:grpSpPr>
          <a:xfrm>
            <a:off x="9661146" y="4248041"/>
            <a:ext cx="959183" cy="1422528"/>
            <a:chOff x="9661146" y="3004457"/>
            <a:chExt cx="959183" cy="1422528"/>
          </a:xfrm>
        </p:grpSpPr>
        <p:pic>
          <p:nvPicPr>
            <p:cNvPr id="178" name="Picture 177"/>
            <p:cNvPicPr>
              <a:picLocks noChangeAspect="1"/>
            </p:cNvPicPr>
            <p:nvPr/>
          </p:nvPicPr>
          <p:blipFill rotWithShape="1">
            <a:blip r:embed="rId4"/>
            <a:srcRect l="36455" r="24671"/>
            <a:stretch/>
          </p:blipFill>
          <p:spPr>
            <a:xfrm>
              <a:off x="10045336" y="3023320"/>
              <a:ext cx="352697" cy="1403665"/>
            </a:xfrm>
            <a:prstGeom prst="rect">
              <a:avLst/>
            </a:prstGeom>
          </p:spPr>
        </p:pic>
        <p:sp>
          <p:nvSpPr>
            <p:cNvPr id="179" name="TextBox 178"/>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180" name="TextBox 179"/>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181" name="TextBox 180"/>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pic>
        <p:nvPicPr>
          <p:cNvPr id="182" name="Picture 181"/>
          <p:cNvPicPr>
            <a:picLocks noChangeAspect="1"/>
          </p:cNvPicPr>
          <p:nvPr/>
        </p:nvPicPr>
        <p:blipFill rotWithShape="1">
          <a:blip r:embed="rId5"/>
          <a:srcRect l="8629" t="85641"/>
          <a:stretch/>
        </p:blipFill>
        <p:spPr>
          <a:xfrm>
            <a:off x="978194" y="764329"/>
            <a:ext cx="10696353" cy="339702"/>
          </a:xfrm>
          <a:prstGeom prst="rect">
            <a:avLst/>
          </a:prstGeom>
        </p:spPr>
      </p:pic>
      <p:sp>
        <p:nvSpPr>
          <p:cNvPr id="183" name="Rectangle 182"/>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Rectangle 183"/>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5" name="Picture 2" descr="hgt_genome_4fbb6_42ed90.png (1883×66)"/>
          <p:cNvPicPr>
            <a:picLocks noChangeAspect="1" noChangeArrowheads="1"/>
          </p:cNvPicPr>
          <p:nvPr/>
        </p:nvPicPr>
        <p:blipFill rotWithShape="1">
          <a:blip r:embed="rId6">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0934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l="8629" t="85641"/>
          <a:stretch/>
        </p:blipFill>
        <p:spPr>
          <a:xfrm>
            <a:off x="978194" y="764329"/>
            <a:ext cx="10696353" cy="339702"/>
          </a:xfrm>
          <a:prstGeom prst="rect">
            <a:avLst/>
          </a:prstGeom>
        </p:spPr>
      </p:pic>
      <p:sp>
        <p:nvSpPr>
          <p:cNvPr id="8" name="Rectangle 7"/>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666205" y="127791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flipV="1">
            <a:off x="8304663" y="1225550"/>
            <a:ext cx="1036187" cy="84891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9184943" y="1250950"/>
            <a:ext cx="1286207" cy="82351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8973403" y="1238250"/>
            <a:ext cx="1383447" cy="81573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8734567" y="1244600"/>
            <a:ext cx="1304783" cy="82303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8529851" y="1238250"/>
            <a:ext cx="1426949" cy="80891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7908878" y="1238250"/>
            <a:ext cx="796972" cy="86350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V="1">
            <a:off x="8093122" y="1225550"/>
            <a:ext cx="739728" cy="8420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7690513" y="1238250"/>
            <a:ext cx="297787" cy="84303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7506269" y="1231900"/>
            <a:ext cx="342331" cy="82891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7301552" y="1257300"/>
            <a:ext cx="146998" cy="81033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7083188" y="1238250"/>
            <a:ext cx="105012" cy="8635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V="1">
            <a:off x="6878472" y="1257300"/>
            <a:ext cx="119228" cy="82398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V="1">
            <a:off x="6666931" y="1244600"/>
            <a:ext cx="337119" cy="85715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H="1" flipV="1">
            <a:off x="1701800" y="1244600"/>
            <a:ext cx="1771555" cy="8980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flipV="1">
            <a:off x="2000250" y="1244600"/>
            <a:ext cx="1636878" cy="8298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flipV="1">
            <a:off x="3536950" y="1231900"/>
            <a:ext cx="407253" cy="83573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flipV="1">
            <a:off x="3879850" y="1250950"/>
            <a:ext cx="310013" cy="8166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flipV="1">
            <a:off x="3905250" y="1219200"/>
            <a:ext cx="468857" cy="86208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flipV="1">
            <a:off x="4222750" y="1225550"/>
            <a:ext cx="376546" cy="84891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flipV="1">
            <a:off x="4781550" y="1225550"/>
            <a:ext cx="22462" cy="87620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flipH="1" flipV="1">
            <a:off x="4768850" y="1219200"/>
            <a:ext cx="226231" cy="88255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flipH="1" flipV="1">
            <a:off x="5156200" y="1231900"/>
            <a:ext cx="57245" cy="8562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H="1" flipV="1">
            <a:off x="5156200" y="1219200"/>
            <a:ext cx="268785" cy="8689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H="1" flipV="1">
            <a:off x="5302250" y="1219200"/>
            <a:ext cx="313804" cy="86208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H="1" flipV="1">
            <a:off x="5803900" y="1238250"/>
            <a:ext cx="37342" cy="86350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flipV="1">
            <a:off x="6052782" y="1231900"/>
            <a:ext cx="24168" cy="82891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V="1">
            <a:off x="6264322" y="1244600"/>
            <a:ext cx="422228" cy="85033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flipV="1">
            <a:off x="6469039" y="1238250"/>
            <a:ext cx="306411" cy="87032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513805" y="1243652"/>
            <a:ext cx="10881360" cy="983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858229" y="2047164"/>
            <a:ext cx="10881360" cy="2393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9" name="Picture 2" descr="hgt_genome_4fbb6_42ed90.png (1883×66)"/>
          <p:cNvPicPr>
            <a:picLocks noChangeAspect="1" noChangeArrowheads="1"/>
          </p:cNvPicPr>
          <p:nvPr/>
        </p:nvPicPr>
        <p:blipFill rotWithShape="1">
          <a:blip r:embed="rId4">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grpSp>
        <p:nvGrpSpPr>
          <p:cNvPr id="71" name="Group 70"/>
          <p:cNvGrpSpPr/>
          <p:nvPr/>
        </p:nvGrpSpPr>
        <p:grpSpPr>
          <a:xfrm>
            <a:off x="3391747" y="2041011"/>
            <a:ext cx="5910187" cy="3145120"/>
            <a:chOff x="3554241" y="1987553"/>
            <a:chExt cx="5910187" cy="3145120"/>
          </a:xfrm>
        </p:grpSpPr>
        <p:pic>
          <p:nvPicPr>
            <p:cNvPr id="5" name="Picture 4"/>
            <p:cNvPicPr>
              <a:picLocks noChangeAspect="1"/>
            </p:cNvPicPr>
            <p:nvPr/>
          </p:nvPicPr>
          <p:blipFill rotWithShape="1">
            <a:blip r:embed="rId5"/>
            <a:srcRect t="48177"/>
            <a:stretch/>
          </p:blipFill>
          <p:spPr>
            <a:xfrm>
              <a:off x="3648456" y="2157985"/>
              <a:ext cx="5740146" cy="2974688"/>
            </a:xfrm>
            <a:prstGeom prst="rect">
              <a:avLst/>
            </a:prstGeom>
          </p:spPr>
        </p:pic>
        <p:sp>
          <p:nvSpPr>
            <p:cNvPr id="41" name="TextBox 40"/>
            <p:cNvSpPr txBox="1"/>
            <p:nvPr/>
          </p:nvSpPr>
          <p:spPr>
            <a:xfrm rot="2662964">
              <a:off x="3554241" y="1987553"/>
              <a:ext cx="256802" cy="261610"/>
            </a:xfrm>
            <a:prstGeom prst="rect">
              <a:avLst/>
            </a:prstGeom>
            <a:noFill/>
          </p:spPr>
          <p:txBody>
            <a:bodyPr wrap="none" rtlCol="0">
              <a:spAutoFit/>
            </a:bodyPr>
            <a:lstStyle/>
            <a:p>
              <a:r>
                <a:rPr lang="en-US" sz="1100" dirty="0" smtClean="0"/>
                <a:t>1</a:t>
              </a:r>
              <a:endParaRPr lang="en-US" sz="1100" dirty="0"/>
            </a:p>
          </p:txBody>
        </p:sp>
        <p:sp>
          <p:nvSpPr>
            <p:cNvPr id="42" name="TextBox 41"/>
            <p:cNvSpPr txBox="1"/>
            <p:nvPr/>
          </p:nvSpPr>
          <p:spPr>
            <a:xfrm rot="2662964">
              <a:off x="3726441" y="1987553"/>
              <a:ext cx="328936" cy="261610"/>
            </a:xfrm>
            <a:prstGeom prst="rect">
              <a:avLst/>
            </a:prstGeom>
            <a:noFill/>
          </p:spPr>
          <p:txBody>
            <a:bodyPr wrap="none" rtlCol="0">
              <a:spAutoFit/>
            </a:bodyPr>
            <a:lstStyle/>
            <a:p>
              <a:r>
                <a:rPr lang="en-US" sz="1100" dirty="0" smtClean="0"/>
                <a:t>18</a:t>
              </a:r>
              <a:endParaRPr lang="en-US" sz="1100" dirty="0"/>
            </a:p>
          </p:txBody>
        </p:sp>
        <p:sp>
          <p:nvSpPr>
            <p:cNvPr id="43" name="TextBox 42"/>
            <p:cNvSpPr txBox="1"/>
            <p:nvPr/>
          </p:nvSpPr>
          <p:spPr>
            <a:xfrm rot="2662964">
              <a:off x="3924332" y="1987553"/>
              <a:ext cx="328936" cy="261610"/>
            </a:xfrm>
            <a:prstGeom prst="rect">
              <a:avLst/>
            </a:prstGeom>
            <a:noFill/>
          </p:spPr>
          <p:txBody>
            <a:bodyPr wrap="none" rtlCol="0">
              <a:spAutoFit/>
            </a:bodyPr>
            <a:lstStyle/>
            <a:p>
              <a:r>
                <a:rPr lang="en-US" sz="1100" dirty="0" smtClean="0"/>
                <a:t>86</a:t>
              </a:r>
              <a:endParaRPr lang="en-US" sz="1100" dirty="0"/>
            </a:p>
          </p:txBody>
        </p:sp>
        <p:sp>
          <p:nvSpPr>
            <p:cNvPr id="44" name="TextBox 43"/>
            <p:cNvSpPr txBox="1"/>
            <p:nvPr/>
          </p:nvSpPr>
          <p:spPr>
            <a:xfrm rot="2662964">
              <a:off x="4106629" y="1987553"/>
              <a:ext cx="401072" cy="261610"/>
            </a:xfrm>
            <a:prstGeom prst="rect">
              <a:avLst/>
            </a:prstGeom>
            <a:noFill/>
          </p:spPr>
          <p:txBody>
            <a:bodyPr wrap="none" rtlCol="0">
              <a:spAutoFit/>
            </a:bodyPr>
            <a:lstStyle/>
            <a:p>
              <a:r>
                <a:rPr lang="en-US" sz="1100" dirty="0" smtClean="0"/>
                <a:t>100</a:t>
              </a:r>
              <a:endParaRPr lang="en-US" sz="1100" dirty="0"/>
            </a:p>
          </p:txBody>
        </p:sp>
        <p:sp>
          <p:nvSpPr>
            <p:cNvPr id="45" name="TextBox 44"/>
            <p:cNvSpPr txBox="1"/>
            <p:nvPr/>
          </p:nvSpPr>
          <p:spPr>
            <a:xfrm rot="2662964">
              <a:off x="4311344" y="1987553"/>
              <a:ext cx="401072" cy="261610"/>
            </a:xfrm>
            <a:prstGeom prst="rect">
              <a:avLst/>
            </a:prstGeom>
            <a:noFill/>
          </p:spPr>
          <p:txBody>
            <a:bodyPr wrap="none" rtlCol="0">
              <a:spAutoFit/>
            </a:bodyPr>
            <a:lstStyle/>
            <a:p>
              <a:r>
                <a:rPr lang="en-US" sz="1100" dirty="0" smtClean="0"/>
                <a:t>101</a:t>
              </a:r>
              <a:endParaRPr lang="en-US" sz="1100" dirty="0"/>
            </a:p>
          </p:txBody>
        </p:sp>
        <p:sp>
          <p:nvSpPr>
            <p:cNvPr id="46" name="TextBox 45"/>
            <p:cNvSpPr txBox="1"/>
            <p:nvPr/>
          </p:nvSpPr>
          <p:spPr>
            <a:xfrm rot="2662964">
              <a:off x="4714909" y="1987553"/>
              <a:ext cx="401072" cy="261610"/>
            </a:xfrm>
            <a:prstGeom prst="rect">
              <a:avLst/>
            </a:prstGeom>
            <a:noFill/>
          </p:spPr>
          <p:txBody>
            <a:bodyPr wrap="none" rtlCol="0">
              <a:spAutoFit/>
            </a:bodyPr>
            <a:lstStyle/>
            <a:p>
              <a:r>
                <a:rPr lang="en-US" sz="1100" dirty="0" smtClean="0"/>
                <a:t>141</a:t>
              </a:r>
              <a:endParaRPr lang="en-US" sz="1100" dirty="0"/>
            </a:p>
          </p:txBody>
        </p:sp>
        <p:sp>
          <p:nvSpPr>
            <p:cNvPr id="47" name="TextBox 46"/>
            <p:cNvSpPr txBox="1"/>
            <p:nvPr/>
          </p:nvSpPr>
          <p:spPr>
            <a:xfrm rot="2662964">
              <a:off x="5130527" y="1987553"/>
              <a:ext cx="401072" cy="261610"/>
            </a:xfrm>
            <a:prstGeom prst="rect">
              <a:avLst/>
            </a:prstGeom>
            <a:noFill/>
          </p:spPr>
          <p:txBody>
            <a:bodyPr wrap="none" rtlCol="0">
              <a:spAutoFit/>
            </a:bodyPr>
            <a:lstStyle/>
            <a:p>
              <a:r>
                <a:rPr lang="en-US" sz="1100" dirty="0" smtClean="0"/>
                <a:t>161</a:t>
              </a:r>
              <a:endParaRPr lang="en-US" sz="1100" dirty="0"/>
            </a:p>
          </p:txBody>
        </p:sp>
        <p:sp>
          <p:nvSpPr>
            <p:cNvPr id="48" name="TextBox 47"/>
            <p:cNvSpPr txBox="1"/>
            <p:nvPr/>
          </p:nvSpPr>
          <p:spPr>
            <a:xfrm rot="2662964">
              <a:off x="5342066" y="1987553"/>
              <a:ext cx="401072" cy="261610"/>
            </a:xfrm>
            <a:prstGeom prst="rect">
              <a:avLst/>
            </a:prstGeom>
            <a:noFill/>
          </p:spPr>
          <p:txBody>
            <a:bodyPr wrap="none" rtlCol="0">
              <a:spAutoFit/>
            </a:bodyPr>
            <a:lstStyle/>
            <a:p>
              <a:r>
                <a:rPr lang="en-US" sz="1100" dirty="0" smtClean="0"/>
                <a:t>163</a:t>
              </a:r>
              <a:endParaRPr lang="en-US" sz="1100" dirty="0"/>
            </a:p>
          </p:txBody>
        </p:sp>
        <p:sp>
          <p:nvSpPr>
            <p:cNvPr id="49" name="TextBox 48"/>
            <p:cNvSpPr txBox="1"/>
            <p:nvPr/>
          </p:nvSpPr>
          <p:spPr>
            <a:xfrm rot="2662964">
              <a:off x="5546783" y="1987553"/>
              <a:ext cx="401072" cy="261610"/>
            </a:xfrm>
            <a:prstGeom prst="rect">
              <a:avLst/>
            </a:prstGeom>
            <a:noFill/>
          </p:spPr>
          <p:txBody>
            <a:bodyPr wrap="none" rtlCol="0">
              <a:spAutoFit/>
            </a:bodyPr>
            <a:lstStyle/>
            <a:p>
              <a:r>
                <a:rPr lang="en-US" sz="1100" dirty="0" smtClean="0"/>
                <a:t>169</a:t>
              </a:r>
              <a:endParaRPr lang="en-US" sz="1100" dirty="0"/>
            </a:p>
          </p:txBody>
        </p:sp>
        <p:sp>
          <p:nvSpPr>
            <p:cNvPr id="50" name="TextBox 49"/>
            <p:cNvSpPr txBox="1"/>
            <p:nvPr/>
          </p:nvSpPr>
          <p:spPr>
            <a:xfrm rot="2662964">
              <a:off x="5744675" y="1987553"/>
              <a:ext cx="401072" cy="261610"/>
            </a:xfrm>
            <a:prstGeom prst="rect">
              <a:avLst/>
            </a:prstGeom>
            <a:noFill/>
          </p:spPr>
          <p:txBody>
            <a:bodyPr wrap="none" rtlCol="0">
              <a:spAutoFit/>
            </a:bodyPr>
            <a:lstStyle/>
            <a:p>
              <a:r>
                <a:rPr lang="en-US" sz="1100" dirty="0" smtClean="0"/>
                <a:t>195</a:t>
              </a:r>
              <a:endParaRPr lang="en-US" sz="1100" dirty="0"/>
            </a:p>
          </p:txBody>
        </p:sp>
        <p:sp>
          <p:nvSpPr>
            <p:cNvPr id="52" name="TextBox 51"/>
            <p:cNvSpPr txBox="1"/>
            <p:nvPr/>
          </p:nvSpPr>
          <p:spPr>
            <a:xfrm rot="2662964">
              <a:off x="9063356" y="1987553"/>
              <a:ext cx="401072" cy="261610"/>
            </a:xfrm>
            <a:prstGeom prst="rect">
              <a:avLst/>
            </a:prstGeom>
            <a:noFill/>
          </p:spPr>
          <p:txBody>
            <a:bodyPr wrap="none" rtlCol="0">
              <a:spAutoFit/>
            </a:bodyPr>
            <a:lstStyle/>
            <a:p>
              <a:r>
                <a:rPr lang="en-US" sz="1100" dirty="0" smtClean="0"/>
                <a:t>417</a:t>
              </a:r>
              <a:endParaRPr lang="en-US" sz="1100" dirty="0"/>
            </a:p>
          </p:txBody>
        </p:sp>
        <p:sp>
          <p:nvSpPr>
            <p:cNvPr id="53" name="TextBox 52"/>
            <p:cNvSpPr txBox="1"/>
            <p:nvPr/>
          </p:nvSpPr>
          <p:spPr>
            <a:xfrm rot="2662964">
              <a:off x="5965313" y="1987553"/>
              <a:ext cx="401072" cy="261610"/>
            </a:xfrm>
            <a:prstGeom prst="rect">
              <a:avLst/>
            </a:prstGeom>
            <a:noFill/>
          </p:spPr>
          <p:txBody>
            <a:bodyPr wrap="none" rtlCol="0">
              <a:spAutoFit/>
            </a:bodyPr>
            <a:lstStyle/>
            <a:p>
              <a:r>
                <a:rPr lang="en-US" sz="1100" dirty="0" smtClean="0"/>
                <a:t>207</a:t>
              </a:r>
              <a:endParaRPr lang="en-US" sz="1100" dirty="0"/>
            </a:p>
          </p:txBody>
        </p:sp>
        <p:sp>
          <p:nvSpPr>
            <p:cNvPr id="54" name="TextBox 53"/>
            <p:cNvSpPr txBox="1"/>
            <p:nvPr/>
          </p:nvSpPr>
          <p:spPr>
            <a:xfrm rot="2662964">
              <a:off x="8851815" y="1987553"/>
              <a:ext cx="401072" cy="261610"/>
            </a:xfrm>
            <a:prstGeom prst="rect">
              <a:avLst/>
            </a:prstGeom>
            <a:noFill/>
          </p:spPr>
          <p:txBody>
            <a:bodyPr wrap="none" rtlCol="0">
              <a:spAutoFit/>
            </a:bodyPr>
            <a:lstStyle/>
            <a:p>
              <a:r>
                <a:rPr lang="en-US" sz="1100" dirty="0" smtClean="0"/>
                <a:t>413</a:t>
              </a:r>
              <a:endParaRPr lang="en-US" sz="1100" dirty="0"/>
            </a:p>
          </p:txBody>
        </p:sp>
        <p:sp>
          <p:nvSpPr>
            <p:cNvPr id="55" name="TextBox 54"/>
            <p:cNvSpPr txBox="1"/>
            <p:nvPr/>
          </p:nvSpPr>
          <p:spPr>
            <a:xfrm rot="2662964">
              <a:off x="7821740" y="1987553"/>
              <a:ext cx="401072" cy="261610"/>
            </a:xfrm>
            <a:prstGeom prst="rect">
              <a:avLst/>
            </a:prstGeom>
            <a:noFill/>
          </p:spPr>
          <p:txBody>
            <a:bodyPr wrap="none" rtlCol="0">
              <a:spAutoFit/>
            </a:bodyPr>
            <a:lstStyle/>
            <a:p>
              <a:r>
                <a:rPr lang="en-US" sz="1100" dirty="0" smtClean="0"/>
                <a:t>327</a:t>
              </a:r>
              <a:endParaRPr lang="en-US" sz="1100" dirty="0"/>
            </a:p>
          </p:txBody>
        </p:sp>
        <p:sp>
          <p:nvSpPr>
            <p:cNvPr id="56" name="TextBox 55"/>
            <p:cNvSpPr txBox="1"/>
            <p:nvPr/>
          </p:nvSpPr>
          <p:spPr>
            <a:xfrm rot="2662964">
              <a:off x="6172637" y="1987553"/>
              <a:ext cx="401072" cy="261610"/>
            </a:xfrm>
            <a:prstGeom prst="rect">
              <a:avLst/>
            </a:prstGeom>
            <a:noFill/>
          </p:spPr>
          <p:txBody>
            <a:bodyPr wrap="none" rtlCol="0">
              <a:spAutoFit/>
            </a:bodyPr>
            <a:lstStyle/>
            <a:p>
              <a:r>
                <a:rPr lang="en-US" sz="1100" dirty="0" smtClean="0"/>
                <a:t>238</a:t>
              </a:r>
              <a:endParaRPr lang="en-US" sz="1100" dirty="0"/>
            </a:p>
          </p:txBody>
        </p:sp>
        <p:sp>
          <p:nvSpPr>
            <p:cNvPr id="57" name="TextBox 56"/>
            <p:cNvSpPr txBox="1"/>
            <p:nvPr/>
          </p:nvSpPr>
          <p:spPr>
            <a:xfrm rot="2662964">
              <a:off x="8642879" y="1987553"/>
              <a:ext cx="401072" cy="261610"/>
            </a:xfrm>
            <a:prstGeom prst="rect">
              <a:avLst/>
            </a:prstGeom>
            <a:noFill/>
          </p:spPr>
          <p:txBody>
            <a:bodyPr wrap="none" rtlCol="0">
              <a:spAutoFit/>
            </a:bodyPr>
            <a:lstStyle/>
            <a:p>
              <a:r>
                <a:rPr lang="en-US" sz="1100" dirty="0" smtClean="0"/>
                <a:t>400</a:t>
              </a:r>
              <a:endParaRPr lang="en-US" sz="1100" dirty="0"/>
            </a:p>
          </p:txBody>
        </p:sp>
        <p:sp>
          <p:nvSpPr>
            <p:cNvPr id="58" name="TextBox 57"/>
            <p:cNvSpPr txBox="1"/>
            <p:nvPr/>
          </p:nvSpPr>
          <p:spPr>
            <a:xfrm rot="2662964">
              <a:off x="7203041" y="1987553"/>
              <a:ext cx="401072" cy="261610"/>
            </a:xfrm>
            <a:prstGeom prst="rect">
              <a:avLst/>
            </a:prstGeom>
            <a:noFill/>
          </p:spPr>
          <p:txBody>
            <a:bodyPr wrap="none" rtlCol="0">
              <a:spAutoFit/>
            </a:bodyPr>
            <a:lstStyle/>
            <a:p>
              <a:r>
                <a:rPr lang="en-US" sz="1100" dirty="0" smtClean="0"/>
                <a:t>280</a:t>
              </a:r>
              <a:endParaRPr lang="en-US" sz="1100" dirty="0"/>
            </a:p>
          </p:txBody>
        </p:sp>
        <p:sp>
          <p:nvSpPr>
            <p:cNvPr id="59" name="TextBox 58"/>
            <p:cNvSpPr txBox="1"/>
            <p:nvPr/>
          </p:nvSpPr>
          <p:spPr>
            <a:xfrm rot="2662964">
              <a:off x="6991501" y="1987553"/>
              <a:ext cx="401072" cy="261610"/>
            </a:xfrm>
            <a:prstGeom prst="rect">
              <a:avLst/>
            </a:prstGeom>
            <a:noFill/>
          </p:spPr>
          <p:txBody>
            <a:bodyPr wrap="none" rtlCol="0">
              <a:spAutoFit/>
            </a:bodyPr>
            <a:lstStyle/>
            <a:p>
              <a:r>
                <a:rPr lang="en-US" sz="1100" dirty="0" smtClean="0"/>
                <a:t>266</a:t>
              </a:r>
              <a:endParaRPr lang="en-US" sz="1100" dirty="0"/>
            </a:p>
          </p:txBody>
        </p:sp>
        <p:sp>
          <p:nvSpPr>
            <p:cNvPr id="60" name="TextBox 59"/>
            <p:cNvSpPr txBox="1"/>
            <p:nvPr/>
          </p:nvSpPr>
          <p:spPr>
            <a:xfrm rot="2662964">
              <a:off x="6793609" y="1987553"/>
              <a:ext cx="401072" cy="261610"/>
            </a:xfrm>
            <a:prstGeom prst="rect">
              <a:avLst/>
            </a:prstGeom>
            <a:noFill/>
          </p:spPr>
          <p:txBody>
            <a:bodyPr wrap="none" rtlCol="0">
              <a:spAutoFit/>
            </a:bodyPr>
            <a:lstStyle/>
            <a:p>
              <a:r>
                <a:rPr lang="en-US" sz="1100" dirty="0" smtClean="0"/>
                <a:t>255</a:t>
              </a:r>
              <a:endParaRPr lang="en-US" sz="1100" dirty="0"/>
            </a:p>
          </p:txBody>
        </p:sp>
        <p:sp>
          <p:nvSpPr>
            <p:cNvPr id="61" name="TextBox 60"/>
            <p:cNvSpPr txBox="1"/>
            <p:nvPr/>
          </p:nvSpPr>
          <p:spPr>
            <a:xfrm rot="2662964">
              <a:off x="6575246" y="1987553"/>
              <a:ext cx="401072" cy="261610"/>
            </a:xfrm>
            <a:prstGeom prst="rect">
              <a:avLst/>
            </a:prstGeom>
            <a:noFill/>
          </p:spPr>
          <p:txBody>
            <a:bodyPr wrap="none" rtlCol="0">
              <a:spAutoFit/>
            </a:bodyPr>
            <a:lstStyle/>
            <a:p>
              <a:r>
                <a:rPr lang="en-US" sz="1100" dirty="0" smtClean="0"/>
                <a:t>254</a:t>
              </a:r>
              <a:endParaRPr lang="en-US" sz="1100" dirty="0"/>
            </a:p>
          </p:txBody>
        </p:sp>
        <p:sp>
          <p:nvSpPr>
            <p:cNvPr id="62" name="TextBox 61"/>
            <p:cNvSpPr txBox="1"/>
            <p:nvPr/>
          </p:nvSpPr>
          <p:spPr>
            <a:xfrm rot="2662964">
              <a:off x="6384176" y="1987553"/>
              <a:ext cx="401072" cy="261610"/>
            </a:xfrm>
            <a:prstGeom prst="rect">
              <a:avLst/>
            </a:prstGeom>
            <a:noFill/>
          </p:spPr>
          <p:txBody>
            <a:bodyPr wrap="none" rtlCol="0">
              <a:spAutoFit/>
            </a:bodyPr>
            <a:lstStyle/>
            <a:p>
              <a:r>
                <a:rPr lang="en-US" sz="1100" dirty="0" smtClean="0"/>
                <a:t>242</a:t>
              </a:r>
              <a:endParaRPr lang="en-US" sz="1100" dirty="0"/>
            </a:p>
          </p:txBody>
        </p:sp>
        <p:sp>
          <p:nvSpPr>
            <p:cNvPr id="63" name="TextBox 62"/>
            <p:cNvSpPr txBox="1"/>
            <p:nvPr/>
          </p:nvSpPr>
          <p:spPr>
            <a:xfrm rot="2662964">
              <a:off x="8444986" y="1987553"/>
              <a:ext cx="401072" cy="261610"/>
            </a:xfrm>
            <a:prstGeom prst="rect">
              <a:avLst/>
            </a:prstGeom>
            <a:noFill/>
          </p:spPr>
          <p:txBody>
            <a:bodyPr wrap="none" rtlCol="0">
              <a:spAutoFit/>
            </a:bodyPr>
            <a:lstStyle/>
            <a:p>
              <a:r>
                <a:rPr lang="en-US" sz="1100" dirty="0" smtClean="0"/>
                <a:t>392</a:t>
              </a:r>
              <a:endParaRPr lang="en-US" sz="1100" dirty="0"/>
            </a:p>
          </p:txBody>
        </p:sp>
        <p:sp>
          <p:nvSpPr>
            <p:cNvPr id="64" name="TextBox 63"/>
            <p:cNvSpPr txBox="1"/>
            <p:nvPr/>
          </p:nvSpPr>
          <p:spPr>
            <a:xfrm rot="2662964">
              <a:off x="8240272" y="1987553"/>
              <a:ext cx="401072" cy="261610"/>
            </a:xfrm>
            <a:prstGeom prst="rect">
              <a:avLst/>
            </a:prstGeom>
            <a:noFill/>
          </p:spPr>
          <p:txBody>
            <a:bodyPr wrap="none" rtlCol="0">
              <a:spAutoFit/>
            </a:bodyPr>
            <a:lstStyle/>
            <a:p>
              <a:r>
                <a:rPr lang="en-US" sz="1100" dirty="0" smtClean="0"/>
                <a:t>362</a:t>
              </a:r>
              <a:endParaRPr lang="en-US" sz="1100" dirty="0"/>
            </a:p>
          </p:txBody>
        </p:sp>
        <p:sp>
          <p:nvSpPr>
            <p:cNvPr id="65" name="TextBox 64"/>
            <p:cNvSpPr txBox="1"/>
            <p:nvPr/>
          </p:nvSpPr>
          <p:spPr>
            <a:xfrm rot="2662964">
              <a:off x="8035555" y="1987553"/>
              <a:ext cx="401072" cy="261610"/>
            </a:xfrm>
            <a:prstGeom prst="rect">
              <a:avLst/>
            </a:prstGeom>
            <a:noFill/>
          </p:spPr>
          <p:txBody>
            <a:bodyPr wrap="none" rtlCol="0">
              <a:spAutoFit/>
            </a:bodyPr>
            <a:lstStyle/>
            <a:p>
              <a:r>
                <a:rPr lang="en-US" sz="1100" dirty="0" smtClean="0"/>
                <a:t>336</a:t>
              </a:r>
              <a:endParaRPr lang="en-US" sz="1100" dirty="0"/>
            </a:p>
          </p:txBody>
        </p:sp>
        <p:sp>
          <p:nvSpPr>
            <p:cNvPr id="66" name="TextBox 65"/>
            <p:cNvSpPr txBox="1"/>
            <p:nvPr/>
          </p:nvSpPr>
          <p:spPr>
            <a:xfrm rot="2662964">
              <a:off x="7623847" y="1987553"/>
              <a:ext cx="401072" cy="261610"/>
            </a:xfrm>
            <a:prstGeom prst="rect">
              <a:avLst/>
            </a:prstGeom>
            <a:noFill/>
          </p:spPr>
          <p:txBody>
            <a:bodyPr wrap="none" rtlCol="0">
              <a:spAutoFit/>
            </a:bodyPr>
            <a:lstStyle/>
            <a:p>
              <a:r>
                <a:rPr lang="en-US" sz="1100" dirty="0" smtClean="0"/>
                <a:t>301</a:t>
              </a:r>
              <a:endParaRPr lang="en-US" sz="1100" dirty="0"/>
            </a:p>
          </p:txBody>
        </p:sp>
        <p:sp>
          <p:nvSpPr>
            <p:cNvPr id="67" name="TextBox 66"/>
            <p:cNvSpPr txBox="1"/>
            <p:nvPr/>
          </p:nvSpPr>
          <p:spPr>
            <a:xfrm rot="2662964">
              <a:off x="7405484" y="1987553"/>
              <a:ext cx="401072" cy="261610"/>
            </a:xfrm>
            <a:prstGeom prst="rect">
              <a:avLst/>
            </a:prstGeom>
            <a:noFill/>
          </p:spPr>
          <p:txBody>
            <a:bodyPr wrap="none" rtlCol="0">
              <a:spAutoFit/>
            </a:bodyPr>
            <a:lstStyle/>
            <a:p>
              <a:r>
                <a:rPr lang="en-US" sz="1100" dirty="0" smtClean="0"/>
                <a:t>298</a:t>
              </a:r>
              <a:endParaRPr lang="en-US" sz="1100" dirty="0"/>
            </a:p>
          </p:txBody>
        </p:sp>
        <p:sp>
          <p:nvSpPr>
            <p:cNvPr id="68" name="TextBox 67"/>
            <p:cNvSpPr txBox="1"/>
            <p:nvPr/>
          </p:nvSpPr>
          <p:spPr>
            <a:xfrm rot="2662964">
              <a:off x="4910851" y="1987553"/>
              <a:ext cx="401072" cy="261610"/>
            </a:xfrm>
            <a:prstGeom prst="rect">
              <a:avLst/>
            </a:prstGeom>
            <a:noFill/>
          </p:spPr>
          <p:txBody>
            <a:bodyPr wrap="none" rtlCol="0">
              <a:spAutoFit/>
            </a:bodyPr>
            <a:lstStyle/>
            <a:p>
              <a:r>
                <a:rPr lang="en-US" sz="1100" dirty="0" smtClean="0"/>
                <a:t>142</a:t>
              </a:r>
              <a:endParaRPr lang="en-US" sz="1100" dirty="0"/>
            </a:p>
          </p:txBody>
        </p:sp>
        <p:sp>
          <p:nvSpPr>
            <p:cNvPr id="70" name="TextBox 69"/>
            <p:cNvSpPr txBox="1"/>
            <p:nvPr/>
          </p:nvSpPr>
          <p:spPr>
            <a:xfrm rot="2662964">
              <a:off x="4518608" y="2002793"/>
              <a:ext cx="401072" cy="261610"/>
            </a:xfrm>
            <a:prstGeom prst="rect">
              <a:avLst/>
            </a:prstGeom>
            <a:noFill/>
          </p:spPr>
          <p:txBody>
            <a:bodyPr wrap="none" rtlCol="0">
              <a:spAutoFit/>
            </a:bodyPr>
            <a:lstStyle/>
            <a:p>
              <a:r>
                <a:rPr lang="en-US" sz="1100" dirty="0" smtClean="0"/>
                <a:t>114</a:t>
              </a:r>
              <a:endParaRPr lang="en-US" sz="1100" dirty="0"/>
            </a:p>
          </p:txBody>
        </p:sp>
      </p:grpSp>
      <p:grpSp>
        <p:nvGrpSpPr>
          <p:cNvPr id="184" name="Group 183"/>
          <p:cNvGrpSpPr/>
          <p:nvPr/>
        </p:nvGrpSpPr>
        <p:grpSpPr>
          <a:xfrm>
            <a:off x="9661146" y="4248041"/>
            <a:ext cx="959183" cy="1422528"/>
            <a:chOff x="9661146" y="3004457"/>
            <a:chExt cx="959183" cy="1422528"/>
          </a:xfrm>
        </p:grpSpPr>
        <p:pic>
          <p:nvPicPr>
            <p:cNvPr id="185" name="Picture 184"/>
            <p:cNvPicPr>
              <a:picLocks noChangeAspect="1"/>
            </p:cNvPicPr>
            <p:nvPr/>
          </p:nvPicPr>
          <p:blipFill rotWithShape="1">
            <a:blip r:embed="rId6"/>
            <a:srcRect l="36455" r="24671"/>
            <a:stretch/>
          </p:blipFill>
          <p:spPr>
            <a:xfrm>
              <a:off x="10045336" y="3023320"/>
              <a:ext cx="352697" cy="1403665"/>
            </a:xfrm>
            <a:prstGeom prst="rect">
              <a:avLst/>
            </a:prstGeom>
          </p:spPr>
        </p:pic>
        <p:sp>
          <p:nvSpPr>
            <p:cNvPr id="186" name="TextBox 185"/>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187" name="TextBox 186"/>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188" name="TextBox 187"/>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40848019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l="8629" t="85641"/>
          <a:stretch/>
        </p:blipFill>
        <p:spPr>
          <a:xfrm>
            <a:off x="978194" y="764329"/>
            <a:ext cx="10696353" cy="339702"/>
          </a:xfrm>
          <a:prstGeom prst="rect">
            <a:avLst/>
          </a:prstGeom>
        </p:spPr>
      </p:pic>
      <p:sp>
        <p:nvSpPr>
          <p:cNvPr id="8" name="Rectangle 7"/>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66205" y="127791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Connector 45"/>
          <p:cNvCxnSpPr/>
          <p:nvPr/>
        </p:nvCxnSpPr>
        <p:spPr>
          <a:xfrm flipH="1" flipV="1">
            <a:off x="1701800" y="1314450"/>
            <a:ext cx="1865865" cy="68704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2006601" y="1308101"/>
            <a:ext cx="1771649" cy="6857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3549651" y="1295401"/>
            <a:ext cx="444499" cy="6730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4774378" y="1285664"/>
            <a:ext cx="70672" cy="6891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4641850" y="1310160"/>
            <a:ext cx="120573" cy="64564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flipV="1">
            <a:off x="3809178" y="1285664"/>
            <a:ext cx="407222" cy="7145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H="1" flipV="1">
            <a:off x="4221928" y="1285664"/>
            <a:ext cx="178622" cy="6637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5060950" y="1298364"/>
            <a:ext cx="100778" cy="6891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flipV="1">
            <a:off x="5161728" y="1298364"/>
            <a:ext cx="102422" cy="6891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flipV="1">
            <a:off x="5307778" y="1292014"/>
            <a:ext cx="146872" cy="6574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V="1">
            <a:off x="5702300" y="1292014"/>
            <a:ext cx="94428" cy="6764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5918200" y="1292014"/>
            <a:ext cx="170460" cy="6955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9347200" y="1298364"/>
            <a:ext cx="1212703" cy="752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V="1">
            <a:off x="9093200" y="1285664"/>
            <a:ext cx="1370778" cy="7336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8883650" y="1311064"/>
            <a:ext cx="1154878" cy="6955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8680450" y="1292014"/>
            <a:ext cx="1262828" cy="6828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V="1">
            <a:off x="6832600" y="1298364"/>
            <a:ext cx="175165" cy="7082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6616700" y="1285665"/>
            <a:ext cx="368996" cy="70823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V="1">
            <a:off x="7042150" y="1292014"/>
            <a:ext cx="137065" cy="7463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7245350" y="1292014"/>
            <a:ext cx="213265" cy="7209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7461250" y="1304714"/>
            <a:ext cx="384715" cy="7209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V="1">
            <a:off x="7664450" y="1279314"/>
            <a:ext cx="321215" cy="7463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flipV="1">
            <a:off x="7886700" y="1298364"/>
            <a:ext cx="803815" cy="7336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8083550" y="1285664"/>
            <a:ext cx="759365" cy="7463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V="1">
            <a:off x="8286750" y="1285664"/>
            <a:ext cx="899065" cy="7272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8496300" y="1285664"/>
            <a:ext cx="1026065" cy="7145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6426200" y="1298366"/>
            <a:ext cx="349946" cy="70188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V="1">
            <a:off x="6184900" y="1282700"/>
            <a:ext cx="488950" cy="6921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Rectangle 112"/>
          <p:cNvSpPr/>
          <p:nvPr/>
        </p:nvSpPr>
        <p:spPr>
          <a:xfrm>
            <a:off x="858229" y="1975104"/>
            <a:ext cx="10881360" cy="128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rotWithShape="1">
          <a:blip r:embed="rId4"/>
          <a:srcRect l="8294" t="52632"/>
          <a:stretch/>
        </p:blipFill>
        <p:spPr>
          <a:xfrm>
            <a:off x="3660375" y="2152730"/>
            <a:ext cx="5723092" cy="2955479"/>
          </a:xfrm>
          <a:prstGeom prst="rect">
            <a:avLst/>
          </a:prstGeom>
        </p:spPr>
      </p:pic>
      <p:grpSp>
        <p:nvGrpSpPr>
          <p:cNvPr id="119" name="Group 118"/>
          <p:cNvGrpSpPr/>
          <p:nvPr/>
        </p:nvGrpSpPr>
        <p:grpSpPr>
          <a:xfrm>
            <a:off x="3554241" y="1987553"/>
            <a:ext cx="5916055" cy="261610"/>
            <a:chOff x="3554241" y="1987553"/>
            <a:chExt cx="5916055" cy="261610"/>
          </a:xfrm>
        </p:grpSpPr>
        <p:sp>
          <p:nvSpPr>
            <p:cNvPr id="17" name="TextBox 16"/>
            <p:cNvSpPr txBox="1"/>
            <p:nvPr/>
          </p:nvSpPr>
          <p:spPr>
            <a:xfrm rot="2662964">
              <a:off x="3554241" y="1987553"/>
              <a:ext cx="256802" cy="261610"/>
            </a:xfrm>
            <a:prstGeom prst="rect">
              <a:avLst/>
            </a:prstGeom>
            <a:noFill/>
          </p:spPr>
          <p:txBody>
            <a:bodyPr wrap="none" rtlCol="0">
              <a:spAutoFit/>
            </a:bodyPr>
            <a:lstStyle/>
            <a:p>
              <a:r>
                <a:rPr lang="en-US" sz="1100" dirty="0" smtClean="0"/>
                <a:t>1</a:t>
              </a:r>
              <a:endParaRPr lang="en-US" sz="1100" dirty="0"/>
            </a:p>
          </p:txBody>
        </p:sp>
        <p:sp>
          <p:nvSpPr>
            <p:cNvPr id="18" name="TextBox 17"/>
            <p:cNvSpPr txBox="1"/>
            <p:nvPr/>
          </p:nvSpPr>
          <p:spPr>
            <a:xfrm rot="2662964">
              <a:off x="3726441" y="1987553"/>
              <a:ext cx="328936" cy="261610"/>
            </a:xfrm>
            <a:prstGeom prst="rect">
              <a:avLst/>
            </a:prstGeom>
            <a:noFill/>
          </p:spPr>
          <p:txBody>
            <a:bodyPr wrap="none" rtlCol="0">
              <a:spAutoFit/>
            </a:bodyPr>
            <a:lstStyle/>
            <a:p>
              <a:r>
                <a:rPr lang="en-US" sz="1100" dirty="0" smtClean="0"/>
                <a:t>18</a:t>
              </a:r>
              <a:endParaRPr lang="en-US" sz="1100" dirty="0"/>
            </a:p>
          </p:txBody>
        </p:sp>
        <p:sp>
          <p:nvSpPr>
            <p:cNvPr id="19" name="TextBox 18"/>
            <p:cNvSpPr txBox="1"/>
            <p:nvPr/>
          </p:nvSpPr>
          <p:spPr>
            <a:xfrm rot="2662964">
              <a:off x="3924332" y="1987553"/>
              <a:ext cx="328936" cy="261610"/>
            </a:xfrm>
            <a:prstGeom prst="rect">
              <a:avLst/>
            </a:prstGeom>
            <a:noFill/>
          </p:spPr>
          <p:txBody>
            <a:bodyPr wrap="none" rtlCol="0">
              <a:spAutoFit/>
            </a:bodyPr>
            <a:lstStyle/>
            <a:p>
              <a:r>
                <a:rPr lang="en-US" sz="1100" dirty="0" smtClean="0"/>
                <a:t>86</a:t>
              </a:r>
              <a:endParaRPr lang="en-US" sz="1100" dirty="0"/>
            </a:p>
          </p:txBody>
        </p:sp>
        <p:sp>
          <p:nvSpPr>
            <p:cNvPr id="20" name="TextBox 19"/>
            <p:cNvSpPr txBox="1"/>
            <p:nvPr/>
          </p:nvSpPr>
          <p:spPr>
            <a:xfrm rot="2662964">
              <a:off x="4142697" y="1987553"/>
              <a:ext cx="328936" cy="261610"/>
            </a:xfrm>
            <a:prstGeom prst="rect">
              <a:avLst/>
            </a:prstGeom>
            <a:noFill/>
          </p:spPr>
          <p:txBody>
            <a:bodyPr wrap="none" rtlCol="0">
              <a:spAutoFit/>
            </a:bodyPr>
            <a:lstStyle/>
            <a:p>
              <a:r>
                <a:rPr lang="en-US" sz="1100" dirty="0" smtClean="0"/>
                <a:t>96</a:t>
              </a:r>
              <a:endParaRPr lang="en-US" sz="1100" dirty="0"/>
            </a:p>
          </p:txBody>
        </p:sp>
        <p:sp>
          <p:nvSpPr>
            <p:cNvPr id="21" name="TextBox 20"/>
            <p:cNvSpPr txBox="1"/>
            <p:nvPr/>
          </p:nvSpPr>
          <p:spPr>
            <a:xfrm rot="2662964">
              <a:off x="4311344" y="1987553"/>
              <a:ext cx="401072" cy="261610"/>
            </a:xfrm>
            <a:prstGeom prst="rect">
              <a:avLst/>
            </a:prstGeom>
            <a:noFill/>
          </p:spPr>
          <p:txBody>
            <a:bodyPr wrap="none" rtlCol="0">
              <a:spAutoFit/>
            </a:bodyPr>
            <a:lstStyle/>
            <a:p>
              <a:r>
                <a:rPr lang="en-US" sz="1100" dirty="0" smtClean="0"/>
                <a:t>114</a:t>
              </a:r>
              <a:endParaRPr lang="en-US" sz="1100" dirty="0"/>
            </a:p>
          </p:txBody>
        </p:sp>
        <p:sp>
          <p:nvSpPr>
            <p:cNvPr id="22" name="TextBox 21"/>
            <p:cNvSpPr txBox="1"/>
            <p:nvPr/>
          </p:nvSpPr>
          <p:spPr>
            <a:xfrm rot="2662964">
              <a:off x="4522885" y="1987553"/>
              <a:ext cx="401072" cy="261610"/>
            </a:xfrm>
            <a:prstGeom prst="rect">
              <a:avLst/>
            </a:prstGeom>
            <a:noFill/>
          </p:spPr>
          <p:txBody>
            <a:bodyPr wrap="none" rtlCol="0">
              <a:spAutoFit/>
            </a:bodyPr>
            <a:lstStyle/>
            <a:p>
              <a:r>
                <a:rPr lang="en-US" sz="1100" dirty="0" smtClean="0"/>
                <a:t>141</a:t>
              </a:r>
              <a:endParaRPr lang="en-US" sz="1100" dirty="0"/>
            </a:p>
          </p:txBody>
        </p:sp>
        <p:sp>
          <p:nvSpPr>
            <p:cNvPr id="23" name="TextBox 22"/>
            <p:cNvSpPr txBox="1"/>
            <p:nvPr/>
          </p:nvSpPr>
          <p:spPr>
            <a:xfrm rot="2662964">
              <a:off x="4938503" y="1987553"/>
              <a:ext cx="401072" cy="261610"/>
            </a:xfrm>
            <a:prstGeom prst="rect">
              <a:avLst/>
            </a:prstGeom>
            <a:noFill/>
          </p:spPr>
          <p:txBody>
            <a:bodyPr wrap="none" rtlCol="0">
              <a:spAutoFit/>
            </a:bodyPr>
            <a:lstStyle/>
            <a:p>
              <a:r>
                <a:rPr lang="en-US" sz="1100" dirty="0" smtClean="0"/>
                <a:t>161</a:t>
              </a:r>
              <a:endParaRPr lang="en-US" sz="1100" dirty="0"/>
            </a:p>
          </p:txBody>
        </p:sp>
        <p:sp>
          <p:nvSpPr>
            <p:cNvPr id="24" name="TextBox 23"/>
            <p:cNvSpPr txBox="1"/>
            <p:nvPr/>
          </p:nvSpPr>
          <p:spPr>
            <a:xfrm rot="2662964">
              <a:off x="5150042" y="1987553"/>
              <a:ext cx="401072" cy="261610"/>
            </a:xfrm>
            <a:prstGeom prst="rect">
              <a:avLst/>
            </a:prstGeom>
            <a:noFill/>
          </p:spPr>
          <p:txBody>
            <a:bodyPr wrap="none" rtlCol="0">
              <a:spAutoFit/>
            </a:bodyPr>
            <a:lstStyle/>
            <a:p>
              <a:r>
                <a:rPr lang="en-US" sz="1100" dirty="0" smtClean="0"/>
                <a:t>163</a:t>
              </a:r>
              <a:endParaRPr lang="en-US" sz="1100" dirty="0"/>
            </a:p>
          </p:txBody>
        </p:sp>
        <p:sp>
          <p:nvSpPr>
            <p:cNvPr id="25" name="TextBox 24"/>
            <p:cNvSpPr txBox="1"/>
            <p:nvPr/>
          </p:nvSpPr>
          <p:spPr>
            <a:xfrm rot="2662964">
              <a:off x="5354759" y="1987553"/>
              <a:ext cx="401072" cy="261610"/>
            </a:xfrm>
            <a:prstGeom prst="rect">
              <a:avLst/>
            </a:prstGeom>
            <a:noFill/>
          </p:spPr>
          <p:txBody>
            <a:bodyPr wrap="none" rtlCol="0">
              <a:spAutoFit/>
            </a:bodyPr>
            <a:lstStyle/>
            <a:p>
              <a:r>
                <a:rPr lang="en-US" sz="1100" dirty="0" smtClean="0"/>
                <a:t>169</a:t>
              </a:r>
              <a:endParaRPr lang="en-US" sz="1100" dirty="0"/>
            </a:p>
          </p:txBody>
        </p:sp>
        <p:sp>
          <p:nvSpPr>
            <p:cNvPr id="26" name="TextBox 25"/>
            <p:cNvSpPr txBox="1"/>
            <p:nvPr/>
          </p:nvSpPr>
          <p:spPr>
            <a:xfrm rot="2662964">
              <a:off x="5552651" y="1987553"/>
              <a:ext cx="401072" cy="261610"/>
            </a:xfrm>
            <a:prstGeom prst="rect">
              <a:avLst/>
            </a:prstGeom>
            <a:noFill/>
          </p:spPr>
          <p:txBody>
            <a:bodyPr wrap="none" rtlCol="0">
              <a:spAutoFit/>
            </a:bodyPr>
            <a:lstStyle/>
            <a:p>
              <a:r>
                <a:rPr lang="en-US" sz="1100" dirty="0" smtClean="0"/>
                <a:t>195</a:t>
              </a:r>
              <a:endParaRPr lang="en-US" sz="1100" dirty="0"/>
            </a:p>
          </p:txBody>
        </p:sp>
        <p:sp>
          <p:nvSpPr>
            <p:cNvPr id="27" name="TextBox 26"/>
            <p:cNvSpPr txBox="1"/>
            <p:nvPr/>
          </p:nvSpPr>
          <p:spPr>
            <a:xfrm rot="2662964">
              <a:off x="9069224" y="1987553"/>
              <a:ext cx="401072" cy="261610"/>
            </a:xfrm>
            <a:prstGeom prst="rect">
              <a:avLst/>
            </a:prstGeom>
            <a:noFill/>
          </p:spPr>
          <p:txBody>
            <a:bodyPr wrap="none" rtlCol="0">
              <a:spAutoFit/>
            </a:bodyPr>
            <a:lstStyle/>
            <a:p>
              <a:r>
                <a:rPr lang="en-US" sz="1100" dirty="0" smtClean="0"/>
                <a:t>426</a:t>
              </a:r>
              <a:endParaRPr lang="en-US" sz="1100" dirty="0"/>
            </a:p>
          </p:txBody>
        </p:sp>
        <p:sp>
          <p:nvSpPr>
            <p:cNvPr id="28" name="TextBox 27"/>
            <p:cNvSpPr txBox="1"/>
            <p:nvPr/>
          </p:nvSpPr>
          <p:spPr>
            <a:xfrm rot="2662964">
              <a:off x="8871332" y="1987553"/>
              <a:ext cx="401072" cy="261610"/>
            </a:xfrm>
            <a:prstGeom prst="rect">
              <a:avLst/>
            </a:prstGeom>
            <a:noFill/>
          </p:spPr>
          <p:txBody>
            <a:bodyPr wrap="none" rtlCol="0">
              <a:spAutoFit/>
            </a:bodyPr>
            <a:lstStyle/>
            <a:p>
              <a:r>
                <a:rPr lang="en-US" sz="1100" dirty="0" smtClean="0"/>
                <a:t>417</a:t>
              </a:r>
              <a:endParaRPr lang="en-US" sz="1100" dirty="0"/>
            </a:p>
          </p:txBody>
        </p:sp>
        <p:sp>
          <p:nvSpPr>
            <p:cNvPr id="29" name="TextBox 28"/>
            <p:cNvSpPr txBox="1"/>
            <p:nvPr/>
          </p:nvSpPr>
          <p:spPr>
            <a:xfrm rot="2662964">
              <a:off x="5773289" y="1987553"/>
              <a:ext cx="401072" cy="261610"/>
            </a:xfrm>
            <a:prstGeom prst="rect">
              <a:avLst/>
            </a:prstGeom>
            <a:noFill/>
          </p:spPr>
          <p:txBody>
            <a:bodyPr wrap="none" rtlCol="0">
              <a:spAutoFit/>
            </a:bodyPr>
            <a:lstStyle/>
            <a:p>
              <a:r>
                <a:rPr lang="en-US" sz="1100" dirty="0" smtClean="0"/>
                <a:t>207</a:t>
              </a:r>
              <a:endParaRPr lang="en-US" sz="1100" dirty="0"/>
            </a:p>
          </p:txBody>
        </p:sp>
        <p:sp>
          <p:nvSpPr>
            <p:cNvPr id="30" name="TextBox 29"/>
            <p:cNvSpPr txBox="1"/>
            <p:nvPr/>
          </p:nvSpPr>
          <p:spPr>
            <a:xfrm rot="2662964">
              <a:off x="8659791" y="1987553"/>
              <a:ext cx="401072" cy="261610"/>
            </a:xfrm>
            <a:prstGeom prst="rect">
              <a:avLst/>
            </a:prstGeom>
            <a:noFill/>
          </p:spPr>
          <p:txBody>
            <a:bodyPr wrap="none" rtlCol="0">
              <a:spAutoFit/>
            </a:bodyPr>
            <a:lstStyle/>
            <a:p>
              <a:r>
                <a:rPr lang="en-US" sz="1100" dirty="0" smtClean="0"/>
                <a:t>400</a:t>
              </a:r>
              <a:endParaRPr lang="en-US" sz="1100" dirty="0"/>
            </a:p>
          </p:txBody>
        </p:sp>
        <p:sp>
          <p:nvSpPr>
            <p:cNvPr id="31" name="TextBox 30"/>
            <p:cNvSpPr txBox="1"/>
            <p:nvPr/>
          </p:nvSpPr>
          <p:spPr>
            <a:xfrm rot="2662964">
              <a:off x="7629716" y="1987553"/>
              <a:ext cx="401072" cy="261610"/>
            </a:xfrm>
            <a:prstGeom prst="rect">
              <a:avLst/>
            </a:prstGeom>
            <a:noFill/>
          </p:spPr>
          <p:txBody>
            <a:bodyPr wrap="none" rtlCol="0">
              <a:spAutoFit/>
            </a:bodyPr>
            <a:lstStyle/>
            <a:p>
              <a:r>
                <a:rPr lang="en-US" sz="1100" dirty="0" smtClean="0"/>
                <a:t>327</a:t>
              </a:r>
              <a:endParaRPr lang="en-US" sz="1100" dirty="0"/>
            </a:p>
          </p:txBody>
        </p:sp>
        <p:sp>
          <p:nvSpPr>
            <p:cNvPr id="32" name="TextBox 31"/>
            <p:cNvSpPr txBox="1"/>
            <p:nvPr/>
          </p:nvSpPr>
          <p:spPr>
            <a:xfrm rot="2662964">
              <a:off x="5980613" y="1987553"/>
              <a:ext cx="401072" cy="261610"/>
            </a:xfrm>
            <a:prstGeom prst="rect">
              <a:avLst/>
            </a:prstGeom>
            <a:noFill/>
          </p:spPr>
          <p:txBody>
            <a:bodyPr wrap="none" rtlCol="0">
              <a:spAutoFit/>
            </a:bodyPr>
            <a:lstStyle/>
            <a:p>
              <a:r>
                <a:rPr lang="en-US" sz="1100" dirty="0" smtClean="0"/>
                <a:t>238</a:t>
              </a:r>
              <a:endParaRPr lang="en-US" sz="1100" dirty="0"/>
            </a:p>
          </p:txBody>
        </p:sp>
        <p:sp>
          <p:nvSpPr>
            <p:cNvPr id="33" name="TextBox 32"/>
            <p:cNvSpPr txBox="1"/>
            <p:nvPr/>
          </p:nvSpPr>
          <p:spPr>
            <a:xfrm rot="2662964">
              <a:off x="8450855" y="1987553"/>
              <a:ext cx="401072" cy="261610"/>
            </a:xfrm>
            <a:prstGeom prst="rect">
              <a:avLst/>
            </a:prstGeom>
            <a:noFill/>
          </p:spPr>
          <p:txBody>
            <a:bodyPr wrap="none" rtlCol="0">
              <a:spAutoFit/>
            </a:bodyPr>
            <a:lstStyle/>
            <a:p>
              <a:r>
                <a:rPr lang="en-US" sz="1100" dirty="0" smtClean="0"/>
                <a:t>392</a:t>
              </a:r>
              <a:endParaRPr lang="en-US" sz="1100" dirty="0"/>
            </a:p>
          </p:txBody>
        </p:sp>
        <p:sp>
          <p:nvSpPr>
            <p:cNvPr id="34" name="TextBox 33"/>
            <p:cNvSpPr txBox="1"/>
            <p:nvPr/>
          </p:nvSpPr>
          <p:spPr>
            <a:xfrm rot="2662964">
              <a:off x="7011017" y="1987553"/>
              <a:ext cx="401072" cy="261610"/>
            </a:xfrm>
            <a:prstGeom prst="rect">
              <a:avLst/>
            </a:prstGeom>
            <a:noFill/>
          </p:spPr>
          <p:txBody>
            <a:bodyPr wrap="none" rtlCol="0">
              <a:spAutoFit/>
            </a:bodyPr>
            <a:lstStyle/>
            <a:p>
              <a:r>
                <a:rPr lang="en-US" sz="1100" dirty="0" smtClean="0"/>
                <a:t>280</a:t>
              </a:r>
              <a:endParaRPr lang="en-US" sz="1100" dirty="0"/>
            </a:p>
          </p:txBody>
        </p:sp>
        <p:sp>
          <p:nvSpPr>
            <p:cNvPr id="35" name="TextBox 34"/>
            <p:cNvSpPr txBox="1"/>
            <p:nvPr/>
          </p:nvSpPr>
          <p:spPr>
            <a:xfrm rot="2662964">
              <a:off x="6799477" y="1987553"/>
              <a:ext cx="401072" cy="261610"/>
            </a:xfrm>
            <a:prstGeom prst="rect">
              <a:avLst/>
            </a:prstGeom>
            <a:noFill/>
          </p:spPr>
          <p:txBody>
            <a:bodyPr wrap="none" rtlCol="0">
              <a:spAutoFit/>
            </a:bodyPr>
            <a:lstStyle/>
            <a:p>
              <a:r>
                <a:rPr lang="en-US" sz="1100" dirty="0" smtClean="0"/>
                <a:t>266</a:t>
              </a:r>
              <a:endParaRPr lang="en-US" sz="1100" dirty="0"/>
            </a:p>
          </p:txBody>
        </p:sp>
        <p:sp>
          <p:nvSpPr>
            <p:cNvPr id="36" name="TextBox 35"/>
            <p:cNvSpPr txBox="1"/>
            <p:nvPr/>
          </p:nvSpPr>
          <p:spPr>
            <a:xfrm rot="2662964">
              <a:off x="6601585" y="1987553"/>
              <a:ext cx="401072" cy="261610"/>
            </a:xfrm>
            <a:prstGeom prst="rect">
              <a:avLst/>
            </a:prstGeom>
            <a:noFill/>
          </p:spPr>
          <p:txBody>
            <a:bodyPr wrap="none" rtlCol="0">
              <a:spAutoFit/>
            </a:bodyPr>
            <a:lstStyle/>
            <a:p>
              <a:r>
                <a:rPr lang="en-US" sz="1100" dirty="0" smtClean="0"/>
                <a:t>255</a:t>
              </a:r>
              <a:endParaRPr lang="en-US" sz="1100" dirty="0"/>
            </a:p>
          </p:txBody>
        </p:sp>
        <p:sp>
          <p:nvSpPr>
            <p:cNvPr id="37" name="TextBox 36"/>
            <p:cNvSpPr txBox="1"/>
            <p:nvPr/>
          </p:nvSpPr>
          <p:spPr>
            <a:xfrm rot="2662964">
              <a:off x="6383222" y="1987553"/>
              <a:ext cx="401072" cy="261610"/>
            </a:xfrm>
            <a:prstGeom prst="rect">
              <a:avLst/>
            </a:prstGeom>
            <a:noFill/>
          </p:spPr>
          <p:txBody>
            <a:bodyPr wrap="none" rtlCol="0">
              <a:spAutoFit/>
            </a:bodyPr>
            <a:lstStyle/>
            <a:p>
              <a:r>
                <a:rPr lang="en-US" sz="1100" dirty="0" smtClean="0"/>
                <a:t>254</a:t>
              </a:r>
              <a:endParaRPr lang="en-US" sz="1100" dirty="0"/>
            </a:p>
          </p:txBody>
        </p:sp>
        <p:sp>
          <p:nvSpPr>
            <p:cNvPr id="38" name="TextBox 37"/>
            <p:cNvSpPr txBox="1"/>
            <p:nvPr/>
          </p:nvSpPr>
          <p:spPr>
            <a:xfrm rot="2662964">
              <a:off x="6192152" y="1987553"/>
              <a:ext cx="401072" cy="261610"/>
            </a:xfrm>
            <a:prstGeom prst="rect">
              <a:avLst/>
            </a:prstGeom>
            <a:noFill/>
          </p:spPr>
          <p:txBody>
            <a:bodyPr wrap="none" rtlCol="0">
              <a:spAutoFit/>
            </a:bodyPr>
            <a:lstStyle/>
            <a:p>
              <a:r>
                <a:rPr lang="en-US" sz="1100" dirty="0" smtClean="0"/>
                <a:t>242</a:t>
              </a:r>
              <a:endParaRPr lang="en-US" sz="1100" dirty="0"/>
            </a:p>
          </p:txBody>
        </p:sp>
        <p:sp>
          <p:nvSpPr>
            <p:cNvPr id="39" name="TextBox 38"/>
            <p:cNvSpPr txBox="1"/>
            <p:nvPr/>
          </p:nvSpPr>
          <p:spPr>
            <a:xfrm rot="2662964">
              <a:off x="8252962" y="1987553"/>
              <a:ext cx="401072" cy="261610"/>
            </a:xfrm>
            <a:prstGeom prst="rect">
              <a:avLst/>
            </a:prstGeom>
            <a:noFill/>
          </p:spPr>
          <p:txBody>
            <a:bodyPr wrap="none" rtlCol="0">
              <a:spAutoFit/>
            </a:bodyPr>
            <a:lstStyle/>
            <a:p>
              <a:r>
                <a:rPr lang="en-US" sz="1100" dirty="0" smtClean="0"/>
                <a:t>369</a:t>
              </a:r>
              <a:endParaRPr lang="en-US" sz="1100" dirty="0"/>
            </a:p>
          </p:txBody>
        </p:sp>
        <p:sp>
          <p:nvSpPr>
            <p:cNvPr id="40" name="TextBox 39"/>
            <p:cNvSpPr txBox="1"/>
            <p:nvPr/>
          </p:nvSpPr>
          <p:spPr>
            <a:xfrm rot="2662964">
              <a:off x="8048248" y="1987553"/>
              <a:ext cx="401072" cy="261610"/>
            </a:xfrm>
            <a:prstGeom prst="rect">
              <a:avLst/>
            </a:prstGeom>
            <a:noFill/>
          </p:spPr>
          <p:txBody>
            <a:bodyPr wrap="none" rtlCol="0">
              <a:spAutoFit/>
            </a:bodyPr>
            <a:lstStyle/>
            <a:p>
              <a:r>
                <a:rPr lang="en-US" sz="1100" dirty="0" smtClean="0"/>
                <a:t>352</a:t>
              </a:r>
              <a:endParaRPr lang="en-US" sz="1100" dirty="0"/>
            </a:p>
          </p:txBody>
        </p:sp>
        <p:sp>
          <p:nvSpPr>
            <p:cNvPr id="41" name="TextBox 40"/>
            <p:cNvSpPr txBox="1"/>
            <p:nvPr/>
          </p:nvSpPr>
          <p:spPr>
            <a:xfrm rot="2662964">
              <a:off x="7843531" y="1987553"/>
              <a:ext cx="401072" cy="261610"/>
            </a:xfrm>
            <a:prstGeom prst="rect">
              <a:avLst/>
            </a:prstGeom>
            <a:noFill/>
          </p:spPr>
          <p:txBody>
            <a:bodyPr wrap="none" rtlCol="0">
              <a:spAutoFit/>
            </a:bodyPr>
            <a:lstStyle/>
            <a:p>
              <a:r>
                <a:rPr lang="en-US" sz="1100" dirty="0" smtClean="0"/>
                <a:t>336</a:t>
              </a:r>
              <a:endParaRPr lang="en-US" sz="1100" dirty="0"/>
            </a:p>
          </p:txBody>
        </p:sp>
        <p:sp>
          <p:nvSpPr>
            <p:cNvPr id="42" name="TextBox 41"/>
            <p:cNvSpPr txBox="1"/>
            <p:nvPr/>
          </p:nvSpPr>
          <p:spPr>
            <a:xfrm rot="2662964">
              <a:off x="7431823" y="1987553"/>
              <a:ext cx="401072" cy="261610"/>
            </a:xfrm>
            <a:prstGeom prst="rect">
              <a:avLst/>
            </a:prstGeom>
            <a:noFill/>
          </p:spPr>
          <p:txBody>
            <a:bodyPr wrap="none" rtlCol="0">
              <a:spAutoFit/>
            </a:bodyPr>
            <a:lstStyle/>
            <a:p>
              <a:r>
                <a:rPr lang="en-US" sz="1100" dirty="0" smtClean="0"/>
                <a:t>301</a:t>
              </a:r>
              <a:endParaRPr lang="en-US" sz="1100" dirty="0"/>
            </a:p>
          </p:txBody>
        </p:sp>
        <p:sp>
          <p:nvSpPr>
            <p:cNvPr id="43" name="TextBox 42"/>
            <p:cNvSpPr txBox="1"/>
            <p:nvPr/>
          </p:nvSpPr>
          <p:spPr>
            <a:xfrm rot="2662964">
              <a:off x="7213460" y="1987553"/>
              <a:ext cx="401072" cy="261610"/>
            </a:xfrm>
            <a:prstGeom prst="rect">
              <a:avLst/>
            </a:prstGeom>
            <a:noFill/>
          </p:spPr>
          <p:txBody>
            <a:bodyPr wrap="none" rtlCol="0">
              <a:spAutoFit/>
            </a:bodyPr>
            <a:lstStyle/>
            <a:p>
              <a:r>
                <a:rPr lang="en-US" sz="1100" dirty="0" smtClean="0"/>
                <a:t>298</a:t>
              </a:r>
              <a:endParaRPr lang="en-US" sz="1100" dirty="0"/>
            </a:p>
          </p:txBody>
        </p:sp>
        <p:sp>
          <p:nvSpPr>
            <p:cNvPr id="44" name="TextBox 43"/>
            <p:cNvSpPr txBox="1"/>
            <p:nvPr/>
          </p:nvSpPr>
          <p:spPr>
            <a:xfrm rot="2662964">
              <a:off x="4718827" y="1987553"/>
              <a:ext cx="401072" cy="261610"/>
            </a:xfrm>
            <a:prstGeom prst="rect">
              <a:avLst/>
            </a:prstGeom>
            <a:noFill/>
          </p:spPr>
          <p:txBody>
            <a:bodyPr wrap="none" rtlCol="0">
              <a:spAutoFit/>
            </a:bodyPr>
            <a:lstStyle/>
            <a:p>
              <a:r>
                <a:rPr lang="en-US" sz="1100" dirty="0" smtClean="0"/>
                <a:t>142</a:t>
              </a:r>
              <a:endParaRPr lang="en-US" sz="1100" dirty="0"/>
            </a:p>
          </p:txBody>
        </p:sp>
      </p:grpSp>
      <p:pic>
        <p:nvPicPr>
          <p:cNvPr id="11" name="Picture 2" descr="hgt_genome_4fbb6_42ed90.png (1883×66)"/>
          <p:cNvPicPr>
            <a:picLocks noChangeAspect="1" noChangeArrowheads="1"/>
          </p:cNvPicPr>
          <p:nvPr/>
        </p:nvPicPr>
        <p:blipFill rotWithShape="1">
          <a:blip r:embed="rId5">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grpSp>
        <p:nvGrpSpPr>
          <p:cNvPr id="120" name="Group 119"/>
          <p:cNvGrpSpPr/>
          <p:nvPr/>
        </p:nvGrpSpPr>
        <p:grpSpPr>
          <a:xfrm>
            <a:off x="9661146" y="4248041"/>
            <a:ext cx="959183" cy="1422528"/>
            <a:chOff x="9661146" y="3004457"/>
            <a:chExt cx="959183" cy="1422528"/>
          </a:xfrm>
        </p:grpSpPr>
        <p:pic>
          <p:nvPicPr>
            <p:cNvPr id="121" name="Picture 120"/>
            <p:cNvPicPr>
              <a:picLocks noChangeAspect="1"/>
            </p:cNvPicPr>
            <p:nvPr/>
          </p:nvPicPr>
          <p:blipFill rotWithShape="1">
            <a:blip r:embed="rId6"/>
            <a:srcRect l="36455" r="24671"/>
            <a:stretch/>
          </p:blipFill>
          <p:spPr>
            <a:xfrm>
              <a:off x="10045336" y="3023320"/>
              <a:ext cx="352697" cy="1403665"/>
            </a:xfrm>
            <a:prstGeom prst="rect">
              <a:avLst/>
            </a:prstGeom>
          </p:spPr>
        </p:pic>
        <p:sp>
          <p:nvSpPr>
            <p:cNvPr id="122" name="TextBox 121"/>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123" name="TextBox 122"/>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124" name="TextBox 123"/>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17137930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8629" t="85641"/>
          <a:stretch/>
        </p:blipFill>
        <p:spPr>
          <a:xfrm>
            <a:off x="978194" y="764329"/>
            <a:ext cx="10696353" cy="339702"/>
          </a:xfrm>
          <a:prstGeom prst="rect">
            <a:avLst/>
          </a:prstGeom>
        </p:spPr>
      </p:pic>
      <p:sp>
        <p:nvSpPr>
          <p:cNvPr id="6" name="Rectangle 5"/>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66205" y="127791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flipH="1" flipV="1">
            <a:off x="1701801" y="1314451"/>
            <a:ext cx="1708911" cy="7246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2006602" y="1308102"/>
            <a:ext cx="1577846" cy="7035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3549652" y="1295402"/>
            <a:ext cx="235964" cy="67970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4700016" y="1285664"/>
            <a:ext cx="74362" cy="69858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4507992" y="1310160"/>
            <a:ext cx="254431" cy="6740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3809178" y="1285664"/>
            <a:ext cx="195894" cy="7077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4221928" y="1285664"/>
            <a:ext cx="30032" cy="6711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4919472" y="1298364"/>
            <a:ext cx="242256" cy="66759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5111496" y="1298364"/>
            <a:ext cx="50232" cy="6950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5307778" y="1292014"/>
            <a:ext cx="4886" cy="67394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5559552" y="1292014"/>
            <a:ext cx="237176" cy="7013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5779008" y="1292014"/>
            <a:ext cx="309652" cy="69223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9347200" y="1298364"/>
            <a:ext cx="1212703" cy="752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9093200" y="1285664"/>
            <a:ext cx="1370778" cy="7336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8883650" y="1311064"/>
            <a:ext cx="1154878" cy="6955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8680450" y="1292014"/>
            <a:ext cx="1262828" cy="6828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638544" y="1298364"/>
            <a:ext cx="369221" cy="68588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6428232" y="1285666"/>
            <a:ext cx="557464" cy="68943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6830568" y="1292014"/>
            <a:ext cx="348647" cy="68309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7031736" y="1292014"/>
            <a:ext cx="426879" cy="7013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7223760" y="1304714"/>
            <a:ext cx="622205" cy="70696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7461504" y="1279314"/>
            <a:ext cx="524161" cy="70493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7662672" y="1298364"/>
            <a:ext cx="1027843" cy="6950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8046720" y="1285664"/>
            <a:ext cx="796195" cy="71687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8286750" y="1285664"/>
            <a:ext cx="899065" cy="7272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8496300" y="1285664"/>
            <a:ext cx="1026065" cy="7145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6208776" y="1298366"/>
            <a:ext cx="567370" cy="6675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5961888" y="1282700"/>
            <a:ext cx="711962" cy="7381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7882128" y="1325880"/>
            <a:ext cx="832104" cy="6492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858229" y="1975104"/>
            <a:ext cx="10881360" cy="1280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p:cNvGrpSpPr/>
          <p:nvPr/>
        </p:nvGrpSpPr>
        <p:grpSpPr>
          <a:xfrm>
            <a:off x="3343929" y="1987553"/>
            <a:ext cx="6126367" cy="3231597"/>
            <a:chOff x="3343929" y="1987553"/>
            <a:chExt cx="6126367" cy="3231597"/>
          </a:xfrm>
        </p:grpSpPr>
        <p:pic>
          <p:nvPicPr>
            <p:cNvPr id="68" name="Picture 67"/>
            <p:cNvPicPr>
              <a:picLocks noChangeAspect="1"/>
            </p:cNvPicPr>
            <p:nvPr/>
          </p:nvPicPr>
          <p:blipFill rotWithShape="1">
            <a:blip r:embed="rId4"/>
            <a:srcRect l="8566" t="52750"/>
            <a:stretch/>
          </p:blipFill>
          <p:spPr>
            <a:xfrm>
              <a:off x="3465576" y="2160474"/>
              <a:ext cx="5921265" cy="3058676"/>
            </a:xfrm>
            <a:prstGeom prst="rect">
              <a:avLst/>
            </a:prstGeom>
          </p:spPr>
        </p:pic>
        <p:sp>
          <p:nvSpPr>
            <p:cNvPr id="38" name="TextBox 37"/>
            <p:cNvSpPr txBox="1"/>
            <p:nvPr/>
          </p:nvSpPr>
          <p:spPr>
            <a:xfrm rot="2662964">
              <a:off x="3343929" y="1987553"/>
              <a:ext cx="256802" cy="261610"/>
            </a:xfrm>
            <a:prstGeom prst="rect">
              <a:avLst/>
            </a:prstGeom>
            <a:noFill/>
          </p:spPr>
          <p:txBody>
            <a:bodyPr wrap="none" rtlCol="0">
              <a:spAutoFit/>
            </a:bodyPr>
            <a:lstStyle/>
            <a:p>
              <a:r>
                <a:rPr lang="en-US" sz="1100" dirty="0" smtClean="0"/>
                <a:t>1</a:t>
              </a:r>
              <a:endParaRPr lang="en-US" sz="1100" dirty="0"/>
            </a:p>
          </p:txBody>
        </p:sp>
        <p:sp>
          <p:nvSpPr>
            <p:cNvPr id="39" name="TextBox 38"/>
            <p:cNvSpPr txBox="1"/>
            <p:nvPr/>
          </p:nvSpPr>
          <p:spPr>
            <a:xfrm rot="2662964">
              <a:off x="3516129" y="1987553"/>
              <a:ext cx="328936" cy="261610"/>
            </a:xfrm>
            <a:prstGeom prst="rect">
              <a:avLst/>
            </a:prstGeom>
            <a:noFill/>
          </p:spPr>
          <p:txBody>
            <a:bodyPr wrap="none" rtlCol="0">
              <a:spAutoFit/>
            </a:bodyPr>
            <a:lstStyle/>
            <a:p>
              <a:r>
                <a:rPr lang="en-US" sz="1100" dirty="0" smtClean="0"/>
                <a:t>18</a:t>
              </a:r>
              <a:endParaRPr lang="en-US" sz="1100" dirty="0"/>
            </a:p>
          </p:txBody>
        </p:sp>
        <p:sp>
          <p:nvSpPr>
            <p:cNvPr id="40" name="TextBox 39"/>
            <p:cNvSpPr txBox="1"/>
            <p:nvPr/>
          </p:nvSpPr>
          <p:spPr>
            <a:xfrm rot="2662964">
              <a:off x="3714020" y="1987553"/>
              <a:ext cx="328936" cy="261610"/>
            </a:xfrm>
            <a:prstGeom prst="rect">
              <a:avLst/>
            </a:prstGeom>
            <a:noFill/>
          </p:spPr>
          <p:txBody>
            <a:bodyPr wrap="none" rtlCol="0">
              <a:spAutoFit/>
            </a:bodyPr>
            <a:lstStyle/>
            <a:p>
              <a:r>
                <a:rPr lang="en-US" sz="1100" dirty="0" smtClean="0"/>
                <a:t>86</a:t>
              </a:r>
              <a:endParaRPr lang="en-US" sz="1100" dirty="0"/>
            </a:p>
          </p:txBody>
        </p:sp>
        <p:sp>
          <p:nvSpPr>
            <p:cNvPr id="41" name="TextBox 40"/>
            <p:cNvSpPr txBox="1"/>
            <p:nvPr/>
          </p:nvSpPr>
          <p:spPr>
            <a:xfrm rot="2662964">
              <a:off x="3932385" y="1987553"/>
              <a:ext cx="328936" cy="261610"/>
            </a:xfrm>
            <a:prstGeom prst="rect">
              <a:avLst/>
            </a:prstGeom>
            <a:noFill/>
          </p:spPr>
          <p:txBody>
            <a:bodyPr wrap="none" rtlCol="0">
              <a:spAutoFit/>
            </a:bodyPr>
            <a:lstStyle/>
            <a:p>
              <a:r>
                <a:rPr lang="en-US" sz="1100" dirty="0" smtClean="0"/>
                <a:t>96</a:t>
              </a:r>
              <a:endParaRPr lang="en-US" sz="1100" dirty="0"/>
            </a:p>
          </p:txBody>
        </p:sp>
        <p:sp>
          <p:nvSpPr>
            <p:cNvPr id="42" name="TextBox 41"/>
            <p:cNvSpPr txBox="1"/>
            <p:nvPr/>
          </p:nvSpPr>
          <p:spPr>
            <a:xfrm rot="2662964">
              <a:off x="4101032" y="1987553"/>
              <a:ext cx="401072" cy="261610"/>
            </a:xfrm>
            <a:prstGeom prst="rect">
              <a:avLst/>
            </a:prstGeom>
            <a:noFill/>
          </p:spPr>
          <p:txBody>
            <a:bodyPr wrap="none" rtlCol="0">
              <a:spAutoFit/>
            </a:bodyPr>
            <a:lstStyle/>
            <a:p>
              <a:r>
                <a:rPr lang="en-US" sz="1100" dirty="0" smtClean="0"/>
                <a:t>114</a:t>
              </a:r>
              <a:endParaRPr lang="en-US" sz="1100" dirty="0"/>
            </a:p>
          </p:txBody>
        </p:sp>
        <p:sp>
          <p:nvSpPr>
            <p:cNvPr id="43" name="TextBox 42"/>
            <p:cNvSpPr txBox="1"/>
            <p:nvPr/>
          </p:nvSpPr>
          <p:spPr>
            <a:xfrm rot="2662964">
              <a:off x="4312573" y="1987553"/>
              <a:ext cx="401072" cy="261610"/>
            </a:xfrm>
            <a:prstGeom prst="rect">
              <a:avLst/>
            </a:prstGeom>
            <a:noFill/>
          </p:spPr>
          <p:txBody>
            <a:bodyPr wrap="none" rtlCol="0">
              <a:spAutoFit/>
            </a:bodyPr>
            <a:lstStyle/>
            <a:p>
              <a:r>
                <a:rPr lang="en-US" sz="1100" dirty="0" smtClean="0"/>
                <a:t>141</a:t>
              </a:r>
              <a:endParaRPr lang="en-US" sz="1100" dirty="0"/>
            </a:p>
          </p:txBody>
        </p:sp>
        <p:sp>
          <p:nvSpPr>
            <p:cNvPr id="44" name="TextBox 43"/>
            <p:cNvSpPr txBox="1"/>
            <p:nvPr/>
          </p:nvSpPr>
          <p:spPr>
            <a:xfrm rot="2662964">
              <a:off x="4728191" y="1987553"/>
              <a:ext cx="401072" cy="261610"/>
            </a:xfrm>
            <a:prstGeom prst="rect">
              <a:avLst/>
            </a:prstGeom>
            <a:noFill/>
          </p:spPr>
          <p:txBody>
            <a:bodyPr wrap="none" rtlCol="0">
              <a:spAutoFit/>
            </a:bodyPr>
            <a:lstStyle/>
            <a:p>
              <a:r>
                <a:rPr lang="en-US" sz="1100" dirty="0" smtClean="0"/>
                <a:t>161</a:t>
              </a:r>
              <a:endParaRPr lang="en-US" sz="1100" dirty="0"/>
            </a:p>
          </p:txBody>
        </p:sp>
        <p:sp>
          <p:nvSpPr>
            <p:cNvPr id="45" name="TextBox 44"/>
            <p:cNvSpPr txBox="1"/>
            <p:nvPr/>
          </p:nvSpPr>
          <p:spPr>
            <a:xfrm rot="2662964">
              <a:off x="4939730" y="1987553"/>
              <a:ext cx="401072" cy="261610"/>
            </a:xfrm>
            <a:prstGeom prst="rect">
              <a:avLst/>
            </a:prstGeom>
            <a:noFill/>
          </p:spPr>
          <p:txBody>
            <a:bodyPr wrap="none" rtlCol="0">
              <a:spAutoFit/>
            </a:bodyPr>
            <a:lstStyle/>
            <a:p>
              <a:r>
                <a:rPr lang="en-US" sz="1100" dirty="0" smtClean="0"/>
                <a:t>163</a:t>
              </a:r>
              <a:endParaRPr lang="en-US" sz="1100" dirty="0"/>
            </a:p>
          </p:txBody>
        </p:sp>
        <p:sp>
          <p:nvSpPr>
            <p:cNvPr id="46" name="TextBox 45"/>
            <p:cNvSpPr txBox="1"/>
            <p:nvPr/>
          </p:nvSpPr>
          <p:spPr>
            <a:xfrm rot="2662964">
              <a:off x="5144447" y="1987553"/>
              <a:ext cx="401072" cy="261610"/>
            </a:xfrm>
            <a:prstGeom prst="rect">
              <a:avLst/>
            </a:prstGeom>
            <a:noFill/>
          </p:spPr>
          <p:txBody>
            <a:bodyPr wrap="none" rtlCol="0">
              <a:spAutoFit/>
            </a:bodyPr>
            <a:lstStyle/>
            <a:p>
              <a:r>
                <a:rPr lang="en-US" sz="1100" dirty="0" smtClean="0"/>
                <a:t>169</a:t>
              </a:r>
              <a:endParaRPr lang="en-US" sz="1100" dirty="0"/>
            </a:p>
          </p:txBody>
        </p:sp>
        <p:sp>
          <p:nvSpPr>
            <p:cNvPr id="47" name="TextBox 46"/>
            <p:cNvSpPr txBox="1"/>
            <p:nvPr/>
          </p:nvSpPr>
          <p:spPr>
            <a:xfrm rot="2662964">
              <a:off x="5342339" y="1987553"/>
              <a:ext cx="401072" cy="261610"/>
            </a:xfrm>
            <a:prstGeom prst="rect">
              <a:avLst/>
            </a:prstGeom>
            <a:noFill/>
          </p:spPr>
          <p:txBody>
            <a:bodyPr wrap="none" rtlCol="0">
              <a:spAutoFit/>
            </a:bodyPr>
            <a:lstStyle/>
            <a:p>
              <a:r>
                <a:rPr lang="en-US" sz="1100" dirty="0" smtClean="0"/>
                <a:t>195</a:t>
              </a:r>
              <a:endParaRPr lang="en-US" sz="1100" dirty="0"/>
            </a:p>
          </p:txBody>
        </p:sp>
        <p:sp>
          <p:nvSpPr>
            <p:cNvPr id="50" name="TextBox 49"/>
            <p:cNvSpPr txBox="1"/>
            <p:nvPr/>
          </p:nvSpPr>
          <p:spPr>
            <a:xfrm rot="2662964">
              <a:off x="5562977" y="1987553"/>
              <a:ext cx="401072" cy="261610"/>
            </a:xfrm>
            <a:prstGeom prst="rect">
              <a:avLst/>
            </a:prstGeom>
            <a:noFill/>
          </p:spPr>
          <p:txBody>
            <a:bodyPr wrap="none" rtlCol="0">
              <a:spAutoFit/>
            </a:bodyPr>
            <a:lstStyle/>
            <a:p>
              <a:r>
                <a:rPr lang="en-US" sz="1100" dirty="0" smtClean="0"/>
                <a:t>207</a:t>
              </a:r>
              <a:endParaRPr lang="en-US" sz="1100" dirty="0"/>
            </a:p>
          </p:txBody>
        </p:sp>
        <p:sp>
          <p:nvSpPr>
            <p:cNvPr id="52" name="TextBox 51"/>
            <p:cNvSpPr txBox="1"/>
            <p:nvPr/>
          </p:nvSpPr>
          <p:spPr>
            <a:xfrm rot="2662964">
              <a:off x="7419404" y="1987553"/>
              <a:ext cx="401072" cy="261610"/>
            </a:xfrm>
            <a:prstGeom prst="rect">
              <a:avLst/>
            </a:prstGeom>
            <a:noFill/>
          </p:spPr>
          <p:txBody>
            <a:bodyPr wrap="none" rtlCol="0">
              <a:spAutoFit/>
            </a:bodyPr>
            <a:lstStyle/>
            <a:p>
              <a:r>
                <a:rPr lang="en-US" sz="1100" dirty="0" smtClean="0"/>
                <a:t>327</a:t>
              </a:r>
              <a:endParaRPr lang="en-US" sz="1100" dirty="0"/>
            </a:p>
          </p:txBody>
        </p:sp>
        <p:sp>
          <p:nvSpPr>
            <p:cNvPr id="53" name="TextBox 52"/>
            <p:cNvSpPr txBox="1"/>
            <p:nvPr/>
          </p:nvSpPr>
          <p:spPr>
            <a:xfrm rot="2662964">
              <a:off x="5770301" y="1987553"/>
              <a:ext cx="401072" cy="261610"/>
            </a:xfrm>
            <a:prstGeom prst="rect">
              <a:avLst/>
            </a:prstGeom>
            <a:noFill/>
          </p:spPr>
          <p:txBody>
            <a:bodyPr wrap="none" rtlCol="0">
              <a:spAutoFit/>
            </a:bodyPr>
            <a:lstStyle/>
            <a:p>
              <a:r>
                <a:rPr lang="en-US" sz="1100" dirty="0" smtClean="0"/>
                <a:t>238</a:t>
              </a:r>
              <a:endParaRPr lang="en-US" sz="1100" dirty="0"/>
            </a:p>
          </p:txBody>
        </p:sp>
        <p:sp>
          <p:nvSpPr>
            <p:cNvPr id="55" name="TextBox 54"/>
            <p:cNvSpPr txBox="1"/>
            <p:nvPr/>
          </p:nvSpPr>
          <p:spPr>
            <a:xfrm rot="2662964">
              <a:off x="6800705" y="1987553"/>
              <a:ext cx="401072" cy="261610"/>
            </a:xfrm>
            <a:prstGeom prst="rect">
              <a:avLst/>
            </a:prstGeom>
            <a:noFill/>
          </p:spPr>
          <p:txBody>
            <a:bodyPr wrap="none" rtlCol="0">
              <a:spAutoFit/>
            </a:bodyPr>
            <a:lstStyle/>
            <a:p>
              <a:r>
                <a:rPr lang="en-US" sz="1100" dirty="0" smtClean="0"/>
                <a:t>280</a:t>
              </a:r>
              <a:endParaRPr lang="en-US" sz="1100" dirty="0"/>
            </a:p>
          </p:txBody>
        </p:sp>
        <p:sp>
          <p:nvSpPr>
            <p:cNvPr id="56" name="TextBox 55"/>
            <p:cNvSpPr txBox="1"/>
            <p:nvPr/>
          </p:nvSpPr>
          <p:spPr>
            <a:xfrm rot="2662964">
              <a:off x="6589165" y="1987553"/>
              <a:ext cx="401072" cy="261610"/>
            </a:xfrm>
            <a:prstGeom prst="rect">
              <a:avLst/>
            </a:prstGeom>
            <a:noFill/>
          </p:spPr>
          <p:txBody>
            <a:bodyPr wrap="none" rtlCol="0">
              <a:spAutoFit/>
            </a:bodyPr>
            <a:lstStyle/>
            <a:p>
              <a:r>
                <a:rPr lang="en-US" sz="1100" dirty="0" smtClean="0"/>
                <a:t>266</a:t>
              </a:r>
              <a:endParaRPr lang="en-US" sz="1100" dirty="0"/>
            </a:p>
          </p:txBody>
        </p:sp>
        <p:sp>
          <p:nvSpPr>
            <p:cNvPr id="57" name="TextBox 56"/>
            <p:cNvSpPr txBox="1"/>
            <p:nvPr/>
          </p:nvSpPr>
          <p:spPr>
            <a:xfrm rot="2662964">
              <a:off x="6391273" y="1987553"/>
              <a:ext cx="401072" cy="261610"/>
            </a:xfrm>
            <a:prstGeom prst="rect">
              <a:avLst/>
            </a:prstGeom>
            <a:noFill/>
          </p:spPr>
          <p:txBody>
            <a:bodyPr wrap="none" rtlCol="0">
              <a:spAutoFit/>
            </a:bodyPr>
            <a:lstStyle/>
            <a:p>
              <a:r>
                <a:rPr lang="en-US" sz="1100" dirty="0" smtClean="0"/>
                <a:t>255</a:t>
              </a:r>
              <a:endParaRPr lang="en-US" sz="1100" dirty="0"/>
            </a:p>
          </p:txBody>
        </p:sp>
        <p:sp>
          <p:nvSpPr>
            <p:cNvPr id="58" name="TextBox 57"/>
            <p:cNvSpPr txBox="1"/>
            <p:nvPr/>
          </p:nvSpPr>
          <p:spPr>
            <a:xfrm rot="2662964">
              <a:off x="6172910" y="1987553"/>
              <a:ext cx="401072" cy="261610"/>
            </a:xfrm>
            <a:prstGeom prst="rect">
              <a:avLst/>
            </a:prstGeom>
            <a:noFill/>
          </p:spPr>
          <p:txBody>
            <a:bodyPr wrap="none" rtlCol="0">
              <a:spAutoFit/>
            </a:bodyPr>
            <a:lstStyle/>
            <a:p>
              <a:r>
                <a:rPr lang="en-US" sz="1100" dirty="0" smtClean="0"/>
                <a:t>254</a:t>
              </a:r>
              <a:endParaRPr lang="en-US" sz="1100" dirty="0"/>
            </a:p>
          </p:txBody>
        </p:sp>
        <p:sp>
          <p:nvSpPr>
            <p:cNvPr id="59" name="TextBox 58"/>
            <p:cNvSpPr txBox="1"/>
            <p:nvPr/>
          </p:nvSpPr>
          <p:spPr>
            <a:xfrm rot="2662964">
              <a:off x="5981840" y="1987553"/>
              <a:ext cx="401072" cy="261610"/>
            </a:xfrm>
            <a:prstGeom prst="rect">
              <a:avLst/>
            </a:prstGeom>
            <a:noFill/>
          </p:spPr>
          <p:txBody>
            <a:bodyPr wrap="none" rtlCol="0">
              <a:spAutoFit/>
            </a:bodyPr>
            <a:lstStyle/>
            <a:p>
              <a:r>
                <a:rPr lang="en-US" sz="1100" dirty="0" smtClean="0"/>
                <a:t>242</a:t>
              </a:r>
              <a:endParaRPr lang="en-US" sz="1100" dirty="0"/>
            </a:p>
          </p:txBody>
        </p:sp>
        <p:grpSp>
          <p:nvGrpSpPr>
            <p:cNvPr id="70" name="Group 69"/>
            <p:cNvGrpSpPr/>
            <p:nvPr/>
          </p:nvGrpSpPr>
          <p:grpSpPr>
            <a:xfrm>
              <a:off x="8048248" y="1987553"/>
              <a:ext cx="1422048" cy="261610"/>
              <a:chOff x="8084824" y="1987553"/>
              <a:chExt cx="1422048" cy="261610"/>
            </a:xfrm>
          </p:grpSpPr>
          <p:sp>
            <p:nvSpPr>
              <p:cNvPr id="48" name="TextBox 47"/>
              <p:cNvSpPr txBox="1"/>
              <p:nvPr/>
            </p:nvSpPr>
            <p:spPr>
              <a:xfrm rot="2662964">
                <a:off x="9105800" y="1987553"/>
                <a:ext cx="401072" cy="261610"/>
              </a:xfrm>
              <a:prstGeom prst="rect">
                <a:avLst/>
              </a:prstGeom>
              <a:noFill/>
            </p:spPr>
            <p:txBody>
              <a:bodyPr wrap="none" rtlCol="0">
                <a:spAutoFit/>
              </a:bodyPr>
              <a:lstStyle/>
              <a:p>
                <a:r>
                  <a:rPr lang="en-US" sz="1100" dirty="0" smtClean="0"/>
                  <a:t>426</a:t>
                </a:r>
                <a:endParaRPr lang="en-US" sz="1100" dirty="0"/>
              </a:p>
            </p:txBody>
          </p:sp>
          <p:sp>
            <p:nvSpPr>
              <p:cNvPr id="49" name="TextBox 48"/>
              <p:cNvSpPr txBox="1"/>
              <p:nvPr/>
            </p:nvSpPr>
            <p:spPr>
              <a:xfrm rot="2662964">
                <a:off x="8907908" y="1987553"/>
                <a:ext cx="401072" cy="261610"/>
              </a:xfrm>
              <a:prstGeom prst="rect">
                <a:avLst/>
              </a:prstGeom>
              <a:noFill/>
            </p:spPr>
            <p:txBody>
              <a:bodyPr wrap="none" rtlCol="0">
                <a:spAutoFit/>
              </a:bodyPr>
              <a:lstStyle/>
              <a:p>
                <a:r>
                  <a:rPr lang="en-US" sz="1100" dirty="0" smtClean="0"/>
                  <a:t>417</a:t>
                </a:r>
                <a:endParaRPr lang="en-US" sz="1100" dirty="0"/>
              </a:p>
            </p:txBody>
          </p:sp>
          <p:sp>
            <p:nvSpPr>
              <p:cNvPr id="51" name="TextBox 50"/>
              <p:cNvSpPr txBox="1"/>
              <p:nvPr/>
            </p:nvSpPr>
            <p:spPr>
              <a:xfrm rot="2662964">
                <a:off x="8696367" y="1987553"/>
                <a:ext cx="401072" cy="261610"/>
              </a:xfrm>
              <a:prstGeom prst="rect">
                <a:avLst/>
              </a:prstGeom>
              <a:noFill/>
            </p:spPr>
            <p:txBody>
              <a:bodyPr wrap="none" rtlCol="0">
                <a:spAutoFit/>
              </a:bodyPr>
              <a:lstStyle/>
              <a:p>
                <a:r>
                  <a:rPr lang="en-US" sz="1100" dirty="0" smtClean="0"/>
                  <a:t>400</a:t>
                </a:r>
                <a:endParaRPr lang="en-US" sz="1100" dirty="0"/>
              </a:p>
            </p:txBody>
          </p:sp>
          <p:sp>
            <p:nvSpPr>
              <p:cNvPr id="54" name="TextBox 53"/>
              <p:cNvSpPr txBox="1"/>
              <p:nvPr/>
            </p:nvSpPr>
            <p:spPr>
              <a:xfrm rot="2662964">
                <a:off x="8487431" y="1987553"/>
                <a:ext cx="401072" cy="261610"/>
              </a:xfrm>
              <a:prstGeom prst="rect">
                <a:avLst/>
              </a:prstGeom>
              <a:noFill/>
            </p:spPr>
            <p:txBody>
              <a:bodyPr wrap="none" rtlCol="0">
                <a:spAutoFit/>
              </a:bodyPr>
              <a:lstStyle/>
              <a:p>
                <a:r>
                  <a:rPr lang="en-US" sz="1100" dirty="0" smtClean="0"/>
                  <a:t>392</a:t>
                </a:r>
                <a:endParaRPr lang="en-US" sz="1100" dirty="0"/>
              </a:p>
            </p:txBody>
          </p:sp>
          <p:sp>
            <p:nvSpPr>
              <p:cNvPr id="60" name="TextBox 59"/>
              <p:cNvSpPr txBox="1"/>
              <p:nvPr/>
            </p:nvSpPr>
            <p:spPr>
              <a:xfrm rot="2662964">
                <a:off x="8289538" y="1987553"/>
                <a:ext cx="401072" cy="261610"/>
              </a:xfrm>
              <a:prstGeom prst="rect">
                <a:avLst/>
              </a:prstGeom>
              <a:noFill/>
            </p:spPr>
            <p:txBody>
              <a:bodyPr wrap="none" rtlCol="0">
                <a:spAutoFit/>
              </a:bodyPr>
              <a:lstStyle/>
              <a:p>
                <a:r>
                  <a:rPr lang="en-US" sz="1100" dirty="0" smtClean="0"/>
                  <a:t>369</a:t>
                </a:r>
                <a:endParaRPr lang="en-US" sz="1100" dirty="0"/>
              </a:p>
            </p:txBody>
          </p:sp>
          <p:sp>
            <p:nvSpPr>
              <p:cNvPr id="61" name="TextBox 60"/>
              <p:cNvSpPr txBox="1"/>
              <p:nvPr/>
            </p:nvSpPr>
            <p:spPr>
              <a:xfrm rot="2662964">
                <a:off x="8084824" y="1987553"/>
                <a:ext cx="401072" cy="261610"/>
              </a:xfrm>
              <a:prstGeom prst="rect">
                <a:avLst/>
              </a:prstGeom>
              <a:noFill/>
            </p:spPr>
            <p:txBody>
              <a:bodyPr wrap="none" rtlCol="0">
                <a:spAutoFit/>
              </a:bodyPr>
              <a:lstStyle/>
              <a:p>
                <a:r>
                  <a:rPr lang="en-US" sz="1100" dirty="0" smtClean="0"/>
                  <a:t>352</a:t>
                </a:r>
                <a:endParaRPr lang="en-US" sz="1100" dirty="0"/>
              </a:p>
            </p:txBody>
          </p:sp>
        </p:grpSp>
        <p:sp>
          <p:nvSpPr>
            <p:cNvPr id="62" name="TextBox 61"/>
            <p:cNvSpPr txBox="1"/>
            <p:nvPr/>
          </p:nvSpPr>
          <p:spPr>
            <a:xfrm rot="2662964">
              <a:off x="7633219" y="1987553"/>
              <a:ext cx="401072" cy="261610"/>
            </a:xfrm>
            <a:prstGeom prst="rect">
              <a:avLst/>
            </a:prstGeom>
            <a:noFill/>
          </p:spPr>
          <p:txBody>
            <a:bodyPr wrap="none" rtlCol="0">
              <a:spAutoFit/>
            </a:bodyPr>
            <a:lstStyle/>
            <a:p>
              <a:r>
                <a:rPr lang="en-US" sz="1100" dirty="0" smtClean="0"/>
                <a:t>336</a:t>
              </a:r>
              <a:endParaRPr lang="en-US" sz="1100" dirty="0"/>
            </a:p>
          </p:txBody>
        </p:sp>
        <p:sp>
          <p:nvSpPr>
            <p:cNvPr id="63" name="TextBox 62"/>
            <p:cNvSpPr txBox="1"/>
            <p:nvPr/>
          </p:nvSpPr>
          <p:spPr>
            <a:xfrm rot="2662964">
              <a:off x="7221511" y="1987553"/>
              <a:ext cx="401072" cy="261610"/>
            </a:xfrm>
            <a:prstGeom prst="rect">
              <a:avLst/>
            </a:prstGeom>
            <a:noFill/>
          </p:spPr>
          <p:txBody>
            <a:bodyPr wrap="none" rtlCol="0">
              <a:spAutoFit/>
            </a:bodyPr>
            <a:lstStyle/>
            <a:p>
              <a:r>
                <a:rPr lang="en-US" sz="1100" dirty="0" smtClean="0"/>
                <a:t>301</a:t>
              </a:r>
              <a:endParaRPr lang="en-US" sz="1100" dirty="0"/>
            </a:p>
          </p:txBody>
        </p:sp>
        <p:sp>
          <p:nvSpPr>
            <p:cNvPr id="64" name="TextBox 63"/>
            <p:cNvSpPr txBox="1"/>
            <p:nvPr/>
          </p:nvSpPr>
          <p:spPr>
            <a:xfrm rot="2662964">
              <a:off x="7003148" y="1987553"/>
              <a:ext cx="401072" cy="261610"/>
            </a:xfrm>
            <a:prstGeom prst="rect">
              <a:avLst/>
            </a:prstGeom>
            <a:noFill/>
          </p:spPr>
          <p:txBody>
            <a:bodyPr wrap="none" rtlCol="0">
              <a:spAutoFit/>
            </a:bodyPr>
            <a:lstStyle/>
            <a:p>
              <a:r>
                <a:rPr lang="en-US" sz="1100" dirty="0" smtClean="0"/>
                <a:t>298</a:t>
              </a:r>
              <a:endParaRPr lang="en-US" sz="1100" dirty="0"/>
            </a:p>
          </p:txBody>
        </p:sp>
        <p:sp>
          <p:nvSpPr>
            <p:cNvPr id="65" name="TextBox 64"/>
            <p:cNvSpPr txBox="1"/>
            <p:nvPr/>
          </p:nvSpPr>
          <p:spPr>
            <a:xfrm rot="2662964">
              <a:off x="4508515" y="1987553"/>
              <a:ext cx="401072" cy="261610"/>
            </a:xfrm>
            <a:prstGeom prst="rect">
              <a:avLst/>
            </a:prstGeom>
            <a:noFill/>
          </p:spPr>
          <p:txBody>
            <a:bodyPr wrap="none" rtlCol="0">
              <a:spAutoFit/>
            </a:bodyPr>
            <a:lstStyle/>
            <a:p>
              <a:r>
                <a:rPr lang="en-US" sz="1100" dirty="0" smtClean="0"/>
                <a:t>142</a:t>
              </a:r>
              <a:endParaRPr lang="en-US" sz="1100" dirty="0"/>
            </a:p>
          </p:txBody>
        </p:sp>
        <p:sp>
          <p:nvSpPr>
            <p:cNvPr id="71" name="TextBox 70"/>
            <p:cNvSpPr txBox="1"/>
            <p:nvPr/>
          </p:nvSpPr>
          <p:spPr>
            <a:xfrm rot="2662964">
              <a:off x="7822196" y="1987553"/>
              <a:ext cx="401072" cy="261610"/>
            </a:xfrm>
            <a:prstGeom prst="rect">
              <a:avLst/>
            </a:prstGeom>
            <a:noFill/>
          </p:spPr>
          <p:txBody>
            <a:bodyPr wrap="none" rtlCol="0">
              <a:spAutoFit/>
            </a:bodyPr>
            <a:lstStyle/>
            <a:p>
              <a:r>
                <a:rPr lang="en-US" sz="1100" dirty="0" smtClean="0"/>
                <a:t>340</a:t>
              </a:r>
              <a:endParaRPr lang="en-US" sz="1100" dirty="0"/>
            </a:p>
          </p:txBody>
        </p:sp>
      </p:grpSp>
      <p:pic>
        <p:nvPicPr>
          <p:cNvPr id="66" name="Picture 2" descr="hgt_genome_4fbb6_42ed90.png (1883×66)"/>
          <p:cNvPicPr>
            <a:picLocks noChangeAspect="1" noChangeArrowheads="1"/>
          </p:cNvPicPr>
          <p:nvPr/>
        </p:nvPicPr>
        <p:blipFill rotWithShape="1">
          <a:blip r:embed="rId5">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grpSp>
        <p:nvGrpSpPr>
          <p:cNvPr id="81" name="Group 80"/>
          <p:cNvGrpSpPr/>
          <p:nvPr/>
        </p:nvGrpSpPr>
        <p:grpSpPr>
          <a:xfrm>
            <a:off x="9661146" y="4248041"/>
            <a:ext cx="959183" cy="1422528"/>
            <a:chOff x="9661146" y="3004457"/>
            <a:chExt cx="959183" cy="1422528"/>
          </a:xfrm>
        </p:grpSpPr>
        <p:pic>
          <p:nvPicPr>
            <p:cNvPr id="82" name="Picture 81"/>
            <p:cNvPicPr>
              <a:picLocks noChangeAspect="1"/>
            </p:cNvPicPr>
            <p:nvPr/>
          </p:nvPicPr>
          <p:blipFill rotWithShape="1">
            <a:blip r:embed="rId6"/>
            <a:srcRect l="36455" r="24671"/>
            <a:stretch/>
          </p:blipFill>
          <p:spPr>
            <a:xfrm>
              <a:off x="10045336" y="3023320"/>
              <a:ext cx="352697" cy="1403665"/>
            </a:xfrm>
            <a:prstGeom prst="rect">
              <a:avLst/>
            </a:prstGeom>
          </p:spPr>
        </p:pic>
        <p:sp>
          <p:nvSpPr>
            <p:cNvPr id="83" name="TextBox 82"/>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84" name="TextBox 83"/>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85" name="TextBox 84"/>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3717131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l="8629" t="85641"/>
          <a:stretch/>
        </p:blipFill>
        <p:spPr>
          <a:xfrm>
            <a:off x="978194" y="764329"/>
            <a:ext cx="10696353" cy="339702"/>
          </a:xfrm>
          <a:prstGeom prst="rect">
            <a:avLst/>
          </a:prstGeom>
        </p:spPr>
      </p:pic>
      <p:sp>
        <p:nvSpPr>
          <p:cNvPr id="7" name="Rectangle 6"/>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4" name="Straight Connector 83"/>
          <p:cNvCxnSpPr/>
          <p:nvPr/>
        </p:nvCxnSpPr>
        <p:spPr>
          <a:xfrm flipH="1" flipV="1">
            <a:off x="1701800" y="1314450"/>
            <a:ext cx="1865865" cy="68704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flipV="1">
            <a:off x="2006601" y="1308101"/>
            <a:ext cx="1771649" cy="6857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H="1" flipV="1">
            <a:off x="3549651" y="1295401"/>
            <a:ext cx="444499" cy="6730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flipV="1">
            <a:off x="4736592" y="1285664"/>
            <a:ext cx="37786" cy="68029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4562856" y="1310160"/>
            <a:ext cx="199567" cy="64665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flipV="1">
            <a:off x="4221928" y="1285664"/>
            <a:ext cx="48320" cy="6711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flipV="1">
            <a:off x="5060950" y="1298364"/>
            <a:ext cx="100778" cy="6891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H="1" flipV="1">
            <a:off x="5161728" y="1298364"/>
            <a:ext cx="102422" cy="6891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flipV="1">
            <a:off x="5307778" y="1292014"/>
            <a:ext cx="146872" cy="6574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V="1">
            <a:off x="5702300" y="1292014"/>
            <a:ext cx="94428" cy="6764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5918200" y="1292014"/>
            <a:ext cx="170460" cy="6955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9347200" y="1298364"/>
            <a:ext cx="1212703" cy="752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flipV="1">
            <a:off x="9093200" y="1285664"/>
            <a:ext cx="1370778" cy="7336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8883650" y="1311064"/>
            <a:ext cx="1154878" cy="6955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flipV="1">
            <a:off x="8680450" y="1292014"/>
            <a:ext cx="1262828" cy="6828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6832600" y="1298364"/>
            <a:ext cx="175165" cy="7082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6616700" y="1285665"/>
            <a:ext cx="368996" cy="70823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7042150" y="1292014"/>
            <a:ext cx="137065" cy="7463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7245350" y="1292014"/>
            <a:ext cx="213265" cy="7209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V="1">
            <a:off x="7461250" y="1304714"/>
            <a:ext cx="384715" cy="7209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V="1">
            <a:off x="7664450" y="1279314"/>
            <a:ext cx="321215" cy="7463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V="1">
            <a:off x="7886700" y="1298364"/>
            <a:ext cx="803815" cy="7336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V="1">
            <a:off x="8083550" y="1285664"/>
            <a:ext cx="759365" cy="7463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V="1">
            <a:off x="8286750" y="1285664"/>
            <a:ext cx="899065" cy="7272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V="1">
            <a:off x="8496300" y="1285664"/>
            <a:ext cx="1026065" cy="7145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V="1">
            <a:off x="6426200" y="1298366"/>
            <a:ext cx="349946" cy="70188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V="1">
            <a:off x="6184900" y="1282700"/>
            <a:ext cx="488950" cy="6921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flipV="1">
            <a:off x="4855464" y="1280160"/>
            <a:ext cx="27432" cy="6858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666205" y="127791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2" descr="hgt_genome_4fbb6_42ed90.png (1883×66)"/>
          <p:cNvPicPr>
            <a:picLocks noChangeAspect="1" noChangeArrowheads="1"/>
          </p:cNvPicPr>
          <p:nvPr/>
        </p:nvPicPr>
        <p:blipFill rotWithShape="1">
          <a:blip r:embed="rId4">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sp>
        <p:nvSpPr>
          <p:cNvPr id="50" name="Rectangle 49"/>
          <p:cNvSpPr/>
          <p:nvPr/>
        </p:nvSpPr>
        <p:spPr>
          <a:xfrm>
            <a:off x="818605" y="1956816"/>
            <a:ext cx="10881360" cy="13919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82"/>
          <p:cNvGrpSpPr/>
          <p:nvPr/>
        </p:nvGrpSpPr>
        <p:grpSpPr>
          <a:xfrm>
            <a:off x="3564749" y="1987118"/>
            <a:ext cx="5916055" cy="3032912"/>
            <a:chOff x="3839069" y="2608910"/>
            <a:chExt cx="5916055" cy="3032912"/>
          </a:xfrm>
        </p:grpSpPr>
        <p:pic>
          <p:nvPicPr>
            <p:cNvPr id="52" name="Picture 51"/>
            <p:cNvPicPr>
              <a:picLocks noChangeAspect="1"/>
            </p:cNvPicPr>
            <p:nvPr/>
          </p:nvPicPr>
          <p:blipFill rotWithShape="1">
            <a:blip r:embed="rId5"/>
            <a:srcRect t="48181"/>
            <a:stretch/>
          </p:blipFill>
          <p:spPr>
            <a:xfrm>
              <a:off x="3968496" y="2797192"/>
              <a:ext cx="5685028" cy="2844630"/>
            </a:xfrm>
            <a:prstGeom prst="rect">
              <a:avLst/>
            </a:prstGeom>
          </p:spPr>
        </p:pic>
        <p:grpSp>
          <p:nvGrpSpPr>
            <p:cNvPr id="53" name="Group 52"/>
            <p:cNvGrpSpPr/>
            <p:nvPr/>
          </p:nvGrpSpPr>
          <p:grpSpPr>
            <a:xfrm>
              <a:off x="3839069" y="2608910"/>
              <a:ext cx="5916055" cy="261610"/>
              <a:chOff x="3554241" y="1987553"/>
              <a:chExt cx="5916055" cy="261610"/>
            </a:xfrm>
          </p:grpSpPr>
          <p:sp>
            <p:nvSpPr>
              <p:cNvPr id="54" name="TextBox 53"/>
              <p:cNvSpPr txBox="1"/>
              <p:nvPr/>
            </p:nvSpPr>
            <p:spPr>
              <a:xfrm rot="2662964">
                <a:off x="3554241" y="1987553"/>
                <a:ext cx="256802" cy="261610"/>
              </a:xfrm>
              <a:prstGeom prst="rect">
                <a:avLst/>
              </a:prstGeom>
              <a:noFill/>
            </p:spPr>
            <p:txBody>
              <a:bodyPr wrap="none" rtlCol="0">
                <a:spAutoFit/>
              </a:bodyPr>
              <a:lstStyle/>
              <a:p>
                <a:r>
                  <a:rPr lang="en-US" sz="1100" dirty="0" smtClean="0"/>
                  <a:t>1</a:t>
                </a:r>
                <a:endParaRPr lang="en-US" sz="1100" dirty="0"/>
              </a:p>
            </p:txBody>
          </p:sp>
          <p:sp>
            <p:nvSpPr>
              <p:cNvPr id="55" name="TextBox 54"/>
              <p:cNvSpPr txBox="1"/>
              <p:nvPr/>
            </p:nvSpPr>
            <p:spPr>
              <a:xfrm rot="2662964">
                <a:off x="3726441" y="1987553"/>
                <a:ext cx="328936" cy="261610"/>
              </a:xfrm>
              <a:prstGeom prst="rect">
                <a:avLst/>
              </a:prstGeom>
              <a:noFill/>
            </p:spPr>
            <p:txBody>
              <a:bodyPr wrap="none" rtlCol="0">
                <a:spAutoFit/>
              </a:bodyPr>
              <a:lstStyle/>
              <a:p>
                <a:r>
                  <a:rPr lang="en-US" sz="1100" dirty="0" smtClean="0"/>
                  <a:t>18</a:t>
                </a:r>
                <a:endParaRPr lang="en-US" sz="1100" dirty="0"/>
              </a:p>
            </p:txBody>
          </p:sp>
          <p:sp>
            <p:nvSpPr>
              <p:cNvPr id="56" name="TextBox 55"/>
              <p:cNvSpPr txBox="1"/>
              <p:nvPr/>
            </p:nvSpPr>
            <p:spPr>
              <a:xfrm rot="2662964">
                <a:off x="3924332" y="1987553"/>
                <a:ext cx="328936" cy="261610"/>
              </a:xfrm>
              <a:prstGeom prst="rect">
                <a:avLst/>
              </a:prstGeom>
              <a:noFill/>
            </p:spPr>
            <p:txBody>
              <a:bodyPr wrap="none" rtlCol="0">
                <a:spAutoFit/>
              </a:bodyPr>
              <a:lstStyle/>
              <a:p>
                <a:r>
                  <a:rPr lang="en-US" sz="1100" dirty="0" smtClean="0"/>
                  <a:t>86</a:t>
                </a:r>
                <a:endParaRPr lang="en-US" sz="1100" dirty="0"/>
              </a:p>
            </p:txBody>
          </p:sp>
          <p:sp>
            <p:nvSpPr>
              <p:cNvPr id="57" name="TextBox 56"/>
              <p:cNvSpPr txBox="1"/>
              <p:nvPr/>
            </p:nvSpPr>
            <p:spPr>
              <a:xfrm rot="2662964">
                <a:off x="4106629" y="1987553"/>
                <a:ext cx="401072" cy="261610"/>
              </a:xfrm>
              <a:prstGeom prst="rect">
                <a:avLst/>
              </a:prstGeom>
              <a:noFill/>
            </p:spPr>
            <p:txBody>
              <a:bodyPr wrap="none" rtlCol="0">
                <a:spAutoFit/>
              </a:bodyPr>
              <a:lstStyle/>
              <a:p>
                <a:r>
                  <a:rPr lang="en-US" sz="1100" dirty="0" smtClean="0"/>
                  <a:t>114</a:t>
                </a:r>
                <a:endParaRPr lang="en-US" sz="1100" dirty="0"/>
              </a:p>
            </p:txBody>
          </p:sp>
          <p:sp>
            <p:nvSpPr>
              <p:cNvPr id="58" name="TextBox 57"/>
              <p:cNvSpPr txBox="1"/>
              <p:nvPr/>
            </p:nvSpPr>
            <p:spPr>
              <a:xfrm rot="2662964">
                <a:off x="4311344" y="1987553"/>
                <a:ext cx="401072" cy="261610"/>
              </a:xfrm>
              <a:prstGeom prst="rect">
                <a:avLst/>
              </a:prstGeom>
              <a:noFill/>
            </p:spPr>
            <p:txBody>
              <a:bodyPr wrap="none" rtlCol="0">
                <a:spAutoFit/>
              </a:bodyPr>
              <a:lstStyle/>
              <a:p>
                <a:r>
                  <a:rPr lang="en-US" sz="1100" dirty="0" smtClean="0"/>
                  <a:t>141</a:t>
                </a:r>
                <a:endParaRPr lang="en-US" sz="1100" dirty="0"/>
              </a:p>
            </p:txBody>
          </p:sp>
          <p:sp>
            <p:nvSpPr>
              <p:cNvPr id="59" name="TextBox 58"/>
              <p:cNvSpPr txBox="1"/>
              <p:nvPr/>
            </p:nvSpPr>
            <p:spPr>
              <a:xfrm rot="2662964">
                <a:off x="4522885" y="1987553"/>
                <a:ext cx="401072" cy="261610"/>
              </a:xfrm>
              <a:prstGeom prst="rect">
                <a:avLst/>
              </a:prstGeom>
              <a:noFill/>
            </p:spPr>
            <p:txBody>
              <a:bodyPr wrap="none" rtlCol="0">
                <a:spAutoFit/>
              </a:bodyPr>
              <a:lstStyle/>
              <a:p>
                <a:r>
                  <a:rPr lang="en-US" sz="1100" dirty="0" smtClean="0"/>
                  <a:t>142</a:t>
                </a:r>
                <a:endParaRPr lang="en-US" sz="1100" dirty="0"/>
              </a:p>
            </p:txBody>
          </p:sp>
          <p:sp>
            <p:nvSpPr>
              <p:cNvPr id="60" name="TextBox 59"/>
              <p:cNvSpPr txBox="1"/>
              <p:nvPr/>
            </p:nvSpPr>
            <p:spPr>
              <a:xfrm rot="2662964">
                <a:off x="4938503" y="1987553"/>
                <a:ext cx="401072" cy="261610"/>
              </a:xfrm>
              <a:prstGeom prst="rect">
                <a:avLst/>
              </a:prstGeom>
              <a:noFill/>
            </p:spPr>
            <p:txBody>
              <a:bodyPr wrap="none" rtlCol="0">
                <a:spAutoFit/>
              </a:bodyPr>
              <a:lstStyle/>
              <a:p>
                <a:r>
                  <a:rPr lang="en-US" sz="1100" dirty="0" smtClean="0"/>
                  <a:t>161</a:t>
                </a:r>
                <a:endParaRPr lang="en-US" sz="1100" dirty="0"/>
              </a:p>
            </p:txBody>
          </p:sp>
          <p:sp>
            <p:nvSpPr>
              <p:cNvPr id="61" name="TextBox 60"/>
              <p:cNvSpPr txBox="1"/>
              <p:nvPr/>
            </p:nvSpPr>
            <p:spPr>
              <a:xfrm rot="2662964">
                <a:off x="5150042" y="1987553"/>
                <a:ext cx="401072" cy="261610"/>
              </a:xfrm>
              <a:prstGeom prst="rect">
                <a:avLst/>
              </a:prstGeom>
              <a:noFill/>
            </p:spPr>
            <p:txBody>
              <a:bodyPr wrap="none" rtlCol="0">
                <a:spAutoFit/>
              </a:bodyPr>
              <a:lstStyle/>
              <a:p>
                <a:r>
                  <a:rPr lang="en-US" sz="1100" dirty="0" smtClean="0"/>
                  <a:t>163</a:t>
                </a:r>
                <a:endParaRPr lang="en-US" sz="1100" dirty="0"/>
              </a:p>
            </p:txBody>
          </p:sp>
          <p:sp>
            <p:nvSpPr>
              <p:cNvPr id="62" name="TextBox 61"/>
              <p:cNvSpPr txBox="1"/>
              <p:nvPr/>
            </p:nvSpPr>
            <p:spPr>
              <a:xfrm rot="2662964">
                <a:off x="5354759" y="1987553"/>
                <a:ext cx="401072" cy="261610"/>
              </a:xfrm>
              <a:prstGeom prst="rect">
                <a:avLst/>
              </a:prstGeom>
              <a:noFill/>
            </p:spPr>
            <p:txBody>
              <a:bodyPr wrap="none" rtlCol="0">
                <a:spAutoFit/>
              </a:bodyPr>
              <a:lstStyle/>
              <a:p>
                <a:r>
                  <a:rPr lang="en-US" sz="1100" dirty="0" smtClean="0"/>
                  <a:t>169</a:t>
                </a:r>
                <a:endParaRPr lang="en-US" sz="1100" dirty="0"/>
              </a:p>
            </p:txBody>
          </p:sp>
          <p:sp>
            <p:nvSpPr>
              <p:cNvPr id="63" name="TextBox 62"/>
              <p:cNvSpPr txBox="1"/>
              <p:nvPr/>
            </p:nvSpPr>
            <p:spPr>
              <a:xfrm rot="2662964">
                <a:off x="5552651" y="1987553"/>
                <a:ext cx="401072" cy="261610"/>
              </a:xfrm>
              <a:prstGeom prst="rect">
                <a:avLst/>
              </a:prstGeom>
              <a:noFill/>
            </p:spPr>
            <p:txBody>
              <a:bodyPr wrap="none" rtlCol="0">
                <a:spAutoFit/>
              </a:bodyPr>
              <a:lstStyle/>
              <a:p>
                <a:r>
                  <a:rPr lang="en-US" sz="1100" dirty="0" smtClean="0"/>
                  <a:t>195</a:t>
                </a:r>
                <a:endParaRPr lang="en-US" sz="1100" dirty="0"/>
              </a:p>
            </p:txBody>
          </p:sp>
          <p:sp>
            <p:nvSpPr>
              <p:cNvPr id="64" name="TextBox 63"/>
              <p:cNvSpPr txBox="1"/>
              <p:nvPr/>
            </p:nvSpPr>
            <p:spPr>
              <a:xfrm rot="2662964">
                <a:off x="9069224" y="1987553"/>
                <a:ext cx="401072" cy="261610"/>
              </a:xfrm>
              <a:prstGeom prst="rect">
                <a:avLst/>
              </a:prstGeom>
              <a:noFill/>
            </p:spPr>
            <p:txBody>
              <a:bodyPr wrap="none" rtlCol="0">
                <a:spAutoFit/>
              </a:bodyPr>
              <a:lstStyle/>
              <a:p>
                <a:r>
                  <a:rPr lang="en-US" sz="1100" dirty="0" smtClean="0"/>
                  <a:t>426</a:t>
                </a:r>
                <a:endParaRPr lang="en-US" sz="1100" dirty="0"/>
              </a:p>
            </p:txBody>
          </p:sp>
          <p:sp>
            <p:nvSpPr>
              <p:cNvPr id="65" name="TextBox 64"/>
              <p:cNvSpPr txBox="1"/>
              <p:nvPr/>
            </p:nvSpPr>
            <p:spPr>
              <a:xfrm rot="2662964">
                <a:off x="8871332" y="1987553"/>
                <a:ext cx="401072" cy="261610"/>
              </a:xfrm>
              <a:prstGeom prst="rect">
                <a:avLst/>
              </a:prstGeom>
              <a:noFill/>
            </p:spPr>
            <p:txBody>
              <a:bodyPr wrap="none" rtlCol="0">
                <a:spAutoFit/>
              </a:bodyPr>
              <a:lstStyle/>
              <a:p>
                <a:r>
                  <a:rPr lang="en-US" sz="1100" dirty="0" smtClean="0"/>
                  <a:t>417</a:t>
                </a:r>
                <a:endParaRPr lang="en-US" sz="1100" dirty="0"/>
              </a:p>
            </p:txBody>
          </p:sp>
          <p:sp>
            <p:nvSpPr>
              <p:cNvPr id="66" name="TextBox 65"/>
              <p:cNvSpPr txBox="1"/>
              <p:nvPr/>
            </p:nvSpPr>
            <p:spPr>
              <a:xfrm rot="2662964">
                <a:off x="5773289" y="1987553"/>
                <a:ext cx="401072" cy="261610"/>
              </a:xfrm>
              <a:prstGeom prst="rect">
                <a:avLst/>
              </a:prstGeom>
              <a:noFill/>
            </p:spPr>
            <p:txBody>
              <a:bodyPr wrap="none" rtlCol="0">
                <a:spAutoFit/>
              </a:bodyPr>
              <a:lstStyle/>
              <a:p>
                <a:r>
                  <a:rPr lang="en-US" sz="1100" dirty="0" smtClean="0"/>
                  <a:t>207</a:t>
                </a:r>
                <a:endParaRPr lang="en-US" sz="1100" dirty="0"/>
              </a:p>
            </p:txBody>
          </p:sp>
          <p:sp>
            <p:nvSpPr>
              <p:cNvPr id="67" name="TextBox 66"/>
              <p:cNvSpPr txBox="1"/>
              <p:nvPr/>
            </p:nvSpPr>
            <p:spPr>
              <a:xfrm rot="2662964">
                <a:off x="8659791" y="1987553"/>
                <a:ext cx="401072" cy="261610"/>
              </a:xfrm>
              <a:prstGeom prst="rect">
                <a:avLst/>
              </a:prstGeom>
              <a:noFill/>
            </p:spPr>
            <p:txBody>
              <a:bodyPr wrap="none" rtlCol="0">
                <a:spAutoFit/>
              </a:bodyPr>
              <a:lstStyle/>
              <a:p>
                <a:r>
                  <a:rPr lang="en-US" sz="1100" dirty="0" smtClean="0"/>
                  <a:t>400</a:t>
                </a:r>
                <a:endParaRPr lang="en-US" sz="1100" dirty="0"/>
              </a:p>
            </p:txBody>
          </p:sp>
          <p:sp>
            <p:nvSpPr>
              <p:cNvPr id="68" name="TextBox 67"/>
              <p:cNvSpPr txBox="1"/>
              <p:nvPr/>
            </p:nvSpPr>
            <p:spPr>
              <a:xfrm rot="2662964">
                <a:off x="7629716" y="1987553"/>
                <a:ext cx="401072" cy="261610"/>
              </a:xfrm>
              <a:prstGeom prst="rect">
                <a:avLst/>
              </a:prstGeom>
              <a:noFill/>
            </p:spPr>
            <p:txBody>
              <a:bodyPr wrap="none" rtlCol="0">
                <a:spAutoFit/>
              </a:bodyPr>
              <a:lstStyle/>
              <a:p>
                <a:r>
                  <a:rPr lang="en-US" sz="1100" dirty="0" smtClean="0"/>
                  <a:t>327</a:t>
                </a:r>
                <a:endParaRPr lang="en-US" sz="1100" dirty="0"/>
              </a:p>
            </p:txBody>
          </p:sp>
          <p:sp>
            <p:nvSpPr>
              <p:cNvPr id="69" name="TextBox 68"/>
              <p:cNvSpPr txBox="1"/>
              <p:nvPr/>
            </p:nvSpPr>
            <p:spPr>
              <a:xfrm rot="2662964">
                <a:off x="5980613" y="1987553"/>
                <a:ext cx="401072" cy="261610"/>
              </a:xfrm>
              <a:prstGeom prst="rect">
                <a:avLst/>
              </a:prstGeom>
              <a:noFill/>
            </p:spPr>
            <p:txBody>
              <a:bodyPr wrap="none" rtlCol="0">
                <a:spAutoFit/>
              </a:bodyPr>
              <a:lstStyle/>
              <a:p>
                <a:r>
                  <a:rPr lang="en-US" sz="1100" dirty="0" smtClean="0"/>
                  <a:t>238</a:t>
                </a:r>
                <a:endParaRPr lang="en-US" sz="1100" dirty="0"/>
              </a:p>
            </p:txBody>
          </p:sp>
          <p:sp>
            <p:nvSpPr>
              <p:cNvPr id="70" name="TextBox 69"/>
              <p:cNvSpPr txBox="1"/>
              <p:nvPr/>
            </p:nvSpPr>
            <p:spPr>
              <a:xfrm rot="2662964">
                <a:off x="8450855" y="1987553"/>
                <a:ext cx="401072" cy="261610"/>
              </a:xfrm>
              <a:prstGeom prst="rect">
                <a:avLst/>
              </a:prstGeom>
              <a:noFill/>
            </p:spPr>
            <p:txBody>
              <a:bodyPr wrap="none" rtlCol="0">
                <a:spAutoFit/>
              </a:bodyPr>
              <a:lstStyle/>
              <a:p>
                <a:r>
                  <a:rPr lang="en-US" sz="1100" dirty="0" smtClean="0"/>
                  <a:t>392</a:t>
                </a:r>
                <a:endParaRPr lang="en-US" sz="1100" dirty="0"/>
              </a:p>
            </p:txBody>
          </p:sp>
          <p:sp>
            <p:nvSpPr>
              <p:cNvPr id="71" name="TextBox 70"/>
              <p:cNvSpPr txBox="1"/>
              <p:nvPr/>
            </p:nvSpPr>
            <p:spPr>
              <a:xfrm rot="2662964">
                <a:off x="7011017" y="1987553"/>
                <a:ext cx="401072" cy="261610"/>
              </a:xfrm>
              <a:prstGeom prst="rect">
                <a:avLst/>
              </a:prstGeom>
              <a:noFill/>
            </p:spPr>
            <p:txBody>
              <a:bodyPr wrap="none" rtlCol="0">
                <a:spAutoFit/>
              </a:bodyPr>
              <a:lstStyle/>
              <a:p>
                <a:r>
                  <a:rPr lang="en-US" sz="1100" dirty="0" smtClean="0"/>
                  <a:t>280</a:t>
                </a:r>
                <a:endParaRPr lang="en-US" sz="1100" dirty="0"/>
              </a:p>
            </p:txBody>
          </p:sp>
          <p:sp>
            <p:nvSpPr>
              <p:cNvPr id="72" name="TextBox 71"/>
              <p:cNvSpPr txBox="1"/>
              <p:nvPr/>
            </p:nvSpPr>
            <p:spPr>
              <a:xfrm rot="2662964">
                <a:off x="6799477" y="1987553"/>
                <a:ext cx="401072" cy="261610"/>
              </a:xfrm>
              <a:prstGeom prst="rect">
                <a:avLst/>
              </a:prstGeom>
              <a:noFill/>
            </p:spPr>
            <p:txBody>
              <a:bodyPr wrap="none" rtlCol="0">
                <a:spAutoFit/>
              </a:bodyPr>
              <a:lstStyle/>
              <a:p>
                <a:r>
                  <a:rPr lang="en-US" sz="1100" dirty="0" smtClean="0"/>
                  <a:t>266</a:t>
                </a:r>
                <a:endParaRPr lang="en-US" sz="1100" dirty="0"/>
              </a:p>
            </p:txBody>
          </p:sp>
          <p:sp>
            <p:nvSpPr>
              <p:cNvPr id="73" name="TextBox 72"/>
              <p:cNvSpPr txBox="1"/>
              <p:nvPr/>
            </p:nvSpPr>
            <p:spPr>
              <a:xfrm rot="2662964">
                <a:off x="6601585" y="1987553"/>
                <a:ext cx="401072" cy="261610"/>
              </a:xfrm>
              <a:prstGeom prst="rect">
                <a:avLst/>
              </a:prstGeom>
              <a:noFill/>
            </p:spPr>
            <p:txBody>
              <a:bodyPr wrap="none" rtlCol="0">
                <a:spAutoFit/>
              </a:bodyPr>
              <a:lstStyle/>
              <a:p>
                <a:r>
                  <a:rPr lang="en-US" sz="1100" dirty="0" smtClean="0"/>
                  <a:t>255</a:t>
                </a:r>
                <a:endParaRPr lang="en-US" sz="1100" dirty="0"/>
              </a:p>
            </p:txBody>
          </p:sp>
          <p:sp>
            <p:nvSpPr>
              <p:cNvPr id="74" name="TextBox 73"/>
              <p:cNvSpPr txBox="1"/>
              <p:nvPr/>
            </p:nvSpPr>
            <p:spPr>
              <a:xfrm rot="2662964">
                <a:off x="6383222" y="1987553"/>
                <a:ext cx="401072" cy="261610"/>
              </a:xfrm>
              <a:prstGeom prst="rect">
                <a:avLst/>
              </a:prstGeom>
              <a:noFill/>
            </p:spPr>
            <p:txBody>
              <a:bodyPr wrap="none" rtlCol="0">
                <a:spAutoFit/>
              </a:bodyPr>
              <a:lstStyle/>
              <a:p>
                <a:r>
                  <a:rPr lang="en-US" sz="1100" dirty="0" smtClean="0"/>
                  <a:t>254</a:t>
                </a:r>
                <a:endParaRPr lang="en-US" sz="1100" dirty="0"/>
              </a:p>
            </p:txBody>
          </p:sp>
          <p:sp>
            <p:nvSpPr>
              <p:cNvPr id="75" name="TextBox 74"/>
              <p:cNvSpPr txBox="1"/>
              <p:nvPr/>
            </p:nvSpPr>
            <p:spPr>
              <a:xfrm rot="2662964">
                <a:off x="6192152" y="1987553"/>
                <a:ext cx="401072" cy="261610"/>
              </a:xfrm>
              <a:prstGeom prst="rect">
                <a:avLst/>
              </a:prstGeom>
              <a:noFill/>
            </p:spPr>
            <p:txBody>
              <a:bodyPr wrap="none" rtlCol="0">
                <a:spAutoFit/>
              </a:bodyPr>
              <a:lstStyle/>
              <a:p>
                <a:r>
                  <a:rPr lang="en-US" sz="1100" dirty="0" smtClean="0"/>
                  <a:t>242</a:t>
                </a:r>
                <a:endParaRPr lang="en-US" sz="1100" dirty="0"/>
              </a:p>
            </p:txBody>
          </p:sp>
          <p:sp>
            <p:nvSpPr>
              <p:cNvPr id="76" name="TextBox 75"/>
              <p:cNvSpPr txBox="1"/>
              <p:nvPr/>
            </p:nvSpPr>
            <p:spPr>
              <a:xfrm rot="2662964">
                <a:off x="8252962" y="1987553"/>
                <a:ext cx="401072" cy="261610"/>
              </a:xfrm>
              <a:prstGeom prst="rect">
                <a:avLst/>
              </a:prstGeom>
              <a:noFill/>
            </p:spPr>
            <p:txBody>
              <a:bodyPr wrap="none" rtlCol="0">
                <a:spAutoFit/>
              </a:bodyPr>
              <a:lstStyle/>
              <a:p>
                <a:r>
                  <a:rPr lang="en-US" sz="1100" dirty="0" smtClean="0"/>
                  <a:t>369</a:t>
                </a:r>
                <a:endParaRPr lang="en-US" sz="1100" dirty="0"/>
              </a:p>
            </p:txBody>
          </p:sp>
          <p:sp>
            <p:nvSpPr>
              <p:cNvPr id="77" name="TextBox 76"/>
              <p:cNvSpPr txBox="1"/>
              <p:nvPr/>
            </p:nvSpPr>
            <p:spPr>
              <a:xfrm rot="2662964">
                <a:off x="8048248" y="1987553"/>
                <a:ext cx="401072" cy="261610"/>
              </a:xfrm>
              <a:prstGeom prst="rect">
                <a:avLst/>
              </a:prstGeom>
              <a:noFill/>
            </p:spPr>
            <p:txBody>
              <a:bodyPr wrap="none" rtlCol="0">
                <a:spAutoFit/>
              </a:bodyPr>
              <a:lstStyle/>
              <a:p>
                <a:r>
                  <a:rPr lang="en-US" sz="1100" dirty="0" smtClean="0"/>
                  <a:t>352</a:t>
                </a:r>
                <a:endParaRPr lang="en-US" sz="1100" dirty="0"/>
              </a:p>
            </p:txBody>
          </p:sp>
          <p:sp>
            <p:nvSpPr>
              <p:cNvPr id="78" name="TextBox 77"/>
              <p:cNvSpPr txBox="1"/>
              <p:nvPr/>
            </p:nvSpPr>
            <p:spPr>
              <a:xfrm rot="2662964">
                <a:off x="7843531" y="1987553"/>
                <a:ext cx="401072" cy="261610"/>
              </a:xfrm>
              <a:prstGeom prst="rect">
                <a:avLst/>
              </a:prstGeom>
              <a:noFill/>
            </p:spPr>
            <p:txBody>
              <a:bodyPr wrap="none" rtlCol="0">
                <a:spAutoFit/>
              </a:bodyPr>
              <a:lstStyle/>
              <a:p>
                <a:r>
                  <a:rPr lang="en-US" sz="1100" dirty="0" smtClean="0"/>
                  <a:t>336</a:t>
                </a:r>
                <a:endParaRPr lang="en-US" sz="1100" dirty="0"/>
              </a:p>
            </p:txBody>
          </p:sp>
          <p:sp>
            <p:nvSpPr>
              <p:cNvPr id="79" name="TextBox 78"/>
              <p:cNvSpPr txBox="1"/>
              <p:nvPr/>
            </p:nvSpPr>
            <p:spPr>
              <a:xfrm rot="2662964">
                <a:off x="7431823" y="1987553"/>
                <a:ext cx="401072" cy="261610"/>
              </a:xfrm>
              <a:prstGeom prst="rect">
                <a:avLst/>
              </a:prstGeom>
              <a:noFill/>
            </p:spPr>
            <p:txBody>
              <a:bodyPr wrap="none" rtlCol="0">
                <a:spAutoFit/>
              </a:bodyPr>
              <a:lstStyle/>
              <a:p>
                <a:r>
                  <a:rPr lang="en-US" sz="1100" dirty="0" smtClean="0"/>
                  <a:t>301</a:t>
                </a:r>
                <a:endParaRPr lang="en-US" sz="1100" dirty="0"/>
              </a:p>
            </p:txBody>
          </p:sp>
          <p:sp>
            <p:nvSpPr>
              <p:cNvPr id="80" name="TextBox 79"/>
              <p:cNvSpPr txBox="1"/>
              <p:nvPr/>
            </p:nvSpPr>
            <p:spPr>
              <a:xfrm rot="2662964">
                <a:off x="7213460" y="1987553"/>
                <a:ext cx="401072" cy="261610"/>
              </a:xfrm>
              <a:prstGeom prst="rect">
                <a:avLst/>
              </a:prstGeom>
              <a:noFill/>
            </p:spPr>
            <p:txBody>
              <a:bodyPr wrap="none" rtlCol="0">
                <a:spAutoFit/>
              </a:bodyPr>
              <a:lstStyle/>
              <a:p>
                <a:r>
                  <a:rPr lang="en-US" sz="1100" dirty="0" smtClean="0"/>
                  <a:t>298</a:t>
                </a:r>
                <a:endParaRPr lang="en-US" sz="1100" dirty="0"/>
              </a:p>
            </p:txBody>
          </p:sp>
          <p:sp>
            <p:nvSpPr>
              <p:cNvPr id="81" name="TextBox 80"/>
              <p:cNvSpPr txBox="1"/>
              <p:nvPr/>
            </p:nvSpPr>
            <p:spPr>
              <a:xfrm rot="2662964">
                <a:off x="4718827" y="1987553"/>
                <a:ext cx="401072" cy="261610"/>
              </a:xfrm>
              <a:prstGeom prst="rect">
                <a:avLst/>
              </a:prstGeom>
              <a:noFill/>
            </p:spPr>
            <p:txBody>
              <a:bodyPr wrap="none" rtlCol="0">
                <a:spAutoFit/>
              </a:bodyPr>
              <a:lstStyle/>
              <a:p>
                <a:r>
                  <a:rPr lang="en-US" sz="1100" dirty="0" smtClean="0"/>
                  <a:t>146</a:t>
                </a:r>
                <a:endParaRPr lang="en-US" sz="1100" dirty="0"/>
              </a:p>
            </p:txBody>
          </p:sp>
        </p:grpSp>
      </p:grpSp>
      <p:grpSp>
        <p:nvGrpSpPr>
          <p:cNvPr id="124" name="Group 123"/>
          <p:cNvGrpSpPr/>
          <p:nvPr/>
        </p:nvGrpSpPr>
        <p:grpSpPr>
          <a:xfrm>
            <a:off x="9661146" y="4248041"/>
            <a:ext cx="959183" cy="1422528"/>
            <a:chOff x="9661146" y="3004457"/>
            <a:chExt cx="959183" cy="1422528"/>
          </a:xfrm>
        </p:grpSpPr>
        <p:pic>
          <p:nvPicPr>
            <p:cNvPr id="125" name="Picture 124"/>
            <p:cNvPicPr>
              <a:picLocks noChangeAspect="1"/>
            </p:cNvPicPr>
            <p:nvPr/>
          </p:nvPicPr>
          <p:blipFill rotWithShape="1">
            <a:blip r:embed="rId6"/>
            <a:srcRect l="36455" r="24671"/>
            <a:stretch/>
          </p:blipFill>
          <p:spPr>
            <a:xfrm>
              <a:off x="10045336" y="3023320"/>
              <a:ext cx="352697" cy="1403665"/>
            </a:xfrm>
            <a:prstGeom prst="rect">
              <a:avLst/>
            </a:prstGeom>
          </p:spPr>
        </p:pic>
        <p:sp>
          <p:nvSpPr>
            <p:cNvPr id="126" name="TextBox 125"/>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127" name="TextBox 126"/>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128" name="TextBox 127"/>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3195516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gt_genome_4fbb6_42ed90.png (1883×66)"/>
          <p:cNvPicPr>
            <a:picLocks noChangeAspect="1" noChangeArrowheads="1"/>
          </p:cNvPicPr>
          <p:nvPr/>
        </p:nvPicPr>
        <p:blipFill rotWithShape="1">
          <a:blip r:embed="rId3">
            <a:extLst>
              <a:ext uri="{28A0092B-C50C-407E-A947-70E740481C1C}">
                <a14:useLocalDpi xmlns:a14="http://schemas.microsoft.com/office/drawing/2010/main" val="0"/>
              </a:ext>
            </a:extLst>
          </a:blip>
          <a:srcRect l="23376" t="76641" r="14545" b="294"/>
          <a:stretch/>
        </p:blipFill>
        <p:spPr bwMode="auto">
          <a:xfrm rot="10800000">
            <a:off x="1949475" y="1571313"/>
            <a:ext cx="8680308" cy="150401"/>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p:nvGrpSpPr>
        <p:grpSpPr>
          <a:xfrm>
            <a:off x="168676" y="4560894"/>
            <a:ext cx="11509977" cy="419461"/>
            <a:chOff x="837982" y="684570"/>
            <a:chExt cx="10836570" cy="419461"/>
          </a:xfrm>
        </p:grpSpPr>
        <p:sp>
          <p:nvSpPr>
            <p:cNvPr id="5" name="Rectangle 4"/>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rotWithShape="1">
            <a:blip r:embed="rId4"/>
            <a:srcRect l="8629" t="85641"/>
            <a:stretch/>
          </p:blipFill>
          <p:spPr>
            <a:xfrm>
              <a:off x="978194" y="764329"/>
              <a:ext cx="10696358" cy="339702"/>
            </a:xfrm>
            <a:prstGeom prst="rect">
              <a:avLst/>
            </a:prstGeom>
          </p:spPr>
        </p:pic>
        <p:sp>
          <p:nvSpPr>
            <p:cNvPr id="7" name="Rectangle 6"/>
            <p:cNvSpPr/>
            <p:nvPr/>
          </p:nvSpPr>
          <p:spPr>
            <a:xfrm>
              <a:off x="837982" y="68457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p:cNvPicPr>
            <a:picLocks noChangeAspect="1"/>
          </p:cNvPicPr>
          <p:nvPr/>
        </p:nvPicPr>
        <p:blipFill rotWithShape="1">
          <a:blip r:embed="rId5"/>
          <a:srcRect r="4156" b="8552"/>
          <a:stretch/>
        </p:blipFill>
        <p:spPr>
          <a:xfrm>
            <a:off x="196623" y="1402672"/>
            <a:ext cx="11179134" cy="3329131"/>
          </a:xfrm>
          <a:prstGeom prst="rect">
            <a:avLst/>
          </a:prstGeom>
        </p:spPr>
      </p:pic>
      <p:grpSp>
        <p:nvGrpSpPr>
          <p:cNvPr id="14" name="Group 13"/>
          <p:cNvGrpSpPr/>
          <p:nvPr/>
        </p:nvGrpSpPr>
        <p:grpSpPr>
          <a:xfrm>
            <a:off x="11305125" y="1724616"/>
            <a:ext cx="388248" cy="3077625"/>
            <a:chOff x="11305125" y="1724616"/>
            <a:chExt cx="388248" cy="3077625"/>
          </a:xfrm>
        </p:grpSpPr>
        <p:sp>
          <p:nvSpPr>
            <p:cNvPr id="2" name="TextBox 1"/>
            <p:cNvSpPr txBox="1"/>
            <p:nvPr/>
          </p:nvSpPr>
          <p:spPr>
            <a:xfrm>
              <a:off x="11351613" y="1724616"/>
              <a:ext cx="341760" cy="276999"/>
            </a:xfrm>
            <a:prstGeom prst="rect">
              <a:avLst/>
            </a:prstGeom>
            <a:noFill/>
          </p:spPr>
          <p:txBody>
            <a:bodyPr wrap="none" rtlCol="0">
              <a:spAutoFit/>
            </a:bodyPr>
            <a:lstStyle/>
            <a:p>
              <a:r>
                <a:rPr lang="en-US" sz="1200" dirty="0" smtClean="0"/>
                <a:t>10</a:t>
              </a:r>
              <a:endParaRPr lang="en-US" sz="1200" dirty="0"/>
            </a:p>
          </p:txBody>
        </p:sp>
        <p:sp>
          <p:nvSpPr>
            <p:cNvPr id="9" name="TextBox 8"/>
            <p:cNvSpPr txBox="1"/>
            <p:nvPr/>
          </p:nvSpPr>
          <p:spPr>
            <a:xfrm>
              <a:off x="11430159" y="2408959"/>
              <a:ext cx="263214" cy="276999"/>
            </a:xfrm>
            <a:prstGeom prst="rect">
              <a:avLst/>
            </a:prstGeom>
            <a:noFill/>
          </p:spPr>
          <p:txBody>
            <a:bodyPr wrap="none" rtlCol="0">
              <a:spAutoFit/>
            </a:bodyPr>
            <a:lstStyle/>
            <a:p>
              <a:r>
                <a:rPr lang="en-US" sz="1200" dirty="0" smtClean="0"/>
                <a:t>5</a:t>
              </a:r>
              <a:endParaRPr lang="en-US" sz="1200" dirty="0"/>
            </a:p>
          </p:txBody>
        </p:sp>
        <p:sp>
          <p:nvSpPr>
            <p:cNvPr id="10" name="TextBox 9"/>
            <p:cNvSpPr txBox="1"/>
            <p:nvPr/>
          </p:nvSpPr>
          <p:spPr>
            <a:xfrm>
              <a:off x="11305125" y="4525242"/>
              <a:ext cx="388248" cy="276999"/>
            </a:xfrm>
            <a:prstGeom prst="rect">
              <a:avLst/>
            </a:prstGeom>
            <a:noFill/>
          </p:spPr>
          <p:txBody>
            <a:bodyPr wrap="none" rtlCol="0">
              <a:spAutoFit/>
            </a:bodyPr>
            <a:lstStyle/>
            <a:p>
              <a:r>
                <a:rPr lang="en-US" sz="1200" dirty="0"/>
                <a:t>-</a:t>
              </a:r>
              <a:r>
                <a:rPr lang="en-US" sz="1200" dirty="0" smtClean="0"/>
                <a:t>10</a:t>
              </a:r>
              <a:endParaRPr lang="en-US" sz="1200" dirty="0"/>
            </a:p>
          </p:txBody>
        </p:sp>
        <p:sp>
          <p:nvSpPr>
            <p:cNvPr id="11" name="TextBox 10"/>
            <p:cNvSpPr txBox="1"/>
            <p:nvPr/>
          </p:nvSpPr>
          <p:spPr>
            <a:xfrm>
              <a:off x="11383673" y="3801675"/>
              <a:ext cx="309700" cy="276999"/>
            </a:xfrm>
            <a:prstGeom prst="rect">
              <a:avLst/>
            </a:prstGeom>
            <a:noFill/>
          </p:spPr>
          <p:txBody>
            <a:bodyPr wrap="none" rtlCol="0">
              <a:spAutoFit/>
            </a:bodyPr>
            <a:lstStyle/>
            <a:p>
              <a:r>
                <a:rPr lang="en-US" sz="1200" dirty="0" smtClean="0"/>
                <a:t>-5</a:t>
              </a:r>
              <a:endParaRPr lang="en-US" sz="1200" dirty="0"/>
            </a:p>
          </p:txBody>
        </p:sp>
        <p:sp>
          <p:nvSpPr>
            <p:cNvPr id="13" name="TextBox 12"/>
            <p:cNvSpPr txBox="1"/>
            <p:nvPr/>
          </p:nvSpPr>
          <p:spPr>
            <a:xfrm>
              <a:off x="11430159" y="3118315"/>
              <a:ext cx="263214" cy="276999"/>
            </a:xfrm>
            <a:prstGeom prst="rect">
              <a:avLst/>
            </a:prstGeom>
            <a:noFill/>
          </p:spPr>
          <p:txBody>
            <a:bodyPr wrap="none" rtlCol="0">
              <a:spAutoFit/>
            </a:bodyPr>
            <a:lstStyle/>
            <a:p>
              <a:r>
                <a:rPr lang="en-US" sz="1200" dirty="0" smtClean="0"/>
                <a:t>0</a:t>
              </a:r>
              <a:endParaRPr lang="en-US" sz="1200" dirty="0"/>
            </a:p>
          </p:txBody>
        </p:sp>
      </p:grpSp>
      <p:sp>
        <p:nvSpPr>
          <p:cNvPr id="8" name="TextBox 7"/>
          <p:cNvSpPr txBox="1"/>
          <p:nvPr/>
        </p:nvSpPr>
        <p:spPr>
          <a:xfrm>
            <a:off x="4596867" y="5095766"/>
            <a:ext cx="2608406" cy="369332"/>
          </a:xfrm>
          <a:prstGeom prst="rect">
            <a:avLst/>
          </a:prstGeom>
          <a:noFill/>
        </p:spPr>
        <p:txBody>
          <a:bodyPr wrap="none" rtlCol="0">
            <a:spAutoFit/>
          </a:bodyPr>
          <a:lstStyle/>
          <a:p>
            <a:r>
              <a:rPr lang="en-US" dirty="0" err="1" smtClean="0"/>
              <a:t>Chr17</a:t>
            </a:r>
            <a:r>
              <a:rPr lang="en-US" dirty="0" smtClean="0"/>
              <a:t> nucleotide position</a:t>
            </a:r>
            <a:endParaRPr lang="en-US" dirty="0"/>
          </a:p>
        </p:txBody>
      </p:sp>
      <p:sp>
        <p:nvSpPr>
          <p:cNvPr id="16" name="TextBox 15"/>
          <p:cNvSpPr txBox="1"/>
          <p:nvPr/>
        </p:nvSpPr>
        <p:spPr>
          <a:xfrm rot="5400000">
            <a:off x="11452533" y="3004646"/>
            <a:ext cx="821572" cy="369332"/>
          </a:xfrm>
          <a:prstGeom prst="rect">
            <a:avLst/>
          </a:prstGeom>
          <a:noFill/>
        </p:spPr>
        <p:txBody>
          <a:bodyPr wrap="none" rtlCol="0">
            <a:spAutoFit/>
          </a:bodyPr>
          <a:lstStyle/>
          <a:p>
            <a:r>
              <a:rPr lang="en-US" dirty="0" err="1"/>
              <a:t>p</a:t>
            </a:r>
            <a:r>
              <a:rPr lang="en-US" dirty="0" err="1" smtClean="0"/>
              <a:t>hyloP</a:t>
            </a:r>
            <a:endParaRPr lang="en-US" dirty="0"/>
          </a:p>
        </p:txBody>
      </p:sp>
    </p:spTree>
    <p:extLst>
      <p:ext uri="{BB962C8B-B14F-4D97-AF65-F5344CB8AC3E}">
        <p14:creationId xmlns:p14="http://schemas.microsoft.com/office/powerpoint/2010/main" val="24961958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a:srcRect l="8629" t="85641"/>
          <a:stretch/>
        </p:blipFill>
        <p:spPr>
          <a:xfrm>
            <a:off x="978194" y="764329"/>
            <a:ext cx="10696353" cy="339702"/>
          </a:xfrm>
          <a:prstGeom prst="rect">
            <a:avLst/>
          </a:prstGeom>
        </p:spPr>
      </p:pic>
      <p:sp>
        <p:nvSpPr>
          <p:cNvPr id="11" name="Rectangle 10"/>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p:cNvCxnSpPr/>
          <p:nvPr/>
        </p:nvCxnSpPr>
        <p:spPr>
          <a:xfrm flipV="1">
            <a:off x="9372600" y="1291857"/>
            <a:ext cx="1068295" cy="5918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8439912" y="1333694"/>
            <a:ext cx="1062676" cy="4859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14232" y="1339670"/>
            <a:ext cx="1176827" cy="45255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906256" y="1333694"/>
            <a:ext cx="1092379" cy="5042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9134856" y="1333693"/>
            <a:ext cx="1150650" cy="4859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8220456" y="1333694"/>
            <a:ext cx="588862" cy="4951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982712" y="1339669"/>
            <a:ext cx="766841" cy="48913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7781544" y="1333694"/>
            <a:ext cx="890315" cy="4676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7589520" y="1333694"/>
            <a:ext cx="377116" cy="47681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7351776" y="1327716"/>
            <a:ext cx="483377" cy="49194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7132320" y="1333693"/>
            <a:ext cx="314362" cy="50425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922008" y="1333693"/>
            <a:ext cx="267687" cy="50425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6748272" y="1314062"/>
            <a:ext cx="300292" cy="5055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6537960" y="1333694"/>
            <a:ext cx="460487" cy="47681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6355080" y="1333694"/>
            <a:ext cx="434191" cy="4859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6099048" y="1339669"/>
            <a:ext cx="606552" cy="50741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5870448" y="1333694"/>
            <a:ext cx="225552" cy="4951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5632704" y="1330705"/>
            <a:ext cx="173437" cy="50723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5310096" y="1318752"/>
            <a:ext cx="130584" cy="50090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5181601" y="1315764"/>
            <a:ext cx="76199" cy="50389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5074920" y="1327717"/>
            <a:ext cx="106680" cy="50108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4855464" y="1353313"/>
            <a:ext cx="105008" cy="48463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4654296" y="1356096"/>
            <a:ext cx="198335" cy="4818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4453128" y="1337035"/>
            <a:ext cx="345810" cy="48262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4233672" y="1335024"/>
            <a:ext cx="27432" cy="4937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3822192" y="1335026"/>
            <a:ext cx="128016" cy="4937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3584448" y="1371600"/>
            <a:ext cx="18288" cy="4663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flipV="1">
            <a:off x="3268158" y="1339450"/>
            <a:ext cx="87690" cy="50763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flipV="1">
            <a:off x="1726196" y="1361586"/>
            <a:ext cx="952996" cy="50379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2093976" y="1380746"/>
            <a:ext cx="786384" cy="4571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2980944" y="1325880"/>
            <a:ext cx="146304" cy="4937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4011168" y="1341122"/>
            <a:ext cx="3048" cy="4876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666205" y="127791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818605" y="1796070"/>
            <a:ext cx="10881360" cy="2999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8" name="Picture 2" descr="hgt_genome_4fbb6_42ed90.png (1883×66)"/>
          <p:cNvPicPr>
            <a:picLocks noChangeAspect="1" noChangeArrowheads="1"/>
          </p:cNvPicPr>
          <p:nvPr/>
        </p:nvPicPr>
        <p:blipFill rotWithShape="1">
          <a:blip r:embed="rId4">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rotWithShape="1">
          <a:blip r:embed="rId5"/>
          <a:srcRect l="8467" t="52621"/>
          <a:stretch/>
        </p:blipFill>
        <p:spPr>
          <a:xfrm>
            <a:off x="2798219" y="2036241"/>
            <a:ext cx="6590565" cy="3410712"/>
          </a:xfrm>
          <a:prstGeom prst="rect">
            <a:avLst/>
          </a:prstGeom>
        </p:spPr>
      </p:pic>
      <p:sp>
        <p:nvSpPr>
          <p:cNvPr id="50" name="TextBox 49"/>
          <p:cNvSpPr txBox="1"/>
          <p:nvPr/>
        </p:nvSpPr>
        <p:spPr>
          <a:xfrm rot="2662964">
            <a:off x="3101417" y="1865063"/>
            <a:ext cx="328936" cy="261610"/>
          </a:xfrm>
          <a:prstGeom prst="rect">
            <a:avLst/>
          </a:prstGeom>
          <a:noFill/>
        </p:spPr>
        <p:txBody>
          <a:bodyPr wrap="none" rtlCol="0">
            <a:spAutoFit/>
          </a:bodyPr>
          <a:lstStyle/>
          <a:p>
            <a:r>
              <a:rPr lang="en-US" sz="1100" dirty="0" smtClean="0"/>
              <a:t>51</a:t>
            </a:r>
            <a:endParaRPr lang="en-US" sz="1100" dirty="0"/>
          </a:p>
        </p:txBody>
      </p:sp>
      <p:sp>
        <p:nvSpPr>
          <p:cNvPr id="51" name="TextBox 50"/>
          <p:cNvSpPr txBox="1"/>
          <p:nvPr/>
        </p:nvSpPr>
        <p:spPr>
          <a:xfrm rot="2662964">
            <a:off x="2912625" y="1890291"/>
            <a:ext cx="328936" cy="261610"/>
          </a:xfrm>
          <a:prstGeom prst="rect">
            <a:avLst/>
          </a:prstGeom>
          <a:noFill/>
        </p:spPr>
        <p:txBody>
          <a:bodyPr wrap="none" rtlCol="0">
            <a:spAutoFit/>
          </a:bodyPr>
          <a:lstStyle/>
          <a:p>
            <a:r>
              <a:rPr lang="en-US" sz="1100" dirty="0" smtClean="0"/>
              <a:t>18</a:t>
            </a:r>
            <a:endParaRPr lang="en-US" sz="1100" dirty="0"/>
          </a:p>
        </p:txBody>
      </p:sp>
      <p:sp>
        <p:nvSpPr>
          <p:cNvPr id="52" name="TextBox 51"/>
          <p:cNvSpPr txBox="1"/>
          <p:nvPr/>
        </p:nvSpPr>
        <p:spPr>
          <a:xfrm rot="2662964">
            <a:off x="2746249" y="1890291"/>
            <a:ext cx="256802" cy="261610"/>
          </a:xfrm>
          <a:prstGeom prst="rect">
            <a:avLst/>
          </a:prstGeom>
          <a:noFill/>
        </p:spPr>
        <p:txBody>
          <a:bodyPr wrap="none" rtlCol="0">
            <a:spAutoFit/>
          </a:bodyPr>
          <a:lstStyle/>
          <a:p>
            <a:r>
              <a:rPr lang="en-US" sz="1100" dirty="0" smtClean="0"/>
              <a:t>1</a:t>
            </a:r>
            <a:endParaRPr lang="en-US" sz="1100" dirty="0"/>
          </a:p>
        </p:txBody>
      </p:sp>
      <p:sp>
        <p:nvSpPr>
          <p:cNvPr id="53" name="TextBox 52"/>
          <p:cNvSpPr txBox="1"/>
          <p:nvPr/>
        </p:nvSpPr>
        <p:spPr>
          <a:xfrm rot="2662964">
            <a:off x="3301585" y="1865063"/>
            <a:ext cx="328936" cy="261610"/>
          </a:xfrm>
          <a:prstGeom prst="rect">
            <a:avLst/>
          </a:prstGeom>
          <a:noFill/>
        </p:spPr>
        <p:txBody>
          <a:bodyPr wrap="none" rtlCol="0">
            <a:spAutoFit/>
          </a:bodyPr>
          <a:lstStyle/>
          <a:p>
            <a:r>
              <a:rPr lang="en-US" sz="1100" dirty="0" smtClean="0"/>
              <a:t>68</a:t>
            </a:r>
            <a:endParaRPr lang="en-US" sz="1100" dirty="0"/>
          </a:p>
        </p:txBody>
      </p:sp>
      <p:sp>
        <p:nvSpPr>
          <p:cNvPr id="54" name="TextBox 53"/>
          <p:cNvSpPr txBox="1"/>
          <p:nvPr/>
        </p:nvSpPr>
        <p:spPr>
          <a:xfrm rot="2662964">
            <a:off x="3515399" y="1865063"/>
            <a:ext cx="328936" cy="261610"/>
          </a:xfrm>
          <a:prstGeom prst="rect">
            <a:avLst/>
          </a:prstGeom>
          <a:noFill/>
        </p:spPr>
        <p:txBody>
          <a:bodyPr wrap="none" rtlCol="0">
            <a:spAutoFit/>
          </a:bodyPr>
          <a:lstStyle/>
          <a:p>
            <a:r>
              <a:rPr lang="en-US" sz="1100" dirty="0" smtClean="0"/>
              <a:t>86</a:t>
            </a:r>
            <a:endParaRPr lang="en-US" sz="1100" dirty="0"/>
          </a:p>
        </p:txBody>
      </p:sp>
      <p:sp>
        <p:nvSpPr>
          <p:cNvPr id="56" name="TextBox 55"/>
          <p:cNvSpPr txBox="1"/>
          <p:nvPr/>
        </p:nvSpPr>
        <p:spPr>
          <a:xfrm rot="2662964">
            <a:off x="3687598" y="1865063"/>
            <a:ext cx="401072" cy="261610"/>
          </a:xfrm>
          <a:prstGeom prst="rect">
            <a:avLst/>
          </a:prstGeom>
          <a:noFill/>
        </p:spPr>
        <p:txBody>
          <a:bodyPr wrap="none" rtlCol="0">
            <a:spAutoFit/>
          </a:bodyPr>
          <a:lstStyle/>
          <a:p>
            <a:r>
              <a:rPr lang="en-US" sz="1100" dirty="0" smtClean="0"/>
              <a:t>100</a:t>
            </a:r>
            <a:endParaRPr lang="en-US" sz="1100" dirty="0"/>
          </a:p>
        </p:txBody>
      </p:sp>
      <p:sp>
        <p:nvSpPr>
          <p:cNvPr id="57" name="TextBox 56"/>
          <p:cNvSpPr txBox="1"/>
          <p:nvPr/>
        </p:nvSpPr>
        <p:spPr>
          <a:xfrm rot="2662964">
            <a:off x="3885489" y="1865063"/>
            <a:ext cx="401072" cy="261610"/>
          </a:xfrm>
          <a:prstGeom prst="rect">
            <a:avLst/>
          </a:prstGeom>
          <a:noFill/>
        </p:spPr>
        <p:txBody>
          <a:bodyPr wrap="none" rtlCol="0">
            <a:spAutoFit/>
          </a:bodyPr>
          <a:lstStyle/>
          <a:p>
            <a:r>
              <a:rPr lang="en-US" sz="1100" dirty="0" smtClean="0"/>
              <a:t>101</a:t>
            </a:r>
            <a:endParaRPr lang="en-US" sz="1100" dirty="0"/>
          </a:p>
        </p:txBody>
      </p:sp>
      <p:sp>
        <p:nvSpPr>
          <p:cNvPr id="58" name="TextBox 57"/>
          <p:cNvSpPr txBox="1"/>
          <p:nvPr/>
        </p:nvSpPr>
        <p:spPr>
          <a:xfrm rot="2662964">
            <a:off x="4103854" y="1865063"/>
            <a:ext cx="401072" cy="261610"/>
          </a:xfrm>
          <a:prstGeom prst="rect">
            <a:avLst/>
          </a:prstGeom>
          <a:noFill/>
        </p:spPr>
        <p:txBody>
          <a:bodyPr wrap="none" rtlCol="0">
            <a:spAutoFit/>
          </a:bodyPr>
          <a:lstStyle/>
          <a:p>
            <a:r>
              <a:rPr lang="en-US" sz="1100" dirty="0" smtClean="0"/>
              <a:t>114</a:t>
            </a:r>
            <a:endParaRPr lang="en-US" sz="1100" dirty="0"/>
          </a:p>
        </p:txBody>
      </p:sp>
      <p:sp>
        <p:nvSpPr>
          <p:cNvPr id="59" name="TextBox 58"/>
          <p:cNvSpPr txBox="1"/>
          <p:nvPr/>
        </p:nvSpPr>
        <p:spPr>
          <a:xfrm rot="2662964">
            <a:off x="4308569" y="1865063"/>
            <a:ext cx="401072" cy="261610"/>
          </a:xfrm>
          <a:prstGeom prst="rect">
            <a:avLst/>
          </a:prstGeom>
          <a:noFill/>
        </p:spPr>
        <p:txBody>
          <a:bodyPr wrap="none" rtlCol="0">
            <a:spAutoFit/>
          </a:bodyPr>
          <a:lstStyle/>
          <a:p>
            <a:r>
              <a:rPr lang="en-US" sz="1100" dirty="0" smtClean="0"/>
              <a:t>141</a:t>
            </a:r>
            <a:endParaRPr lang="en-US" sz="1100" dirty="0"/>
          </a:p>
        </p:txBody>
      </p:sp>
      <p:sp>
        <p:nvSpPr>
          <p:cNvPr id="60" name="TextBox 59"/>
          <p:cNvSpPr txBox="1"/>
          <p:nvPr/>
        </p:nvSpPr>
        <p:spPr>
          <a:xfrm rot="2662964">
            <a:off x="4520110" y="1865063"/>
            <a:ext cx="401072" cy="261610"/>
          </a:xfrm>
          <a:prstGeom prst="rect">
            <a:avLst/>
          </a:prstGeom>
          <a:noFill/>
        </p:spPr>
        <p:txBody>
          <a:bodyPr wrap="none" rtlCol="0">
            <a:spAutoFit/>
          </a:bodyPr>
          <a:lstStyle/>
          <a:p>
            <a:r>
              <a:rPr lang="en-US" sz="1100" dirty="0" smtClean="0"/>
              <a:t>142</a:t>
            </a:r>
            <a:endParaRPr lang="en-US" sz="1100" dirty="0"/>
          </a:p>
        </p:txBody>
      </p:sp>
      <p:sp>
        <p:nvSpPr>
          <p:cNvPr id="61" name="TextBox 60"/>
          <p:cNvSpPr txBox="1"/>
          <p:nvPr/>
        </p:nvSpPr>
        <p:spPr>
          <a:xfrm rot="2662964">
            <a:off x="4935728" y="1865063"/>
            <a:ext cx="401072" cy="261610"/>
          </a:xfrm>
          <a:prstGeom prst="rect">
            <a:avLst/>
          </a:prstGeom>
          <a:noFill/>
        </p:spPr>
        <p:txBody>
          <a:bodyPr wrap="none" rtlCol="0">
            <a:spAutoFit/>
          </a:bodyPr>
          <a:lstStyle/>
          <a:p>
            <a:r>
              <a:rPr lang="en-US" sz="1100" dirty="0" smtClean="0"/>
              <a:t>161</a:t>
            </a:r>
            <a:endParaRPr lang="en-US" sz="1100" dirty="0"/>
          </a:p>
        </p:txBody>
      </p:sp>
      <p:sp>
        <p:nvSpPr>
          <p:cNvPr id="62" name="TextBox 61"/>
          <p:cNvSpPr txBox="1"/>
          <p:nvPr/>
        </p:nvSpPr>
        <p:spPr>
          <a:xfrm rot="2662964">
            <a:off x="5147267" y="1865063"/>
            <a:ext cx="401072" cy="261610"/>
          </a:xfrm>
          <a:prstGeom prst="rect">
            <a:avLst/>
          </a:prstGeom>
          <a:noFill/>
        </p:spPr>
        <p:txBody>
          <a:bodyPr wrap="none" rtlCol="0">
            <a:spAutoFit/>
          </a:bodyPr>
          <a:lstStyle/>
          <a:p>
            <a:r>
              <a:rPr lang="en-US" sz="1100" dirty="0" smtClean="0"/>
              <a:t>163</a:t>
            </a:r>
            <a:endParaRPr lang="en-US" sz="1100" dirty="0"/>
          </a:p>
        </p:txBody>
      </p:sp>
      <p:sp>
        <p:nvSpPr>
          <p:cNvPr id="63" name="TextBox 62"/>
          <p:cNvSpPr txBox="1"/>
          <p:nvPr/>
        </p:nvSpPr>
        <p:spPr>
          <a:xfrm rot="2662964">
            <a:off x="5351984" y="1865063"/>
            <a:ext cx="401072" cy="261610"/>
          </a:xfrm>
          <a:prstGeom prst="rect">
            <a:avLst/>
          </a:prstGeom>
          <a:noFill/>
        </p:spPr>
        <p:txBody>
          <a:bodyPr wrap="none" rtlCol="0">
            <a:spAutoFit/>
          </a:bodyPr>
          <a:lstStyle/>
          <a:p>
            <a:r>
              <a:rPr lang="en-US" sz="1100" dirty="0" smtClean="0"/>
              <a:t>169</a:t>
            </a:r>
            <a:endParaRPr lang="en-US" sz="1100" dirty="0"/>
          </a:p>
        </p:txBody>
      </p:sp>
      <p:sp>
        <p:nvSpPr>
          <p:cNvPr id="64" name="TextBox 63"/>
          <p:cNvSpPr txBox="1"/>
          <p:nvPr/>
        </p:nvSpPr>
        <p:spPr>
          <a:xfrm rot="2662964">
            <a:off x="5549876" y="1865063"/>
            <a:ext cx="401072" cy="261610"/>
          </a:xfrm>
          <a:prstGeom prst="rect">
            <a:avLst/>
          </a:prstGeom>
          <a:noFill/>
        </p:spPr>
        <p:txBody>
          <a:bodyPr wrap="none" rtlCol="0">
            <a:spAutoFit/>
          </a:bodyPr>
          <a:lstStyle/>
          <a:p>
            <a:r>
              <a:rPr lang="en-US" sz="1100" dirty="0" smtClean="0"/>
              <a:t>195</a:t>
            </a:r>
            <a:endParaRPr lang="en-US" sz="1100" dirty="0"/>
          </a:p>
        </p:txBody>
      </p:sp>
      <p:sp>
        <p:nvSpPr>
          <p:cNvPr id="65" name="TextBox 64"/>
          <p:cNvSpPr txBox="1"/>
          <p:nvPr/>
        </p:nvSpPr>
        <p:spPr>
          <a:xfrm rot="2662964">
            <a:off x="9066449" y="1865063"/>
            <a:ext cx="401072" cy="261610"/>
          </a:xfrm>
          <a:prstGeom prst="rect">
            <a:avLst/>
          </a:prstGeom>
          <a:noFill/>
        </p:spPr>
        <p:txBody>
          <a:bodyPr wrap="none" rtlCol="0">
            <a:spAutoFit/>
          </a:bodyPr>
          <a:lstStyle/>
          <a:p>
            <a:r>
              <a:rPr lang="en-US" sz="1100" dirty="0" smtClean="0"/>
              <a:t>417</a:t>
            </a:r>
            <a:endParaRPr lang="en-US" sz="1100" dirty="0"/>
          </a:p>
        </p:txBody>
      </p:sp>
      <p:sp>
        <p:nvSpPr>
          <p:cNvPr id="66" name="TextBox 65"/>
          <p:cNvSpPr txBox="1"/>
          <p:nvPr/>
        </p:nvSpPr>
        <p:spPr>
          <a:xfrm rot="2662964">
            <a:off x="8868557" y="1865063"/>
            <a:ext cx="401072" cy="261610"/>
          </a:xfrm>
          <a:prstGeom prst="rect">
            <a:avLst/>
          </a:prstGeom>
          <a:noFill/>
        </p:spPr>
        <p:txBody>
          <a:bodyPr wrap="none" rtlCol="0">
            <a:spAutoFit/>
          </a:bodyPr>
          <a:lstStyle/>
          <a:p>
            <a:r>
              <a:rPr lang="en-US" sz="1100" dirty="0" smtClean="0"/>
              <a:t>413</a:t>
            </a:r>
            <a:endParaRPr lang="en-US" sz="1100" dirty="0"/>
          </a:p>
        </p:txBody>
      </p:sp>
      <p:sp>
        <p:nvSpPr>
          <p:cNvPr id="67" name="TextBox 66"/>
          <p:cNvSpPr txBox="1"/>
          <p:nvPr/>
        </p:nvSpPr>
        <p:spPr>
          <a:xfrm rot="2662964">
            <a:off x="5770514" y="1865063"/>
            <a:ext cx="401072" cy="261610"/>
          </a:xfrm>
          <a:prstGeom prst="rect">
            <a:avLst/>
          </a:prstGeom>
          <a:noFill/>
        </p:spPr>
        <p:txBody>
          <a:bodyPr wrap="none" rtlCol="0">
            <a:spAutoFit/>
          </a:bodyPr>
          <a:lstStyle/>
          <a:p>
            <a:r>
              <a:rPr lang="en-US" sz="1100" dirty="0" smtClean="0"/>
              <a:t>207</a:t>
            </a:r>
            <a:endParaRPr lang="en-US" sz="1100" dirty="0"/>
          </a:p>
        </p:txBody>
      </p:sp>
      <p:sp>
        <p:nvSpPr>
          <p:cNvPr id="68" name="TextBox 67"/>
          <p:cNvSpPr txBox="1"/>
          <p:nvPr/>
        </p:nvSpPr>
        <p:spPr>
          <a:xfrm rot="2662964">
            <a:off x="8657016" y="1865063"/>
            <a:ext cx="401072" cy="261610"/>
          </a:xfrm>
          <a:prstGeom prst="rect">
            <a:avLst/>
          </a:prstGeom>
          <a:noFill/>
        </p:spPr>
        <p:txBody>
          <a:bodyPr wrap="none" rtlCol="0">
            <a:spAutoFit/>
          </a:bodyPr>
          <a:lstStyle/>
          <a:p>
            <a:r>
              <a:rPr lang="en-US" sz="1100" dirty="0" smtClean="0"/>
              <a:t>400</a:t>
            </a:r>
            <a:endParaRPr lang="en-US" sz="1100" dirty="0"/>
          </a:p>
        </p:txBody>
      </p:sp>
      <p:sp>
        <p:nvSpPr>
          <p:cNvPr id="69" name="TextBox 68"/>
          <p:cNvSpPr txBox="1"/>
          <p:nvPr/>
        </p:nvSpPr>
        <p:spPr>
          <a:xfrm rot="2662964">
            <a:off x="7626941" y="1865063"/>
            <a:ext cx="401072" cy="261610"/>
          </a:xfrm>
          <a:prstGeom prst="rect">
            <a:avLst/>
          </a:prstGeom>
          <a:noFill/>
        </p:spPr>
        <p:txBody>
          <a:bodyPr wrap="none" rtlCol="0">
            <a:spAutoFit/>
          </a:bodyPr>
          <a:lstStyle/>
          <a:p>
            <a:r>
              <a:rPr lang="en-US" sz="1100" dirty="0" smtClean="0"/>
              <a:t>327</a:t>
            </a:r>
            <a:endParaRPr lang="en-US" sz="1100" dirty="0"/>
          </a:p>
        </p:txBody>
      </p:sp>
      <p:sp>
        <p:nvSpPr>
          <p:cNvPr id="70" name="TextBox 69"/>
          <p:cNvSpPr txBox="1"/>
          <p:nvPr/>
        </p:nvSpPr>
        <p:spPr>
          <a:xfrm rot="2662964">
            <a:off x="5977838" y="1865063"/>
            <a:ext cx="401072" cy="261610"/>
          </a:xfrm>
          <a:prstGeom prst="rect">
            <a:avLst/>
          </a:prstGeom>
          <a:noFill/>
        </p:spPr>
        <p:txBody>
          <a:bodyPr wrap="none" rtlCol="0">
            <a:spAutoFit/>
          </a:bodyPr>
          <a:lstStyle/>
          <a:p>
            <a:r>
              <a:rPr lang="en-US" sz="1100" dirty="0" smtClean="0"/>
              <a:t>239</a:t>
            </a:r>
            <a:endParaRPr lang="en-US" sz="1100" dirty="0"/>
          </a:p>
        </p:txBody>
      </p:sp>
      <p:sp>
        <p:nvSpPr>
          <p:cNvPr id="71" name="TextBox 70"/>
          <p:cNvSpPr txBox="1"/>
          <p:nvPr/>
        </p:nvSpPr>
        <p:spPr>
          <a:xfrm rot="2662964">
            <a:off x="8448080" y="1865063"/>
            <a:ext cx="401072" cy="261610"/>
          </a:xfrm>
          <a:prstGeom prst="rect">
            <a:avLst/>
          </a:prstGeom>
          <a:noFill/>
        </p:spPr>
        <p:txBody>
          <a:bodyPr wrap="none" rtlCol="0">
            <a:spAutoFit/>
          </a:bodyPr>
          <a:lstStyle/>
          <a:p>
            <a:r>
              <a:rPr lang="en-US" sz="1100" dirty="0" smtClean="0"/>
              <a:t>392</a:t>
            </a:r>
            <a:endParaRPr lang="en-US" sz="1100" dirty="0"/>
          </a:p>
        </p:txBody>
      </p:sp>
      <p:sp>
        <p:nvSpPr>
          <p:cNvPr id="72" name="TextBox 71"/>
          <p:cNvSpPr txBox="1"/>
          <p:nvPr/>
        </p:nvSpPr>
        <p:spPr>
          <a:xfrm rot="2662964">
            <a:off x="7008242" y="1865063"/>
            <a:ext cx="401072" cy="261610"/>
          </a:xfrm>
          <a:prstGeom prst="rect">
            <a:avLst/>
          </a:prstGeom>
          <a:noFill/>
        </p:spPr>
        <p:txBody>
          <a:bodyPr wrap="none" rtlCol="0">
            <a:spAutoFit/>
          </a:bodyPr>
          <a:lstStyle/>
          <a:p>
            <a:r>
              <a:rPr lang="en-US" sz="1100" dirty="0" smtClean="0"/>
              <a:t>280</a:t>
            </a:r>
            <a:endParaRPr lang="en-US" sz="1100" dirty="0"/>
          </a:p>
        </p:txBody>
      </p:sp>
      <p:sp>
        <p:nvSpPr>
          <p:cNvPr id="73" name="TextBox 72"/>
          <p:cNvSpPr txBox="1"/>
          <p:nvPr/>
        </p:nvSpPr>
        <p:spPr>
          <a:xfrm rot="2662964">
            <a:off x="6796702" y="1865063"/>
            <a:ext cx="401072" cy="261610"/>
          </a:xfrm>
          <a:prstGeom prst="rect">
            <a:avLst/>
          </a:prstGeom>
          <a:noFill/>
        </p:spPr>
        <p:txBody>
          <a:bodyPr wrap="none" rtlCol="0">
            <a:spAutoFit/>
          </a:bodyPr>
          <a:lstStyle/>
          <a:p>
            <a:r>
              <a:rPr lang="en-US" sz="1100" dirty="0" smtClean="0"/>
              <a:t>266</a:t>
            </a:r>
            <a:endParaRPr lang="en-US" sz="1100" dirty="0"/>
          </a:p>
        </p:txBody>
      </p:sp>
      <p:sp>
        <p:nvSpPr>
          <p:cNvPr id="74" name="TextBox 73"/>
          <p:cNvSpPr txBox="1"/>
          <p:nvPr/>
        </p:nvSpPr>
        <p:spPr>
          <a:xfrm rot="2662964">
            <a:off x="6598810" y="1865063"/>
            <a:ext cx="401072" cy="261610"/>
          </a:xfrm>
          <a:prstGeom prst="rect">
            <a:avLst/>
          </a:prstGeom>
          <a:noFill/>
        </p:spPr>
        <p:txBody>
          <a:bodyPr wrap="none" rtlCol="0">
            <a:spAutoFit/>
          </a:bodyPr>
          <a:lstStyle/>
          <a:p>
            <a:r>
              <a:rPr lang="en-US" sz="1100" dirty="0" smtClean="0"/>
              <a:t>260</a:t>
            </a:r>
            <a:endParaRPr lang="en-US" sz="1100" dirty="0"/>
          </a:p>
        </p:txBody>
      </p:sp>
      <p:sp>
        <p:nvSpPr>
          <p:cNvPr id="75" name="TextBox 74"/>
          <p:cNvSpPr txBox="1"/>
          <p:nvPr/>
        </p:nvSpPr>
        <p:spPr>
          <a:xfrm rot="2662964">
            <a:off x="6380447" y="1865063"/>
            <a:ext cx="401072" cy="261610"/>
          </a:xfrm>
          <a:prstGeom prst="rect">
            <a:avLst/>
          </a:prstGeom>
          <a:noFill/>
        </p:spPr>
        <p:txBody>
          <a:bodyPr wrap="none" rtlCol="0">
            <a:spAutoFit/>
          </a:bodyPr>
          <a:lstStyle/>
          <a:p>
            <a:r>
              <a:rPr lang="en-US" sz="1100" dirty="0" smtClean="0"/>
              <a:t>255</a:t>
            </a:r>
            <a:endParaRPr lang="en-US" sz="1100" dirty="0"/>
          </a:p>
        </p:txBody>
      </p:sp>
      <p:sp>
        <p:nvSpPr>
          <p:cNvPr id="76" name="TextBox 75"/>
          <p:cNvSpPr txBox="1"/>
          <p:nvPr/>
        </p:nvSpPr>
        <p:spPr>
          <a:xfrm rot="2662964">
            <a:off x="6189377" y="1865063"/>
            <a:ext cx="401072" cy="261610"/>
          </a:xfrm>
          <a:prstGeom prst="rect">
            <a:avLst/>
          </a:prstGeom>
          <a:noFill/>
        </p:spPr>
        <p:txBody>
          <a:bodyPr wrap="none" rtlCol="0">
            <a:spAutoFit/>
          </a:bodyPr>
          <a:lstStyle/>
          <a:p>
            <a:r>
              <a:rPr lang="en-US" sz="1100" dirty="0" smtClean="0"/>
              <a:t>242</a:t>
            </a:r>
            <a:endParaRPr lang="en-US" sz="1100" dirty="0"/>
          </a:p>
        </p:txBody>
      </p:sp>
      <p:sp>
        <p:nvSpPr>
          <p:cNvPr id="77" name="TextBox 76"/>
          <p:cNvSpPr txBox="1"/>
          <p:nvPr/>
        </p:nvSpPr>
        <p:spPr>
          <a:xfrm rot="2662964">
            <a:off x="8250187" y="1865063"/>
            <a:ext cx="401072" cy="261610"/>
          </a:xfrm>
          <a:prstGeom prst="rect">
            <a:avLst/>
          </a:prstGeom>
          <a:noFill/>
        </p:spPr>
        <p:txBody>
          <a:bodyPr wrap="none" rtlCol="0">
            <a:spAutoFit/>
          </a:bodyPr>
          <a:lstStyle/>
          <a:p>
            <a:r>
              <a:rPr lang="en-US" sz="1100" dirty="0" smtClean="0"/>
              <a:t>369</a:t>
            </a:r>
            <a:endParaRPr lang="en-US" sz="1100" dirty="0"/>
          </a:p>
        </p:txBody>
      </p:sp>
      <p:sp>
        <p:nvSpPr>
          <p:cNvPr id="78" name="TextBox 77"/>
          <p:cNvSpPr txBox="1"/>
          <p:nvPr/>
        </p:nvSpPr>
        <p:spPr>
          <a:xfrm rot="2662964">
            <a:off x="8045473" y="1865063"/>
            <a:ext cx="401072" cy="261610"/>
          </a:xfrm>
          <a:prstGeom prst="rect">
            <a:avLst/>
          </a:prstGeom>
          <a:noFill/>
        </p:spPr>
        <p:txBody>
          <a:bodyPr wrap="none" rtlCol="0">
            <a:spAutoFit/>
          </a:bodyPr>
          <a:lstStyle/>
          <a:p>
            <a:r>
              <a:rPr lang="en-US" sz="1100" dirty="0" smtClean="0"/>
              <a:t>336</a:t>
            </a:r>
            <a:endParaRPr lang="en-US" sz="1100" dirty="0"/>
          </a:p>
        </p:txBody>
      </p:sp>
      <p:sp>
        <p:nvSpPr>
          <p:cNvPr id="79" name="TextBox 78"/>
          <p:cNvSpPr txBox="1"/>
          <p:nvPr/>
        </p:nvSpPr>
        <p:spPr>
          <a:xfrm rot="2662964">
            <a:off x="7840756" y="1865063"/>
            <a:ext cx="401072" cy="261610"/>
          </a:xfrm>
          <a:prstGeom prst="rect">
            <a:avLst/>
          </a:prstGeom>
          <a:noFill/>
        </p:spPr>
        <p:txBody>
          <a:bodyPr wrap="none" rtlCol="0">
            <a:spAutoFit/>
          </a:bodyPr>
          <a:lstStyle/>
          <a:p>
            <a:r>
              <a:rPr lang="en-US" sz="1100" dirty="0" smtClean="0"/>
              <a:t>332</a:t>
            </a:r>
            <a:endParaRPr lang="en-US" sz="1100" dirty="0"/>
          </a:p>
        </p:txBody>
      </p:sp>
      <p:sp>
        <p:nvSpPr>
          <p:cNvPr id="80" name="TextBox 79"/>
          <p:cNvSpPr txBox="1"/>
          <p:nvPr/>
        </p:nvSpPr>
        <p:spPr>
          <a:xfrm rot="2662964">
            <a:off x="7429048" y="1865063"/>
            <a:ext cx="401072" cy="261610"/>
          </a:xfrm>
          <a:prstGeom prst="rect">
            <a:avLst/>
          </a:prstGeom>
          <a:noFill/>
        </p:spPr>
        <p:txBody>
          <a:bodyPr wrap="none" rtlCol="0">
            <a:spAutoFit/>
          </a:bodyPr>
          <a:lstStyle/>
          <a:p>
            <a:r>
              <a:rPr lang="en-US" sz="1100" dirty="0" smtClean="0"/>
              <a:t>301</a:t>
            </a:r>
            <a:endParaRPr lang="en-US" sz="1100" dirty="0"/>
          </a:p>
        </p:txBody>
      </p:sp>
      <p:sp>
        <p:nvSpPr>
          <p:cNvPr id="81" name="TextBox 80"/>
          <p:cNvSpPr txBox="1"/>
          <p:nvPr/>
        </p:nvSpPr>
        <p:spPr>
          <a:xfrm rot="2662964">
            <a:off x="7210685" y="1865063"/>
            <a:ext cx="401072" cy="261610"/>
          </a:xfrm>
          <a:prstGeom prst="rect">
            <a:avLst/>
          </a:prstGeom>
          <a:noFill/>
        </p:spPr>
        <p:txBody>
          <a:bodyPr wrap="none" rtlCol="0">
            <a:spAutoFit/>
          </a:bodyPr>
          <a:lstStyle/>
          <a:p>
            <a:r>
              <a:rPr lang="en-US" sz="1100" dirty="0" smtClean="0"/>
              <a:t>298</a:t>
            </a:r>
            <a:endParaRPr lang="en-US" sz="1100" dirty="0"/>
          </a:p>
        </p:txBody>
      </p:sp>
      <p:sp>
        <p:nvSpPr>
          <p:cNvPr id="82" name="TextBox 81"/>
          <p:cNvSpPr txBox="1"/>
          <p:nvPr/>
        </p:nvSpPr>
        <p:spPr>
          <a:xfrm rot="2662964">
            <a:off x="4716052" y="1865063"/>
            <a:ext cx="401072" cy="261610"/>
          </a:xfrm>
          <a:prstGeom prst="rect">
            <a:avLst/>
          </a:prstGeom>
          <a:noFill/>
        </p:spPr>
        <p:txBody>
          <a:bodyPr wrap="none" rtlCol="0">
            <a:spAutoFit/>
          </a:bodyPr>
          <a:lstStyle/>
          <a:p>
            <a:r>
              <a:rPr lang="en-US" sz="1100" dirty="0" smtClean="0"/>
              <a:t>149</a:t>
            </a:r>
            <a:endParaRPr lang="en-US" sz="1100" dirty="0"/>
          </a:p>
        </p:txBody>
      </p:sp>
      <p:grpSp>
        <p:nvGrpSpPr>
          <p:cNvPr id="124" name="Group 123"/>
          <p:cNvGrpSpPr/>
          <p:nvPr/>
        </p:nvGrpSpPr>
        <p:grpSpPr>
          <a:xfrm>
            <a:off x="9661146" y="4248041"/>
            <a:ext cx="959183" cy="1422528"/>
            <a:chOff x="9661146" y="3004457"/>
            <a:chExt cx="959183" cy="1422528"/>
          </a:xfrm>
        </p:grpSpPr>
        <p:pic>
          <p:nvPicPr>
            <p:cNvPr id="125" name="Picture 124"/>
            <p:cNvPicPr>
              <a:picLocks noChangeAspect="1"/>
            </p:cNvPicPr>
            <p:nvPr/>
          </p:nvPicPr>
          <p:blipFill rotWithShape="1">
            <a:blip r:embed="rId6"/>
            <a:srcRect l="36455" r="24671"/>
            <a:stretch/>
          </p:blipFill>
          <p:spPr>
            <a:xfrm>
              <a:off x="10045336" y="3023320"/>
              <a:ext cx="352697" cy="1403665"/>
            </a:xfrm>
            <a:prstGeom prst="rect">
              <a:avLst/>
            </a:prstGeom>
          </p:spPr>
        </p:pic>
        <p:sp>
          <p:nvSpPr>
            <p:cNvPr id="126" name="TextBox 125"/>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127" name="TextBox 126"/>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128" name="TextBox 127"/>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11109820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l="8629" t="85641"/>
          <a:stretch/>
        </p:blipFill>
        <p:spPr>
          <a:xfrm>
            <a:off x="978194" y="764329"/>
            <a:ext cx="10696353" cy="339702"/>
          </a:xfrm>
          <a:prstGeom prst="rect">
            <a:avLst/>
          </a:prstGeom>
        </p:spPr>
      </p:pic>
      <p:sp>
        <p:nvSpPr>
          <p:cNvPr id="7" name="Rectangle 6"/>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flipV="1">
            <a:off x="9372600" y="1291857"/>
            <a:ext cx="1068295" cy="5918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8439912" y="1333694"/>
            <a:ext cx="1062676" cy="4859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8714232" y="1339670"/>
            <a:ext cx="1176827" cy="45255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8906256" y="1333694"/>
            <a:ext cx="1092379" cy="5042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9134856" y="1333693"/>
            <a:ext cx="1150650" cy="4859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8220456" y="1333694"/>
            <a:ext cx="588862" cy="4951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7982712" y="1339669"/>
            <a:ext cx="766841" cy="48913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7781544" y="1333694"/>
            <a:ext cx="890315" cy="4676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7589520" y="1333694"/>
            <a:ext cx="377116" cy="47681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7351776" y="1327716"/>
            <a:ext cx="483377" cy="49194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132320" y="1333693"/>
            <a:ext cx="314362" cy="50425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6922008" y="1333693"/>
            <a:ext cx="267687" cy="50425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6748272" y="1314062"/>
            <a:ext cx="300292" cy="5055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6537960" y="1333694"/>
            <a:ext cx="460487" cy="47681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6355080" y="1333694"/>
            <a:ext cx="434191" cy="4859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099048" y="1339669"/>
            <a:ext cx="606552" cy="50741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5870448" y="1333694"/>
            <a:ext cx="225552" cy="4951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5632704" y="1330705"/>
            <a:ext cx="173437" cy="50723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5310096" y="1318752"/>
            <a:ext cx="130584" cy="50090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5181601" y="1315764"/>
            <a:ext cx="76199" cy="50389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5074920" y="1327717"/>
            <a:ext cx="106680" cy="50108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855464" y="1353313"/>
            <a:ext cx="105008" cy="48463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4654296" y="1356096"/>
            <a:ext cx="198335" cy="4818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4453128" y="1337035"/>
            <a:ext cx="345810" cy="48262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4233672" y="1335024"/>
            <a:ext cx="27432" cy="4937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822192" y="1335026"/>
            <a:ext cx="128016" cy="4937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3584448" y="1371600"/>
            <a:ext cx="18288" cy="4663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3268158" y="1339450"/>
            <a:ext cx="87690" cy="50763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flipV="1">
            <a:off x="1726196" y="1361586"/>
            <a:ext cx="952996" cy="50379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2093976" y="1380746"/>
            <a:ext cx="786384" cy="4571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2980944" y="1325880"/>
            <a:ext cx="146304" cy="4937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4011168" y="1341122"/>
            <a:ext cx="3048" cy="4876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666205" y="127791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818605" y="1796070"/>
            <a:ext cx="10881360" cy="2999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2" descr="hgt_genome_4fbb6_42ed90.png (1883×66)"/>
          <p:cNvPicPr>
            <a:picLocks noChangeAspect="1" noChangeArrowheads="1"/>
          </p:cNvPicPr>
          <p:nvPr/>
        </p:nvPicPr>
        <p:blipFill rotWithShape="1">
          <a:blip r:embed="rId4">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76"/>
          <p:cNvPicPr>
            <a:picLocks noChangeAspect="1"/>
          </p:cNvPicPr>
          <p:nvPr/>
        </p:nvPicPr>
        <p:blipFill rotWithShape="1">
          <a:blip r:embed="rId5"/>
          <a:srcRect l="8331" t="52740"/>
          <a:stretch/>
        </p:blipFill>
        <p:spPr>
          <a:xfrm>
            <a:off x="2807183" y="2048257"/>
            <a:ext cx="6596599" cy="3401567"/>
          </a:xfrm>
          <a:prstGeom prst="rect">
            <a:avLst/>
          </a:prstGeom>
        </p:spPr>
      </p:pic>
      <p:grpSp>
        <p:nvGrpSpPr>
          <p:cNvPr id="44" name="Group 43"/>
          <p:cNvGrpSpPr/>
          <p:nvPr/>
        </p:nvGrpSpPr>
        <p:grpSpPr>
          <a:xfrm>
            <a:off x="2746249" y="1865063"/>
            <a:ext cx="6721272" cy="286838"/>
            <a:chOff x="2746249" y="1865063"/>
            <a:chExt cx="6721272" cy="286838"/>
          </a:xfrm>
        </p:grpSpPr>
        <p:sp>
          <p:nvSpPr>
            <p:cNvPr id="45" name="TextBox 44"/>
            <p:cNvSpPr txBox="1"/>
            <p:nvPr/>
          </p:nvSpPr>
          <p:spPr>
            <a:xfrm rot="2662964">
              <a:off x="3101417" y="1865063"/>
              <a:ext cx="328936" cy="261610"/>
            </a:xfrm>
            <a:prstGeom prst="rect">
              <a:avLst/>
            </a:prstGeom>
            <a:noFill/>
          </p:spPr>
          <p:txBody>
            <a:bodyPr wrap="none" rtlCol="0">
              <a:spAutoFit/>
            </a:bodyPr>
            <a:lstStyle/>
            <a:p>
              <a:r>
                <a:rPr lang="en-US" sz="1100" dirty="0" smtClean="0"/>
                <a:t>51</a:t>
              </a:r>
              <a:endParaRPr lang="en-US" sz="1100" dirty="0"/>
            </a:p>
          </p:txBody>
        </p:sp>
        <p:sp>
          <p:nvSpPr>
            <p:cNvPr id="46" name="TextBox 45"/>
            <p:cNvSpPr txBox="1"/>
            <p:nvPr/>
          </p:nvSpPr>
          <p:spPr>
            <a:xfrm rot="2662964">
              <a:off x="2912625" y="1890291"/>
              <a:ext cx="328936" cy="261610"/>
            </a:xfrm>
            <a:prstGeom prst="rect">
              <a:avLst/>
            </a:prstGeom>
            <a:noFill/>
          </p:spPr>
          <p:txBody>
            <a:bodyPr wrap="none" rtlCol="0">
              <a:spAutoFit/>
            </a:bodyPr>
            <a:lstStyle/>
            <a:p>
              <a:r>
                <a:rPr lang="en-US" sz="1100" dirty="0" smtClean="0"/>
                <a:t>18</a:t>
              </a:r>
              <a:endParaRPr lang="en-US" sz="1100" dirty="0"/>
            </a:p>
          </p:txBody>
        </p:sp>
        <p:sp>
          <p:nvSpPr>
            <p:cNvPr id="47" name="TextBox 46"/>
            <p:cNvSpPr txBox="1"/>
            <p:nvPr/>
          </p:nvSpPr>
          <p:spPr>
            <a:xfrm rot="2662964">
              <a:off x="2746249" y="1890291"/>
              <a:ext cx="256802" cy="261610"/>
            </a:xfrm>
            <a:prstGeom prst="rect">
              <a:avLst/>
            </a:prstGeom>
            <a:noFill/>
          </p:spPr>
          <p:txBody>
            <a:bodyPr wrap="none" rtlCol="0">
              <a:spAutoFit/>
            </a:bodyPr>
            <a:lstStyle/>
            <a:p>
              <a:r>
                <a:rPr lang="en-US" sz="1100" dirty="0" smtClean="0"/>
                <a:t>1</a:t>
              </a:r>
              <a:endParaRPr lang="en-US" sz="1100" dirty="0"/>
            </a:p>
          </p:txBody>
        </p:sp>
        <p:sp>
          <p:nvSpPr>
            <p:cNvPr id="48" name="TextBox 47"/>
            <p:cNvSpPr txBox="1"/>
            <p:nvPr/>
          </p:nvSpPr>
          <p:spPr>
            <a:xfrm rot="2662964">
              <a:off x="3301585" y="1865063"/>
              <a:ext cx="328936" cy="261610"/>
            </a:xfrm>
            <a:prstGeom prst="rect">
              <a:avLst/>
            </a:prstGeom>
            <a:noFill/>
          </p:spPr>
          <p:txBody>
            <a:bodyPr wrap="none" rtlCol="0">
              <a:spAutoFit/>
            </a:bodyPr>
            <a:lstStyle/>
            <a:p>
              <a:r>
                <a:rPr lang="en-US" sz="1100" dirty="0" smtClean="0"/>
                <a:t>68</a:t>
              </a:r>
              <a:endParaRPr lang="en-US" sz="1100" dirty="0"/>
            </a:p>
          </p:txBody>
        </p:sp>
        <p:sp>
          <p:nvSpPr>
            <p:cNvPr id="49" name="TextBox 48"/>
            <p:cNvSpPr txBox="1"/>
            <p:nvPr/>
          </p:nvSpPr>
          <p:spPr>
            <a:xfrm rot="2662964">
              <a:off x="3515399" y="1865063"/>
              <a:ext cx="328936" cy="261610"/>
            </a:xfrm>
            <a:prstGeom prst="rect">
              <a:avLst/>
            </a:prstGeom>
            <a:noFill/>
          </p:spPr>
          <p:txBody>
            <a:bodyPr wrap="none" rtlCol="0">
              <a:spAutoFit/>
            </a:bodyPr>
            <a:lstStyle/>
            <a:p>
              <a:r>
                <a:rPr lang="en-US" sz="1100" dirty="0" smtClean="0"/>
                <a:t>86</a:t>
              </a:r>
              <a:endParaRPr lang="en-US" sz="1100" dirty="0"/>
            </a:p>
          </p:txBody>
        </p:sp>
        <p:sp>
          <p:nvSpPr>
            <p:cNvPr id="50" name="TextBox 49"/>
            <p:cNvSpPr txBox="1"/>
            <p:nvPr/>
          </p:nvSpPr>
          <p:spPr>
            <a:xfrm rot="2662964">
              <a:off x="3687598" y="1865063"/>
              <a:ext cx="401072" cy="261610"/>
            </a:xfrm>
            <a:prstGeom prst="rect">
              <a:avLst/>
            </a:prstGeom>
            <a:noFill/>
          </p:spPr>
          <p:txBody>
            <a:bodyPr wrap="none" rtlCol="0">
              <a:spAutoFit/>
            </a:bodyPr>
            <a:lstStyle/>
            <a:p>
              <a:r>
                <a:rPr lang="en-US" sz="1100" dirty="0" smtClean="0"/>
                <a:t>100</a:t>
              </a:r>
              <a:endParaRPr lang="en-US" sz="1100" dirty="0"/>
            </a:p>
          </p:txBody>
        </p:sp>
        <p:sp>
          <p:nvSpPr>
            <p:cNvPr id="51" name="TextBox 50"/>
            <p:cNvSpPr txBox="1"/>
            <p:nvPr/>
          </p:nvSpPr>
          <p:spPr>
            <a:xfrm rot="2662964">
              <a:off x="3885489" y="1865063"/>
              <a:ext cx="401072" cy="261610"/>
            </a:xfrm>
            <a:prstGeom prst="rect">
              <a:avLst/>
            </a:prstGeom>
            <a:noFill/>
          </p:spPr>
          <p:txBody>
            <a:bodyPr wrap="none" rtlCol="0">
              <a:spAutoFit/>
            </a:bodyPr>
            <a:lstStyle/>
            <a:p>
              <a:r>
                <a:rPr lang="en-US" sz="1100" dirty="0" smtClean="0"/>
                <a:t>101</a:t>
              </a:r>
              <a:endParaRPr lang="en-US" sz="1100" dirty="0"/>
            </a:p>
          </p:txBody>
        </p:sp>
        <p:sp>
          <p:nvSpPr>
            <p:cNvPr id="52" name="TextBox 51"/>
            <p:cNvSpPr txBox="1"/>
            <p:nvPr/>
          </p:nvSpPr>
          <p:spPr>
            <a:xfrm rot="2662964">
              <a:off x="4103854" y="1865063"/>
              <a:ext cx="401072" cy="261610"/>
            </a:xfrm>
            <a:prstGeom prst="rect">
              <a:avLst/>
            </a:prstGeom>
            <a:noFill/>
          </p:spPr>
          <p:txBody>
            <a:bodyPr wrap="none" rtlCol="0">
              <a:spAutoFit/>
            </a:bodyPr>
            <a:lstStyle/>
            <a:p>
              <a:r>
                <a:rPr lang="en-US" sz="1100" dirty="0" smtClean="0"/>
                <a:t>114</a:t>
              </a:r>
              <a:endParaRPr lang="en-US" sz="1100" dirty="0"/>
            </a:p>
          </p:txBody>
        </p:sp>
        <p:sp>
          <p:nvSpPr>
            <p:cNvPr id="53" name="TextBox 52"/>
            <p:cNvSpPr txBox="1"/>
            <p:nvPr/>
          </p:nvSpPr>
          <p:spPr>
            <a:xfrm rot="2662964">
              <a:off x="4308569" y="1865063"/>
              <a:ext cx="401072" cy="261610"/>
            </a:xfrm>
            <a:prstGeom prst="rect">
              <a:avLst/>
            </a:prstGeom>
            <a:noFill/>
          </p:spPr>
          <p:txBody>
            <a:bodyPr wrap="none" rtlCol="0">
              <a:spAutoFit/>
            </a:bodyPr>
            <a:lstStyle/>
            <a:p>
              <a:r>
                <a:rPr lang="en-US" sz="1100" dirty="0" smtClean="0"/>
                <a:t>141</a:t>
              </a:r>
              <a:endParaRPr lang="en-US" sz="1100" dirty="0"/>
            </a:p>
          </p:txBody>
        </p:sp>
        <p:sp>
          <p:nvSpPr>
            <p:cNvPr id="54" name="TextBox 53"/>
            <p:cNvSpPr txBox="1"/>
            <p:nvPr/>
          </p:nvSpPr>
          <p:spPr>
            <a:xfrm rot="2662964">
              <a:off x="4520110" y="1865063"/>
              <a:ext cx="401072" cy="261610"/>
            </a:xfrm>
            <a:prstGeom prst="rect">
              <a:avLst/>
            </a:prstGeom>
            <a:noFill/>
          </p:spPr>
          <p:txBody>
            <a:bodyPr wrap="none" rtlCol="0">
              <a:spAutoFit/>
            </a:bodyPr>
            <a:lstStyle/>
            <a:p>
              <a:r>
                <a:rPr lang="en-US" sz="1100" dirty="0" smtClean="0"/>
                <a:t>142</a:t>
              </a:r>
              <a:endParaRPr lang="en-US" sz="1100" dirty="0"/>
            </a:p>
          </p:txBody>
        </p:sp>
        <p:sp>
          <p:nvSpPr>
            <p:cNvPr id="55" name="TextBox 54"/>
            <p:cNvSpPr txBox="1"/>
            <p:nvPr/>
          </p:nvSpPr>
          <p:spPr>
            <a:xfrm rot="2662964">
              <a:off x="4935728" y="1865063"/>
              <a:ext cx="401072" cy="261610"/>
            </a:xfrm>
            <a:prstGeom prst="rect">
              <a:avLst/>
            </a:prstGeom>
            <a:noFill/>
          </p:spPr>
          <p:txBody>
            <a:bodyPr wrap="none" rtlCol="0">
              <a:spAutoFit/>
            </a:bodyPr>
            <a:lstStyle/>
            <a:p>
              <a:r>
                <a:rPr lang="en-US" sz="1100" dirty="0" smtClean="0"/>
                <a:t>161</a:t>
              </a:r>
              <a:endParaRPr lang="en-US" sz="1100" dirty="0"/>
            </a:p>
          </p:txBody>
        </p:sp>
        <p:sp>
          <p:nvSpPr>
            <p:cNvPr id="56" name="TextBox 55"/>
            <p:cNvSpPr txBox="1"/>
            <p:nvPr/>
          </p:nvSpPr>
          <p:spPr>
            <a:xfrm rot="2662964">
              <a:off x="5147267" y="1865063"/>
              <a:ext cx="401072" cy="261610"/>
            </a:xfrm>
            <a:prstGeom prst="rect">
              <a:avLst/>
            </a:prstGeom>
            <a:noFill/>
          </p:spPr>
          <p:txBody>
            <a:bodyPr wrap="none" rtlCol="0">
              <a:spAutoFit/>
            </a:bodyPr>
            <a:lstStyle/>
            <a:p>
              <a:r>
                <a:rPr lang="en-US" sz="1100" dirty="0" smtClean="0"/>
                <a:t>163</a:t>
              </a:r>
              <a:endParaRPr lang="en-US" sz="1100" dirty="0"/>
            </a:p>
          </p:txBody>
        </p:sp>
        <p:sp>
          <p:nvSpPr>
            <p:cNvPr id="57" name="TextBox 56"/>
            <p:cNvSpPr txBox="1"/>
            <p:nvPr/>
          </p:nvSpPr>
          <p:spPr>
            <a:xfrm rot="2662964">
              <a:off x="5351984" y="1865063"/>
              <a:ext cx="401072" cy="261610"/>
            </a:xfrm>
            <a:prstGeom prst="rect">
              <a:avLst/>
            </a:prstGeom>
            <a:noFill/>
          </p:spPr>
          <p:txBody>
            <a:bodyPr wrap="none" rtlCol="0">
              <a:spAutoFit/>
            </a:bodyPr>
            <a:lstStyle/>
            <a:p>
              <a:r>
                <a:rPr lang="en-US" sz="1100" dirty="0" smtClean="0"/>
                <a:t>169</a:t>
              </a:r>
              <a:endParaRPr lang="en-US" sz="1100" dirty="0"/>
            </a:p>
          </p:txBody>
        </p:sp>
        <p:sp>
          <p:nvSpPr>
            <p:cNvPr id="58" name="TextBox 57"/>
            <p:cNvSpPr txBox="1"/>
            <p:nvPr/>
          </p:nvSpPr>
          <p:spPr>
            <a:xfrm rot="2662964">
              <a:off x="5549876" y="1865063"/>
              <a:ext cx="401072" cy="261610"/>
            </a:xfrm>
            <a:prstGeom prst="rect">
              <a:avLst/>
            </a:prstGeom>
            <a:noFill/>
          </p:spPr>
          <p:txBody>
            <a:bodyPr wrap="none" rtlCol="0">
              <a:spAutoFit/>
            </a:bodyPr>
            <a:lstStyle/>
            <a:p>
              <a:r>
                <a:rPr lang="en-US" sz="1100" dirty="0" smtClean="0"/>
                <a:t>195</a:t>
              </a:r>
              <a:endParaRPr lang="en-US" sz="1100" dirty="0"/>
            </a:p>
          </p:txBody>
        </p:sp>
        <p:sp>
          <p:nvSpPr>
            <p:cNvPr id="59" name="TextBox 58"/>
            <p:cNvSpPr txBox="1"/>
            <p:nvPr/>
          </p:nvSpPr>
          <p:spPr>
            <a:xfrm rot="2662964">
              <a:off x="9066449" y="1865063"/>
              <a:ext cx="401072" cy="261610"/>
            </a:xfrm>
            <a:prstGeom prst="rect">
              <a:avLst/>
            </a:prstGeom>
            <a:noFill/>
          </p:spPr>
          <p:txBody>
            <a:bodyPr wrap="none" rtlCol="0">
              <a:spAutoFit/>
            </a:bodyPr>
            <a:lstStyle/>
            <a:p>
              <a:r>
                <a:rPr lang="en-US" sz="1100" dirty="0" smtClean="0"/>
                <a:t>417</a:t>
              </a:r>
              <a:endParaRPr lang="en-US" sz="1100" dirty="0"/>
            </a:p>
          </p:txBody>
        </p:sp>
        <p:sp>
          <p:nvSpPr>
            <p:cNvPr id="60" name="TextBox 59"/>
            <p:cNvSpPr txBox="1"/>
            <p:nvPr/>
          </p:nvSpPr>
          <p:spPr>
            <a:xfrm rot="2662964">
              <a:off x="8868557" y="1865063"/>
              <a:ext cx="401072" cy="261610"/>
            </a:xfrm>
            <a:prstGeom prst="rect">
              <a:avLst/>
            </a:prstGeom>
            <a:noFill/>
          </p:spPr>
          <p:txBody>
            <a:bodyPr wrap="none" rtlCol="0">
              <a:spAutoFit/>
            </a:bodyPr>
            <a:lstStyle/>
            <a:p>
              <a:r>
                <a:rPr lang="en-US" sz="1100" dirty="0" smtClean="0"/>
                <a:t>413</a:t>
              </a:r>
              <a:endParaRPr lang="en-US" sz="1100" dirty="0"/>
            </a:p>
          </p:txBody>
        </p:sp>
        <p:sp>
          <p:nvSpPr>
            <p:cNvPr id="61" name="TextBox 60"/>
            <p:cNvSpPr txBox="1"/>
            <p:nvPr/>
          </p:nvSpPr>
          <p:spPr>
            <a:xfrm rot="2662964">
              <a:off x="5770514" y="1865063"/>
              <a:ext cx="401072" cy="261610"/>
            </a:xfrm>
            <a:prstGeom prst="rect">
              <a:avLst/>
            </a:prstGeom>
            <a:noFill/>
          </p:spPr>
          <p:txBody>
            <a:bodyPr wrap="none" rtlCol="0">
              <a:spAutoFit/>
            </a:bodyPr>
            <a:lstStyle/>
            <a:p>
              <a:r>
                <a:rPr lang="en-US" sz="1100" dirty="0" smtClean="0"/>
                <a:t>207</a:t>
              </a:r>
              <a:endParaRPr lang="en-US" sz="1100" dirty="0"/>
            </a:p>
          </p:txBody>
        </p:sp>
        <p:sp>
          <p:nvSpPr>
            <p:cNvPr id="62" name="TextBox 61"/>
            <p:cNvSpPr txBox="1"/>
            <p:nvPr/>
          </p:nvSpPr>
          <p:spPr>
            <a:xfrm rot="2662964">
              <a:off x="8657016" y="1865063"/>
              <a:ext cx="401072" cy="261610"/>
            </a:xfrm>
            <a:prstGeom prst="rect">
              <a:avLst/>
            </a:prstGeom>
            <a:noFill/>
          </p:spPr>
          <p:txBody>
            <a:bodyPr wrap="none" rtlCol="0">
              <a:spAutoFit/>
            </a:bodyPr>
            <a:lstStyle/>
            <a:p>
              <a:r>
                <a:rPr lang="en-US" sz="1100" dirty="0" smtClean="0"/>
                <a:t>400</a:t>
              </a:r>
              <a:endParaRPr lang="en-US" sz="1100" dirty="0"/>
            </a:p>
          </p:txBody>
        </p:sp>
        <p:sp>
          <p:nvSpPr>
            <p:cNvPr id="63" name="TextBox 62"/>
            <p:cNvSpPr txBox="1"/>
            <p:nvPr/>
          </p:nvSpPr>
          <p:spPr>
            <a:xfrm rot="2662964">
              <a:off x="7626941" y="1865063"/>
              <a:ext cx="401072" cy="261610"/>
            </a:xfrm>
            <a:prstGeom prst="rect">
              <a:avLst/>
            </a:prstGeom>
            <a:noFill/>
          </p:spPr>
          <p:txBody>
            <a:bodyPr wrap="none" rtlCol="0">
              <a:spAutoFit/>
            </a:bodyPr>
            <a:lstStyle/>
            <a:p>
              <a:r>
                <a:rPr lang="en-US" sz="1100" dirty="0" smtClean="0"/>
                <a:t>327</a:t>
              </a:r>
              <a:endParaRPr lang="en-US" sz="1100" dirty="0"/>
            </a:p>
          </p:txBody>
        </p:sp>
        <p:sp>
          <p:nvSpPr>
            <p:cNvPr id="64" name="TextBox 63"/>
            <p:cNvSpPr txBox="1"/>
            <p:nvPr/>
          </p:nvSpPr>
          <p:spPr>
            <a:xfrm rot="2662964">
              <a:off x="5977838" y="1865063"/>
              <a:ext cx="401072" cy="261610"/>
            </a:xfrm>
            <a:prstGeom prst="rect">
              <a:avLst/>
            </a:prstGeom>
            <a:noFill/>
          </p:spPr>
          <p:txBody>
            <a:bodyPr wrap="none" rtlCol="0">
              <a:spAutoFit/>
            </a:bodyPr>
            <a:lstStyle/>
            <a:p>
              <a:r>
                <a:rPr lang="en-US" sz="1100" dirty="0" smtClean="0"/>
                <a:t>239</a:t>
              </a:r>
              <a:endParaRPr lang="en-US" sz="1100" dirty="0"/>
            </a:p>
          </p:txBody>
        </p:sp>
        <p:sp>
          <p:nvSpPr>
            <p:cNvPr id="65" name="TextBox 64"/>
            <p:cNvSpPr txBox="1"/>
            <p:nvPr/>
          </p:nvSpPr>
          <p:spPr>
            <a:xfrm rot="2662964">
              <a:off x="8448080" y="1865063"/>
              <a:ext cx="401072" cy="261610"/>
            </a:xfrm>
            <a:prstGeom prst="rect">
              <a:avLst/>
            </a:prstGeom>
            <a:noFill/>
          </p:spPr>
          <p:txBody>
            <a:bodyPr wrap="none" rtlCol="0">
              <a:spAutoFit/>
            </a:bodyPr>
            <a:lstStyle/>
            <a:p>
              <a:r>
                <a:rPr lang="en-US" sz="1100" dirty="0" smtClean="0"/>
                <a:t>392</a:t>
              </a:r>
              <a:endParaRPr lang="en-US" sz="1100" dirty="0"/>
            </a:p>
          </p:txBody>
        </p:sp>
        <p:sp>
          <p:nvSpPr>
            <p:cNvPr id="66" name="TextBox 65"/>
            <p:cNvSpPr txBox="1"/>
            <p:nvPr/>
          </p:nvSpPr>
          <p:spPr>
            <a:xfrm rot="2662964">
              <a:off x="7008242" y="1865063"/>
              <a:ext cx="401072" cy="261610"/>
            </a:xfrm>
            <a:prstGeom prst="rect">
              <a:avLst/>
            </a:prstGeom>
            <a:noFill/>
          </p:spPr>
          <p:txBody>
            <a:bodyPr wrap="none" rtlCol="0">
              <a:spAutoFit/>
            </a:bodyPr>
            <a:lstStyle/>
            <a:p>
              <a:r>
                <a:rPr lang="en-US" sz="1100" dirty="0" smtClean="0"/>
                <a:t>280</a:t>
              </a:r>
              <a:endParaRPr lang="en-US" sz="1100" dirty="0"/>
            </a:p>
          </p:txBody>
        </p:sp>
        <p:sp>
          <p:nvSpPr>
            <p:cNvPr id="67" name="TextBox 66"/>
            <p:cNvSpPr txBox="1"/>
            <p:nvPr/>
          </p:nvSpPr>
          <p:spPr>
            <a:xfrm rot="2662964">
              <a:off x="6796702" y="1865063"/>
              <a:ext cx="401072" cy="261610"/>
            </a:xfrm>
            <a:prstGeom prst="rect">
              <a:avLst/>
            </a:prstGeom>
            <a:noFill/>
          </p:spPr>
          <p:txBody>
            <a:bodyPr wrap="none" rtlCol="0">
              <a:spAutoFit/>
            </a:bodyPr>
            <a:lstStyle/>
            <a:p>
              <a:r>
                <a:rPr lang="en-US" sz="1100" dirty="0" smtClean="0"/>
                <a:t>266</a:t>
              </a:r>
              <a:endParaRPr lang="en-US" sz="1100" dirty="0"/>
            </a:p>
          </p:txBody>
        </p:sp>
        <p:sp>
          <p:nvSpPr>
            <p:cNvPr id="68" name="TextBox 67"/>
            <p:cNvSpPr txBox="1"/>
            <p:nvPr/>
          </p:nvSpPr>
          <p:spPr>
            <a:xfrm rot="2662964">
              <a:off x="6598810" y="1865063"/>
              <a:ext cx="401072" cy="261610"/>
            </a:xfrm>
            <a:prstGeom prst="rect">
              <a:avLst/>
            </a:prstGeom>
            <a:noFill/>
          </p:spPr>
          <p:txBody>
            <a:bodyPr wrap="none" rtlCol="0">
              <a:spAutoFit/>
            </a:bodyPr>
            <a:lstStyle/>
            <a:p>
              <a:r>
                <a:rPr lang="en-US" sz="1100" dirty="0" smtClean="0"/>
                <a:t>260</a:t>
              </a:r>
              <a:endParaRPr lang="en-US" sz="1100" dirty="0"/>
            </a:p>
          </p:txBody>
        </p:sp>
        <p:sp>
          <p:nvSpPr>
            <p:cNvPr id="69" name="TextBox 68"/>
            <p:cNvSpPr txBox="1"/>
            <p:nvPr/>
          </p:nvSpPr>
          <p:spPr>
            <a:xfrm rot="2662964">
              <a:off x="6380447" y="1865063"/>
              <a:ext cx="401072" cy="261610"/>
            </a:xfrm>
            <a:prstGeom prst="rect">
              <a:avLst/>
            </a:prstGeom>
            <a:noFill/>
          </p:spPr>
          <p:txBody>
            <a:bodyPr wrap="none" rtlCol="0">
              <a:spAutoFit/>
            </a:bodyPr>
            <a:lstStyle/>
            <a:p>
              <a:r>
                <a:rPr lang="en-US" sz="1100" dirty="0" smtClean="0"/>
                <a:t>255</a:t>
              </a:r>
              <a:endParaRPr lang="en-US" sz="1100" dirty="0"/>
            </a:p>
          </p:txBody>
        </p:sp>
        <p:sp>
          <p:nvSpPr>
            <p:cNvPr id="70" name="TextBox 69"/>
            <p:cNvSpPr txBox="1"/>
            <p:nvPr/>
          </p:nvSpPr>
          <p:spPr>
            <a:xfrm rot="2662964">
              <a:off x="6189377" y="1865063"/>
              <a:ext cx="401072" cy="261610"/>
            </a:xfrm>
            <a:prstGeom prst="rect">
              <a:avLst/>
            </a:prstGeom>
            <a:noFill/>
          </p:spPr>
          <p:txBody>
            <a:bodyPr wrap="none" rtlCol="0">
              <a:spAutoFit/>
            </a:bodyPr>
            <a:lstStyle/>
            <a:p>
              <a:r>
                <a:rPr lang="en-US" sz="1100" dirty="0" smtClean="0"/>
                <a:t>242</a:t>
              </a:r>
              <a:endParaRPr lang="en-US" sz="1100" dirty="0"/>
            </a:p>
          </p:txBody>
        </p:sp>
        <p:sp>
          <p:nvSpPr>
            <p:cNvPr id="71" name="TextBox 70"/>
            <p:cNvSpPr txBox="1"/>
            <p:nvPr/>
          </p:nvSpPr>
          <p:spPr>
            <a:xfrm rot="2662964">
              <a:off x="8250187" y="1865063"/>
              <a:ext cx="401072" cy="261610"/>
            </a:xfrm>
            <a:prstGeom prst="rect">
              <a:avLst/>
            </a:prstGeom>
            <a:noFill/>
          </p:spPr>
          <p:txBody>
            <a:bodyPr wrap="none" rtlCol="0">
              <a:spAutoFit/>
            </a:bodyPr>
            <a:lstStyle/>
            <a:p>
              <a:r>
                <a:rPr lang="en-US" sz="1100" dirty="0" smtClean="0"/>
                <a:t>369</a:t>
              </a:r>
              <a:endParaRPr lang="en-US" sz="1100" dirty="0"/>
            </a:p>
          </p:txBody>
        </p:sp>
        <p:sp>
          <p:nvSpPr>
            <p:cNvPr id="72" name="TextBox 71"/>
            <p:cNvSpPr txBox="1"/>
            <p:nvPr/>
          </p:nvSpPr>
          <p:spPr>
            <a:xfrm rot="2662964">
              <a:off x="8045473" y="1865063"/>
              <a:ext cx="401072" cy="261610"/>
            </a:xfrm>
            <a:prstGeom prst="rect">
              <a:avLst/>
            </a:prstGeom>
            <a:noFill/>
          </p:spPr>
          <p:txBody>
            <a:bodyPr wrap="none" rtlCol="0">
              <a:spAutoFit/>
            </a:bodyPr>
            <a:lstStyle/>
            <a:p>
              <a:r>
                <a:rPr lang="en-US" sz="1100" dirty="0" smtClean="0"/>
                <a:t>336</a:t>
              </a:r>
              <a:endParaRPr lang="en-US" sz="1100" dirty="0"/>
            </a:p>
          </p:txBody>
        </p:sp>
        <p:sp>
          <p:nvSpPr>
            <p:cNvPr id="73" name="TextBox 72"/>
            <p:cNvSpPr txBox="1"/>
            <p:nvPr/>
          </p:nvSpPr>
          <p:spPr>
            <a:xfrm rot="2662964">
              <a:off x="7840756" y="1865063"/>
              <a:ext cx="401072" cy="261610"/>
            </a:xfrm>
            <a:prstGeom prst="rect">
              <a:avLst/>
            </a:prstGeom>
            <a:noFill/>
          </p:spPr>
          <p:txBody>
            <a:bodyPr wrap="none" rtlCol="0">
              <a:spAutoFit/>
            </a:bodyPr>
            <a:lstStyle/>
            <a:p>
              <a:r>
                <a:rPr lang="en-US" sz="1100" dirty="0" smtClean="0"/>
                <a:t>332</a:t>
              </a:r>
              <a:endParaRPr lang="en-US" sz="1100" dirty="0"/>
            </a:p>
          </p:txBody>
        </p:sp>
        <p:sp>
          <p:nvSpPr>
            <p:cNvPr id="74" name="TextBox 73"/>
            <p:cNvSpPr txBox="1"/>
            <p:nvPr/>
          </p:nvSpPr>
          <p:spPr>
            <a:xfrm rot="2662964">
              <a:off x="7429048" y="1865063"/>
              <a:ext cx="401072" cy="261610"/>
            </a:xfrm>
            <a:prstGeom prst="rect">
              <a:avLst/>
            </a:prstGeom>
            <a:noFill/>
          </p:spPr>
          <p:txBody>
            <a:bodyPr wrap="none" rtlCol="0">
              <a:spAutoFit/>
            </a:bodyPr>
            <a:lstStyle/>
            <a:p>
              <a:r>
                <a:rPr lang="en-US" sz="1100" dirty="0" smtClean="0"/>
                <a:t>301</a:t>
              </a:r>
              <a:endParaRPr lang="en-US" sz="1100" dirty="0"/>
            </a:p>
          </p:txBody>
        </p:sp>
        <p:sp>
          <p:nvSpPr>
            <p:cNvPr id="75" name="TextBox 74"/>
            <p:cNvSpPr txBox="1"/>
            <p:nvPr/>
          </p:nvSpPr>
          <p:spPr>
            <a:xfrm rot="2662964">
              <a:off x="7210685" y="1865063"/>
              <a:ext cx="401072" cy="261610"/>
            </a:xfrm>
            <a:prstGeom prst="rect">
              <a:avLst/>
            </a:prstGeom>
            <a:noFill/>
          </p:spPr>
          <p:txBody>
            <a:bodyPr wrap="none" rtlCol="0">
              <a:spAutoFit/>
            </a:bodyPr>
            <a:lstStyle/>
            <a:p>
              <a:r>
                <a:rPr lang="en-US" sz="1100" dirty="0" smtClean="0"/>
                <a:t>298</a:t>
              </a:r>
              <a:endParaRPr lang="en-US" sz="1100" dirty="0"/>
            </a:p>
          </p:txBody>
        </p:sp>
        <p:sp>
          <p:nvSpPr>
            <p:cNvPr id="76" name="TextBox 75"/>
            <p:cNvSpPr txBox="1"/>
            <p:nvPr/>
          </p:nvSpPr>
          <p:spPr>
            <a:xfrm rot="2662964">
              <a:off x="4716052" y="1865063"/>
              <a:ext cx="401072" cy="261610"/>
            </a:xfrm>
            <a:prstGeom prst="rect">
              <a:avLst/>
            </a:prstGeom>
            <a:noFill/>
          </p:spPr>
          <p:txBody>
            <a:bodyPr wrap="none" rtlCol="0">
              <a:spAutoFit/>
            </a:bodyPr>
            <a:lstStyle/>
            <a:p>
              <a:r>
                <a:rPr lang="en-US" sz="1100" dirty="0" smtClean="0"/>
                <a:t>149</a:t>
              </a:r>
              <a:endParaRPr lang="en-US" sz="1100" dirty="0"/>
            </a:p>
          </p:txBody>
        </p:sp>
      </p:grpSp>
      <p:grpSp>
        <p:nvGrpSpPr>
          <p:cNvPr id="83" name="Group 82"/>
          <p:cNvGrpSpPr/>
          <p:nvPr/>
        </p:nvGrpSpPr>
        <p:grpSpPr>
          <a:xfrm>
            <a:off x="9661146" y="4248041"/>
            <a:ext cx="959183" cy="1422528"/>
            <a:chOff x="9661146" y="3004457"/>
            <a:chExt cx="959183" cy="1422528"/>
          </a:xfrm>
        </p:grpSpPr>
        <p:pic>
          <p:nvPicPr>
            <p:cNvPr id="84" name="Picture 83"/>
            <p:cNvPicPr>
              <a:picLocks noChangeAspect="1"/>
            </p:cNvPicPr>
            <p:nvPr/>
          </p:nvPicPr>
          <p:blipFill rotWithShape="1">
            <a:blip r:embed="rId6"/>
            <a:srcRect l="36455" r="24671"/>
            <a:stretch/>
          </p:blipFill>
          <p:spPr>
            <a:xfrm>
              <a:off x="10045336" y="3023320"/>
              <a:ext cx="352697" cy="1403665"/>
            </a:xfrm>
            <a:prstGeom prst="rect">
              <a:avLst/>
            </a:prstGeom>
          </p:spPr>
        </p:pic>
        <p:sp>
          <p:nvSpPr>
            <p:cNvPr id="85" name="TextBox 84"/>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86" name="TextBox 85"/>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87" name="TextBox 86"/>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16822692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a:srcRect l="8629" t="85641"/>
          <a:stretch/>
        </p:blipFill>
        <p:spPr>
          <a:xfrm>
            <a:off x="978194" y="764329"/>
            <a:ext cx="10696353" cy="339702"/>
          </a:xfrm>
          <a:prstGeom prst="rect">
            <a:avLst/>
          </a:prstGeom>
        </p:spPr>
      </p:pic>
      <p:sp>
        <p:nvSpPr>
          <p:cNvPr id="8" name="Rectangle 7"/>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6" name="Straight Connector 305"/>
          <p:cNvCxnSpPr/>
          <p:nvPr/>
        </p:nvCxnSpPr>
        <p:spPr>
          <a:xfrm flipV="1">
            <a:off x="9969013" y="1291857"/>
            <a:ext cx="471882" cy="5084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flipV="1">
            <a:off x="9099436" y="1333693"/>
            <a:ext cx="403152" cy="49352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p:nvCxnSpPr>
        <p:spPr>
          <a:xfrm flipV="1">
            <a:off x="9320340" y="1339669"/>
            <a:ext cx="570719" cy="48450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p:nvCxnSpPr>
        <p:spPr>
          <a:xfrm flipV="1">
            <a:off x="9526494" y="1333693"/>
            <a:ext cx="472141" cy="47811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p:nvCxnSpPr>
        <p:spPr>
          <a:xfrm flipV="1">
            <a:off x="9723977" y="1333693"/>
            <a:ext cx="561529" cy="4546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p:nvCxnSpPr>
        <p:spPr>
          <a:xfrm flipH="1" flipV="1">
            <a:off x="8809318" y="1333693"/>
            <a:ext cx="89906" cy="49053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2" name="Straight Connector 311"/>
          <p:cNvCxnSpPr/>
          <p:nvPr/>
        </p:nvCxnSpPr>
        <p:spPr>
          <a:xfrm flipV="1">
            <a:off x="8696024" y="1339669"/>
            <a:ext cx="53529" cy="49054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p:nvCxnSpPr>
        <p:spPr>
          <a:xfrm flipV="1">
            <a:off x="8487142" y="1333693"/>
            <a:ext cx="184717" cy="4904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4" name="Straight Connector 313"/>
          <p:cNvCxnSpPr/>
          <p:nvPr/>
        </p:nvCxnSpPr>
        <p:spPr>
          <a:xfrm flipH="1" flipV="1">
            <a:off x="7966635" y="1333693"/>
            <a:ext cx="308343" cy="49945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p:cNvCxnSpPr/>
          <p:nvPr/>
        </p:nvCxnSpPr>
        <p:spPr>
          <a:xfrm flipH="1" flipV="1">
            <a:off x="7835153" y="1327716"/>
            <a:ext cx="236624" cy="5054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6" name="Straight Connector 315"/>
          <p:cNvCxnSpPr/>
          <p:nvPr/>
        </p:nvCxnSpPr>
        <p:spPr>
          <a:xfrm flipH="1" flipV="1">
            <a:off x="7446682" y="1333693"/>
            <a:ext cx="409942" cy="51140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7" name="Straight Connector 316"/>
          <p:cNvCxnSpPr/>
          <p:nvPr/>
        </p:nvCxnSpPr>
        <p:spPr>
          <a:xfrm flipH="1" flipV="1">
            <a:off x="7189694" y="1333693"/>
            <a:ext cx="469707" cy="5173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p:cNvCxnSpPr/>
          <p:nvPr/>
        </p:nvCxnSpPr>
        <p:spPr>
          <a:xfrm flipH="1" flipV="1">
            <a:off x="7048564" y="1314061"/>
            <a:ext cx="392944" cy="51908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p:nvCxnSpPr>
        <p:spPr>
          <a:xfrm flipH="1" flipV="1">
            <a:off x="6998447" y="1333693"/>
            <a:ext cx="239060" cy="49604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0" name="Straight Connector 319"/>
          <p:cNvCxnSpPr/>
          <p:nvPr/>
        </p:nvCxnSpPr>
        <p:spPr>
          <a:xfrm flipH="1" flipV="1">
            <a:off x="6789271" y="1333693"/>
            <a:ext cx="245036" cy="51397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p:nvPr/>
        </p:nvCxnSpPr>
        <p:spPr>
          <a:xfrm flipH="1" flipV="1">
            <a:off x="6705600" y="1339669"/>
            <a:ext cx="131482" cy="5139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2" name="Straight Connector 321"/>
          <p:cNvCxnSpPr/>
          <p:nvPr/>
        </p:nvCxnSpPr>
        <p:spPr>
          <a:xfrm flipH="1" flipV="1">
            <a:off x="6096000" y="1333693"/>
            <a:ext cx="519954" cy="51397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p:nvCxnSpPr>
        <p:spPr>
          <a:xfrm flipH="1" flipV="1">
            <a:off x="5806141" y="1330704"/>
            <a:ext cx="606612" cy="5229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4" name="Straight Connector 323"/>
          <p:cNvCxnSpPr/>
          <p:nvPr/>
        </p:nvCxnSpPr>
        <p:spPr>
          <a:xfrm flipH="1" flipV="1">
            <a:off x="5310095" y="1318752"/>
            <a:ext cx="893481" cy="51696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Straight Connector 324"/>
          <p:cNvCxnSpPr/>
          <p:nvPr/>
        </p:nvCxnSpPr>
        <p:spPr>
          <a:xfrm flipH="1" flipV="1">
            <a:off x="5181601" y="1315764"/>
            <a:ext cx="824752" cy="54983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6" name="Straight Connector 325"/>
          <p:cNvCxnSpPr/>
          <p:nvPr/>
        </p:nvCxnSpPr>
        <p:spPr>
          <a:xfrm flipH="1" flipV="1">
            <a:off x="5181600" y="1327717"/>
            <a:ext cx="615576" cy="5259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7" name="Straight Connector 326"/>
          <p:cNvCxnSpPr/>
          <p:nvPr/>
        </p:nvCxnSpPr>
        <p:spPr>
          <a:xfrm flipH="1" flipV="1">
            <a:off x="4960472" y="1353312"/>
            <a:ext cx="621554" cy="50033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p:cNvCxnSpPr/>
          <p:nvPr/>
        </p:nvCxnSpPr>
        <p:spPr>
          <a:xfrm flipH="1" flipV="1">
            <a:off x="4852630" y="1356095"/>
            <a:ext cx="526195" cy="4915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Straight Connector 328"/>
          <p:cNvCxnSpPr/>
          <p:nvPr/>
        </p:nvCxnSpPr>
        <p:spPr>
          <a:xfrm flipH="1" flipV="1">
            <a:off x="4798937" y="1337035"/>
            <a:ext cx="376689" cy="52856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p:cNvCxnSpPr/>
          <p:nvPr/>
        </p:nvCxnSpPr>
        <p:spPr>
          <a:xfrm flipH="1" flipV="1">
            <a:off x="4261104" y="1335024"/>
            <a:ext cx="699368" cy="5305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p:nvPr/>
        </p:nvCxnSpPr>
        <p:spPr>
          <a:xfrm flipH="1" flipV="1">
            <a:off x="3794760" y="1353312"/>
            <a:ext cx="530352" cy="53035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2" name="Straight Connector 331"/>
          <p:cNvCxnSpPr/>
          <p:nvPr/>
        </p:nvCxnSpPr>
        <p:spPr>
          <a:xfrm flipH="1" flipV="1">
            <a:off x="3950208" y="1335025"/>
            <a:ext cx="557784" cy="53035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p:cNvCxnSpPr/>
          <p:nvPr/>
        </p:nvCxnSpPr>
        <p:spPr>
          <a:xfrm flipH="1" flipV="1">
            <a:off x="3584448" y="1371600"/>
            <a:ext cx="521208" cy="51206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p:cNvCxnSpPr/>
          <p:nvPr/>
        </p:nvCxnSpPr>
        <p:spPr>
          <a:xfrm flipH="1" flipV="1">
            <a:off x="3268157" y="1339450"/>
            <a:ext cx="618043" cy="56250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0" name="Straight Connector 449"/>
          <p:cNvCxnSpPr/>
          <p:nvPr/>
        </p:nvCxnSpPr>
        <p:spPr>
          <a:xfrm flipH="1" flipV="1">
            <a:off x="1726195" y="1361585"/>
            <a:ext cx="1565645" cy="59523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1" name="Straight Connector 450"/>
          <p:cNvCxnSpPr/>
          <p:nvPr/>
        </p:nvCxnSpPr>
        <p:spPr>
          <a:xfrm flipH="1" flipV="1">
            <a:off x="2093976" y="1380745"/>
            <a:ext cx="1426464" cy="54863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2" name="Straight Connector 451"/>
          <p:cNvCxnSpPr/>
          <p:nvPr/>
        </p:nvCxnSpPr>
        <p:spPr>
          <a:xfrm flipH="1" flipV="1">
            <a:off x="2980944" y="1325880"/>
            <a:ext cx="640080" cy="51206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6" name="Straight Connector 465"/>
          <p:cNvCxnSpPr/>
          <p:nvPr/>
        </p:nvCxnSpPr>
        <p:spPr>
          <a:xfrm flipH="1" flipV="1">
            <a:off x="4011168" y="1341122"/>
            <a:ext cx="606552" cy="47853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63" name="Rectangle 462"/>
          <p:cNvSpPr/>
          <p:nvPr/>
        </p:nvSpPr>
        <p:spPr>
          <a:xfrm>
            <a:off x="666205" y="127791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4" name="Rectangle 463"/>
          <p:cNvSpPr/>
          <p:nvPr/>
        </p:nvSpPr>
        <p:spPr>
          <a:xfrm>
            <a:off x="818605" y="1796070"/>
            <a:ext cx="10881360" cy="2999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rotWithShape="1">
          <a:blip r:embed="rId4"/>
          <a:srcRect l="8071" t="52360"/>
          <a:stretch/>
        </p:blipFill>
        <p:spPr>
          <a:xfrm>
            <a:off x="3249642" y="1972336"/>
            <a:ext cx="6843521" cy="3547894"/>
          </a:xfrm>
          <a:prstGeom prst="rect">
            <a:avLst/>
          </a:prstGeom>
        </p:spPr>
      </p:pic>
      <p:grpSp>
        <p:nvGrpSpPr>
          <p:cNvPr id="474" name="Group 473"/>
          <p:cNvGrpSpPr/>
          <p:nvPr/>
        </p:nvGrpSpPr>
        <p:grpSpPr>
          <a:xfrm>
            <a:off x="3209362" y="1822214"/>
            <a:ext cx="6922440" cy="286838"/>
            <a:chOff x="3209362" y="1822214"/>
            <a:chExt cx="6922440" cy="286838"/>
          </a:xfrm>
        </p:grpSpPr>
        <p:sp>
          <p:nvSpPr>
            <p:cNvPr id="18" name="TextBox 17"/>
            <p:cNvSpPr txBox="1"/>
            <p:nvPr/>
          </p:nvSpPr>
          <p:spPr>
            <a:xfrm rot="2662964">
              <a:off x="3564530" y="1822214"/>
              <a:ext cx="328936" cy="261610"/>
            </a:xfrm>
            <a:prstGeom prst="rect">
              <a:avLst/>
            </a:prstGeom>
            <a:noFill/>
          </p:spPr>
          <p:txBody>
            <a:bodyPr wrap="none" rtlCol="0">
              <a:spAutoFit/>
            </a:bodyPr>
            <a:lstStyle/>
            <a:p>
              <a:r>
                <a:rPr lang="en-US" sz="1100" dirty="0" smtClean="0"/>
                <a:t>51</a:t>
              </a:r>
              <a:endParaRPr lang="en-US" sz="1100" dirty="0"/>
            </a:p>
          </p:txBody>
        </p:sp>
        <p:sp>
          <p:nvSpPr>
            <p:cNvPr id="19" name="TextBox 18"/>
            <p:cNvSpPr txBox="1"/>
            <p:nvPr/>
          </p:nvSpPr>
          <p:spPr>
            <a:xfrm rot="2662964">
              <a:off x="3375738" y="1847442"/>
              <a:ext cx="328936" cy="261610"/>
            </a:xfrm>
            <a:prstGeom prst="rect">
              <a:avLst/>
            </a:prstGeom>
            <a:noFill/>
          </p:spPr>
          <p:txBody>
            <a:bodyPr wrap="none" rtlCol="0">
              <a:spAutoFit/>
            </a:bodyPr>
            <a:lstStyle/>
            <a:p>
              <a:r>
                <a:rPr lang="en-US" sz="1100" dirty="0" smtClean="0"/>
                <a:t>18</a:t>
              </a:r>
              <a:endParaRPr lang="en-US" sz="1100" dirty="0"/>
            </a:p>
          </p:txBody>
        </p:sp>
        <p:sp>
          <p:nvSpPr>
            <p:cNvPr id="20" name="TextBox 19"/>
            <p:cNvSpPr txBox="1"/>
            <p:nvPr/>
          </p:nvSpPr>
          <p:spPr>
            <a:xfrm rot="2662964">
              <a:off x="3209362" y="1847442"/>
              <a:ext cx="256802" cy="261610"/>
            </a:xfrm>
            <a:prstGeom prst="rect">
              <a:avLst/>
            </a:prstGeom>
            <a:noFill/>
          </p:spPr>
          <p:txBody>
            <a:bodyPr wrap="none" rtlCol="0">
              <a:spAutoFit/>
            </a:bodyPr>
            <a:lstStyle/>
            <a:p>
              <a:r>
                <a:rPr lang="en-US" sz="1100" dirty="0" smtClean="0"/>
                <a:t>1</a:t>
              </a:r>
              <a:endParaRPr lang="en-US" sz="1100" dirty="0"/>
            </a:p>
          </p:txBody>
        </p:sp>
        <p:sp>
          <p:nvSpPr>
            <p:cNvPr id="21" name="TextBox 20"/>
            <p:cNvSpPr txBox="1"/>
            <p:nvPr/>
          </p:nvSpPr>
          <p:spPr>
            <a:xfrm rot="2662964">
              <a:off x="3764698" y="1822214"/>
              <a:ext cx="328936" cy="261610"/>
            </a:xfrm>
            <a:prstGeom prst="rect">
              <a:avLst/>
            </a:prstGeom>
            <a:noFill/>
          </p:spPr>
          <p:txBody>
            <a:bodyPr wrap="none" rtlCol="0">
              <a:spAutoFit/>
            </a:bodyPr>
            <a:lstStyle/>
            <a:p>
              <a:r>
                <a:rPr lang="en-US" sz="1100" dirty="0" smtClean="0"/>
                <a:t>68</a:t>
              </a:r>
              <a:endParaRPr lang="en-US" sz="1100" dirty="0"/>
            </a:p>
          </p:txBody>
        </p:sp>
        <p:sp>
          <p:nvSpPr>
            <p:cNvPr id="22" name="TextBox 21"/>
            <p:cNvSpPr txBox="1"/>
            <p:nvPr/>
          </p:nvSpPr>
          <p:spPr>
            <a:xfrm rot="2662964">
              <a:off x="3978512" y="1822214"/>
              <a:ext cx="328936" cy="261610"/>
            </a:xfrm>
            <a:prstGeom prst="rect">
              <a:avLst/>
            </a:prstGeom>
            <a:noFill/>
          </p:spPr>
          <p:txBody>
            <a:bodyPr wrap="none" rtlCol="0">
              <a:spAutoFit/>
            </a:bodyPr>
            <a:lstStyle/>
            <a:p>
              <a:r>
                <a:rPr lang="en-US" sz="1100" dirty="0" smtClean="0"/>
                <a:t>86</a:t>
              </a:r>
              <a:endParaRPr lang="en-US" sz="1100" dirty="0"/>
            </a:p>
          </p:txBody>
        </p:sp>
        <p:sp>
          <p:nvSpPr>
            <p:cNvPr id="23" name="TextBox 22"/>
            <p:cNvSpPr txBox="1"/>
            <p:nvPr/>
          </p:nvSpPr>
          <p:spPr>
            <a:xfrm rot="2662964">
              <a:off x="4190053" y="1822214"/>
              <a:ext cx="328936" cy="261610"/>
            </a:xfrm>
            <a:prstGeom prst="rect">
              <a:avLst/>
            </a:prstGeom>
            <a:noFill/>
          </p:spPr>
          <p:txBody>
            <a:bodyPr wrap="none" rtlCol="0">
              <a:spAutoFit/>
            </a:bodyPr>
            <a:lstStyle/>
            <a:p>
              <a:r>
                <a:rPr lang="en-US" sz="1100" dirty="0" smtClean="0"/>
                <a:t>91</a:t>
              </a:r>
              <a:endParaRPr lang="en-US" sz="1100" dirty="0"/>
            </a:p>
          </p:txBody>
        </p:sp>
        <p:sp>
          <p:nvSpPr>
            <p:cNvPr id="24" name="TextBox 23"/>
            <p:cNvSpPr txBox="1"/>
            <p:nvPr/>
          </p:nvSpPr>
          <p:spPr>
            <a:xfrm rot="2662964">
              <a:off x="4351879" y="1822214"/>
              <a:ext cx="401072" cy="261610"/>
            </a:xfrm>
            <a:prstGeom prst="rect">
              <a:avLst/>
            </a:prstGeom>
            <a:noFill/>
          </p:spPr>
          <p:txBody>
            <a:bodyPr wrap="none" rtlCol="0">
              <a:spAutoFit/>
            </a:bodyPr>
            <a:lstStyle/>
            <a:p>
              <a:r>
                <a:rPr lang="en-US" sz="1100" dirty="0" smtClean="0"/>
                <a:t>100</a:t>
              </a:r>
              <a:endParaRPr lang="en-US" sz="1100" dirty="0"/>
            </a:p>
          </p:txBody>
        </p:sp>
        <p:sp>
          <p:nvSpPr>
            <p:cNvPr id="25" name="TextBox 24"/>
            <p:cNvSpPr txBox="1"/>
            <p:nvPr/>
          </p:nvSpPr>
          <p:spPr>
            <a:xfrm rot="2662964">
              <a:off x="4549770" y="1822214"/>
              <a:ext cx="401072" cy="261610"/>
            </a:xfrm>
            <a:prstGeom prst="rect">
              <a:avLst/>
            </a:prstGeom>
            <a:noFill/>
          </p:spPr>
          <p:txBody>
            <a:bodyPr wrap="none" rtlCol="0">
              <a:spAutoFit/>
            </a:bodyPr>
            <a:lstStyle/>
            <a:p>
              <a:r>
                <a:rPr lang="en-US" sz="1100" dirty="0" smtClean="0"/>
                <a:t>101</a:t>
              </a:r>
              <a:endParaRPr lang="en-US" sz="1100" dirty="0"/>
            </a:p>
          </p:txBody>
        </p:sp>
        <p:sp>
          <p:nvSpPr>
            <p:cNvPr id="26" name="TextBox 25"/>
            <p:cNvSpPr txBox="1"/>
            <p:nvPr/>
          </p:nvSpPr>
          <p:spPr>
            <a:xfrm rot="2662964">
              <a:off x="4768135" y="1822214"/>
              <a:ext cx="401072" cy="261610"/>
            </a:xfrm>
            <a:prstGeom prst="rect">
              <a:avLst/>
            </a:prstGeom>
            <a:noFill/>
          </p:spPr>
          <p:txBody>
            <a:bodyPr wrap="none" rtlCol="0">
              <a:spAutoFit/>
            </a:bodyPr>
            <a:lstStyle/>
            <a:p>
              <a:r>
                <a:rPr lang="en-US" sz="1100" dirty="0" smtClean="0"/>
                <a:t>114</a:t>
              </a:r>
              <a:endParaRPr lang="en-US" sz="1100" dirty="0"/>
            </a:p>
          </p:txBody>
        </p:sp>
        <p:sp>
          <p:nvSpPr>
            <p:cNvPr id="27" name="TextBox 26"/>
            <p:cNvSpPr txBox="1"/>
            <p:nvPr/>
          </p:nvSpPr>
          <p:spPr>
            <a:xfrm rot="2662964">
              <a:off x="4972850" y="1822214"/>
              <a:ext cx="401072" cy="261610"/>
            </a:xfrm>
            <a:prstGeom prst="rect">
              <a:avLst/>
            </a:prstGeom>
            <a:noFill/>
          </p:spPr>
          <p:txBody>
            <a:bodyPr wrap="none" rtlCol="0">
              <a:spAutoFit/>
            </a:bodyPr>
            <a:lstStyle/>
            <a:p>
              <a:r>
                <a:rPr lang="en-US" sz="1100" dirty="0" smtClean="0"/>
                <a:t>141</a:t>
              </a:r>
              <a:endParaRPr lang="en-US" sz="1100" dirty="0"/>
            </a:p>
          </p:txBody>
        </p:sp>
        <p:sp>
          <p:nvSpPr>
            <p:cNvPr id="28" name="TextBox 27"/>
            <p:cNvSpPr txBox="1"/>
            <p:nvPr/>
          </p:nvSpPr>
          <p:spPr>
            <a:xfrm rot="2662964">
              <a:off x="5184391" y="1822214"/>
              <a:ext cx="401072" cy="261610"/>
            </a:xfrm>
            <a:prstGeom prst="rect">
              <a:avLst/>
            </a:prstGeom>
            <a:noFill/>
          </p:spPr>
          <p:txBody>
            <a:bodyPr wrap="none" rtlCol="0">
              <a:spAutoFit/>
            </a:bodyPr>
            <a:lstStyle/>
            <a:p>
              <a:r>
                <a:rPr lang="en-US" sz="1100" dirty="0" smtClean="0"/>
                <a:t>142</a:t>
              </a:r>
              <a:endParaRPr lang="en-US" sz="1100" dirty="0"/>
            </a:p>
          </p:txBody>
        </p:sp>
        <p:sp>
          <p:nvSpPr>
            <p:cNvPr id="29" name="TextBox 28"/>
            <p:cNvSpPr txBox="1"/>
            <p:nvPr/>
          </p:nvSpPr>
          <p:spPr>
            <a:xfrm rot="2662964">
              <a:off x="5600009" y="1822214"/>
              <a:ext cx="401072" cy="261610"/>
            </a:xfrm>
            <a:prstGeom prst="rect">
              <a:avLst/>
            </a:prstGeom>
            <a:noFill/>
          </p:spPr>
          <p:txBody>
            <a:bodyPr wrap="none" rtlCol="0">
              <a:spAutoFit/>
            </a:bodyPr>
            <a:lstStyle/>
            <a:p>
              <a:r>
                <a:rPr lang="en-US" sz="1100" dirty="0" smtClean="0"/>
                <a:t>161</a:t>
              </a:r>
              <a:endParaRPr lang="en-US" sz="1100" dirty="0"/>
            </a:p>
          </p:txBody>
        </p:sp>
        <p:sp>
          <p:nvSpPr>
            <p:cNvPr id="30" name="TextBox 29"/>
            <p:cNvSpPr txBox="1"/>
            <p:nvPr/>
          </p:nvSpPr>
          <p:spPr>
            <a:xfrm rot="2662964">
              <a:off x="5811548" y="1822214"/>
              <a:ext cx="401072" cy="261610"/>
            </a:xfrm>
            <a:prstGeom prst="rect">
              <a:avLst/>
            </a:prstGeom>
            <a:noFill/>
          </p:spPr>
          <p:txBody>
            <a:bodyPr wrap="none" rtlCol="0">
              <a:spAutoFit/>
            </a:bodyPr>
            <a:lstStyle/>
            <a:p>
              <a:r>
                <a:rPr lang="en-US" sz="1100" dirty="0" smtClean="0"/>
                <a:t>163</a:t>
              </a:r>
              <a:endParaRPr lang="en-US" sz="1100" dirty="0"/>
            </a:p>
          </p:txBody>
        </p:sp>
        <p:sp>
          <p:nvSpPr>
            <p:cNvPr id="31" name="TextBox 30"/>
            <p:cNvSpPr txBox="1"/>
            <p:nvPr/>
          </p:nvSpPr>
          <p:spPr>
            <a:xfrm rot="2662964">
              <a:off x="6016265" y="1822214"/>
              <a:ext cx="401072" cy="261610"/>
            </a:xfrm>
            <a:prstGeom prst="rect">
              <a:avLst/>
            </a:prstGeom>
            <a:noFill/>
          </p:spPr>
          <p:txBody>
            <a:bodyPr wrap="none" rtlCol="0">
              <a:spAutoFit/>
            </a:bodyPr>
            <a:lstStyle/>
            <a:p>
              <a:r>
                <a:rPr lang="en-US" sz="1100" dirty="0" smtClean="0"/>
                <a:t>169</a:t>
              </a:r>
              <a:endParaRPr lang="en-US" sz="1100" dirty="0"/>
            </a:p>
          </p:txBody>
        </p:sp>
        <p:sp>
          <p:nvSpPr>
            <p:cNvPr id="32" name="TextBox 31"/>
            <p:cNvSpPr txBox="1"/>
            <p:nvPr/>
          </p:nvSpPr>
          <p:spPr>
            <a:xfrm rot="2662964">
              <a:off x="6214157" y="1822214"/>
              <a:ext cx="401072" cy="261610"/>
            </a:xfrm>
            <a:prstGeom prst="rect">
              <a:avLst/>
            </a:prstGeom>
            <a:noFill/>
          </p:spPr>
          <p:txBody>
            <a:bodyPr wrap="none" rtlCol="0">
              <a:spAutoFit/>
            </a:bodyPr>
            <a:lstStyle/>
            <a:p>
              <a:r>
                <a:rPr lang="en-US" sz="1100" dirty="0" smtClean="0"/>
                <a:t>195</a:t>
              </a:r>
              <a:endParaRPr lang="en-US" sz="1100" dirty="0"/>
            </a:p>
          </p:txBody>
        </p:sp>
        <p:sp>
          <p:nvSpPr>
            <p:cNvPr id="33" name="TextBox 32"/>
            <p:cNvSpPr txBox="1"/>
            <p:nvPr/>
          </p:nvSpPr>
          <p:spPr>
            <a:xfrm rot="2662964">
              <a:off x="9730730" y="1822214"/>
              <a:ext cx="401072" cy="261610"/>
            </a:xfrm>
            <a:prstGeom prst="rect">
              <a:avLst/>
            </a:prstGeom>
            <a:noFill/>
          </p:spPr>
          <p:txBody>
            <a:bodyPr wrap="none" rtlCol="0">
              <a:spAutoFit/>
            </a:bodyPr>
            <a:lstStyle/>
            <a:p>
              <a:r>
                <a:rPr lang="en-US" sz="1100" dirty="0" smtClean="0"/>
                <a:t>417</a:t>
              </a:r>
              <a:endParaRPr lang="en-US" sz="1100" dirty="0"/>
            </a:p>
          </p:txBody>
        </p:sp>
        <p:sp>
          <p:nvSpPr>
            <p:cNvPr id="34" name="TextBox 33"/>
            <p:cNvSpPr txBox="1"/>
            <p:nvPr/>
          </p:nvSpPr>
          <p:spPr>
            <a:xfrm rot="2662964">
              <a:off x="9532838" y="1822214"/>
              <a:ext cx="401072" cy="261610"/>
            </a:xfrm>
            <a:prstGeom prst="rect">
              <a:avLst/>
            </a:prstGeom>
            <a:noFill/>
          </p:spPr>
          <p:txBody>
            <a:bodyPr wrap="none" rtlCol="0">
              <a:spAutoFit/>
            </a:bodyPr>
            <a:lstStyle/>
            <a:p>
              <a:r>
                <a:rPr lang="en-US" sz="1100" dirty="0" smtClean="0"/>
                <a:t>413</a:t>
              </a:r>
              <a:endParaRPr lang="en-US" sz="1100" dirty="0"/>
            </a:p>
          </p:txBody>
        </p:sp>
        <p:sp>
          <p:nvSpPr>
            <p:cNvPr id="35" name="TextBox 34"/>
            <p:cNvSpPr txBox="1"/>
            <p:nvPr/>
          </p:nvSpPr>
          <p:spPr>
            <a:xfrm rot="2662964">
              <a:off x="6434795" y="1822214"/>
              <a:ext cx="401072" cy="261610"/>
            </a:xfrm>
            <a:prstGeom prst="rect">
              <a:avLst/>
            </a:prstGeom>
            <a:noFill/>
          </p:spPr>
          <p:txBody>
            <a:bodyPr wrap="none" rtlCol="0">
              <a:spAutoFit/>
            </a:bodyPr>
            <a:lstStyle/>
            <a:p>
              <a:r>
                <a:rPr lang="en-US" sz="1100" dirty="0" smtClean="0"/>
                <a:t>207</a:t>
              </a:r>
              <a:endParaRPr lang="en-US" sz="1100" dirty="0"/>
            </a:p>
          </p:txBody>
        </p:sp>
        <p:sp>
          <p:nvSpPr>
            <p:cNvPr id="36" name="TextBox 35"/>
            <p:cNvSpPr txBox="1"/>
            <p:nvPr/>
          </p:nvSpPr>
          <p:spPr>
            <a:xfrm rot="2662964">
              <a:off x="9321297" y="1822214"/>
              <a:ext cx="401072" cy="261610"/>
            </a:xfrm>
            <a:prstGeom prst="rect">
              <a:avLst/>
            </a:prstGeom>
            <a:noFill/>
          </p:spPr>
          <p:txBody>
            <a:bodyPr wrap="none" rtlCol="0">
              <a:spAutoFit/>
            </a:bodyPr>
            <a:lstStyle/>
            <a:p>
              <a:r>
                <a:rPr lang="en-US" sz="1100" dirty="0" smtClean="0"/>
                <a:t>400</a:t>
              </a:r>
              <a:endParaRPr lang="en-US" sz="1100" dirty="0"/>
            </a:p>
          </p:txBody>
        </p:sp>
        <p:sp>
          <p:nvSpPr>
            <p:cNvPr id="37" name="TextBox 36"/>
            <p:cNvSpPr txBox="1"/>
            <p:nvPr/>
          </p:nvSpPr>
          <p:spPr>
            <a:xfrm rot="2662964">
              <a:off x="8291222" y="1822214"/>
              <a:ext cx="401072" cy="261610"/>
            </a:xfrm>
            <a:prstGeom prst="rect">
              <a:avLst/>
            </a:prstGeom>
            <a:noFill/>
          </p:spPr>
          <p:txBody>
            <a:bodyPr wrap="none" rtlCol="0">
              <a:spAutoFit/>
            </a:bodyPr>
            <a:lstStyle/>
            <a:p>
              <a:r>
                <a:rPr lang="en-US" sz="1100" dirty="0" smtClean="0"/>
                <a:t>327</a:t>
              </a:r>
              <a:endParaRPr lang="en-US" sz="1100" dirty="0"/>
            </a:p>
          </p:txBody>
        </p:sp>
        <p:sp>
          <p:nvSpPr>
            <p:cNvPr id="38" name="TextBox 37"/>
            <p:cNvSpPr txBox="1"/>
            <p:nvPr/>
          </p:nvSpPr>
          <p:spPr>
            <a:xfrm rot="2662964">
              <a:off x="6642119" y="1822214"/>
              <a:ext cx="401072" cy="261610"/>
            </a:xfrm>
            <a:prstGeom prst="rect">
              <a:avLst/>
            </a:prstGeom>
            <a:noFill/>
          </p:spPr>
          <p:txBody>
            <a:bodyPr wrap="none" rtlCol="0">
              <a:spAutoFit/>
            </a:bodyPr>
            <a:lstStyle/>
            <a:p>
              <a:r>
                <a:rPr lang="en-US" sz="1100" dirty="0" smtClean="0"/>
                <a:t>239</a:t>
              </a:r>
              <a:endParaRPr lang="en-US" sz="1100" dirty="0"/>
            </a:p>
          </p:txBody>
        </p:sp>
        <p:sp>
          <p:nvSpPr>
            <p:cNvPr id="39" name="TextBox 38"/>
            <p:cNvSpPr txBox="1"/>
            <p:nvPr/>
          </p:nvSpPr>
          <p:spPr>
            <a:xfrm rot="2662964">
              <a:off x="9112361" y="1822214"/>
              <a:ext cx="401072" cy="261610"/>
            </a:xfrm>
            <a:prstGeom prst="rect">
              <a:avLst/>
            </a:prstGeom>
            <a:noFill/>
          </p:spPr>
          <p:txBody>
            <a:bodyPr wrap="none" rtlCol="0">
              <a:spAutoFit/>
            </a:bodyPr>
            <a:lstStyle/>
            <a:p>
              <a:r>
                <a:rPr lang="en-US" sz="1100" dirty="0" smtClean="0"/>
                <a:t>392</a:t>
              </a:r>
              <a:endParaRPr lang="en-US" sz="1100" dirty="0"/>
            </a:p>
          </p:txBody>
        </p:sp>
        <p:sp>
          <p:nvSpPr>
            <p:cNvPr id="40" name="TextBox 39"/>
            <p:cNvSpPr txBox="1"/>
            <p:nvPr/>
          </p:nvSpPr>
          <p:spPr>
            <a:xfrm rot="2662964">
              <a:off x="7672523" y="1822214"/>
              <a:ext cx="401072" cy="261610"/>
            </a:xfrm>
            <a:prstGeom prst="rect">
              <a:avLst/>
            </a:prstGeom>
            <a:noFill/>
          </p:spPr>
          <p:txBody>
            <a:bodyPr wrap="none" rtlCol="0">
              <a:spAutoFit/>
            </a:bodyPr>
            <a:lstStyle/>
            <a:p>
              <a:r>
                <a:rPr lang="en-US" sz="1100" dirty="0" smtClean="0"/>
                <a:t>280</a:t>
              </a:r>
              <a:endParaRPr lang="en-US" sz="1100" dirty="0"/>
            </a:p>
          </p:txBody>
        </p:sp>
        <p:sp>
          <p:nvSpPr>
            <p:cNvPr id="41" name="TextBox 40"/>
            <p:cNvSpPr txBox="1"/>
            <p:nvPr/>
          </p:nvSpPr>
          <p:spPr>
            <a:xfrm rot="2662964">
              <a:off x="7460983" y="1822214"/>
              <a:ext cx="401072" cy="261610"/>
            </a:xfrm>
            <a:prstGeom prst="rect">
              <a:avLst/>
            </a:prstGeom>
            <a:noFill/>
          </p:spPr>
          <p:txBody>
            <a:bodyPr wrap="none" rtlCol="0">
              <a:spAutoFit/>
            </a:bodyPr>
            <a:lstStyle/>
            <a:p>
              <a:r>
                <a:rPr lang="en-US" sz="1100" dirty="0" smtClean="0"/>
                <a:t>266</a:t>
              </a:r>
              <a:endParaRPr lang="en-US" sz="1100" dirty="0"/>
            </a:p>
          </p:txBody>
        </p:sp>
        <p:sp>
          <p:nvSpPr>
            <p:cNvPr id="42" name="TextBox 41"/>
            <p:cNvSpPr txBox="1"/>
            <p:nvPr/>
          </p:nvSpPr>
          <p:spPr>
            <a:xfrm rot="2662964">
              <a:off x="7263091" y="1822214"/>
              <a:ext cx="401072" cy="261610"/>
            </a:xfrm>
            <a:prstGeom prst="rect">
              <a:avLst/>
            </a:prstGeom>
            <a:noFill/>
          </p:spPr>
          <p:txBody>
            <a:bodyPr wrap="none" rtlCol="0">
              <a:spAutoFit/>
            </a:bodyPr>
            <a:lstStyle/>
            <a:p>
              <a:r>
                <a:rPr lang="en-US" sz="1100" dirty="0" smtClean="0"/>
                <a:t>260</a:t>
              </a:r>
              <a:endParaRPr lang="en-US" sz="1100" dirty="0"/>
            </a:p>
          </p:txBody>
        </p:sp>
        <p:sp>
          <p:nvSpPr>
            <p:cNvPr id="43" name="TextBox 42"/>
            <p:cNvSpPr txBox="1"/>
            <p:nvPr/>
          </p:nvSpPr>
          <p:spPr>
            <a:xfrm rot="2662964">
              <a:off x="7044728" y="1822214"/>
              <a:ext cx="401072" cy="261610"/>
            </a:xfrm>
            <a:prstGeom prst="rect">
              <a:avLst/>
            </a:prstGeom>
            <a:noFill/>
          </p:spPr>
          <p:txBody>
            <a:bodyPr wrap="none" rtlCol="0">
              <a:spAutoFit/>
            </a:bodyPr>
            <a:lstStyle/>
            <a:p>
              <a:r>
                <a:rPr lang="en-US" sz="1100" dirty="0" smtClean="0"/>
                <a:t>255</a:t>
              </a:r>
              <a:endParaRPr lang="en-US" sz="1100" dirty="0"/>
            </a:p>
          </p:txBody>
        </p:sp>
        <p:sp>
          <p:nvSpPr>
            <p:cNvPr id="44" name="TextBox 43"/>
            <p:cNvSpPr txBox="1"/>
            <p:nvPr/>
          </p:nvSpPr>
          <p:spPr>
            <a:xfrm rot="2662964">
              <a:off x="6853658" y="1822214"/>
              <a:ext cx="401072" cy="261610"/>
            </a:xfrm>
            <a:prstGeom prst="rect">
              <a:avLst/>
            </a:prstGeom>
            <a:noFill/>
          </p:spPr>
          <p:txBody>
            <a:bodyPr wrap="none" rtlCol="0">
              <a:spAutoFit/>
            </a:bodyPr>
            <a:lstStyle/>
            <a:p>
              <a:r>
                <a:rPr lang="en-US" sz="1100" dirty="0" smtClean="0"/>
                <a:t>242</a:t>
              </a:r>
              <a:endParaRPr lang="en-US" sz="1100" dirty="0"/>
            </a:p>
          </p:txBody>
        </p:sp>
        <p:sp>
          <p:nvSpPr>
            <p:cNvPr id="45" name="TextBox 44"/>
            <p:cNvSpPr txBox="1"/>
            <p:nvPr/>
          </p:nvSpPr>
          <p:spPr>
            <a:xfrm rot="2662964">
              <a:off x="8914468" y="1822214"/>
              <a:ext cx="401072" cy="261610"/>
            </a:xfrm>
            <a:prstGeom prst="rect">
              <a:avLst/>
            </a:prstGeom>
            <a:noFill/>
          </p:spPr>
          <p:txBody>
            <a:bodyPr wrap="none" rtlCol="0">
              <a:spAutoFit/>
            </a:bodyPr>
            <a:lstStyle/>
            <a:p>
              <a:r>
                <a:rPr lang="en-US" sz="1100" dirty="0" smtClean="0"/>
                <a:t>369</a:t>
              </a:r>
              <a:endParaRPr lang="en-US" sz="1100" dirty="0"/>
            </a:p>
          </p:txBody>
        </p:sp>
        <p:sp>
          <p:nvSpPr>
            <p:cNvPr id="46" name="TextBox 45"/>
            <p:cNvSpPr txBox="1"/>
            <p:nvPr/>
          </p:nvSpPr>
          <p:spPr>
            <a:xfrm rot="2662964">
              <a:off x="8709754" y="1822214"/>
              <a:ext cx="401072" cy="261610"/>
            </a:xfrm>
            <a:prstGeom prst="rect">
              <a:avLst/>
            </a:prstGeom>
            <a:noFill/>
          </p:spPr>
          <p:txBody>
            <a:bodyPr wrap="none" rtlCol="0">
              <a:spAutoFit/>
            </a:bodyPr>
            <a:lstStyle/>
            <a:p>
              <a:r>
                <a:rPr lang="en-US" sz="1100" dirty="0" smtClean="0"/>
                <a:t>336</a:t>
              </a:r>
              <a:endParaRPr lang="en-US" sz="1100" dirty="0"/>
            </a:p>
          </p:txBody>
        </p:sp>
        <p:sp>
          <p:nvSpPr>
            <p:cNvPr id="47" name="TextBox 46"/>
            <p:cNvSpPr txBox="1"/>
            <p:nvPr/>
          </p:nvSpPr>
          <p:spPr>
            <a:xfrm rot="2662964">
              <a:off x="8505037" y="1822214"/>
              <a:ext cx="401072" cy="261610"/>
            </a:xfrm>
            <a:prstGeom prst="rect">
              <a:avLst/>
            </a:prstGeom>
            <a:noFill/>
          </p:spPr>
          <p:txBody>
            <a:bodyPr wrap="none" rtlCol="0">
              <a:spAutoFit/>
            </a:bodyPr>
            <a:lstStyle/>
            <a:p>
              <a:r>
                <a:rPr lang="en-US" sz="1100" dirty="0" smtClean="0"/>
                <a:t>332</a:t>
              </a:r>
              <a:endParaRPr lang="en-US" sz="1100" dirty="0"/>
            </a:p>
          </p:txBody>
        </p:sp>
        <p:sp>
          <p:nvSpPr>
            <p:cNvPr id="48" name="TextBox 47"/>
            <p:cNvSpPr txBox="1"/>
            <p:nvPr/>
          </p:nvSpPr>
          <p:spPr>
            <a:xfrm rot="2662964">
              <a:off x="8093329" y="1822214"/>
              <a:ext cx="401072" cy="261610"/>
            </a:xfrm>
            <a:prstGeom prst="rect">
              <a:avLst/>
            </a:prstGeom>
            <a:noFill/>
          </p:spPr>
          <p:txBody>
            <a:bodyPr wrap="none" rtlCol="0">
              <a:spAutoFit/>
            </a:bodyPr>
            <a:lstStyle/>
            <a:p>
              <a:r>
                <a:rPr lang="en-US" sz="1100" dirty="0" smtClean="0"/>
                <a:t>301</a:t>
              </a:r>
              <a:endParaRPr lang="en-US" sz="1100" dirty="0"/>
            </a:p>
          </p:txBody>
        </p:sp>
        <p:sp>
          <p:nvSpPr>
            <p:cNvPr id="49" name="TextBox 48"/>
            <p:cNvSpPr txBox="1"/>
            <p:nvPr/>
          </p:nvSpPr>
          <p:spPr>
            <a:xfrm rot="2662964">
              <a:off x="7874966" y="1822214"/>
              <a:ext cx="401072" cy="261610"/>
            </a:xfrm>
            <a:prstGeom prst="rect">
              <a:avLst/>
            </a:prstGeom>
            <a:noFill/>
          </p:spPr>
          <p:txBody>
            <a:bodyPr wrap="none" rtlCol="0">
              <a:spAutoFit/>
            </a:bodyPr>
            <a:lstStyle/>
            <a:p>
              <a:r>
                <a:rPr lang="en-US" sz="1100" dirty="0" smtClean="0"/>
                <a:t>298</a:t>
              </a:r>
              <a:endParaRPr lang="en-US" sz="1100" dirty="0"/>
            </a:p>
          </p:txBody>
        </p:sp>
        <p:sp>
          <p:nvSpPr>
            <p:cNvPr id="50" name="TextBox 49"/>
            <p:cNvSpPr txBox="1"/>
            <p:nvPr/>
          </p:nvSpPr>
          <p:spPr>
            <a:xfrm rot="2662964">
              <a:off x="5380333" y="1822214"/>
              <a:ext cx="401072" cy="261610"/>
            </a:xfrm>
            <a:prstGeom prst="rect">
              <a:avLst/>
            </a:prstGeom>
            <a:noFill/>
          </p:spPr>
          <p:txBody>
            <a:bodyPr wrap="none" rtlCol="0">
              <a:spAutoFit/>
            </a:bodyPr>
            <a:lstStyle/>
            <a:p>
              <a:r>
                <a:rPr lang="en-US" sz="1100" dirty="0" smtClean="0"/>
                <a:t>149</a:t>
              </a:r>
              <a:endParaRPr lang="en-US" sz="1100" dirty="0"/>
            </a:p>
          </p:txBody>
        </p:sp>
      </p:grpSp>
      <p:pic>
        <p:nvPicPr>
          <p:cNvPr id="10" name="Picture 2" descr="hgt_genome_4fbb6_42ed90.png (1883×66)"/>
          <p:cNvPicPr>
            <a:picLocks noChangeAspect="1" noChangeArrowheads="1"/>
          </p:cNvPicPr>
          <p:nvPr/>
        </p:nvPicPr>
        <p:blipFill rotWithShape="1">
          <a:blip r:embed="rId5">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grpSp>
        <p:nvGrpSpPr>
          <p:cNvPr id="475" name="Group 474"/>
          <p:cNvGrpSpPr/>
          <p:nvPr/>
        </p:nvGrpSpPr>
        <p:grpSpPr>
          <a:xfrm>
            <a:off x="9661146" y="4248041"/>
            <a:ext cx="959183" cy="1422528"/>
            <a:chOff x="9661146" y="3004457"/>
            <a:chExt cx="959183" cy="1422528"/>
          </a:xfrm>
        </p:grpSpPr>
        <p:pic>
          <p:nvPicPr>
            <p:cNvPr id="476" name="Picture 475"/>
            <p:cNvPicPr>
              <a:picLocks noChangeAspect="1"/>
            </p:cNvPicPr>
            <p:nvPr/>
          </p:nvPicPr>
          <p:blipFill rotWithShape="1">
            <a:blip r:embed="rId6"/>
            <a:srcRect l="36455" r="24671"/>
            <a:stretch/>
          </p:blipFill>
          <p:spPr>
            <a:xfrm>
              <a:off x="10045336" y="3023320"/>
              <a:ext cx="352697" cy="1403665"/>
            </a:xfrm>
            <a:prstGeom prst="rect">
              <a:avLst/>
            </a:prstGeom>
          </p:spPr>
        </p:pic>
        <p:sp>
          <p:nvSpPr>
            <p:cNvPr id="477" name="TextBox 476"/>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478" name="TextBox 477"/>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479" name="TextBox 478"/>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9860737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l="8629" t="85641"/>
          <a:stretch/>
        </p:blipFill>
        <p:spPr>
          <a:xfrm>
            <a:off x="978194" y="764329"/>
            <a:ext cx="10696353" cy="339702"/>
          </a:xfrm>
          <a:prstGeom prst="rect">
            <a:avLst/>
          </a:prstGeom>
        </p:spPr>
      </p:pic>
      <p:sp>
        <p:nvSpPr>
          <p:cNvPr id="7" name="Rectangle 6"/>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flipV="1">
            <a:off x="9372600" y="1291857"/>
            <a:ext cx="1068295" cy="5918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8439912" y="1333694"/>
            <a:ext cx="1062676" cy="4859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8714232" y="1339670"/>
            <a:ext cx="1176827" cy="45255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8906256" y="1333694"/>
            <a:ext cx="1092379" cy="5042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9134856" y="1333693"/>
            <a:ext cx="1150650" cy="4859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8220456" y="1333694"/>
            <a:ext cx="588862" cy="4951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7982712" y="1339669"/>
            <a:ext cx="766841" cy="48913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7781544" y="1333694"/>
            <a:ext cx="890315" cy="4676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7589520" y="1333694"/>
            <a:ext cx="377116" cy="47681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7351776" y="1327716"/>
            <a:ext cx="483377" cy="49194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132320" y="1333693"/>
            <a:ext cx="314362" cy="50425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6922008" y="1333693"/>
            <a:ext cx="267687" cy="50425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6748272" y="1314062"/>
            <a:ext cx="300292" cy="5055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6537960" y="1333694"/>
            <a:ext cx="460487" cy="47681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6355080" y="1333694"/>
            <a:ext cx="434191" cy="4859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099048" y="1339669"/>
            <a:ext cx="606552" cy="50741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5870448" y="1333694"/>
            <a:ext cx="225552" cy="4951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5632704" y="1330705"/>
            <a:ext cx="173437" cy="50723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5310096" y="1318752"/>
            <a:ext cx="130584" cy="50090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5181601" y="1315764"/>
            <a:ext cx="76199" cy="50389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5074920" y="1327717"/>
            <a:ext cx="106680" cy="50108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4855464" y="1353313"/>
            <a:ext cx="105008" cy="48463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4654296" y="1356096"/>
            <a:ext cx="198335" cy="4818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4453128" y="1337035"/>
            <a:ext cx="345810" cy="48262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4233672" y="1335024"/>
            <a:ext cx="27432" cy="4937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822192" y="1335026"/>
            <a:ext cx="128016" cy="4937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3584448" y="1371600"/>
            <a:ext cx="18288" cy="4663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3268158" y="1339450"/>
            <a:ext cx="87690" cy="50763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flipV="1">
            <a:off x="1726196" y="1361586"/>
            <a:ext cx="952996" cy="50379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2093976" y="1380746"/>
            <a:ext cx="786384" cy="4571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2980944" y="1325880"/>
            <a:ext cx="146304" cy="4937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flipV="1">
            <a:off x="4011168" y="1341122"/>
            <a:ext cx="3048" cy="4876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666205" y="127791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818605" y="1796070"/>
            <a:ext cx="10881360" cy="2999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2" descr="hgt_genome_4fbb6_42ed90.png (1883×66)"/>
          <p:cNvPicPr>
            <a:picLocks noChangeAspect="1" noChangeArrowheads="1"/>
          </p:cNvPicPr>
          <p:nvPr/>
        </p:nvPicPr>
        <p:blipFill rotWithShape="1">
          <a:blip r:embed="rId4">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5"/>
          <a:srcRect l="8381" t="52737"/>
          <a:stretch/>
        </p:blipFill>
        <p:spPr>
          <a:xfrm>
            <a:off x="2795191" y="2048257"/>
            <a:ext cx="6611698" cy="3410711"/>
          </a:xfrm>
          <a:prstGeom prst="rect">
            <a:avLst/>
          </a:prstGeom>
        </p:spPr>
      </p:pic>
      <p:grpSp>
        <p:nvGrpSpPr>
          <p:cNvPr id="76" name="Group 75"/>
          <p:cNvGrpSpPr/>
          <p:nvPr/>
        </p:nvGrpSpPr>
        <p:grpSpPr>
          <a:xfrm>
            <a:off x="2746249" y="1865063"/>
            <a:ext cx="6721272" cy="286838"/>
            <a:chOff x="2746249" y="1865063"/>
            <a:chExt cx="6721272" cy="286838"/>
          </a:xfrm>
        </p:grpSpPr>
        <p:sp>
          <p:nvSpPr>
            <p:cNvPr id="44" name="TextBox 43"/>
            <p:cNvSpPr txBox="1"/>
            <p:nvPr/>
          </p:nvSpPr>
          <p:spPr>
            <a:xfrm rot="2662964">
              <a:off x="3101417" y="1865063"/>
              <a:ext cx="328936" cy="261610"/>
            </a:xfrm>
            <a:prstGeom prst="rect">
              <a:avLst/>
            </a:prstGeom>
            <a:noFill/>
          </p:spPr>
          <p:txBody>
            <a:bodyPr wrap="none" rtlCol="0">
              <a:spAutoFit/>
            </a:bodyPr>
            <a:lstStyle/>
            <a:p>
              <a:r>
                <a:rPr lang="en-US" sz="1100" dirty="0" smtClean="0"/>
                <a:t>51</a:t>
              </a:r>
              <a:endParaRPr lang="en-US" sz="1100" dirty="0"/>
            </a:p>
          </p:txBody>
        </p:sp>
        <p:sp>
          <p:nvSpPr>
            <p:cNvPr id="45" name="TextBox 44"/>
            <p:cNvSpPr txBox="1"/>
            <p:nvPr/>
          </p:nvSpPr>
          <p:spPr>
            <a:xfrm rot="2662964">
              <a:off x="2912625" y="1890291"/>
              <a:ext cx="328936" cy="261610"/>
            </a:xfrm>
            <a:prstGeom prst="rect">
              <a:avLst/>
            </a:prstGeom>
            <a:noFill/>
          </p:spPr>
          <p:txBody>
            <a:bodyPr wrap="none" rtlCol="0">
              <a:spAutoFit/>
            </a:bodyPr>
            <a:lstStyle/>
            <a:p>
              <a:r>
                <a:rPr lang="en-US" sz="1100" dirty="0" smtClean="0"/>
                <a:t>18</a:t>
              </a:r>
              <a:endParaRPr lang="en-US" sz="1100" dirty="0"/>
            </a:p>
          </p:txBody>
        </p:sp>
        <p:sp>
          <p:nvSpPr>
            <p:cNvPr id="46" name="TextBox 45"/>
            <p:cNvSpPr txBox="1"/>
            <p:nvPr/>
          </p:nvSpPr>
          <p:spPr>
            <a:xfrm rot="2662964">
              <a:off x="2746249" y="1890291"/>
              <a:ext cx="256802" cy="261610"/>
            </a:xfrm>
            <a:prstGeom prst="rect">
              <a:avLst/>
            </a:prstGeom>
            <a:noFill/>
          </p:spPr>
          <p:txBody>
            <a:bodyPr wrap="none" rtlCol="0">
              <a:spAutoFit/>
            </a:bodyPr>
            <a:lstStyle/>
            <a:p>
              <a:r>
                <a:rPr lang="en-US" sz="1100" dirty="0" smtClean="0"/>
                <a:t>1</a:t>
              </a:r>
              <a:endParaRPr lang="en-US" sz="1100" dirty="0"/>
            </a:p>
          </p:txBody>
        </p:sp>
        <p:sp>
          <p:nvSpPr>
            <p:cNvPr id="47" name="TextBox 46"/>
            <p:cNvSpPr txBox="1"/>
            <p:nvPr/>
          </p:nvSpPr>
          <p:spPr>
            <a:xfrm rot="2662964">
              <a:off x="3301585" y="1865063"/>
              <a:ext cx="328936" cy="261610"/>
            </a:xfrm>
            <a:prstGeom prst="rect">
              <a:avLst/>
            </a:prstGeom>
            <a:noFill/>
          </p:spPr>
          <p:txBody>
            <a:bodyPr wrap="none" rtlCol="0">
              <a:spAutoFit/>
            </a:bodyPr>
            <a:lstStyle/>
            <a:p>
              <a:r>
                <a:rPr lang="en-US" sz="1100" dirty="0" smtClean="0"/>
                <a:t>68</a:t>
              </a:r>
              <a:endParaRPr lang="en-US" sz="1100" dirty="0"/>
            </a:p>
          </p:txBody>
        </p:sp>
        <p:sp>
          <p:nvSpPr>
            <p:cNvPr id="48" name="TextBox 47"/>
            <p:cNvSpPr txBox="1"/>
            <p:nvPr/>
          </p:nvSpPr>
          <p:spPr>
            <a:xfrm rot="2662964">
              <a:off x="3515399" y="1865063"/>
              <a:ext cx="328936" cy="261610"/>
            </a:xfrm>
            <a:prstGeom prst="rect">
              <a:avLst/>
            </a:prstGeom>
            <a:noFill/>
          </p:spPr>
          <p:txBody>
            <a:bodyPr wrap="none" rtlCol="0">
              <a:spAutoFit/>
            </a:bodyPr>
            <a:lstStyle/>
            <a:p>
              <a:r>
                <a:rPr lang="en-US" sz="1100" dirty="0" smtClean="0"/>
                <a:t>86</a:t>
              </a:r>
              <a:endParaRPr lang="en-US" sz="1100" dirty="0"/>
            </a:p>
          </p:txBody>
        </p:sp>
        <p:sp>
          <p:nvSpPr>
            <p:cNvPr id="49" name="TextBox 48"/>
            <p:cNvSpPr txBox="1"/>
            <p:nvPr/>
          </p:nvSpPr>
          <p:spPr>
            <a:xfrm rot="2662964">
              <a:off x="3687598" y="1865063"/>
              <a:ext cx="401072" cy="261610"/>
            </a:xfrm>
            <a:prstGeom prst="rect">
              <a:avLst/>
            </a:prstGeom>
            <a:noFill/>
          </p:spPr>
          <p:txBody>
            <a:bodyPr wrap="none" rtlCol="0">
              <a:spAutoFit/>
            </a:bodyPr>
            <a:lstStyle/>
            <a:p>
              <a:r>
                <a:rPr lang="en-US" sz="1100" dirty="0" smtClean="0"/>
                <a:t>100</a:t>
              </a:r>
              <a:endParaRPr lang="en-US" sz="1100" dirty="0"/>
            </a:p>
          </p:txBody>
        </p:sp>
        <p:sp>
          <p:nvSpPr>
            <p:cNvPr id="50" name="TextBox 49"/>
            <p:cNvSpPr txBox="1"/>
            <p:nvPr/>
          </p:nvSpPr>
          <p:spPr>
            <a:xfrm rot="2662964">
              <a:off x="3885489" y="1865063"/>
              <a:ext cx="401072" cy="261610"/>
            </a:xfrm>
            <a:prstGeom prst="rect">
              <a:avLst/>
            </a:prstGeom>
            <a:noFill/>
          </p:spPr>
          <p:txBody>
            <a:bodyPr wrap="none" rtlCol="0">
              <a:spAutoFit/>
            </a:bodyPr>
            <a:lstStyle/>
            <a:p>
              <a:r>
                <a:rPr lang="en-US" sz="1100" dirty="0" smtClean="0"/>
                <a:t>101</a:t>
              </a:r>
              <a:endParaRPr lang="en-US" sz="1100" dirty="0"/>
            </a:p>
          </p:txBody>
        </p:sp>
        <p:sp>
          <p:nvSpPr>
            <p:cNvPr id="51" name="TextBox 50"/>
            <p:cNvSpPr txBox="1"/>
            <p:nvPr/>
          </p:nvSpPr>
          <p:spPr>
            <a:xfrm rot="2662964">
              <a:off x="4103854" y="1865063"/>
              <a:ext cx="401072" cy="261610"/>
            </a:xfrm>
            <a:prstGeom prst="rect">
              <a:avLst/>
            </a:prstGeom>
            <a:noFill/>
          </p:spPr>
          <p:txBody>
            <a:bodyPr wrap="none" rtlCol="0">
              <a:spAutoFit/>
            </a:bodyPr>
            <a:lstStyle/>
            <a:p>
              <a:r>
                <a:rPr lang="en-US" sz="1100" dirty="0" smtClean="0"/>
                <a:t>114</a:t>
              </a:r>
              <a:endParaRPr lang="en-US" sz="1100" dirty="0"/>
            </a:p>
          </p:txBody>
        </p:sp>
        <p:sp>
          <p:nvSpPr>
            <p:cNvPr id="52" name="TextBox 51"/>
            <p:cNvSpPr txBox="1"/>
            <p:nvPr/>
          </p:nvSpPr>
          <p:spPr>
            <a:xfrm rot="2662964">
              <a:off x="4308569" y="1865063"/>
              <a:ext cx="401072" cy="261610"/>
            </a:xfrm>
            <a:prstGeom prst="rect">
              <a:avLst/>
            </a:prstGeom>
            <a:noFill/>
          </p:spPr>
          <p:txBody>
            <a:bodyPr wrap="none" rtlCol="0">
              <a:spAutoFit/>
            </a:bodyPr>
            <a:lstStyle/>
            <a:p>
              <a:r>
                <a:rPr lang="en-US" sz="1100" dirty="0" smtClean="0"/>
                <a:t>141</a:t>
              </a:r>
              <a:endParaRPr lang="en-US" sz="1100" dirty="0"/>
            </a:p>
          </p:txBody>
        </p:sp>
        <p:sp>
          <p:nvSpPr>
            <p:cNvPr id="53" name="TextBox 52"/>
            <p:cNvSpPr txBox="1"/>
            <p:nvPr/>
          </p:nvSpPr>
          <p:spPr>
            <a:xfrm rot="2662964">
              <a:off x="4520110" y="1865063"/>
              <a:ext cx="401072" cy="261610"/>
            </a:xfrm>
            <a:prstGeom prst="rect">
              <a:avLst/>
            </a:prstGeom>
            <a:noFill/>
          </p:spPr>
          <p:txBody>
            <a:bodyPr wrap="none" rtlCol="0">
              <a:spAutoFit/>
            </a:bodyPr>
            <a:lstStyle/>
            <a:p>
              <a:r>
                <a:rPr lang="en-US" sz="1100" dirty="0" smtClean="0"/>
                <a:t>142</a:t>
              </a:r>
              <a:endParaRPr lang="en-US" sz="1100" dirty="0"/>
            </a:p>
          </p:txBody>
        </p:sp>
        <p:sp>
          <p:nvSpPr>
            <p:cNvPr id="54" name="TextBox 53"/>
            <p:cNvSpPr txBox="1"/>
            <p:nvPr/>
          </p:nvSpPr>
          <p:spPr>
            <a:xfrm rot="2662964">
              <a:off x="4935728" y="1865063"/>
              <a:ext cx="401072" cy="261610"/>
            </a:xfrm>
            <a:prstGeom prst="rect">
              <a:avLst/>
            </a:prstGeom>
            <a:noFill/>
          </p:spPr>
          <p:txBody>
            <a:bodyPr wrap="none" rtlCol="0">
              <a:spAutoFit/>
            </a:bodyPr>
            <a:lstStyle/>
            <a:p>
              <a:r>
                <a:rPr lang="en-US" sz="1100" dirty="0" smtClean="0"/>
                <a:t>161</a:t>
              </a:r>
              <a:endParaRPr lang="en-US" sz="1100" dirty="0"/>
            </a:p>
          </p:txBody>
        </p:sp>
        <p:sp>
          <p:nvSpPr>
            <p:cNvPr id="55" name="TextBox 54"/>
            <p:cNvSpPr txBox="1"/>
            <p:nvPr/>
          </p:nvSpPr>
          <p:spPr>
            <a:xfrm rot="2662964">
              <a:off x="5147267" y="1865063"/>
              <a:ext cx="401072" cy="261610"/>
            </a:xfrm>
            <a:prstGeom prst="rect">
              <a:avLst/>
            </a:prstGeom>
            <a:noFill/>
          </p:spPr>
          <p:txBody>
            <a:bodyPr wrap="none" rtlCol="0">
              <a:spAutoFit/>
            </a:bodyPr>
            <a:lstStyle/>
            <a:p>
              <a:r>
                <a:rPr lang="en-US" sz="1100" dirty="0" smtClean="0"/>
                <a:t>163</a:t>
              </a:r>
              <a:endParaRPr lang="en-US" sz="1100" dirty="0"/>
            </a:p>
          </p:txBody>
        </p:sp>
        <p:sp>
          <p:nvSpPr>
            <p:cNvPr id="56" name="TextBox 55"/>
            <p:cNvSpPr txBox="1"/>
            <p:nvPr/>
          </p:nvSpPr>
          <p:spPr>
            <a:xfrm rot="2662964">
              <a:off x="5351984" y="1865063"/>
              <a:ext cx="401072" cy="261610"/>
            </a:xfrm>
            <a:prstGeom prst="rect">
              <a:avLst/>
            </a:prstGeom>
            <a:noFill/>
          </p:spPr>
          <p:txBody>
            <a:bodyPr wrap="none" rtlCol="0">
              <a:spAutoFit/>
            </a:bodyPr>
            <a:lstStyle/>
            <a:p>
              <a:r>
                <a:rPr lang="en-US" sz="1100" dirty="0" smtClean="0"/>
                <a:t>169</a:t>
              </a:r>
              <a:endParaRPr lang="en-US" sz="1100" dirty="0"/>
            </a:p>
          </p:txBody>
        </p:sp>
        <p:sp>
          <p:nvSpPr>
            <p:cNvPr id="57" name="TextBox 56"/>
            <p:cNvSpPr txBox="1"/>
            <p:nvPr/>
          </p:nvSpPr>
          <p:spPr>
            <a:xfrm rot="2662964">
              <a:off x="5549876" y="1865063"/>
              <a:ext cx="401072" cy="261610"/>
            </a:xfrm>
            <a:prstGeom prst="rect">
              <a:avLst/>
            </a:prstGeom>
            <a:noFill/>
          </p:spPr>
          <p:txBody>
            <a:bodyPr wrap="none" rtlCol="0">
              <a:spAutoFit/>
            </a:bodyPr>
            <a:lstStyle/>
            <a:p>
              <a:r>
                <a:rPr lang="en-US" sz="1100" dirty="0" smtClean="0"/>
                <a:t>195</a:t>
              </a:r>
              <a:endParaRPr lang="en-US" sz="1100" dirty="0"/>
            </a:p>
          </p:txBody>
        </p:sp>
        <p:sp>
          <p:nvSpPr>
            <p:cNvPr id="58" name="TextBox 57"/>
            <p:cNvSpPr txBox="1"/>
            <p:nvPr/>
          </p:nvSpPr>
          <p:spPr>
            <a:xfrm rot="2662964">
              <a:off x="9066449" y="1865063"/>
              <a:ext cx="401072" cy="261610"/>
            </a:xfrm>
            <a:prstGeom prst="rect">
              <a:avLst/>
            </a:prstGeom>
            <a:noFill/>
          </p:spPr>
          <p:txBody>
            <a:bodyPr wrap="none" rtlCol="0">
              <a:spAutoFit/>
            </a:bodyPr>
            <a:lstStyle/>
            <a:p>
              <a:r>
                <a:rPr lang="en-US" sz="1100" dirty="0" smtClean="0"/>
                <a:t>417</a:t>
              </a:r>
              <a:endParaRPr lang="en-US" sz="1100" dirty="0"/>
            </a:p>
          </p:txBody>
        </p:sp>
        <p:sp>
          <p:nvSpPr>
            <p:cNvPr id="59" name="TextBox 58"/>
            <p:cNvSpPr txBox="1"/>
            <p:nvPr/>
          </p:nvSpPr>
          <p:spPr>
            <a:xfrm rot="2662964">
              <a:off x="8868557" y="1865063"/>
              <a:ext cx="401072" cy="261610"/>
            </a:xfrm>
            <a:prstGeom prst="rect">
              <a:avLst/>
            </a:prstGeom>
            <a:noFill/>
          </p:spPr>
          <p:txBody>
            <a:bodyPr wrap="none" rtlCol="0">
              <a:spAutoFit/>
            </a:bodyPr>
            <a:lstStyle/>
            <a:p>
              <a:r>
                <a:rPr lang="en-US" sz="1100" dirty="0" smtClean="0"/>
                <a:t>413</a:t>
              </a:r>
              <a:endParaRPr lang="en-US" sz="1100" dirty="0"/>
            </a:p>
          </p:txBody>
        </p:sp>
        <p:sp>
          <p:nvSpPr>
            <p:cNvPr id="60" name="TextBox 59"/>
            <p:cNvSpPr txBox="1"/>
            <p:nvPr/>
          </p:nvSpPr>
          <p:spPr>
            <a:xfrm rot="2662964">
              <a:off x="5770514" y="1865063"/>
              <a:ext cx="401072" cy="261610"/>
            </a:xfrm>
            <a:prstGeom prst="rect">
              <a:avLst/>
            </a:prstGeom>
            <a:noFill/>
          </p:spPr>
          <p:txBody>
            <a:bodyPr wrap="none" rtlCol="0">
              <a:spAutoFit/>
            </a:bodyPr>
            <a:lstStyle/>
            <a:p>
              <a:r>
                <a:rPr lang="en-US" sz="1100" dirty="0" smtClean="0"/>
                <a:t>207</a:t>
              </a:r>
              <a:endParaRPr lang="en-US" sz="1100" dirty="0"/>
            </a:p>
          </p:txBody>
        </p:sp>
        <p:sp>
          <p:nvSpPr>
            <p:cNvPr id="61" name="TextBox 60"/>
            <p:cNvSpPr txBox="1"/>
            <p:nvPr/>
          </p:nvSpPr>
          <p:spPr>
            <a:xfrm rot="2662964">
              <a:off x="8657016" y="1865063"/>
              <a:ext cx="401072" cy="261610"/>
            </a:xfrm>
            <a:prstGeom prst="rect">
              <a:avLst/>
            </a:prstGeom>
            <a:noFill/>
          </p:spPr>
          <p:txBody>
            <a:bodyPr wrap="none" rtlCol="0">
              <a:spAutoFit/>
            </a:bodyPr>
            <a:lstStyle/>
            <a:p>
              <a:r>
                <a:rPr lang="en-US" sz="1100" dirty="0" smtClean="0"/>
                <a:t>400</a:t>
              </a:r>
              <a:endParaRPr lang="en-US" sz="1100" dirty="0"/>
            </a:p>
          </p:txBody>
        </p:sp>
        <p:sp>
          <p:nvSpPr>
            <p:cNvPr id="62" name="TextBox 61"/>
            <p:cNvSpPr txBox="1"/>
            <p:nvPr/>
          </p:nvSpPr>
          <p:spPr>
            <a:xfrm rot="2662964">
              <a:off x="7626941" y="1865063"/>
              <a:ext cx="401072" cy="261610"/>
            </a:xfrm>
            <a:prstGeom prst="rect">
              <a:avLst/>
            </a:prstGeom>
            <a:noFill/>
          </p:spPr>
          <p:txBody>
            <a:bodyPr wrap="none" rtlCol="0">
              <a:spAutoFit/>
            </a:bodyPr>
            <a:lstStyle/>
            <a:p>
              <a:r>
                <a:rPr lang="en-US" sz="1100" dirty="0" smtClean="0"/>
                <a:t>327</a:t>
              </a:r>
              <a:endParaRPr lang="en-US" sz="1100" dirty="0"/>
            </a:p>
          </p:txBody>
        </p:sp>
        <p:sp>
          <p:nvSpPr>
            <p:cNvPr id="63" name="TextBox 62"/>
            <p:cNvSpPr txBox="1"/>
            <p:nvPr/>
          </p:nvSpPr>
          <p:spPr>
            <a:xfrm rot="2662964">
              <a:off x="5977838" y="1865063"/>
              <a:ext cx="401072" cy="261610"/>
            </a:xfrm>
            <a:prstGeom prst="rect">
              <a:avLst/>
            </a:prstGeom>
            <a:noFill/>
          </p:spPr>
          <p:txBody>
            <a:bodyPr wrap="none" rtlCol="0">
              <a:spAutoFit/>
            </a:bodyPr>
            <a:lstStyle/>
            <a:p>
              <a:r>
                <a:rPr lang="en-US" sz="1100" dirty="0" smtClean="0"/>
                <a:t>239</a:t>
              </a:r>
              <a:endParaRPr lang="en-US" sz="1100" dirty="0"/>
            </a:p>
          </p:txBody>
        </p:sp>
        <p:sp>
          <p:nvSpPr>
            <p:cNvPr id="64" name="TextBox 63"/>
            <p:cNvSpPr txBox="1"/>
            <p:nvPr/>
          </p:nvSpPr>
          <p:spPr>
            <a:xfrm rot="2662964">
              <a:off x="8448080" y="1865063"/>
              <a:ext cx="401072" cy="261610"/>
            </a:xfrm>
            <a:prstGeom prst="rect">
              <a:avLst/>
            </a:prstGeom>
            <a:noFill/>
          </p:spPr>
          <p:txBody>
            <a:bodyPr wrap="none" rtlCol="0">
              <a:spAutoFit/>
            </a:bodyPr>
            <a:lstStyle/>
            <a:p>
              <a:r>
                <a:rPr lang="en-US" sz="1100" dirty="0" smtClean="0"/>
                <a:t>392</a:t>
              </a:r>
              <a:endParaRPr lang="en-US" sz="1100" dirty="0"/>
            </a:p>
          </p:txBody>
        </p:sp>
        <p:sp>
          <p:nvSpPr>
            <p:cNvPr id="65" name="TextBox 64"/>
            <p:cNvSpPr txBox="1"/>
            <p:nvPr/>
          </p:nvSpPr>
          <p:spPr>
            <a:xfrm rot="2662964">
              <a:off x="7008242" y="1865063"/>
              <a:ext cx="401072" cy="261610"/>
            </a:xfrm>
            <a:prstGeom prst="rect">
              <a:avLst/>
            </a:prstGeom>
            <a:noFill/>
          </p:spPr>
          <p:txBody>
            <a:bodyPr wrap="none" rtlCol="0">
              <a:spAutoFit/>
            </a:bodyPr>
            <a:lstStyle/>
            <a:p>
              <a:r>
                <a:rPr lang="en-US" sz="1100" dirty="0" smtClean="0"/>
                <a:t>280</a:t>
              </a:r>
              <a:endParaRPr lang="en-US" sz="1100" dirty="0"/>
            </a:p>
          </p:txBody>
        </p:sp>
        <p:sp>
          <p:nvSpPr>
            <p:cNvPr id="66" name="TextBox 65"/>
            <p:cNvSpPr txBox="1"/>
            <p:nvPr/>
          </p:nvSpPr>
          <p:spPr>
            <a:xfrm rot="2662964">
              <a:off x="6796702" y="1865063"/>
              <a:ext cx="401072" cy="261610"/>
            </a:xfrm>
            <a:prstGeom prst="rect">
              <a:avLst/>
            </a:prstGeom>
            <a:noFill/>
          </p:spPr>
          <p:txBody>
            <a:bodyPr wrap="none" rtlCol="0">
              <a:spAutoFit/>
            </a:bodyPr>
            <a:lstStyle/>
            <a:p>
              <a:r>
                <a:rPr lang="en-US" sz="1100" dirty="0" smtClean="0"/>
                <a:t>266</a:t>
              </a:r>
              <a:endParaRPr lang="en-US" sz="1100" dirty="0"/>
            </a:p>
          </p:txBody>
        </p:sp>
        <p:sp>
          <p:nvSpPr>
            <p:cNvPr id="67" name="TextBox 66"/>
            <p:cNvSpPr txBox="1"/>
            <p:nvPr/>
          </p:nvSpPr>
          <p:spPr>
            <a:xfrm rot="2662964">
              <a:off x="6598810" y="1865063"/>
              <a:ext cx="401072" cy="261610"/>
            </a:xfrm>
            <a:prstGeom prst="rect">
              <a:avLst/>
            </a:prstGeom>
            <a:noFill/>
          </p:spPr>
          <p:txBody>
            <a:bodyPr wrap="none" rtlCol="0">
              <a:spAutoFit/>
            </a:bodyPr>
            <a:lstStyle/>
            <a:p>
              <a:r>
                <a:rPr lang="en-US" sz="1100" dirty="0" smtClean="0"/>
                <a:t>260</a:t>
              </a:r>
              <a:endParaRPr lang="en-US" sz="1100" dirty="0"/>
            </a:p>
          </p:txBody>
        </p:sp>
        <p:sp>
          <p:nvSpPr>
            <p:cNvPr id="68" name="TextBox 67"/>
            <p:cNvSpPr txBox="1"/>
            <p:nvPr/>
          </p:nvSpPr>
          <p:spPr>
            <a:xfrm rot="2662964">
              <a:off x="6380447" y="1865063"/>
              <a:ext cx="401072" cy="261610"/>
            </a:xfrm>
            <a:prstGeom prst="rect">
              <a:avLst/>
            </a:prstGeom>
            <a:noFill/>
          </p:spPr>
          <p:txBody>
            <a:bodyPr wrap="none" rtlCol="0">
              <a:spAutoFit/>
            </a:bodyPr>
            <a:lstStyle/>
            <a:p>
              <a:r>
                <a:rPr lang="en-US" sz="1100" dirty="0" smtClean="0"/>
                <a:t>255</a:t>
              </a:r>
              <a:endParaRPr lang="en-US" sz="1100" dirty="0"/>
            </a:p>
          </p:txBody>
        </p:sp>
        <p:sp>
          <p:nvSpPr>
            <p:cNvPr id="69" name="TextBox 68"/>
            <p:cNvSpPr txBox="1"/>
            <p:nvPr/>
          </p:nvSpPr>
          <p:spPr>
            <a:xfrm rot="2662964">
              <a:off x="6189377" y="1865063"/>
              <a:ext cx="401072" cy="261610"/>
            </a:xfrm>
            <a:prstGeom prst="rect">
              <a:avLst/>
            </a:prstGeom>
            <a:noFill/>
          </p:spPr>
          <p:txBody>
            <a:bodyPr wrap="none" rtlCol="0">
              <a:spAutoFit/>
            </a:bodyPr>
            <a:lstStyle/>
            <a:p>
              <a:r>
                <a:rPr lang="en-US" sz="1100" dirty="0" smtClean="0"/>
                <a:t>242</a:t>
              </a:r>
              <a:endParaRPr lang="en-US" sz="1100" dirty="0"/>
            </a:p>
          </p:txBody>
        </p:sp>
        <p:sp>
          <p:nvSpPr>
            <p:cNvPr id="70" name="TextBox 69"/>
            <p:cNvSpPr txBox="1"/>
            <p:nvPr/>
          </p:nvSpPr>
          <p:spPr>
            <a:xfrm rot="2662964">
              <a:off x="8250187" y="1865063"/>
              <a:ext cx="401072" cy="261610"/>
            </a:xfrm>
            <a:prstGeom prst="rect">
              <a:avLst/>
            </a:prstGeom>
            <a:noFill/>
          </p:spPr>
          <p:txBody>
            <a:bodyPr wrap="none" rtlCol="0">
              <a:spAutoFit/>
            </a:bodyPr>
            <a:lstStyle/>
            <a:p>
              <a:r>
                <a:rPr lang="en-US" sz="1100" dirty="0" smtClean="0"/>
                <a:t>369</a:t>
              </a:r>
              <a:endParaRPr lang="en-US" sz="1100" dirty="0"/>
            </a:p>
          </p:txBody>
        </p:sp>
        <p:sp>
          <p:nvSpPr>
            <p:cNvPr id="71" name="TextBox 70"/>
            <p:cNvSpPr txBox="1"/>
            <p:nvPr/>
          </p:nvSpPr>
          <p:spPr>
            <a:xfrm rot="2662964">
              <a:off x="8045473" y="1865063"/>
              <a:ext cx="401072" cy="261610"/>
            </a:xfrm>
            <a:prstGeom prst="rect">
              <a:avLst/>
            </a:prstGeom>
            <a:noFill/>
          </p:spPr>
          <p:txBody>
            <a:bodyPr wrap="none" rtlCol="0">
              <a:spAutoFit/>
            </a:bodyPr>
            <a:lstStyle/>
            <a:p>
              <a:r>
                <a:rPr lang="en-US" sz="1100" dirty="0" smtClean="0"/>
                <a:t>336</a:t>
              </a:r>
              <a:endParaRPr lang="en-US" sz="1100" dirty="0"/>
            </a:p>
          </p:txBody>
        </p:sp>
        <p:sp>
          <p:nvSpPr>
            <p:cNvPr id="72" name="TextBox 71"/>
            <p:cNvSpPr txBox="1"/>
            <p:nvPr/>
          </p:nvSpPr>
          <p:spPr>
            <a:xfrm rot="2662964">
              <a:off x="7840756" y="1865063"/>
              <a:ext cx="401072" cy="261610"/>
            </a:xfrm>
            <a:prstGeom prst="rect">
              <a:avLst/>
            </a:prstGeom>
            <a:noFill/>
          </p:spPr>
          <p:txBody>
            <a:bodyPr wrap="none" rtlCol="0">
              <a:spAutoFit/>
            </a:bodyPr>
            <a:lstStyle/>
            <a:p>
              <a:r>
                <a:rPr lang="en-US" sz="1100" dirty="0" smtClean="0"/>
                <a:t>332</a:t>
              </a:r>
              <a:endParaRPr lang="en-US" sz="1100" dirty="0"/>
            </a:p>
          </p:txBody>
        </p:sp>
        <p:sp>
          <p:nvSpPr>
            <p:cNvPr id="73" name="TextBox 72"/>
            <p:cNvSpPr txBox="1"/>
            <p:nvPr/>
          </p:nvSpPr>
          <p:spPr>
            <a:xfrm rot="2662964">
              <a:off x="7429048" y="1865063"/>
              <a:ext cx="401072" cy="261610"/>
            </a:xfrm>
            <a:prstGeom prst="rect">
              <a:avLst/>
            </a:prstGeom>
            <a:noFill/>
          </p:spPr>
          <p:txBody>
            <a:bodyPr wrap="none" rtlCol="0">
              <a:spAutoFit/>
            </a:bodyPr>
            <a:lstStyle/>
            <a:p>
              <a:r>
                <a:rPr lang="en-US" sz="1100" dirty="0" smtClean="0"/>
                <a:t>301</a:t>
              </a:r>
              <a:endParaRPr lang="en-US" sz="1100" dirty="0"/>
            </a:p>
          </p:txBody>
        </p:sp>
        <p:sp>
          <p:nvSpPr>
            <p:cNvPr id="74" name="TextBox 73"/>
            <p:cNvSpPr txBox="1"/>
            <p:nvPr/>
          </p:nvSpPr>
          <p:spPr>
            <a:xfrm rot="2662964">
              <a:off x="7210685" y="1865063"/>
              <a:ext cx="401072" cy="261610"/>
            </a:xfrm>
            <a:prstGeom prst="rect">
              <a:avLst/>
            </a:prstGeom>
            <a:noFill/>
          </p:spPr>
          <p:txBody>
            <a:bodyPr wrap="none" rtlCol="0">
              <a:spAutoFit/>
            </a:bodyPr>
            <a:lstStyle/>
            <a:p>
              <a:r>
                <a:rPr lang="en-US" sz="1100" dirty="0" smtClean="0"/>
                <a:t>298</a:t>
              </a:r>
              <a:endParaRPr lang="en-US" sz="1100" dirty="0"/>
            </a:p>
          </p:txBody>
        </p:sp>
        <p:sp>
          <p:nvSpPr>
            <p:cNvPr id="75" name="TextBox 74"/>
            <p:cNvSpPr txBox="1"/>
            <p:nvPr/>
          </p:nvSpPr>
          <p:spPr>
            <a:xfrm rot="2662964">
              <a:off x="4716052" y="1865063"/>
              <a:ext cx="401072" cy="261610"/>
            </a:xfrm>
            <a:prstGeom prst="rect">
              <a:avLst/>
            </a:prstGeom>
            <a:noFill/>
          </p:spPr>
          <p:txBody>
            <a:bodyPr wrap="none" rtlCol="0">
              <a:spAutoFit/>
            </a:bodyPr>
            <a:lstStyle/>
            <a:p>
              <a:r>
                <a:rPr lang="en-US" sz="1100" dirty="0" smtClean="0"/>
                <a:t>149</a:t>
              </a:r>
              <a:endParaRPr lang="en-US" sz="1100" dirty="0"/>
            </a:p>
          </p:txBody>
        </p:sp>
      </p:grpSp>
      <p:grpSp>
        <p:nvGrpSpPr>
          <p:cNvPr id="82" name="Group 81"/>
          <p:cNvGrpSpPr/>
          <p:nvPr/>
        </p:nvGrpSpPr>
        <p:grpSpPr>
          <a:xfrm>
            <a:off x="9661146" y="4248041"/>
            <a:ext cx="959183" cy="1422528"/>
            <a:chOff x="9661146" y="3004457"/>
            <a:chExt cx="959183" cy="1422528"/>
          </a:xfrm>
        </p:grpSpPr>
        <p:pic>
          <p:nvPicPr>
            <p:cNvPr id="83" name="Picture 82"/>
            <p:cNvPicPr>
              <a:picLocks noChangeAspect="1"/>
            </p:cNvPicPr>
            <p:nvPr/>
          </p:nvPicPr>
          <p:blipFill rotWithShape="1">
            <a:blip r:embed="rId6"/>
            <a:srcRect l="36455" r="24671"/>
            <a:stretch/>
          </p:blipFill>
          <p:spPr>
            <a:xfrm>
              <a:off x="10045336" y="3023320"/>
              <a:ext cx="352697" cy="1403665"/>
            </a:xfrm>
            <a:prstGeom prst="rect">
              <a:avLst/>
            </a:prstGeom>
          </p:spPr>
        </p:pic>
        <p:sp>
          <p:nvSpPr>
            <p:cNvPr id="84" name="TextBox 83"/>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85" name="TextBox 84"/>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86" name="TextBox 85"/>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37045112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Picture 89"/>
          <p:cNvPicPr>
            <a:picLocks noChangeAspect="1"/>
          </p:cNvPicPr>
          <p:nvPr/>
        </p:nvPicPr>
        <p:blipFill rotWithShape="1">
          <a:blip r:embed="rId3"/>
          <a:srcRect l="8629" t="85641"/>
          <a:stretch/>
        </p:blipFill>
        <p:spPr>
          <a:xfrm>
            <a:off x="978194" y="764329"/>
            <a:ext cx="10696353" cy="339702"/>
          </a:xfrm>
          <a:prstGeom prst="rect">
            <a:avLst/>
          </a:prstGeom>
        </p:spPr>
      </p:pic>
      <p:sp>
        <p:nvSpPr>
          <p:cNvPr id="91" name="Rectangle 90"/>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3" name="Straight Connector 92"/>
          <p:cNvCxnSpPr/>
          <p:nvPr/>
        </p:nvCxnSpPr>
        <p:spPr>
          <a:xfrm flipV="1">
            <a:off x="9202366" y="1291858"/>
            <a:ext cx="1238529" cy="5661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V="1">
            <a:off x="8531157" y="1356096"/>
            <a:ext cx="1274324" cy="51161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flipV="1">
            <a:off x="8745166" y="1339671"/>
            <a:ext cx="1145893" cy="53776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flipV="1">
            <a:off x="8988357" y="1356096"/>
            <a:ext cx="1138137" cy="5018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flipV="1">
            <a:off x="8278238" y="1333694"/>
            <a:ext cx="1229989" cy="5632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V="1">
            <a:off x="8064230" y="1307688"/>
            <a:ext cx="680936" cy="5892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flipV="1">
            <a:off x="7869677" y="1333694"/>
            <a:ext cx="828415" cy="5534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V="1">
            <a:off x="7636213" y="1314063"/>
            <a:ext cx="330740" cy="57310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7402749" y="1333694"/>
            <a:ext cx="433347" cy="52429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flipV="1">
            <a:off x="6984460" y="1314063"/>
            <a:ext cx="64104" cy="5633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flipV="1">
            <a:off x="6770451" y="1333695"/>
            <a:ext cx="227996" cy="53401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flipV="1">
            <a:off x="6322979" y="1333695"/>
            <a:ext cx="466292" cy="54374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V="1">
            <a:off x="6556443" y="1334517"/>
            <a:ext cx="346540" cy="56237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V="1">
            <a:off x="6070060" y="1333694"/>
            <a:ext cx="25940" cy="5632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H="1" flipV="1">
            <a:off x="5806141" y="1330707"/>
            <a:ext cx="49910" cy="54673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H="1" flipV="1">
            <a:off x="5310097" y="1318754"/>
            <a:ext cx="312490" cy="56841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H="1" flipV="1">
            <a:off x="5181603" y="1315765"/>
            <a:ext cx="236703" cy="59085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flipH="1" flipV="1">
            <a:off x="5181600" y="1327718"/>
            <a:ext cx="32426" cy="5691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flipV="1">
            <a:off x="4852631" y="1356096"/>
            <a:ext cx="127931" cy="52134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4766553" y="1337036"/>
            <a:ext cx="32385" cy="55985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H="1" flipV="1">
            <a:off x="4261104" y="1335024"/>
            <a:ext cx="281713" cy="5326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flipV="1">
            <a:off x="3950208" y="1335026"/>
            <a:ext cx="378601" cy="55214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flipV="1">
            <a:off x="3584448" y="1371600"/>
            <a:ext cx="578990" cy="53502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flipV="1">
            <a:off x="3268158" y="1339450"/>
            <a:ext cx="661816" cy="58662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H="1" flipV="1">
            <a:off x="1726196" y="1361586"/>
            <a:ext cx="1629847" cy="67149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flipV="1">
            <a:off x="2093976" y="1380746"/>
            <a:ext cx="1476075" cy="59396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flipV="1">
            <a:off x="2980944" y="1325880"/>
            <a:ext cx="783660" cy="6391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V="1">
            <a:off x="9552562" y="1393025"/>
            <a:ext cx="908043" cy="5233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25" name="Rectangle 124"/>
          <p:cNvSpPr/>
          <p:nvPr/>
        </p:nvSpPr>
        <p:spPr>
          <a:xfrm>
            <a:off x="666205" y="127791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7" name="Picture 2" descr="hgt_genome_4fbb6_42ed90.png (1883×66)"/>
          <p:cNvPicPr>
            <a:picLocks noChangeAspect="1" noChangeArrowheads="1"/>
          </p:cNvPicPr>
          <p:nvPr/>
        </p:nvPicPr>
        <p:blipFill rotWithShape="1">
          <a:blip r:embed="rId4">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cxnSp>
        <p:nvCxnSpPr>
          <p:cNvPr id="222" name="Straight Connector 221"/>
          <p:cNvCxnSpPr/>
          <p:nvPr/>
        </p:nvCxnSpPr>
        <p:spPr>
          <a:xfrm flipV="1">
            <a:off x="7159557" y="1342417"/>
            <a:ext cx="252920" cy="50583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Rectangle 125"/>
          <p:cNvSpPr/>
          <p:nvPr/>
        </p:nvSpPr>
        <p:spPr>
          <a:xfrm>
            <a:off x="818605" y="1796070"/>
            <a:ext cx="10881360" cy="2999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3" name="Group 192"/>
          <p:cNvGrpSpPr/>
          <p:nvPr/>
        </p:nvGrpSpPr>
        <p:grpSpPr>
          <a:xfrm>
            <a:off x="3290998" y="1865063"/>
            <a:ext cx="6299741" cy="3650520"/>
            <a:chOff x="2746249" y="1865063"/>
            <a:chExt cx="6299741" cy="3650520"/>
          </a:xfrm>
        </p:grpSpPr>
        <p:pic>
          <p:nvPicPr>
            <p:cNvPr id="89" name="Picture 88"/>
            <p:cNvPicPr>
              <a:picLocks noChangeAspect="1"/>
            </p:cNvPicPr>
            <p:nvPr/>
          </p:nvPicPr>
          <p:blipFill rotWithShape="1">
            <a:blip r:embed="rId5"/>
            <a:srcRect t="47759"/>
            <a:stretch/>
          </p:blipFill>
          <p:spPr>
            <a:xfrm>
              <a:off x="2797157" y="2037020"/>
              <a:ext cx="6166321" cy="3478563"/>
            </a:xfrm>
            <a:prstGeom prst="rect">
              <a:avLst/>
            </a:prstGeom>
          </p:spPr>
        </p:pic>
        <p:sp>
          <p:nvSpPr>
            <p:cNvPr id="129" name="TextBox 128"/>
            <p:cNvSpPr txBox="1"/>
            <p:nvPr/>
          </p:nvSpPr>
          <p:spPr>
            <a:xfrm rot="2662964">
              <a:off x="3101417" y="1865063"/>
              <a:ext cx="328936" cy="261610"/>
            </a:xfrm>
            <a:prstGeom prst="rect">
              <a:avLst/>
            </a:prstGeom>
            <a:noFill/>
          </p:spPr>
          <p:txBody>
            <a:bodyPr wrap="none" rtlCol="0">
              <a:spAutoFit/>
            </a:bodyPr>
            <a:lstStyle/>
            <a:p>
              <a:r>
                <a:rPr lang="en-US" sz="1100" dirty="0" smtClean="0"/>
                <a:t>51</a:t>
              </a:r>
              <a:endParaRPr lang="en-US" sz="1100" dirty="0"/>
            </a:p>
          </p:txBody>
        </p:sp>
        <p:sp>
          <p:nvSpPr>
            <p:cNvPr id="130" name="TextBox 129"/>
            <p:cNvSpPr txBox="1"/>
            <p:nvPr/>
          </p:nvSpPr>
          <p:spPr>
            <a:xfrm rot="2662964">
              <a:off x="2912625" y="1890291"/>
              <a:ext cx="328936" cy="261610"/>
            </a:xfrm>
            <a:prstGeom prst="rect">
              <a:avLst/>
            </a:prstGeom>
            <a:noFill/>
          </p:spPr>
          <p:txBody>
            <a:bodyPr wrap="none" rtlCol="0">
              <a:spAutoFit/>
            </a:bodyPr>
            <a:lstStyle/>
            <a:p>
              <a:r>
                <a:rPr lang="en-US" sz="1100" dirty="0" smtClean="0"/>
                <a:t>18</a:t>
              </a:r>
              <a:endParaRPr lang="en-US" sz="1100" dirty="0"/>
            </a:p>
          </p:txBody>
        </p:sp>
        <p:sp>
          <p:nvSpPr>
            <p:cNvPr id="131" name="TextBox 130"/>
            <p:cNvSpPr txBox="1"/>
            <p:nvPr/>
          </p:nvSpPr>
          <p:spPr>
            <a:xfrm rot="2662964">
              <a:off x="2746249" y="1890291"/>
              <a:ext cx="256802" cy="261610"/>
            </a:xfrm>
            <a:prstGeom prst="rect">
              <a:avLst/>
            </a:prstGeom>
            <a:noFill/>
          </p:spPr>
          <p:txBody>
            <a:bodyPr wrap="none" rtlCol="0">
              <a:spAutoFit/>
            </a:bodyPr>
            <a:lstStyle/>
            <a:p>
              <a:r>
                <a:rPr lang="en-US" sz="1100" dirty="0" smtClean="0"/>
                <a:t>1</a:t>
              </a:r>
              <a:endParaRPr lang="en-US" sz="1100" dirty="0"/>
            </a:p>
          </p:txBody>
        </p:sp>
        <p:sp>
          <p:nvSpPr>
            <p:cNvPr id="132" name="TextBox 131"/>
            <p:cNvSpPr txBox="1"/>
            <p:nvPr/>
          </p:nvSpPr>
          <p:spPr>
            <a:xfrm rot="2662964">
              <a:off x="3301585" y="1865063"/>
              <a:ext cx="328936" cy="261610"/>
            </a:xfrm>
            <a:prstGeom prst="rect">
              <a:avLst/>
            </a:prstGeom>
            <a:noFill/>
          </p:spPr>
          <p:txBody>
            <a:bodyPr wrap="none" rtlCol="0">
              <a:spAutoFit/>
            </a:bodyPr>
            <a:lstStyle/>
            <a:p>
              <a:r>
                <a:rPr lang="en-US" sz="1100" dirty="0" smtClean="0"/>
                <a:t>68</a:t>
              </a:r>
              <a:endParaRPr lang="en-US" sz="1100" dirty="0"/>
            </a:p>
          </p:txBody>
        </p:sp>
        <p:sp>
          <p:nvSpPr>
            <p:cNvPr id="133" name="TextBox 132"/>
            <p:cNvSpPr txBox="1"/>
            <p:nvPr/>
          </p:nvSpPr>
          <p:spPr>
            <a:xfrm rot="2662964">
              <a:off x="3515399" y="1865063"/>
              <a:ext cx="328936" cy="261610"/>
            </a:xfrm>
            <a:prstGeom prst="rect">
              <a:avLst/>
            </a:prstGeom>
            <a:noFill/>
          </p:spPr>
          <p:txBody>
            <a:bodyPr wrap="none" rtlCol="0">
              <a:spAutoFit/>
            </a:bodyPr>
            <a:lstStyle/>
            <a:p>
              <a:r>
                <a:rPr lang="en-US" sz="1100" dirty="0" smtClean="0"/>
                <a:t>86</a:t>
              </a:r>
              <a:endParaRPr lang="en-US" sz="1100" dirty="0"/>
            </a:p>
          </p:txBody>
        </p:sp>
        <p:sp>
          <p:nvSpPr>
            <p:cNvPr id="135" name="TextBox 134"/>
            <p:cNvSpPr txBox="1"/>
            <p:nvPr/>
          </p:nvSpPr>
          <p:spPr>
            <a:xfrm rot="2662964">
              <a:off x="3681206" y="1865063"/>
              <a:ext cx="401072" cy="261610"/>
            </a:xfrm>
            <a:prstGeom prst="rect">
              <a:avLst/>
            </a:prstGeom>
            <a:noFill/>
          </p:spPr>
          <p:txBody>
            <a:bodyPr wrap="none" rtlCol="0">
              <a:spAutoFit/>
            </a:bodyPr>
            <a:lstStyle/>
            <a:p>
              <a:r>
                <a:rPr lang="en-US" sz="1100" dirty="0" smtClean="0"/>
                <a:t>101</a:t>
              </a:r>
              <a:endParaRPr lang="en-US" sz="1100" dirty="0"/>
            </a:p>
          </p:txBody>
        </p:sp>
        <p:sp>
          <p:nvSpPr>
            <p:cNvPr id="136" name="TextBox 135"/>
            <p:cNvSpPr txBox="1"/>
            <p:nvPr/>
          </p:nvSpPr>
          <p:spPr>
            <a:xfrm rot="2662964">
              <a:off x="3899571" y="1865063"/>
              <a:ext cx="401072" cy="261610"/>
            </a:xfrm>
            <a:prstGeom prst="rect">
              <a:avLst/>
            </a:prstGeom>
            <a:noFill/>
          </p:spPr>
          <p:txBody>
            <a:bodyPr wrap="none" rtlCol="0">
              <a:spAutoFit/>
            </a:bodyPr>
            <a:lstStyle/>
            <a:p>
              <a:r>
                <a:rPr lang="en-US" sz="1100" dirty="0" smtClean="0"/>
                <a:t>114</a:t>
              </a:r>
              <a:endParaRPr lang="en-US" sz="1100" dirty="0"/>
            </a:p>
          </p:txBody>
        </p:sp>
        <p:sp>
          <p:nvSpPr>
            <p:cNvPr id="137" name="TextBox 136"/>
            <p:cNvSpPr txBox="1"/>
            <p:nvPr/>
          </p:nvSpPr>
          <p:spPr>
            <a:xfrm rot="2662964">
              <a:off x="4104286" y="1865063"/>
              <a:ext cx="401072" cy="261610"/>
            </a:xfrm>
            <a:prstGeom prst="rect">
              <a:avLst/>
            </a:prstGeom>
            <a:noFill/>
          </p:spPr>
          <p:txBody>
            <a:bodyPr wrap="none" rtlCol="0">
              <a:spAutoFit/>
            </a:bodyPr>
            <a:lstStyle/>
            <a:p>
              <a:r>
                <a:rPr lang="en-US" sz="1100" dirty="0" smtClean="0"/>
                <a:t>141</a:t>
              </a:r>
              <a:endParaRPr lang="en-US" sz="1100" dirty="0"/>
            </a:p>
          </p:txBody>
        </p:sp>
        <p:sp>
          <p:nvSpPr>
            <p:cNvPr id="138" name="TextBox 137"/>
            <p:cNvSpPr txBox="1"/>
            <p:nvPr/>
          </p:nvSpPr>
          <p:spPr>
            <a:xfrm rot="2662964">
              <a:off x="4315827" y="1865063"/>
              <a:ext cx="401072" cy="261610"/>
            </a:xfrm>
            <a:prstGeom prst="rect">
              <a:avLst/>
            </a:prstGeom>
            <a:noFill/>
          </p:spPr>
          <p:txBody>
            <a:bodyPr wrap="none" rtlCol="0">
              <a:spAutoFit/>
            </a:bodyPr>
            <a:lstStyle/>
            <a:p>
              <a:r>
                <a:rPr lang="en-US" sz="1100" dirty="0" smtClean="0"/>
                <a:t>142</a:t>
              </a:r>
              <a:endParaRPr lang="en-US" sz="1100" dirty="0"/>
            </a:p>
          </p:txBody>
        </p:sp>
        <p:sp>
          <p:nvSpPr>
            <p:cNvPr id="143" name="TextBox 142"/>
            <p:cNvSpPr txBox="1"/>
            <p:nvPr/>
          </p:nvSpPr>
          <p:spPr>
            <a:xfrm rot="2662964">
              <a:off x="8404968" y="1894246"/>
              <a:ext cx="401072" cy="261610"/>
            </a:xfrm>
            <a:prstGeom prst="rect">
              <a:avLst/>
            </a:prstGeom>
            <a:noFill/>
          </p:spPr>
          <p:txBody>
            <a:bodyPr wrap="none" rtlCol="0">
              <a:spAutoFit/>
            </a:bodyPr>
            <a:lstStyle/>
            <a:p>
              <a:r>
                <a:rPr lang="en-US" sz="1100" dirty="0" smtClean="0"/>
                <a:t>417</a:t>
              </a:r>
              <a:endParaRPr lang="en-US" sz="1100" dirty="0"/>
            </a:p>
          </p:txBody>
        </p:sp>
        <p:sp>
          <p:nvSpPr>
            <p:cNvPr id="144" name="TextBox 143"/>
            <p:cNvSpPr txBox="1"/>
            <p:nvPr/>
          </p:nvSpPr>
          <p:spPr>
            <a:xfrm rot="2662964">
              <a:off x="8187619" y="1884518"/>
              <a:ext cx="401072" cy="261610"/>
            </a:xfrm>
            <a:prstGeom prst="rect">
              <a:avLst/>
            </a:prstGeom>
            <a:noFill/>
          </p:spPr>
          <p:txBody>
            <a:bodyPr wrap="none" rtlCol="0">
              <a:spAutoFit/>
            </a:bodyPr>
            <a:lstStyle/>
            <a:p>
              <a:r>
                <a:rPr lang="en-US" sz="1100" dirty="0" smtClean="0"/>
                <a:t>413</a:t>
              </a:r>
              <a:endParaRPr lang="en-US" sz="1100" dirty="0"/>
            </a:p>
          </p:txBody>
        </p:sp>
        <p:grpSp>
          <p:nvGrpSpPr>
            <p:cNvPr id="164" name="Group 163"/>
            <p:cNvGrpSpPr/>
            <p:nvPr/>
          </p:nvGrpSpPr>
          <p:grpSpPr>
            <a:xfrm>
              <a:off x="4566075" y="1865063"/>
              <a:ext cx="1235858" cy="261610"/>
              <a:chOff x="4935728" y="1865063"/>
              <a:chExt cx="1235858" cy="261610"/>
            </a:xfrm>
          </p:grpSpPr>
          <p:sp>
            <p:nvSpPr>
              <p:cNvPr id="139" name="TextBox 138"/>
              <p:cNvSpPr txBox="1"/>
              <p:nvPr/>
            </p:nvSpPr>
            <p:spPr>
              <a:xfrm rot="2662964">
                <a:off x="4935728" y="1865063"/>
                <a:ext cx="401072" cy="261610"/>
              </a:xfrm>
              <a:prstGeom prst="rect">
                <a:avLst/>
              </a:prstGeom>
              <a:noFill/>
            </p:spPr>
            <p:txBody>
              <a:bodyPr wrap="none" rtlCol="0">
                <a:spAutoFit/>
              </a:bodyPr>
              <a:lstStyle/>
              <a:p>
                <a:r>
                  <a:rPr lang="en-US" sz="1100" dirty="0" smtClean="0"/>
                  <a:t>161</a:t>
                </a:r>
                <a:endParaRPr lang="en-US" sz="1100" dirty="0"/>
              </a:p>
            </p:txBody>
          </p:sp>
          <p:sp>
            <p:nvSpPr>
              <p:cNvPr id="140" name="TextBox 139"/>
              <p:cNvSpPr txBox="1"/>
              <p:nvPr/>
            </p:nvSpPr>
            <p:spPr>
              <a:xfrm rot="2662964">
                <a:off x="5147267" y="1865063"/>
                <a:ext cx="401072" cy="261610"/>
              </a:xfrm>
              <a:prstGeom prst="rect">
                <a:avLst/>
              </a:prstGeom>
              <a:noFill/>
            </p:spPr>
            <p:txBody>
              <a:bodyPr wrap="none" rtlCol="0">
                <a:spAutoFit/>
              </a:bodyPr>
              <a:lstStyle/>
              <a:p>
                <a:r>
                  <a:rPr lang="en-US" sz="1100" dirty="0" smtClean="0"/>
                  <a:t>163</a:t>
                </a:r>
                <a:endParaRPr lang="en-US" sz="1100" dirty="0"/>
              </a:p>
            </p:txBody>
          </p:sp>
          <p:sp>
            <p:nvSpPr>
              <p:cNvPr id="141" name="TextBox 140"/>
              <p:cNvSpPr txBox="1"/>
              <p:nvPr/>
            </p:nvSpPr>
            <p:spPr>
              <a:xfrm rot="2662964">
                <a:off x="5351984" y="1865063"/>
                <a:ext cx="401072" cy="261610"/>
              </a:xfrm>
              <a:prstGeom prst="rect">
                <a:avLst/>
              </a:prstGeom>
              <a:noFill/>
            </p:spPr>
            <p:txBody>
              <a:bodyPr wrap="none" rtlCol="0">
                <a:spAutoFit/>
              </a:bodyPr>
              <a:lstStyle/>
              <a:p>
                <a:r>
                  <a:rPr lang="en-US" sz="1100" dirty="0" smtClean="0"/>
                  <a:t>169</a:t>
                </a:r>
                <a:endParaRPr lang="en-US" sz="1100" dirty="0"/>
              </a:p>
            </p:txBody>
          </p:sp>
          <p:sp>
            <p:nvSpPr>
              <p:cNvPr id="142" name="TextBox 141"/>
              <p:cNvSpPr txBox="1"/>
              <p:nvPr/>
            </p:nvSpPr>
            <p:spPr>
              <a:xfrm rot="2662964">
                <a:off x="5549876" y="1865063"/>
                <a:ext cx="401072" cy="261610"/>
              </a:xfrm>
              <a:prstGeom prst="rect">
                <a:avLst/>
              </a:prstGeom>
              <a:noFill/>
            </p:spPr>
            <p:txBody>
              <a:bodyPr wrap="none" rtlCol="0">
                <a:spAutoFit/>
              </a:bodyPr>
              <a:lstStyle/>
              <a:p>
                <a:r>
                  <a:rPr lang="en-US" sz="1100" dirty="0" smtClean="0"/>
                  <a:t>195</a:t>
                </a:r>
                <a:endParaRPr lang="en-US" sz="1100" dirty="0"/>
              </a:p>
            </p:txBody>
          </p:sp>
          <p:sp>
            <p:nvSpPr>
              <p:cNvPr id="145" name="TextBox 144"/>
              <p:cNvSpPr txBox="1"/>
              <p:nvPr/>
            </p:nvSpPr>
            <p:spPr>
              <a:xfrm rot="2662964">
                <a:off x="5770514" y="1865063"/>
                <a:ext cx="401072" cy="261610"/>
              </a:xfrm>
              <a:prstGeom prst="rect">
                <a:avLst/>
              </a:prstGeom>
              <a:noFill/>
            </p:spPr>
            <p:txBody>
              <a:bodyPr wrap="none" rtlCol="0">
                <a:spAutoFit/>
              </a:bodyPr>
              <a:lstStyle/>
              <a:p>
                <a:r>
                  <a:rPr lang="en-US" sz="1100" dirty="0" smtClean="0"/>
                  <a:t>207</a:t>
                </a:r>
                <a:endParaRPr lang="en-US" sz="1100" dirty="0"/>
              </a:p>
            </p:txBody>
          </p:sp>
        </p:grpSp>
        <p:sp>
          <p:nvSpPr>
            <p:cNvPr id="149" name="TextBox 148"/>
            <p:cNvSpPr txBox="1"/>
            <p:nvPr/>
          </p:nvSpPr>
          <p:spPr>
            <a:xfrm rot="2662964">
              <a:off x="7728230" y="1865063"/>
              <a:ext cx="401072" cy="261610"/>
            </a:xfrm>
            <a:prstGeom prst="rect">
              <a:avLst/>
            </a:prstGeom>
            <a:noFill/>
          </p:spPr>
          <p:txBody>
            <a:bodyPr wrap="none" rtlCol="0">
              <a:spAutoFit/>
            </a:bodyPr>
            <a:lstStyle/>
            <a:p>
              <a:r>
                <a:rPr lang="en-US" sz="1100" dirty="0" smtClean="0"/>
                <a:t>392</a:t>
              </a:r>
              <a:endParaRPr lang="en-US" sz="1100" dirty="0"/>
            </a:p>
          </p:txBody>
        </p:sp>
        <p:sp>
          <p:nvSpPr>
            <p:cNvPr id="153" name="TextBox 152"/>
            <p:cNvSpPr txBox="1"/>
            <p:nvPr/>
          </p:nvSpPr>
          <p:spPr>
            <a:xfrm rot="2662964">
              <a:off x="5825966" y="1865063"/>
              <a:ext cx="401072" cy="261610"/>
            </a:xfrm>
            <a:prstGeom prst="rect">
              <a:avLst/>
            </a:prstGeom>
            <a:noFill/>
          </p:spPr>
          <p:txBody>
            <a:bodyPr wrap="none" rtlCol="0">
              <a:spAutoFit/>
            </a:bodyPr>
            <a:lstStyle/>
            <a:p>
              <a:r>
                <a:rPr lang="en-US" sz="1100" dirty="0" smtClean="0"/>
                <a:t>250</a:t>
              </a:r>
              <a:endParaRPr lang="en-US" sz="1100" dirty="0"/>
            </a:p>
          </p:txBody>
        </p:sp>
        <p:sp>
          <p:nvSpPr>
            <p:cNvPr id="154" name="TextBox 153"/>
            <p:cNvSpPr txBox="1"/>
            <p:nvPr/>
          </p:nvSpPr>
          <p:spPr>
            <a:xfrm rot="2662964">
              <a:off x="5634896" y="1865063"/>
              <a:ext cx="401072" cy="261610"/>
            </a:xfrm>
            <a:prstGeom prst="rect">
              <a:avLst/>
            </a:prstGeom>
            <a:noFill/>
          </p:spPr>
          <p:txBody>
            <a:bodyPr wrap="none" rtlCol="0">
              <a:spAutoFit/>
            </a:bodyPr>
            <a:lstStyle/>
            <a:p>
              <a:r>
                <a:rPr lang="en-US" sz="1100" dirty="0" smtClean="0"/>
                <a:t>242</a:t>
              </a:r>
              <a:endParaRPr lang="en-US" sz="1100" dirty="0"/>
            </a:p>
          </p:txBody>
        </p:sp>
        <p:sp>
          <p:nvSpPr>
            <p:cNvPr id="155" name="TextBox 154"/>
            <p:cNvSpPr txBox="1"/>
            <p:nvPr/>
          </p:nvSpPr>
          <p:spPr>
            <a:xfrm rot="2662964">
              <a:off x="7530337" y="1865063"/>
              <a:ext cx="401072" cy="261610"/>
            </a:xfrm>
            <a:prstGeom prst="rect">
              <a:avLst/>
            </a:prstGeom>
            <a:noFill/>
          </p:spPr>
          <p:txBody>
            <a:bodyPr wrap="none" rtlCol="0">
              <a:spAutoFit/>
            </a:bodyPr>
            <a:lstStyle/>
            <a:p>
              <a:r>
                <a:rPr lang="en-US" sz="1100" dirty="0" smtClean="0"/>
                <a:t>369</a:t>
              </a:r>
              <a:endParaRPr lang="en-US" sz="1100" dirty="0"/>
            </a:p>
          </p:txBody>
        </p:sp>
        <p:sp>
          <p:nvSpPr>
            <p:cNvPr id="156" name="TextBox 155"/>
            <p:cNvSpPr txBox="1"/>
            <p:nvPr/>
          </p:nvSpPr>
          <p:spPr>
            <a:xfrm rot="2662964">
              <a:off x="7325623" y="1865063"/>
              <a:ext cx="401072" cy="261610"/>
            </a:xfrm>
            <a:prstGeom prst="rect">
              <a:avLst/>
            </a:prstGeom>
            <a:noFill/>
          </p:spPr>
          <p:txBody>
            <a:bodyPr wrap="none" rtlCol="0">
              <a:spAutoFit/>
            </a:bodyPr>
            <a:lstStyle/>
            <a:p>
              <a:r>
                <a:rPr lang="en-US" sz="1100" dirty="0" smtClean="0"/>
                <a:t>336</a:t>
              </a:r>
              <a:endParaRPr lang="en-US" sz="1100" dirty="0"/>
            </a:p>
          </p:txBody>
        </p:sp>
        <p:grpSp>
          <p:nvGrpSpPr>
            <p:cNvPr id="167" name="Group 166"/>
            <p:cNvGrpSpPr/>
            <p:nvPr/>
          </p:nvGrpSpPr>
          <p:grpSpPr>
            <a:xfrm>
              <a:off x="6281138" y="1865063"/>
              <a:ext cx="1231311" cy="261610"/>
              <a:chOff x="6796702" y="1865063"/>
              <a:chExt cx="1231311" cy="261610"/>
            </a:xfrm>
          </p:grpSpPr>
          <p:sp>
            <p:nvSpPr>
              <p:cNvPr id="147" name="TextBox 146"/>
              <p:cNvSpPr txBox="1"/>
              <p:nvPr/>
            </p:nvSpPr>
            <p:spPr>
              <a:xfrm rot="2662964">
                <a:off x="7626941" y="1865063"/>
                <a:ext cx="401072" cy="261610"/>
              </a:xfrm>
              <a:prstGeom prst="rect">
                <a:avLst/>
              </a:prstGeom>
              <a:noFill/>
            </p:spPr>
            <p:txBody>
              <a:bodyPr wrap="none" rtlCol="0">
                <a:spAutoFit/>
              </a:bodyPr>
              <a:lstStyle/>
              <a:p>
                <a:r>
                  <a:rPr lang="en-US" sz="1100" dirty="0" smtClean="0"/>
                  <a:t>327</a:t>
                </a:r>
                <a:endParaRPr lang="en-US" sz="1100" dirty="0"/>
              </a:p>
            </p:txBody>
          </p:sp>
          <p:sp>
            <p:nvSpPr>
              <p:cNvPr id="150" name="TextBox 149"/>
              <p:cNvSpPr txBox="1"/>
              <p:nvPr/>
            </p:nvSpPr>
            <p:spPr>
              <a:xfrm rot="2662964">
                <a:off x="7008242" y="1865063"/>
                <a:ext cx="401072" cy="261610"/>
              </a:xfrm>
              <a:prstGeom prst="rect">
                <a:avLst/>
              </a:prstGeom>
              <a:noFill/>
            </p:spPr>
            <p:txBody>
              <a:bodyPr wrap="none" rtlCol="0">
                <a:spAutoFit/>
              </a:bodyPr>
              <a:lstStyle/>
              <a:p>
                <a:r>
                  <a:rPr lang="en-US" sz="1100" dirty="0" smtClean="0"/>
                  <a:t>280</a:t>
                </a:r>
                <a:endParaRPr lang="en-US" sz="1100" dirty="0"/>
              </a:p>
            </p:txBody>
          </p:sp>
          <p:sp>
            <p:nvSpPr>
              <p:cNvPr id="151" name="TextBox 150"/>
              <p:cNvSpPr txBox="1"/>
              <p:nvPr/>
            </p:nvSpPr>
            <p:spPr>
              <a:xfrm rot="2662964">
                <a:off x="6796702" y="1865063"/>
                <a:ext cx="401072" cy="261610"/>
              </a:xfrm>
              <a:prstGeom prst="rect">
                <a:avLst/>
              </a:prstGeom>
              <a:noFill/>
            </p:spPr>
            <p:txBody>
              <a:bodyPr wrap="none" rtlCol="0">
                <a:spAutoFit/>
              </a:bodyPr>
              <a:lstStyle/>
              <a:p>
                <a:r>
                  <a:rPr lang="en-US" sz="1100" dirty="0" smtClean="0"/>
                  <a:t>266</a:t>
                </a:r>
                <a:endParaRPr lang="en-US" sz="1100" dirty="0"/>
              </a:p>
            </p:txBody>
          </p:sp>
          <p:sp>
            <p:nvSpPr>
              <p:cNvPr id="158" name="TextBox 157"/>
              <p:cNvSpPr txBox="1"/>
              <p:nvPr/>
            </p:nvSpPr>
            <p:spPr>
              <a:xfrm rot="2662964">
                <a:off x="7429048" y="1865063"/>
                <a:ext cx="401072" cy="261610"/>
              </a:xfrm>
              <a:prstGeom prst="rect">
                <a:avLst/>
              </a:prstGeom>
              <a:noFill/>
            </p:spPr>
            <p:txBody>
              <a:bodyPr wrap="none" rtlCol="0">
                <a:spAutoFit/>
              </a:bodyPr>
              <a:lstStyle/>
              <a:p>
                <a:r>
                  <a:rPr lang="en-US" sz="1100" dirty="0" smtClean="0"/>
                  <a:t>301</a:t>
                </a:r>
                <a:endParaRPr lang="en-US" sz="1100" dirty="0"/>
              </a:p>
            </p:txBody>
          </p:sp>
          <p:sp>
            <p:nvSpPr>
              <p:cNvPr id="159" name="TextBox 158"/>
              <p:cNvSpPr txBox="1"/>
              <p:nvPr/>
            </p:nvSpPr>
            <p:spPr>
              <a:xfrm rot="2662964">
                <a:off x="7210685" y="1865063"/>
                <a:ext cx="401072" cy="261610"/>
              </a:xfrm>
              <a:prstGeom prst="rect">
                <a:avLst/>
              </a:prstGeom>
              <a:noFill/>
            </p:spPr>
            <p:txBody>
              <a:bodyPr wrap="none" rtlCol="0">
                <a:spAutoFit/>
              </a:bodyPr>
              <a:lstStyle/>
              <a:p>
                <a:r>
                  <a:rPr lang="en-US" sz="1100" dirty="0" smtClean="0"/>
                  <a:t>298</a:t>
                </a:r>
                <a:endParaRPr lang="en-US" sz="1100" dirty="0"/>
              </a:p>
            </p:txBody>
          </p:sp>
        </p:grpSp>
        <p:sp>
          <p:nvSpPr>
            <p:cNvPr id="166" name="TextBox 165"/>
            <p:cNvSpPr txBox="1"/>
            <p:nvPr/>
          </p:nvSpPr>
          <p:spPr>
            <a:xfrm rot="2662964">
              <a:off x="6046460" y="1865063"/>
              <a:ext cx="401072" cy="261610"/>
            </a:xfrm>
            <a:prstGeom prst="rect">
              <a:avLst/>
            </a:prstGeom>
            <a:noFill/>
          </p:spPr>
          <p:txBody>
            <a:bodyPr wrap="none" rtlCol="0">
              <a:spAutoFit/>
            </a:bodyPr>
            <a:lstStyle/>
            <a:p>
              <a:r>
                <a:rPr lang="en-US" sz="1100" dirty="0" smtClean="0"/>
                <a:t>255</a:t>
              </a:r>
              <a:endParaRPr lang="en-US" sz="1100" dirty="0"/>
            </a:p>
          </p:txBody>
        </p:sp>
        <p:sp>
          <p:nvSpPr>
            <p:cNvPr id="168" name="TextBox 167"/>
            <p:cNvSpPr txBox="1"/>
            <p:nvPr/>
          </p:nvSpPr>
          <p:spPr>
            <a:xfrm rot="2662964">
              <a:off x="7958451" y="1881276"/>
              <a:ext cx="401072" cy="261610"/>
            </a:xfrm>
            <a:prstGeom prst="rect">
              <a:avLst/>
            </a:prstGeom>
            <a:noFill/>
          </p:spPr>
          <p:txBody>
            <a:bodyPr wrap="none" rtlCol="0">
              <a:spAutoFit/>
            </a:bodyPr>
            <a:lstStyle/>
            <a:p>
              <a:r>
                <a:rPr lang="en-US" sz="1100" dirty="0" smtClean="0"/>
                <a:t>399</a:t>
              </a:r>
              <a:endParaRPr lang="en-US" sz="1100" dirty="0"/>
            </a:p>
          </p:txBody>
        </p:sp>
        <p:sp>
          <p:nvSpPr>
            <p:cNvPr id="169" name="TextBox 168"/>
            <p:cNvSpPr txBox="1"/>
            <p:nvPr/>
          </p:nvSpPr>
          <p:spPr>
            <a:xfrm rot="2662964">
              <a:off x="8644918" y="1900730"/>
              <a:ext cx="401072" cy="261610"/>
            </a:xfrm>
            <a:prstGeom prst="rect">
              <a:avLst/>
            </a:prstGeom>
            <a:noFill/>
          </p:spPr>
          <p:txBody>
            <a:bodyPr wrap="none" rtlCol="0">
              <a:spAutoFit/>
            </a:bodyPr>
            <a:lstStyle/>
            <a:p>
              <a:r>
                <a:rPr lang="en-US" sz="1100" dirty="0" smtClean="0"/>
                <a:t>426</a:t>
              </a:r>
              <a:endParaRPr lang="en-US" sz="1100" dirty="0"/>
            </a:p>
          </p:txBody>
        </p:sp>
      </p:grpSp>
      <p:grpSp>
        <p:nvGrpSpPr>
          <p:cNvPr id="243" name="Group 242"/>
          <p:cNvGrpSpPr/>
          <p:nvPr/>
        </p:nvGrpSpPr>
        <p:grpSpPr>
          <a:xfrm>
            <a:off x="9661146" y="4248041"/>
            <a:ext cx="959183" cy="1422528"/>
            <a:chOff x="9661146" y="3004457"/>
            <a:chExt cx="959183" cy="1422528"/>
          </a:xfrm>
        </p:grpSpPr>
        <p:pic>
          <p:nvPicPr>
            <p:cNvPr id="244" name="Picture 243"/>
            <p:cNvPicPr>
              <a:picLocks noChangeAspect="1"/>
            </p:cNvPicPr>
            <p:nvPr/>
          </p:nvPicPr>
          <p:blipFill rotWithShape="1">
            <a:blip r:embed="rId6"/>
            <a:srcRect l="36455" r="24671"/>
            <a:stretch/>
          </p:blipFill>
          <p:spPr>
            <a:xfrm>
              <a:off x="10045336" y="3023320"/>
              <a:ext cx="352697" cy="1403665"/>
            </a:xfrm>
            <a:prstGeom prst="rect">
              <a:avLst/>
            </a:prstGeom>
          </p:spPr>
        </p:pic>
        <p:sp>
          <p:nvSpPr>
            <p:cNvPr id="245" name="TextBox 244"/>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246" name="TextBox 245"/>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247" name="TextBox 246"/>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39745889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srcRect l="8629" t="85641"/>
          <a:stretch/>
        </p:blipFill>
        <p:spPr>
          <a:xfrm>
            <a:off x="978194" y="764329"/>
            <a:ext cx="10696353" cy="339702"/>
          </a:xfrm>
          <a:prstGeom prst="rect">
            <a:avLst/>
          </a:prstGeom>
        </p:spPr>
      </p:pic>
      <p:sp>
        <p:nvSpPr>
          <p:cNvPr id="7" name="Rectangle 6"/>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p:nvCxnSpPr>
        <p:spPr>
          <a:xfrm flipV="1">
            <a:off x="9969500" y="1270001"/>
            <a:ext cx="577850" cy="6222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8864600" y="1276350"/>
            <a:ext cx="666750" cy="5778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9105900" y="1263650"/>
            <a:ext cx="831850" cy="5651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9340850" y="1276350"/>
            <a:ext cx="698500" cy="5461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9740900" y="1257301"/>
            <a:ext cx="749300" cy="6095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8655050" y="1282700"/>
            <a:ext cx="177800" cy="5270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445500" y="1276352"/>
            <a:ext cx="317500" cy="5587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255000" y="1263650"/>
            <a:ext cx="444500" cy="5651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7981950" y="1257300"/>
            <a:ext cx="31750" cy="5715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7791450" y="1263650"/>
            <a:ext cx="44450" cy="5461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7442200" y="1257302"/>
            <a:ext cx="133350" cy="5714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7188200" y="1263652"/>
            <a:ext cx="146050" cy="5587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7061200" y="1270000"/>
            <a:ext cx="107950" cy="5588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6985000" y="1263650"/>
            <a:ext cx="6350" cy="5588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6788150" y="1270000"/>
            <a:ext cx="120650" cy="5397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V="1">
            <a:off x="6610350" y="1270002"/>
            <a:ext cx="165100" cy="5651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6096000" y="1333694"/>
            <a:ext cx="12700" cy="4697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5806141" y="1330706"/>
            <a:ext cx="86659" cy="4726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5310096" y="1318752"/>
            <a:ext cx="335054" cy="4973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5181602" y="1315764"/>
            <a:ext cx="266698" cy="506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5181600" y="1327718"/>
            <a:ext cx="88900" cy="48203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4762500" y="1257301"/>
            <a:ext cx="69850" cy="5333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4610100" y="1244600"/>
            <a:ext cx="25400" cy="5588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V="1">
            <a:off x="3714750" y="1263652"/>
            <a:ext cx="203200" cy="5270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3498850" y="1276350"/>
            <a:ext cx="368300" cy="5524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124200" y="1276350"/>
            <a:ext cx="419100" cy="5588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2946400" y="1276350"/>
            <a:ext cx="469900" cy="5588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2692400" y="1276350"/>
            <a:ext cx="488950" cy="5969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flipV="1">
            <a:off x="1726196" y="1361586"/>
            <a:ext cx="221476" cy="50379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1993900" y="1295400"/>
            <a:ext cx="171450" cy="5270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2432050" y="1276350"/>
            <a:ext cx="381000" cy="5778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3314700" y="1289050"/>
            <a:ext cx="419100"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V="1">
            <a:off x="3892550" y="1270002"/>
            <a:ext cx="323850" cy="5841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flipV="1">
            <a:off x="4076700" y="1264185"/>
            <a:ext cx="164454" cy="57096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V="1">
            <a:off x="4273550" y="1270536"/>
            <a:ext cx="37454" cy="55191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H="1" flipV="1">
            <a:off x="4337050" y="1250951"/>
            <a:ext cx="101600" cy="5651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flipV="1">
            <a:off x="6388100" y="1250952"/>
            <a:ext cx="304800" cy="5841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flipV="1">
            <a:off x="9531350" y="1257301"/>
            <a:ext cx="819150" cy="5841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flipH="1" flipV="1">
            <a:off x="4775200" y="1263651"/>
            <a:ext cx="254000" cy="5714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666205" y="127791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2" descr="hgt_genome_4fbb6_42ed90.png (1883×66)"/>
          <p:cNvPicPr>
            <a:picLocks noChangeAspect="1" noChangeArrowheads="1"/>
          </p:cNvPicPr>
          <p:nvPr/>
        </p:nvPicPr>
        <p:blipFill rotWithShape="1">
          <a:blip r:embed="rId4">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sp>
        <p:nvSpPr>
          <p:cNvPr id="42" name="Rectangle 41"/>
          <p:cNvSpPr/>
          <p:nvPr/>
        </p:nvSpPr>
        <p:spPr>
          <a:xfrm>
            <a:off x="818605" y="1796070"/>
            <a:ext cx="10881360" cy="29993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5"/>
          <a:srcRect t="48363"/>
          <a:stretch/>
        </p:blipFill>
        <p:spPr>
          <a:xfrm>
            <a:off x="1984248" y="1963775"/>
            <a:ext cx="8057836" cy="4126849"/>
          </a:xfrm>
          <a:prstGeom prst="rect">
            <a:avLst/>
          </a:prstGeom>
        </p:spPr>
      </p:pic>
      <p:grpSp>
        <p:nvGrpSpPr>
          <p:cNvPr id="120" name="Group 119"/>
          <p:cNvGrpSpPr/>
          <p:nvPr/>
        </p:nvGrpSpPr>
        <p:grpSpPr>
          <a:xfrm>
            <a:off x="1905043" y="1826030"/>
            <a:ext cx="8202082" cy="312065"/>
            <a:chOff x="1383835" y="2346517"/>
            <a:chExt cx="8202082" cy="312065"/>
          </a:xfrm>
        </p:grpSpPr>
        <p:sp>
          <p:nvSpPr>
            <p:cNvPr id="78" name="TextBox 77"/>
            <p:cNvSpPr txBox="1"/>
            <p:nvPr/>
          </p:nvSpPr>
          <p:spPr>
            <a:xfrm rot="2662964">
              <a:off x="1383835" y="2396972"/>
              <a:ext cx="256802" cy="261610"/>
            </a:xfrm>
            <a:prstGeom prst="rect">
              <a:avLst/>
            </a:prstGeom>
            <a:noFill/>
          </p:spPr>
          <p:txBody>
            <a:bodyPr wrap="none" rtlCol="0">
              <a:spAutoFit/>
            </a:bodyPr>
            <a:lstStyle/>
            <a:p>
              <a:r>
                <a:rPr lang="en-US" sz="1100" dirty="0" smtClean="0"/>
                <a:t>1</a:t>
              </a:r>
              <a:endParaRPr lang="en-US" sz="1100" dirty="0"/>
            </a:p>
          </p:txBody>
        </p:sp>
        <p:sp>
          <p:nvSpPr>
            <p:cNvPr id="79" name="TextBox 78"/>
            <p:cNvSpPr txBox="1"/>
            <p:nvPr/>
          </p:nvSpPr>
          <p:spPr>
            <a:xfrm rot="2662964">
              <a:off x="1552420" y="2371745"/>
              <a:ext cx="328936" cy="261610"/>
            </a:xfrm>
            <a:prstGeom prst="rect">
              <a:avLst/>
            </a:prstGeom>
            <a:noFill/>
          </p:spPr>
          <p:txBody>
            <a:bodyPr wrap="none" rtlCol="0">
              <a:spAutoFit/>
            </a:bodyPr>
            <a:lstStyle/>
            <a:p>
              <a:r>
                <a:rPr lang="en-US" sz="1100" dirty="0" smtClean="0"/>
                <a:t>18</a:t>
              </a:r>
              <a:endParaRPr lang="en-US" sz="1100" dirty="0"/>
            </a:p>
          </p:txBody>
        </p:sp>
        <p:sp>
          <p:nvSpPr>
            <p:cNvPr id="80" name="TextBox 79"/>
            <p:cNvSpPr txBox="1"/>
            <p:nvPr/>
          </p:nvSpPr>
          <p:spPr>
            <a:xfrm rot="2662964">
              <a:off x="1780042" y="2371745"/>
              <a:ext cx="328936" cy="261610"/>
            </a:xfrm>
            <a:prstGeom prst="rect">
              <a:avLst/>
            </a:prstGeom>
            <a:noFill/>
          </p:spPr>
          <p:txBody>
            <a:bodyPr wrap="none" rtlCol="0">
              <a:spAutoFit/>
            </a:bodyPr>
            <a:lstStyle/>
            <a:p>
              <a:r>
                <a:rPr lang="en-US" sz="1100" dirty="0" smtClean="0"/>
                <a:t>51</a:t>
              </a:r>
              <a:endParaRPr lang="en-US" sz="1100" dirty="0"/>
            </a:p>
          </p:txBody>
        </p:sp>
        <p:sp>
          <p:nvSpPr>
            <p:cNvPr id="81" name="TextBox 80"/>
            <p:cNvSpPr txBox="1"/>
            <p:nvPr/>
          </p:nvSpPr>
          <p:spPr>
            <a:xfrm rot="2662964">
              <a:off x="1973386" y="2371745"/>
              <a:ext cx="328936" cy="261610"/>
            </a:xfrm>
            <a:prstGeom prst="rect">
              <a:avLst/>
            </a:prstGeom>
            <a:noFill/>
          </p:spPr>
          <p:txBody>
            <a:bodyPr wrap="none" rtlCol="0">
              <a:spAutoFit/>
            </a:bodyPr>
            <a:lstStyle/>
            <a:p>
              <a:r>
                <a:rPr lang="en-US" sz="1100" dirty="0" smtClean="0"/>
                <a:t>68</a:t>
              </a:r>
              <a:endParaRPr lang="en-US" sz="1100" dirty="0"/>
            </a:p>
          </p:txBody>
        </p:sp>
        <p:sp>
          <p:nvSpPr>
            <p:cNvPr id="82" name="TextBox 81"/>
            <p:cNvSpPr txBox="1"/>
            <p:nvPr/>
          </p:nvSpPr>
          <p:spPr>
            <a:xfrm rot="2662964">
              <a:off x="2191749" y="2371745"/>
              <a:ext cx="328936" cy="261610"/>
            </a:xfrm>
            <a:prstGeom prst="rect">
              <a:avLst/>
            </a:prstGeom>
            <a:noFill/>
          </p:spPr>
          <p:txBody>
            <a:bodyPr wrap="none" rtlCol="0">
              <a:spAutoFit/>
            </a:bodyPr>
            <a:lstStyle/>
            <a:p>
              <a:r>
                <a:rPr lang="en-US" sz="1100" dirty="0" smtClean="0"/>
                <a:t>81</a:t>
              </a:r>
              <a:endParaRPr lang="en-US" sz="1100" dirty="0"/>
            </a:p>
          </p:txBody>
        </p:sp>
        <p:sp>
          <p:nvSpPr>
            <p:cNvPr id="83" name="TextBox 82"/>
            <p:cNvSpPr txBox="1"/>
            <p:nvPr/>
          </p:nvSpPr>
          <p:spPr>
            <a:xfrm rot="2662964">
              <a:off x="2389643" y="2371745"/>
              <a:ext cx="328936" cy="261610"/>
            </a:xfrm>
            <a:prstGeom prst="rect">
              <a:avLst/>
            </a:prstGeom>
            <a:noFill/>
          </p:spPr>
          <p:txBody>
            <a:bodyPr wrap="none" rtlCol="0">
              <a:spAutoFit/>
            </a:bodyPr>
            <a:lstStyle/>
            <a:p>
              <a:r>
                <a:rPr lang="en-US" sz="1100" dirty="0" smtClean="0"/>
                <a:t>86</a:t>
              </a:r>
              <a:endParaRPr lang="en-US" sz="1100" dirty="0"/>
            </a:p>
          </p:txBody>
        </p:sp>
        <p:sp>
          <p:nvSpPr>
            <p:cNvPr id="84" name="TextBox 83"/>
            <p:cNvSpPr txBox="1"/>
            <p:nvPr/>
          </p:nvSpPr>
          <p:spPr>
            <a:xfrm rot="2662964">
              <a:off x="2738737" y="2346517"/>
              <a:ext cx="401072" cy="261610"/>
            </a:xfrm>
            <a:prstGeom prst="rect">
              <a:avLst/>
            </a:prstGeom>
            <a:noFill/>
          </p:spPr>
          <p:txBody>
            <a:bodyPr wrap="none" rtlCol="0">
              <a:spAutoFit/>
            </a:bodyPr>
            <a:lstStyle/>
            <a:p>
              <a:r>
                <a:rPr lang="en-US" sz="1100" dirty="0" smtClean="0"/>
                <a:t>100</a:t>
              </a:r>
              <a:endParaRPr lang="en-US" sz="1100" dirty="0"/>
            </a:p>
          </p:txBody>
        </p:sp>
        <p:sp>
          <p:nvSpPr>
            <p:cNvPr id="85" name="TextBox 84"/>
            <p:cNvSpPr txBox="1"/>
            <p:nvPr/>
          </p:nvSpPr>
          <p:spPr>
            <a:xfrm rot="2662964">
              <a:off x="2586013" y="2371745"/>
              <a:ext cx="328936" cy="261610"/>
            </a:xfrm>
            <a:prstGeom prst="rect">
              <a:avLst/>
            </a:prstGeom>
            <a:noFill/>
          </p:spPr>
          <p:txBody>
            <a:bodyPr wrap="none" rtlCol="0">
              <a:spAutoFit/>
            </a:bodyPr>
            <a:lstStyle/>
            <a:p>
              <a:r>
                <a:rPr lang="en-US" sz="1100" dirty="0" smtClean="0"/>
                <a:t>91</a:t>
              </a:r>
              <a:endParaRPr lang="en-US" sz="1100" dirty="0"/>
            </a:p>
          </p:txBody>
        </p:sp>
        <p:sp>
          <p:nvSpPr>
            <p:cNvPr id="87" name="TextBox 86"/>
            <p:cNvSpPr txBox="1"/>
            <p:nvPr/>
          </p:nvSpPr>
          <p:spPr>
            <a:xfrm rot="2662964">
              <a:off x="2938905" y="2346517"/>
              <a:ext cx="401072" cy="261610"/>
            </a:xfrm>
            <a:prstGeom prst="rect">
              <a:avLst/>
            </a:prstGeom>
            <a:noFill/>
          </p:spPr>
          <p:txBody>
            <a:bodyPr wrap="none" rtlCol="0">
              <a:spAutoFit/>
            </a:bodyPr>
            <a:lstStyle/>
            <a:p>
              <a:r>
                <a:rPr lang="en-US" sz="1100" dirty="0" smtClean="0"/>
                <a:t>101</a:t>
              </a:r>
              <a:endParaRPr lang="en-US" sz="1100" dirty="0"/>
            </a:p>
          </p:txBody>
        </p:sp>
        <p:sp>
          <p:nvSpPr>
            <p:cNvPr id="88" name="TextBox 87"/>
            <p:cNvSpPr txBox="1"/>
            <p:nvPr/>
          </p:nvSpPr>
          <p:spPr>
            <a:xfrm rot="2662964">
              <a:off x="3152719" y="2346517"/>
              <a:ext cx="401072" cy="261610"/>
            </a:xfrm>
            <a:prstGeom prst="rect">
              <a:avLst/>
            </a:prstGeom>
            <a:noFill/>
          </p:spPr>
          <p:txBody>
            <a:bodyPr wrap="none" rtlCol="0">
              <a:spAutoFit/>
            </a:bodyPr>
            <a:lstStyle/>
            <a:p>
              <a:r>
                <a:rPr lang="en-US" sz="1100" dirty="0" smtClean="0"/>
                <a:t>114</a:t>
              </a:r>
              <a:endParaRPr lang="en-US" sz="1100" dirty="0"/>
            </a:p>
          </p:txBody>
        </p:sp>
        <p:sp>
          <p:nvSpPr>
            <p:cNvPr id="89" name="TextBox 88"/>
            <p:cNvSpPr txBox="1"/>
            <p:nvPr/>
          </p:nvSpPr>
          <p:spPr>
            <a:xfrm rot="2662964">
              <a:off x="3364260" y="2346517"/>
              <a:ext cx="401072" cy="261610"/>
            </a:xfrm>
            <a:prstGeom prst="rect">
              <a:avLst/>
            </a:prstGeom>
            <a:noFill/>
          </p:spPr>
          <p:txBody>
            <a:bodyPr wrap="none" rtlCol="0">
              <a:spAutoFit/>
            </a:bodyPr>
            <a:lstStyle/>
            <a:p>
              <a:r>
                <a:rPr lang="en-US" sz="1100" dirty="0" smtClean="0"/>
                <a:t>115</a:t>
              </a:r>
              <a:endParaRPr lang="en-US" sz="1100" dirty="0"/>
            </a:p>
          </p:txBody>
        </p:sp>
        <p:sp>
          <p:nvSpPr>
            <p:cNvPr id="90" name="TextBox 89"/>
            <p:cNvSpPr txBox="1"/>
            <p:nvPr/>
          </p:nvSpPr>
          <p:spPr>
            <a:xfrm rot="2662964">
              <a:off x="3562154" y="2346517"/>
              <a:ext cx="401072" cy="261610"/>
            </a:xfrm>
            <a:prstGeom prst="rect">
              <a:avLst/>
            </a:prstGeom>
            <a:noFill/>
          </p:spPr>
          <p:txBody>
            <a:bodyPr wrap="none" rtlCol="0">
              <a:spAutoFit/>
            </a:bodyPr>
            <a:lstStyle/>
            <a:p>
              <a:r>
                <a:rPr lang="en-US" sz="1100" dirty="0" smtClean="0"/>
                <a:t>122</a:t>
              </a:r>
              <a:endParaRPr lang="en-US" sz="1100" dirty="0"/>
            </a:p>
          </p:txBody>
        </p:sp>
        <p:sp>
          <p:nvSpPr>
            <p:cNvPr id="92" name="TextBox 91"/>
            <p:cNvSpPr txBox="1"/>
            <p:nvPr/>
          </p:nvSpPr>
          <p:spPr>
            <a:xfrm rot="2662964">
              <a:off x="3749810" y="2346517"/>
              <a:ext cx="401072" cy="261610"/>
            </a:xfrm>
            <a:prstGeom prst="rect">
              <a:avLst/>
            </a:prstGeom>
            <a:noFill/>
          </p:spPr>
          <p:txBody>
            <a:bodyPr wrap="none" rtlCol="0">
              <a:spAutoFit/>
            </a:bodyPr>
            <a:lstStyle/>
            <a:p>
              <a:r>
                <a:rPr lang="en-US" sz="1100" dirty="0" smtClean="0"/>
                <a:t>125</a:t>
              </a:r>
              <a:endParaRPr lang="en-US" sz="1100" dirty="0"/>
            </a:p>
          </p:txBody>
        </p:sp>
        <p:sp>
          <p:nvSpPr>
            <p:cNvPr id="93" name="TextBox 92"/>
            <p:cNvSpPr txBox="1"/>
            <p:nvPr/>
          </p:nvSpPr>
          <p:spPr>
            <a:xfrm rot="2662964">
              <a:off x="3954525" y="2346517"/>
              <a:ext cx="401072" cy="261610"/>
            </a:xfrm>
            <a:prstGeom prst="rect">
              <a:avLst/>
            </a:prstGeom>
            <a:noFill/>
          </p:spPr>
          <p:txBody>
            <a:bodyPr wrap="none" rtlCol="0">
              <a:spAutoFit/>
            </a:bodyPr>
            <a:lstStyle/>
            <a:p>
              <a:r>
                <a:rPr lang="en-US" sz="1100" dirty="0" smtClean="0"/>
                <a:t>137</a:t>
              </a:r>
              <a:endParaRPr lang="en-US" sz="1100" dirty="0"/>
            </a:p>
          </p:txBody>
        </p:sp>
        <p:sp>
          <p:nvSpPr>
            <p:cNvPr id="94" name="TextBox 93"/>
            <p:cNvSpPr txBox="1"/>
            <p:nvPr/>
          </p:nvSpPr>
          <p:spPr>
            <a:xfrm rot="2662964">
              <a:off x="4166066" y="2346517"/>
              <a:ext cx="401072" cy="261610"/>
            </a:xfrm>
            <a:prstGeom prst="rect">
              <a:avLst/>
            </a:prstGeom>
            <a:noFill/>
          </p:spPr>
          <p:txBody>
            <a:bodyPr wrap="none" rtlCol="0">
              <a:spAutoFit/>
            </a:bodyPr>
            <a:lstStyle/>
            <a:p>
              <a:r>
                <a:rPr lang="en-US" sz="1100" dirty="0" smtClean="0"/>
                <a:t>141</a:t>
              </a:r>
              <a:endParaRPr lang="en-US" sz="1100" dirty="0"/>
            </a:p>
          </p:txBody>
        </p:sp>
        <p:sp>
          <p:nvSpPr>
            <p:cNvPr id="95" name="TextBox 94"/>
            <p:cNvSpPr txBox="1"/>
            <p:nvPr/>
          </p:nvSpPr>
          <p:spPr>
            <a:xfrm rot="2662964">
              <a:off x="4581684" y="2346517"/>
              <a:ext cx="401072" cy="261610"/>
            </a:xfrm>
            <a:prstGeom prst="rect">
              <a:avLst/>
            </a:prstGeom>
            <a:noFill/>
          </p:spPr>
          <p:txBody>
            <a:bodyPr wrap="none" rtlCol="0">
              <a:spAutoFit/>
            </a:bodyPr>
            <a:lstStyle/>
            <a:p>
              <a:r>
                <a:rPr lang="en-US" sz="1100" dirty="0" smtClean="0"/>
                <a:t>161</a:t>
              </a:r>
              <a:endParaRPr lang="en-US" sz="1100" dirty="0"/>
            </a:p>
          </p:txBody>
        </p:sp>
        <p:sp>
          <p:nvSpPr>
            <p:cNvPr id="96" name="TextBox 95"/>
            <p:cNvSpPr txBox="1"/>
            <p:nvPr/>
          </p:nvSpPr>
          <p:spPr>
            <a:xfrm rot="2662964">
              <a:off x="4793223" y="2346517"/>
              <a:ext cx="401072" cy="261610"/>
            </a:xfrm>
            <a:prstGeom prst="rect">
              <a:avLst/>
            </a:prstGeom>
            <a:noFill/>
          </p:spPr>
          <p:txBody>
            <a:bodyPr wrap="none" rtlCol="0">
              <a:spAutoFit/>
            </a:bodyPr>
            <a:lstStyle/>
            <a:p>
              <a:r>
                <a:rPr lang="en-US" sz="1100" dirty="0" smtClean="0"/>
                <a:t>163</a:t>
              </a:r>
              <a:endParaRPr lang="en-US" sz="1100" dirty="0"/>
            </a:p>
          </p:txBody>
        </p:sp>
        <p:sp>
          <p:nvSpPr>
            <p:cNvPr id="97" name="TextBox 96"/>
            <p:cNvSpPr txBox="1"/>
            <p:nvPr/>
          </p:nvSpPr>
          <p:spPr>
            <a:xfrm rot="2662964">
              <a:off x="4997940" y="2346517"/>
              <a:ext cx="401072" cy="261610"/>
            </a:xfrm>
            <a:prstGeom prst="rect">
              <a:avLst/>
            </a:prstGeom>
            <a:noFill/>
          </p:spPr>
          <p:txBody>
            <a:bodyPr wrap="none" rtlCol="0">
              <a:spAutoFit/>
            </a:bodyPr>
            <a:lstStyle/>
            <a:p>
              <a:r>
                <a:rPr lang="en-US" sz="1100" dirty="0" smtClean="0"/>
                <a:t>169</a:t>
              </a:r>
              <a:endParaRPr lang="en-US" sz="1100" dirty="0"/>
            </a:p>
          </p:txBody>
        </p:sp>
        <p:sp>
          <p:nvSpPr>
            <p:cNvPr id="98" name="TextBox 97"/>
            <p:cNvSpPr txBox="1"/>
            <p:nvPr/>
          </p:nvSpPr>
          <p:spPr>
            <a:xfrm rot="2662964">
              <a:off x="5195832" y="2346517"/>
              <a:ext cx="401072" cy="261610"/>
            </a:xfrm>
            <a:prstGeom prst="rect">
              <a:avLst/>
            </a:prstGeom>
            <a:noFill/>
          </p:spPr>
          <p:txBody>
            <a:bodyPr wrap="none" rtlCol="0">
              <a:spAutoFit/>
            </a:bodyPr>
            <a:lstStyle/>
            <a:p>
              <a:r>
                <a:rPr lang="en-US" sz="1100" dirty="0" smtClean="0"/>
                <a:t>195</a:t>
              </a:r>
              <a:endParaRPr lang="en-US" sz="1100" dirty="0"/>
            </a:p>
          </p:txBody>
        </p:sp>
        <p:sp>
          <p:nvSpPr>
            <p:cNvPr id="99" name="TextBox 98"/>
            <p:cNvSpPr txBox="1"/>
            <p:nvPr/>
          </p:nvSpPr>
          <p:spPr>
            <a:xfrm rot="2662964">
              <a:off x="8941005" y="2346517"/>
              <a:ext cx="401072" cy="261610"/>
            </a:xfrm>
            <a:prstGeom prst="rect">
              <a:avLst/>
            </a:prstGeom>
            <a:noFill/>
          </p:spPr>
          <p:txBody>
            <a:bodyPr wrap="none" rtlCol="0">
              <a:spAutoFit/>
            </a:bodyPr>
            <a:lstStyle/>
            <a:p>
              <a:r>
                <a:rPr lang="en-US" sz="1100" dirty="0" smtClean="0"/>
                <a:t>417</a:t>
              </a:r>
              <a:endParaRPr lang="en-US" sz="1100" dirty="0"/>
            </a:p>
          </p:txBody>
        </p:sp>
        <p:sp>
          <p:nvSpPr>
            <p:cNvPr id="100" name="TextBox 99"/>
            <p:cNvSpPr txBox="1"/>
            <p:nvPr/>
          </p:nvSpPr>
          <p:spPr>
            <a:xfrm rot="2662964">
              <a:off x="8743113" y="2346517"/>
              <a:ext cx="401072" cy="261610"/>
            </a:xfrm>
            <a:prstGeom prst="rect">
              <a:avLst/>
            </a:prstGeom>
            <a:noFill/>
          </p:spPr>
          <p:txBody>
            <a:bodyPr wrap="none" rtlCol="0">
              <a:spAutoFit/>
            </a:bodyPr>
            <a:lstStyle/>
            <a:p>
              <a:r>
                <a:rPr lang="en-US" sz="1100" dirty="0" smtClean="0"/>
                <a:t>413</a:t>
              </a:r>
              <a:endParaRPr lang="en-US" sz="1100" dirty="0"/>
            </a:p>
          </p:txBody>
        </p:sp>
        <p:sp>
          <p:nvSpPr>
            <p:cNvPr id="101" name="TextBox 100"/>
            <p:cNvSpPr txBox="1"/>
            <p:nvPr/>
          </p:nvSpPr>
          <p:spPr>
            <a:xfrm rot="2662964">
              <a:off x="5416470" y="2346517"/>
              <a:ext cx="401072" cy="261610"/>
            </a:xfrm>
            <a:prstGeom prst="rect">
              <a:avLst/>
            </a:prstGeom>
            <a:noFill/>
          </p:spPr>
          <p:txBody>
            <a:bodyPr wrap="none" rtlCol="0">
              <a:spAutoFit/>
            </a:bodyPr>
            <a:lstStyle/>
            <a:p>
              <a:r>
                <a:rPr lang="en-US" sz="1100" dirty="0" smtClean="0"/>
                <a:t>207</a:t>
              </a:r>
              <a:endParaRPr lang="en-US" sz="1100" dirty="0"/>
            </a:p>
          </p:txBody>
        </p:sp>
        <p:sp>
          <p:nvSpPr>
            <p:cNvPr id="102" name="TextBox 101"/>
            <p:cNvSpPr txBox="1"/>
            <p:nvPr/>
          </p:nvSpPr>
          <p:spPr>
            <a:xfrm rot="2662964">
              <a:off x="8531572" y="2346517"/>
              <a:ext cx="401072" cy="261610"/>
            </a:xfrm>
            <a:prstGeom prst="rect">
              <a:avLst/>
            </a:prstGeom>
            <a:noFill/>
          </p:spPr>
          <p:txBody>
            <a:bodyPr wrap="none" rtlCol="0">
              <a:spAutoFit/>
            </a:bodyPr>
            <a:lstStyle/>
            <a:p>
              <a:r>
                <a:rPr lang="en-US" sz="1100" dirty="0" smtClean="0"/>
                <a:t>400</a:t>
              </a:r>
              <a:endParaRPr lang="en-US" sz="1100" dirty="0"/>
            </a:p>
          </p:txBody>
        </p:sp>
        <p:sp>
          <p:nvSpPr>
            <p:cNvPr id="103" name="TextBox 102"/>
            <p:cNvSpPr txBox="1"/>
            <p:nvPr/>
          </p:nvSpPr>
          <p:spPr>
            <a:xfrm rot="2662964">
              <a:off x="7501497" y="2346517"/>
              <a:ext cx="401072" cy="261610"/>
            </a:xfrm>
            <a:prstGeom prst="rect">
              <a:avLst/>
            </a:prstGeom>
            <a:noFill/>
          </p:spPr>
          <p:txBody>
            <a:bodyPr wrap="none" rtlCol="0">
              <a:spAutoFit/>
            </a:bodyPr>
            <a:lstStyle/>
            <a:p>
              <a:r>
                <a:rPr lang="en-US" sz="1100" dirty="0" smtClean="0"/>
                <a:t>327</a:t>
              </a:r>
              <a:endParaRPr lang="en-US" sz="1100" dirty="0"/>
            </a:p>
          </p:txBody>
        </p:sp>
        <p:sp>
          <p:nvSpPr>
            <p:cNvPr id="104" name="TextBox 103"/>
            <p:cNvSpPr txBox="1"/>
            <p:nvPr/>
          </p:nvSpPr>
          <p:spPr>
            <a:xfrm rot="2662964">
              <a:off x="5623794" y="2346517"/>
              <a:ext cx="401072" cy="261610"/>
            </a:xfrm>
            <a:prstGeom prst="rect">
              <a:avLst/>
            </a:prstGeom>
            <a:noFill/>
          </p:spPr>
          <p:txBody>
            <a:bodyPr wrap="none" rtlCol="0">
              <a:spAutoFit/>
            </a:bodyPr>
            <a:lstStyle/>
            <a:p>
              <a:r>
                <a:rPr lang="en-US" sz="1100" dirty="0" smtClean="0"/>
                <a:t>239</a:t>
              </a:r>
              <a:endParaRPr lang="en-US" sz="1100" dirty="0"/>
            </a:p>
          </p:txBody>
        </p:sp>
        <p:sp>
          <p:nvSpPr>
            <p:cNvPr id="105" name="TextBox 104"/>
            <p:cNvSpPr txBox="1"/>
            <p:nvPr/>
          </p:nvSpPr>
          <p:spPr>
            <a:xfrm rot="2662964">
              <a:off x="8322636" y="2346517"/>
              <a:ext cx="401072" cy="261610"/>
            </a:xfrm>
            <a:prstGeom prst="rect">
              <a:avLst/>
            </a:prstGeom>
            <a:noFill/>
          </p:spPr>
          <p:txBody>
            <a:bodyPr wrap="none" rtlCol="0">
              <a:spAutoFit/>
            </a:bodyPr>
            <a:lstStyle/>
            <a:p>
              <a:r>
                <a:rPr lang="en-US" sz="1100" dirty="0" smtClean="0"/>
                <a:t>392</a:t>
              </a:r>
              <a:endParaRPr lang="en-US" sz="1100" dirty="0"/>
            </a:p>
          </p:txBody>
        </p:sp>
        <p:sp>
          <p:nvSpPr>
            <p:cNvPr id="106" name="TextBox 105"/>
            <p:cNvSpPr txBox="1"/>
            <p:nvPr/>
          </p:nvSpPr>
          <p:spPr>
            <a:xfrm rot="2662964">
              <a:off x="6882798" y="2346517"/>
              <a:ext cx="401072" cy="261610"/>
            </a:xfrm>
            <a:prstGeom prst="rect">
              <a:avLst/>
            </a:prstGeom>
            <a:noFill/>
          </p:spPr>
          <p:txBody>
            <a:bodyPr wrap="none" rtlCol="0">
              <a:spAutoFit/>
            </a:bodyPr>
            <a:lstStyle/>
            <a:p>
              <a:r>
                <a:rPr lang="en-US" sz="1100" dirty="0" smtClean="0"/>
                <a:t>280</a:t>
              </a:r>
              <a:endParaRPr lang="en-US" sz="1100" dirty="0"/>
            </a:p>
          </p:txBody>
        </p:sp>
        <p:sp>
          <p:nvSpPr>
            <p:cNvPr id="107" name="TextBox 106"/>
            <p:cNvSpPr txBox="1"/>
            <p:nvPr/>
          </p:nvSpPr>
          <p:spPr>
            <a:xfrm rot="2662964">
              <a:off x="6671258" y="2346517"/>
              <a:ext cx="401072" cy="261610"/>
            </a:xfrm>
            <a:prstGeom prst="rect">
              <a:avLst/>
            </a:prstGeom>
            <a:noFill/>
          </p:spPr>
          <p:txBody>
            <a:bodyPr wrap="none" rtlCol="0">
              <a:spAutoFit/>
            </a:bodyPr>
            <a:lstStyle/>
            <a:p>
              <a:r>
                <a:rPr lang="en-US" sz="1100" dirty="0" smtClean="0"/>
                <a:t>266</a:t>
              </a:r>
              <a:endParaRPr lang="en-US" sz="1100" dirty="0"/>
            </a:p>
          </p:txBody>
        </p:sp>
        <p:sp>
          <p:nvSpPr>
            <p:cNvPr id="108" name="TextBox 107"/>
            <p:cNvSpPr txBox="1"/>
            <p:nvPr/>
          </p:nvSpPr>
          <p:spPr>
            <a:xfrm rot="2662964">
              <a:off x="6473366" y="2346517"/>
              <a:ext cx="401072" cy="261610"/>
            </a:xfrm>
            <a:prstGeom prst="rect">
              <a:avLst/>
            </a:prstGeom>
            <a:noFill/>
          </p:spPr>
          <p:txBody>
            <a:bodyPr wrap="none" rtlCol="0">
              <a:spAutoFit/>
            </a:bodyPr>
            <a:lstStyle/>
            <a:p>
              <a:r>
                <a:rPr lang="en-US" sz="1100" dirty="0" smtClean="0"/>
                <a:t>260</a:t>
              </a:r>
              <a:endParaRPr lang="en-US" sz="1100" dirty="0"/>
            </a:p>
          </p:txBody>
        </p:sp>
        <p:sp>
          <p:nvSpPr>
            <p:cNvPr id="109" name="TextBox 108"/>
            <p:cNvSpPr txBox="1"/>
            <p:nvPr/>
          </p:nvSpPr>
          <p:spPr>
            <a:xfrm rot="2662964">
              <a:off x="6255003" y="2346517"/>
              <a:ext cx="401072" cy="261610"/>
            </a:xfrm>
            <a:prstGeom prst="rect">
              <a:avLst/>
            </a:prstGeom>
            <a:noFill/>
          </p:spPr>
          <p:txBody>
            <a:bodyPr wrap="none" rtlCol="0">
              <a:spAutoFit/>
            </a:bodyPr>
            <a:lstStyle/>
            <a:p>
              <a:r>
                <a:rPr lang="en-US" sz="1100" dirty="0" smtClean="0"/>
                <a:t>255</a:t>
              </a:r>
              <a:endParaRPr lang="en-US" sz="1100" dirty="0"/>
            </a:p>
          </p:txBody>
        </p:sp>
        <p:sp>
          <p:nvSpPr>
            <p:cNvPr id="110" name="TextBox 109"/>
            <p:cNvSpPr txBox="1"/>
            <p:nvPr/>
          </p:nvSpPr>
          <p:spPr>
            <a:xfrm rot="2662964">
              <a:off x="5835333" y="2346517"/>
              <a:ext cx="401072" cy="261610"/>
            </a:xfrm>
            <a:prstGeom prst="rect">
              <a:avLst/>
            </a:prstGeom>
            <a:noFill/>
          </p:spPr>
          <p:txBody>
            <a:bodyPr wrap="none" rtlCol="0">
              <a:spAutoFit/>
            </a:bodyPr>
            <a:lstStyle/>
            <a:p>
              <a:r>
                <a:rPr lang="en-US" sz="1100" dirty="0" smtClean="0"/>
                <a:t>242</a:t>
              </a:r>
              <a:endParaRPr lang="en-US" sz="1100" dirty="0"/>
            </a:p>
          </p:txBody>
        </p:sp>
        <p:sp>
          <p:nvSpPr>
            <p:cNvPr id="111" name="TextBox 110"/>
            <p:cNvSpPr txBox="1"/>
            <p:nvPr/>
          </p:nvSpPr>
          <p:spPr>
            <a:xfrm rot="2662964">
              <a:off x="8124743" y="2346517"/>
              <a:ext cx="401072" cy="261610"/>
            </a:xfrm>
            <a:prstGeom prst="rect">
              <a:avLst/>
            </a:prstGeom>
            <a:noFill/>
          </p:spPr>
          <p:txBody>
            <a:bodyPr wrap="none" rtlCol="0">
              <a:spAutoFit/>
            </a:bodyPr>
            <a:lstStyle/>
            <a:p>
              <a:r>
                <a:rPr lang="en-US" sz="1100" dirty="0" smtClean="0"/>
                <a:t>369</a:t>
              </a:r>
              <a:endParaRPr lang="en-US" sz="1100" dirty="0"/>
            </a:p>
          </p:txBody>
        </p:sp>
        <p:sp>
          <p:nvSpPr>
            <p:cNvPr id="112" name="TextBox 111"/>
            <p:cNvSpPr txBox="1"/>
            <p:nvPr/>
          </p:nvSpPr>
          <p:spPr>
            <a:xfrm rot="2662964">
              <a:off x="7920029" y="2346517"/>
              <a:ext cx="401072" cy="261610"/>
            </a:xfrm>
            <a:prstGeom prst="rect">
              <a:avLst/>
            </a:prstGeom>
            <a:noFill/>
          </p:spPr>
          <p:txBody>
            <a:bodyPr wrap="none" rtlCol="0">
              <a:spAutoFit/>
            </a:bodyPr>
            <a:lstStyle/>
            <a:p>
              <a:r>
                <a:rPr lang="en-US" sz="1100" dirty="0" smtClean="0"/>
                <a:t>336</a:t>
              </a:r>
              <a:endParaRPr lang="en-US" sz="1100" dirty="0"/>
            </a:p>
          </p:txBody>
        </p:sp>
        <p:sp>
          <p:nvSpPr>
            <p:cNvPr id="113" name="TextBox 112"/>
            <p:cNvSpPr txBox="1"/>
            <p:nvPr/>
          </p:nvSpPr>
          <p:spPr>
            <a:xfrm rot="2662964">
              <a:off x="7715312" y="2346517"/>
              <a:ext cx="401072" cy="261610"/>
            </a:xfrm>
            <a:prstGeom prst="rect">
              <a:avLst/>
            </a:prstGeom>
            <a:noFill/>
          </p:spPr>
          <p:txBody>
            <a:bodyPr wrap="none" rtlCol="0">
              <a:spAutoFit/>
            </a:bodyPr>
            <a:lstStyle/>
            <a:p>
              <a:r>
                <a:rPr lang="en-US" sz="1100" dirty="0" smtClean="0"/>
                <a:t>332</a:t>
              </a:r>
              <a:endParaRPr lang="en-US" sz="1100" dirty="0"/>
            </a:p>
          </p:txBody>
        </p:sp>
        <p:sp>
          <p:nvSpPr>
            <p:cNvPr id="114" name="TextBox 113"/>
            <p:cNvSpPr txBox="1"/>
            <p:nvPr/>
          </p:nvSpPr>
          <p:spPr>
            <a:xfrm rot="2662964">
              <a:off x="7303604" y="2346517"/>
              <a:ext cx="401072" cy="261610"/>
            </a:xfrm>
            <a:prstGeom prst="rect">
              <a:avLst/>
            </a:prstGeom>
            <a:noFill/>
          </p:spPr>
          <p:txBody>
            <a:bodyPr wrap="none" rtlCol="0">
              <a:spAutoFit/>
            </a:bodyPr>
            <a:lstStyle/>
            <a:p>
              <a:r>
                <a:rPr lang="en-US" sz="1100" dirty="0" smtClean="0"/>
                <a:t>301</a:t>
              </a:r>
              <a:endParaRPr lang="en-US" sz="1100" dirty="0"/>
            </a:p>
          </p:txBody>
        </p:sp>
        <p:sp>
          <p:nvSpPr>
            <p:cNvPr id="115" name="TextBox 114"/>
            <p:cNvSpPr txBox="1"/>
            <p:nvPr/>
          </p:nvSpPr>
          <p:spPr>
            <a:xfrm rot="2662964">
              <a:off x="7085241" y="2346517"/>
              <a:ext cx="401072" cy="261610"/>
            </a:xfrm>
            <a:prstGeom prst="rect">
              <a:avLst/>
            </a:prstGeom>
            <a:noFill/>
          </p:spPr>
          <p:txBody>
            <a:bodyPr wrap="none" rtlCol="0">
              <a:spAutoFit/>
            </a:bodyPr>
            <a:lstStyle/>
            <a:p>
              <a:r>
                <a:rPr lang="en-US" sz="1100" dirty="0" smtClean="0"/>
                <a:t>298</a:t>
              </a:r>
              <a:endParaRPr lang="en-US" sz="1100" dirty="0"/>
            </a:p>
          </p:txBody>
        </p:sp>
        <p:sp>
          <p:nvSpPr>
            <p:cNvPr id="116" name="TextBox 115"/>
            <p:cNvSpPr txBox="1"/>
            <p:nvPr/>
          </p:nvSpPr>
          <p:spPr>
            <a:xfrm rot="2662964">
              <a:off x="4362008" y="2346517"/>
              <a:ext cx="401072" cy="261610"/>
            </a:xfrm>
            <a:prstGeom prst="rect">
              <a:avLst/>
            </a:prstGeom>
            <a:noFill/>
          </p:spPr>
          <p:txBody>
            <a:bodyPr wrap="none" rtlCol="0">
              <a:spAutoFit/>
            </a:bodyPr>
            <a:lstStyle/>
            <a:p>
              <a:r>
                <a:rPr lang="en-US" sz="1100" dirty="0" smtClean="0"/>
                <a:t>142</a:t>
              </a:r>
              <a:endParaRPr lang="en-US" sz="1100" dirty="0"/>
            </a:p>
          </p:txBody>
        </p:sp>
        <p:sp>
          <p:nvSpPr>
            <p:cNvPr id="118" name="TextBox 117"/>
            <p:cNvSpPr txBox="1"/>
            <p:nvPr/>
          </p:nvSpPr>
          <p:spPr>
            <a:xfrm rot="2662964">
              <a:off x="6050787" y="2361757"/>
              <a:ext cx="401072" cy="261610"/>
            </a:xfrm>
            <a:prstGeom prst="rect">
              <a:avLst/>
            </a:prstGeom>
            <a:noFill/>
          </p:spPr>
          <p:txBody>
            <a:bodyPr wrap="none" rtlCol="0">
              <a:spAutoFit/>
            </a:bodyPr>
            <a:lstStyle/>
            <a:p>
              <a:r>
                <a:rPr lang="en-US" sz="1100" dirty="0" smtClean="0"/>
                <a:t>250</a:t>
              </a:r>
              <a:endParaRPr lang="en-US" sz="1100" dirty="0"/>
            </a:p>
          </p:txBody>
        </p:sp>
        <p:sp>
          <p:nvSpPr>
            <p:cNvPr id="119" name="TextBox 118"/>
            <p:cNvSpPr txBox="1"/>
            <p:nvPr/>
          </p:nvSpPr>
          <p:spPr>
            <a:xfrm rot="2662964">
              <a:off x="9184845" y="2361757"/>
              <a:ext cx="401072" cy="261610"/>
            </a:xfrm>
            <a:prstGeom prst="rect">
              <a:avLst/>
            </a:prstGeom>
            <a:noFill/>
          </p:spPr>
          <p:txBody>
            <a:bodyPr wrap="none" rtlCol="0">
              <a:spAutoFit/>
            </a:bodyPr>
            <a:lstStyle/>
            <a:p>
              <a:r>
                <a:rPr lang="en-US" sz="1100" dirty="0" smtClean="0"/>
                <a:t>426</a:t>
              </a:r>
              <a:endParaRPr lang="en-US" sz="1100" dirty="0"/>
            </a:p>
          </p:txBody>
        </p:sp>
      </p:grpSp>
      <p:grpSp>
        <p:nvGrpSpPr>
          <p:cNvPr id="224" name="Group 223"/>
          <p:cNvGrpSpPr/>
          <p:nvPr/>
        </p:nvGrpSpPr>
        <p:grpSpPr>
          <a:xfrm>
            <a:off x="9661146" y="4248041"/>
            <a:ext cx="959183" cy="1422528"/>
            <a:chOff x="9661146" y="3004457"/>
            <a:chExt cx="959183" cy="1422528"/>
          </a:xfrm>
        </p:grpSpPr>
        <p:pic>
          <p:nvPicPr>
            <p:cNvPr id="225" name="Picture 224"/>
            <p:cNvPicPr>
              <a:picLocks noChangeAspect="1"/>
            </p:cNvPicPr>
            <p:nvPr/>
          </p:nvPicPr>
          <p:blipFill rotWithShape="1">
            <a:blip r:embed="rId6"/>
            <a:srcRect l="36455" r="24671"/>
            <a:stretch/>
          </p:blipFill>
          <p:spPr>
            <a:xfrm>
              <a:off x="10045336" y="3023320"/>
              <a:ext cx="352697" cy="1403665"/>
            </a:xfrm>
            <a:prstGeom prst="rect">
              <a:avLst/>
            </a:prstGeom>
          </p:spPr>
        </p:pic>
        <p:sp>
          <p:nvSpPr>
            <p:cNvPr id="226" name="TextBox 225"/>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227" name="TextBox 226"/>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228" name="TextBox 227"/>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33970175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a:srcRect t="54094"/>
          <a:stretch/>
        </p:blipFill>
        <p:spPr>
          <a:xfrm>
            <a:off x="420324" y="1940686"/>
            <a:ext cx="10466832" cy="4806314"/>
          </a:xfrm>
          <a:prstGeom prst="rect">
            <a:avLst/>
          </a:prstGeom>
        </p:spPr>
      </p:pic>
      <p:cxnSp>
        <p:nvCxnSpPr>
          <p:cNvPr id="5" name="Straight Connector 4"/>
          <p:cNvCxnSpPr/>
          <p:nvPr/>
        </p:nvCxnSpPr>
        <p:spPr>
          <a:xfrm>
            <a:off x="4662377" y="1467293"/>
            <a:ext cx="1351736" cy="534379"/>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6992203" y="1451212"/>
            <a:ext cx="1035378" cy="550460"/>
          </a:xfrm>
          <a:prstGeom prst="line">
            <a:avLst/>
          </a:prstGeom>
          <a:ln w="12700">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8304028" y="1472609"/>
            <a:ext cx="1206796" cy="531628"/>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10722591" y="1451213"/>
            <a:ext cx="9099" cy="559557"/>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908300" y="1485900"/>
            <a:ext cx="1067748" cy="515772"/>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787650" y="1492250"/>
            <a:ext cx="766615" cy="513971"/>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144398" y="1544414"/>
            <a:ext cx="367408" cy="307777"/>
          </a:xfrm>
          <a:prstGeom prst="rect">
            <a:avLst/>
          </a:prstGeom>
          <a:noFill/>
        </p:spPr>
        <p:txBody>
          <a:bodyPr wrap="none" rtlCol="0">
            <a:spAutoFit/>
          </a:bodyPr>
          <a:lstStyle/>
          <a:p>
            <a:r>
              <a:rPr lang="en-US" sz="1400" dirty="0" smtClean="0"/>
              <a:t>54</a:t>
            </a:r>
            <a:endParaRPr lang="en-US" sz="1400" dirty="0"/>
          </a:p>
        </p:txBody>
      </p:sp>
      <p:sp>
        <p:nvSpPr>
          <p:cNvPr id="43" name="TextBox 42"/>
          <p:cNvSpPr txBox="1"/>
          <p:nvPr/>
        </p:nvSpPr>
        <p:spPr>
          <a:xfrm>
            <a:off x="6783181" y="1544414"/>
            <a:ext cx="367408" cy="307777"/>
          </a:xfrm>
          <a:prstGeom prst="rect">
            <a:avLst/>
          </a:prstGeom>
          <a:noFill/>
        </p:spPr>
        <p:txBody>
          <a:bodyPr wrap="none" rtlCol="0">
            <a:spAutoFit/>
          </a:bodyPr>
          <a:lstStyle/>
          <a:p>
            <a:r>
              <a:rPr lang="en-US" sz="1400" dirty="0" smtClean="0"/>
              <a:t>39</a:t>
            </a:r>
            <a:endParaRPr lang="en-US" sz="1400" dirty="0"/>
          </a:p>
        </p:txBody>
      </p:sp>
      <p:cxnSp>
        <p:nvCxnSpPr>
          <p:cNvPr id="54" name="Straight Arrow Connector 53"/>
          <p:cNvCxnSpPr/>
          <p:nvPr/>
        </p:nvCxnSpPr>
        <p:spPr>
          <a:xfrm>
            <a:off x="1621465" y="1828800"/>
            <a:ext cx="1515140" cy="5316"/>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3822405" y="1823484"/>
            <a:ext cx="1509823" cy="5316"/>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4281985" y="1544414"/>
            <a:ext cx="367408" cy="307777"/>
          </a:xfrm>
          <a:prstGeom prst="rect">
            <a:avLst/>
          </a:prstGeom>
          <a:noFill/>
        </p:spPr>
        <p:txBody>
          <a:bodyPr wrap="none" rtlCol="0">
            <a:spAutoFit/>
          </a:bodyPr>
          <a:lstStyle/>
          <a:p>
            <a:r>
              <a:rPr lang="en-US" sz="1400" dirty="0" smtClean="0"/>
              <a:t>54</a:t>
            </a:r>
            <a:endParaRPr lang="en-US" sz="1400" dirty="0"/>
          </a:p>
        </p:txBody>
      </p:sp>
      <p:cxnSp>
        <p:nvCxnSpPr>
          <p:cNvPr id="62" name="Straight Connector 61"/>
          <p:cNvCxnSpPr/>
          <p:nvPr/>
        </p:nvCxnSpPr>
        <p:spPr>
          <a:xfrm>
            <a:off x="5364126" y="1461977"/>
            <a:ext cx="1259958" cy="542260"/>
          </a:xfrm>
          <a:prstGeom prst="line">
            <a:avLst/>
          </a:prstGeom>
          <a:ln w="12700">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6443330" y="1823484"/>
            <a:ext cx="1095154"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flipV="1">
            <a:off x="8623005" y="1477926"/>
            <a:ext cx="1061139" cy="525757"/>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8130708" y="1544414"/>
            <a:ext cx="367408" cy="307777"/>
          </a:xfrm>
          <a:prstGeom prst="rect">
            <a:avLst/>
          </a:prstGeom>
          <a:noFill/>
        </p:spPr>
        <p:txBody>
          <a:bodyPr wrap="none" rtlCol="0">
            <a:spAutoFit/>
          </a:bodyPr>
          <a:lstStyle/>
          <a:p>
            <a:r>
              <a:rPr lang="en-US" sz="1400" dirty="0" smtClean="0"/>
              <a:t>39</a:t>
            </a:r>
            <a:endParaRPr lang="en-US" sz="1400" dirty="0"/>
          </a:p>
        </p:txBody>
      </p:sp>
      <p:cxnSp>
        <p:nvCxnSpPr>
          <p:cNvPr id="89" name="Straight Connector 88"/>
          <p:cNvCxnSpPr/>
          <p:nvPr/>
        </p:nvCxnSpPr>
        <p:spPr>
          <a:xfrm flipH="1">
            <a:off x="1536405" y="1497874"/>
            <a:ext cx="39846" cy="506363"/>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a:off x="7855690" y="1823484"/>
            <a:ext cx="1095154" cy="0"/>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a:off x="9549811" y="1823484"/>
            <a:ext cx="1095154" cy="0"/>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9989634" y="1544414"/>
            <a:ext cx="367408" cy="307777"/>
          </a:xfrm>
          <a:prstGeom prst="rect">
            <a:avLst/>
          </a:prstGeom>
          <a:noFill/>
        </p:spPr>
        <p:txBody>
          <a:bodyPr wrap="none" rtlCol="0">
            <a:spAutoFit/>
          </a:bodyPr>
          <a:lstStyle/>
          <a:p>
            <a:r>
              <a:rPr lang="en-US" sz="1400" dirty="0" smtClean="0"/>
              <a:t>28</a:t>
            </a:r>
            <a:endParaRPr lang="en-US" sz="1400" dirty="0"/>
          </a:p>
        </p:txBody>
      </p:sp>
      <p:sp>
        <p:nvSpPr>
          <p:cNvPr id="97" name="TextBox 96"/>
          <p:cNvSpPr txBox="1"/>
          <p:nvPr/>
        </p:nvSpPr>
        <p:spPr>
          <a:xfrm>
            <a:off x="1965960" y="731520"/>
            <a:ext cx="813043" cy="276999"/>
          </a:xfrm>
          <a:prstGeom prst="rect">
            <a:avLst/>
          </a:prstGeom>
          <a:noFill/>
        </p:spPr>
        <p:txBody>
          <a:bodyPr wrap="none" rtlCol="0">
            <a:spAutoFit/>
          </a:bodyPr>
          <a:lstStyle/>
          <a:p>
            <a:r>
              <a:rPr lang="en-US" sz="1200" dirty="0" smtClean="0"/>
              <a:t>48320000</a:t>
            </a:r>
            <a:endParaRPr lang="en-US" sz="1200" dirty="0"/>
          </a:p>
        </p:txBody>
      </p:sp>
      <p:sp>
        <p:nvSpPr>
          <p:cNvPr id="98" name="TextBox 97"/>
          <p:cNvSpPr txBox="1"/>
          <p:nvPr/>
        </p:nvSpPr>
        <p:spPr>
          <a:xfrm>
            <a:off x="3499104" y="731520"/>
            <a:ext cx="813043" cy="276999"/>
          </a:xfrm>
          <a:prstGeom prst="rect">
            <a:avLst/>
          </a:prstGeom>
          <a:noFill/>
        </p:spPr>
        <p:txBody>
          <a:bodyPr wrap="none" rtlCol="0">
            <a:spAutoFit/>
          </a:bodyPr>
          <a:lstStyle/>
          <a:p>
            <a:r>
              <a:rPr lang="en-US" sz="1200" dirty="0" smtClean="0"/>
              <a:t>48300000</a:t>
            </a:r>
            <a:endParaRPr lang="en-US" sz="1200" dirty="0"/>
          </a:p>
        </p:txBody>
      </p:sp>
      <p:sp>
        <p:nvSpPr>
          <p:cNvPr id="99" name="TextBox 98"/>
          <p:cNvSpPr txBox="1"/>
          <p:nvPr/>
        </p:nvSpPr>
        <p:spPr>
          <a:xfrm>
            <a:off x="5035296" y="731520"/>
            <a:ext cx="813043" cy="276999"/>
          </a:xfrm>
          <a:prstGeom prst="rect">
            <a:avLst/>
          </a:prstGeom>
          <a:noFill/>
        </p:spPr>
        <p:txBody>
          <a:bodyPr wrap="none" rtlCol="0">
            <a:spAutoFit/>
          </a:bodyPr>
          <a:lstStyle/>
          <a:p>
            <a:r>
              <a:rPr lang="en-US" sz="1200" dirty="0" smtClean="0"/>
              <a:t>48280000</a:t>
            </a:r>
            <a:endParaRPr lang="en-US" sz="1200" dirty="0"/>
          </a:p>
        </p:txBody>
      </p:sp>
      <p:sp>
        <p:nvSpPr>
          <p:cNvPr id="100" name="TextBox 99"/>
          <p:cNvSpPr txBox="1"/>
          <p:nvPr/>
        </p:nvSpPr>
        <p:spPr>
          <a:xfrm>
            <a:off x="6580632" y="731520"/>
            <a:ext cx="813043" cy="276999"/>
          </a:xfrm>
          <a:prstGeom prst="rect">
            <a:avLst/>
          </a:prstGeom>
          <a:noFill/>
        </p:spPr>
        <p:txBody>
          <a:bodyPr wrap="none" rtlCol="0">
            <a:spAutoFit/>
          </a:bodyPr>
          <a:lstStyle/>
          <a:p>
            <a:r>
              <a:rPr lang="en-US" sz="1200" dirty="0" smtClean="0"/>
              <a:t>48260000</a:t>
            </a:r>
            <a:endParaRPr lang="en-US" sz="1200" dirty="0"/>
          </a:p>
        </p:txBody>
      </p:sp>
      <p:sp>
        <p:nvSpPr>
          <p:cNvPr id="101" name="TextBox 100"/>
          <p:cNvSpPr txBox="1"/>
          <p:nvPr/>
        </p:nvSpPr>
        <p:spPr>
          <a:xfrm>
            <a:off x="8135112" y="731520"/>
            <a:ext cx="813043" cy="276999"/>
          </a:xfrm>
          <a:prstGeom prst="rect">
            <a:avLst/>
          </a:prstGeom>
          <a:noFill/>
        </p:spPr>
        <p:txBody>
          <a:bodyPr wrap="none" rtlCol="0">
            <a:spAutoFit/>
          </a:bodyPr>
          <a:lstStyle/>
          <a:p>
            <a:r>
              <a:rPr lang="en-US" sz="1200" dirty="0" smtClean="0"/>
              <a:t>48240000</a:t>
            </a:r>
            <a:endParaRPr lang="en-US" sz="1200" dirty="0"/>
          </a:p>
        </p:txBody>
      </p:sp>
      <p:sp>
        <p:nvSpPr>
          <p:cNvPr id="102" name="TextBox 101"/>
          <p:cNvSpPr txBox="1"/>
          <p:nvPr/>
        </p:nvSpPr>
        <p:spPr>
          <a:xfrm>
            <a:off x="9680448" y="731520"/>
            <a:ext cx="813043" cy="276999"/>
          </a:xfrm>
          <a:prstGeom prst="rect">
            <a:avLst/>
          </a:prstGeom>
          <a:noFill/>
        </p:spPr>
        <p:txBody>
          <a:bodyPr wrap="none" rtlCol="0">
            <a:spAutoFit/>
          </a:bodyPr>
          <a:lstStyle/>
          <a:p>
            <a:r>
              <a:rPr lang="en-US" sz="1200" dirty="0" smtClean="0"/>
              <a:t>48220000</a:t>
            </a:r>
            <a:endParaRPr lang="en-US" sz="1200" dirty="0"/>
          </a:p>
        </p:txBody>
      </p:sp>
      <p:sp>
        <p:nvSpPr>
          <p:cNvPr id="112" name="Rectangle 111"/>
          <p:cNvSpPr/>
          <p:nvPr/>
        </p:nvSpPr>
        <p:spPr>
          <a:xfrm>
            <a:off x="1243584" y="1387204"/>
            <a:ext cx="9594935" cy="932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p:nvPicPr>
        <p:blipFill rotWithShape="1">
          <a:blip r:embed="rId4"/>
          <a:srcRect l="25094" t="83620" r="25138" b="9227"/>
          <a:stretch/>
        </p:blipFill>
        <p:spPr>
          <a:xfrm>
            <a:off x="1543050" y="463902"/>
            <a:ext cx="9344105" cy="385900"/>
          </a:xfrm>
          <a:prstGeom prst="rect">
            <a:avLst/>
          </a:prstGeom>
        </p:spPr>
      </p:pic>
      <p:grpSp>
        <p:nvGrpSpPr>
          <p:cNvPr id="113" name="Group 112"/>
          <p:cNvGrpSpPr/>
          <p:nvPr/>
        </p:nvGrpSpPr>
        <p:grpSpPr>
          <a:xfrm>
            <a:off x="9661146" y="4248041"/>
            <a:ext cx="959183" cy="1422528"/>
            <a:chOff x="9661146" y="3004457"/>
            <a:chExt cx="959183" cy="1422528"/>
          </a:xfrm>
        </p:grpSpPr>
        <p:pic>
          <p:nvPicPr>
            <p:cNvPr id="114" name="Picture 113"/>
            <p:cNvPicPr>
              <a:picLocks noChangeAspect="1"/>
            </p:cNvPicPr>
            <p:nvPr/>
          </p:nvPicPr>
          <p:blipFill rotWithShape="1">
            <a:blip r:embed="rId5"/>
            <a:srcRect l="36455" r="24671"/>
            <a:stretch/>
          </p:blipFill>
          <p:spPr>
            <a:xfrm>
              <a:off x="10045336" y="3023320"/>
              <a:ext cx="352697" cy="1403665"/>
            </a:xfrm>
            <a:prstGeom prst="rect">
              <a:avLst/>
            </a:prstGeom>
          </p:spPr>
        </p:pic>
        <p:sp>
          <p:nvSpPr>
            <p:cNvPr id="115" name="TextBox 114"/>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116" name="TextBox 115"/>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117" name="TextBox 116"/>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grpSp>
        <p:nvGrpSpPr>
          <p:cNvPr id="2" name="Group 1"/>
          <p:cNvGrpSpPr/>
          <p:nvPr/>
        </p:nvGrpSpPr>
        <p:grpSpPr>
          <a:xfrm>
            <a:off x="5530560" y="931158"/>
            <a:ext cx="5307959" cy="417052"/>
            <a:chOff x="5530560" y="556254"/>
            <a:chExt cx="5307959" cy="417052"/>
          </a:xfrm>
        </p:grpSpPr>
        <p:sp>
          <p:nvSpPr>
            <p:cNvPr id="12" name="TextBox 11"/>
            <p:cNvSpPr txBox="1"/>
            <p:nvPr/>
          </p:nvSpPr>
          <p:spPr>
            <a:xfrm>
              <a:off x="5672139" y="556254"/>
              <a:ext cx="1000186" cy="369332"/>
            </a:xfrm>
            <a:prstGeom prst="rect">
              <a:avLst/>
            </a:prstGeom>
            <a:noFill/>
          </p:spPr>
          <p:txBody>
            <a:bodyPr wrap="square" rtlCol="0">
              <a:spAutoFit/>
            </a:bodyPr>
            <a:lstStyle/>
            <a:p>
              <a:r>
                <a:rPr lang="en-US" dirty="0" err="1" smtClean="0"/>
                <a:t>COL1A1</a:t>
              </a:r>
              <a:endParaRPr lang="en-US" dirty="0"/>
            </a:p>
          </p:txBody>
        </p:sp>
        <p:cxnSp>
          <p:nvCxnSpPr>
            <p:cNvPr id="13" name="Straight Connector 12"/>
            <p:cNvCxnSpPr/>
            <p:nvPr/>
          </p:nvCxnSpPr>
          <p:spPr>
            <a:xfrm flipV="1">
              <a:off x="5530560" y="972028"/>
              <a:ext cx="1534775" cy="692"/>
            </a:xfrm>
            <a:prstGeom prst="line">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9506386" y="972427"/>
              <a:ext cx="1332133" cy="879"/>
            </a:xfrm>
            <a:prstGeom prst="line">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7721536" y="556254"/>
              <a:ext cx="763956" cy="369332"/>
            </a:xfrm>
            <a:prstGeom prst="rect">
              <a:avLst/>
            </a:prstGeom>
            <a:noFill/>
          </p:spPr>
          <p:txBody>
            <a:bodyPr wrap="square" rtlCol="0">
              <a:spAutoFit/>
            </a:bodyPr>
            <a:lstStyle/>
            <a:p>
              <a:r>
                <a:rPr lang="en-US" dirty="0" err="1" smtClean="0"/>
                <a:t>SGCA</a:t>
              </a:r>
              <a:endParaRPr lang="en-US" dirty="0"/>
            </a:p>
          </p:txBody>
        </p:sp>
        <p:sp>
          <p:nvSpPr>
            <p:cNvPr id="20" name="TextBox 19"/>
            <p:cNvSpPr txBox="1"/>
            <p:nvPr/>
          </p:nvSpPr>
          <p:spPr>
            <a:xfrm>
              <a:off x="9587626" y="556254"/>
              <a:ext cx="1107755" cy="369332"/>
            </a:xfrm>
            <a:prstGeom prst="rect">
              <a:avLst/>
            </a:prstGeom>
            <a:noFill/>
          </p:spPr>
          <p:txBody>
            <a:bodyPr wrap="square" rtlCol="0">
              <a:spAutoFit/>
            </a:bodyPr>
            <a:lstStyle/>
            <a:p>
              <a:r>
                <a:rPr lang="en-US" dirty="0" err="1" smtClean="0"/>
                <a:t>PPP1R9B</a:t>
              </a:r>
              <a:endParaRPr lang="en-US" dirty="0"/>
            </a:p>
          </p:txBody>
        </p:sp>
        <p:cxnSp>
          <p:nvCxnSpPr>
            <p:cNvPr id="24" name="Straight Connector 23"/>
            <p:cNvCxnSpPr/>
            <p:nvPr/>
          </p:nvCxnSpPr>
          <p:spPr>
            <a:xfrm>
              <a:off x="7573333" y="966289"/>
              <a:ext cx="929539" cy="3218"/>
            </a:xfrm>
            <a:prstGeom prst="line">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65171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stretch>
            <a:fillRect/>
          </a:stretch>
        </p:blipFill>
        <p:spPr>
          <a:xfrm>
            <a:off x="2467495" y="413540"/>
            <a:ext cx="7257010" cy="6008054"/>
          </a:xfrm>
          <a:prstGeom prst="rect">
            <a:avLst/>
          </a:prstGeom>
        </p:spPr>
      </p:pic>
    </p:spTree>
    <p:extLst>
      <p:ext uri="{BB962C8B-B14F-4D97-AF65-F5344CB8AC3E}">
        <p14:creationId xmlns:p14="http://schemas.microsoft.com/office/powerpoint/2010/main" val="33694184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4570892" y="128870"/>
            <a:ext cx="3050217" cy="6649217"/>
          </a:xfrm>
          <a:prstGeom prst="rect">
            <a:avLst/>
          </a:prstGeom>
        </p:spPr>
      </p:pic>
    </p:spTree>
    <p:extLst>
      <p:ext uri="{BB962C8B-B14F-4D97-AF65-F5344CB8AC3E}">
        <p14:creationId xmlns:p14="http://schemas.microsoft.com/office/powerpoint/2010/main" val="12177616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710997" y="5808676"/>
            <a:ext cx="10937965" cy="645223"/>
            <a:chOff x="627018" y="107682"/>
            <a:chExt cx="10937965" cy="645223"/>
          </a:xfrm>
        </p:grpSpPr>
        <p:pic>
          <p:nvPicPr>
            <p:cNvPr id="536" name="Picture 535"/>
            <p:cNvPicPr>
              <a:picLocks noChangeAspect="1"/>
            </p:cNvPicPr>
            <p:nvPr/>
          </p:nvPicPr>
          <p:blipFill rotWithShape="1">
            <a:blip r:embed="rId3"/>
            <a:srcRect t="86610"/>
            <a:stretch/>
          </p:blipFill>
          <p:spPr>
            <a:xfrm>
              <a:off x="627018" y="107682"/>
              <a:ext cx="10937965" cy="368749"/>
            </a:xfrm>
            <a:prstGeom prst="rect">
              <a:avLst/>
            </a:prstGeom>
          </p:spPr>
        </p:pic>
        <p:grpSp>
          <p:nvGrpSpPr>
            <p:cNvPr id="4" name="Group 3"/>
            <p:cNvGrpSpPr/>
            <p:nvPr/>
          </p:nvGrpSpPr>
          <p:grpSpPr>
            <a:xfrm>
              <a:off x="2129096" y="362732"/>
              <a:ext cx="9037007" cy="390173"/>
              <a:chOff x="2129096" y="876294"/>
              <a:chExt cx="9037007" cy="390173"/>
            </a:xfrm>
          </p:grpSpPr>
          <p:sp>
            <p:nvSpPr>
              <p:cNvPr id="15" name="TextBox 14"/>
              <p:cNvSpPr txBox="1"/>
              <p:nvPr/>
            </p:nvSpPr>
            <p:spPr>
              <a:xfrm>
                <a:off x="5707050" y="876294"/>
                <a:ext cx="760144" cy="307777"/>
              </a:xfrm>
              <a:prstGeom prst="rect">
                <a:avLst/>
              </a:prstGeom>
              <a:noFill/>
            </p:spPr>
            <p:txBody>
              <a:bodyPr wrap="none" rtlCol="0">
                <a:spAutoFit/>
              </a:bodyPr>
              <a:lstStyle/>
              <a:p>
                <a:r>
                  <a:rPr lang="en-US" sz="1400" dirty="0" err="1" smtClean="0"/>
                  <a:t>COL1A1</a:t>
                </a:r>
                <a:endParaRPr lang="en-US" sz="1400" dirty="0"/>
              </a:p>
            </p:txBody>
          </p:sp>
          <p:cxnSp>
            <p:nvCxnSpPr>
              <p:cNvPr id="13" name="Straight Connector 12"/>
              <p:cNvCxnSpPr/>
              <p:nvPr/>
            </p:nvCxnSpPr>
            <p:spPr>
              <a:xfrm flipV="1">
                <a:off x="5706485" y="1263321"/>
                <a:ext cx="838809" cy="3146"/>
              </a:xfrm>
              <a:prstGeom prst="line">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8938969" y="1263321"/>
                <a:ext cx="854242" cy="0"/>
              </a:xfrm>
              <a:prstGeom prst="line">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2129096" y="1263321"/>
                <a:ext cx="806724" cy="865"/>
              </a:xfrm>
              <a:prstGeom prst="line">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8012538" y="1263321"/>
                <a:ext cx="782661" cy="864"/>
              </a:xfrm>
              <a:prstGeom prst="line">
                <a:avLst/>
              </a:prstGeom>
              <a:ln w="76200">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9793211" y="1263321"/>
                <a:ext cx="746567" cy="864"/>
              </a:xfrm>
              <a:prstGeom prst="line">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22" name="TextBox 621"/>
              <p:cNvSpPr txBox="1"/>
              <p:nvPr/>
            </p:nvSpPr>
            <p:spPr>
              <a:xfrm>
                <a:off x="2184958" y="876294"/>
                <a:ext cx="760144" cy="307777"/>
              </a:xfrm>
              <a:prstGeom prst="rect">
                <a:avLst/>
              </a:prstGeom>
              <a:noFill/>
            </p:spPr>
            <p:txBody>
              <a:bodyPr wrap="none" rtlCol="0">
                <a:spAutoFit/>
              </a:bodyPr>
              <a:lstStyle/>
              <a:p>
                <a:r>
                  <a:rPr lang="en-US" sz="1400" dirty="0" err="1" smtClean="0"/>
                  <a:t>TMEM2</a:t>
                </a:r>
                <a:endParaRPr lang="en-US" sz="1400" dirty="0"/>
              </a:p>
            </p:txBody>
          </p:sp>
          <p:sp>
            <p:nvSpPr>
              <p:cNvPr id="623" name="TextBox 622"/>
              <p:cNvSpPr txBox="1"/>
              <p:nvPr/>
            </p:nvSpPr>
            <p:spPr>
              <a:xfrm>
                <a:off x="6832001" y="876294"/>
                <a:ext cx="580608" cy="307777"/>
              </a:xfrm>
              <a:prstGeom prst="rect">
                <a:avLst/>
              </a:prstGeom>
              <a:noFill/>
            </p:spPr>
            <p:txBody>
              <a:bodyPr wrap="none" rtlCol="0">
                <a:spAutoFit/>
              </a:bodyPr>
              <a:lstStyle/>
              <a:p>
                <a:r>
                  <a:rPr lang="en-US" sz="1400" dirty="0" err="1" smtClean="0"/>
                  <a:t>SGCA</a:t>
                </a:r>
                <a:endParaRPr lang="en-US" sz="1400" dirty="0"/>
              </a:p>
            </p:txBody>
          </p:sp>
          <p:sp>
            <p:nvSpPr>
              <p:cNvPr id="624" name="TextBox 623"/>
              <p:cNvSpPr txBox="1"/>
              <p:nvPr/>
            </p:nvSpPr>
            <p:spPr>
              <a:xfrm>
                <a:off x="7968480" y="876294"/>
                <a:ext cx="841897" cy="307777"/>
              </a:xfrm>
              <a:prstGeom prst="rect">
                <a:avLst/>
              </a:prstGeom>
              <a:noFill/>
            </p:spPr>
            <p:txBody>
              <a:bodyPr wrap="none" rtlCol="0">
                <a:spAutoFit/>
              </a:bodyPr>
              <a:lstStyle/>
              <a:p>
                <a:r>
                  <a:rPr lang="en-US" sz="1400" dirty="0" err="1" smtClean="0"/>
                  <a:t>PPP1R9B</a:t>
                </a:r>
                <a:endParaRPr lang="en-US" sz="1400" dirty="0"/>
              </a:p>
            </p:txBody>
          </p:sp>
          <p:sp>
            <p:nvSpPr>
              <p:cNvPr id="626" name="TextBox 625"/>
              <p:cNvSpPr txBox="1"/>
              <p:nvPr/>
            </p:nvSpPr>
            <p:spPr>
              <a:xfrm>
                <a:off x="8915491" y="876294"/>
                <a:ext cx="816506" cy="307777"/>
              </a:xfrm>
              <a:prstGeom prst="rect">
                <a:avLst/>
              </a:prstGeom>
              <a:noFill/>
            </p:spPr>
            <p:txBody>
              <a:bodyPr wrap="none" rtlCol="0">
                <a:spAutoFit/>
              </a:bodyPr>
              <a:lstStyle/>
              <a:p>
                <a:r>
                  <a:rPr lang="en-US" sz="1400" dirty="0" err="1"/>
                  <a:t>SAMD14</a:t>
                </a:r>
                <a:endParaRPr lang="en-US" sz="1400" dirty="0"/>
              </a:p>
            </p:txBody>
          </p:sp>
          <p:sp>
            <p:nvSpPr>
              <p:cNvPr id="627" name="TextBox 626"/>
              <p:cNvSpPr txBox="1"/>
              <p:nvPr/>
            </p:nvSpPr>
            <p:spPr>
              <a:xfrm>
                <a:off x="9830217" y="876294"/>
                <a:ext cx="572593" cy="307777"/>
              </a:xfrm>
              <a:prstGeom prst="rect">
                <a:avLst/>
              </a:prstGeom>
              <a:noFill/>
            </p:spPr>
            <p:txBody>
              <a:bodyPr wrap="none" rtlCol="0">
                <a:spAutoFit/>
              </a:bodyPr>
              <a:lstStyle/>
              <a:p>
                <a:r>
                  <a:rPr lang="en-US" sz="1400" dirty="0" err="1" smtClean="0"/>
                  <a:t>PDK2</a:t>
                </a:r>
                <a:endParaRPr lang="en-US" sz="1400" dirty="0"/>
              </a:p>
            </p:txBody>
          </p:sp>
          <p:cxnSp>
            <p:nvCxnSpPr>
              <p:cNvPr id="633" name="Straight Connector 632"/>
              <p:cNvCxnSpPr/>
              <p:nvPr/>
            </p:nvCxnSpPr>
            <p:spPr>
              <a:xfrm flipV="1">
                <a:off x="6885087" y="1257558"/>
                <a:ext cx="466323" cy="8909"/>
              </a:xfrm>
              <a:prstGeom prst="line">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6" name="Straight Connector 635"/>
              <p:cNvCxnSpPr/>
              <p:nvPr/>
            </p:nvCxnSpPr>
            <p:spPr>
              <a:xfrm flipV="1">
                <a:off x="10653208" y="1260566"/>
                <a:ext cx="380553" cy="3619"/>
              </a:xfrm>
              <a:prstGeom prst="line">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38" name="TextBox 637"/>
              <p:cNvSpPr txBox="1"/>
              <p:nvPr/>
            </p:nvSpPr>
            <p:spPr>
              <a:xfrm>
                <a:off x="10544201" y="876294"/>
                <a:ext cx="621902" cy="307777"/>
              </a:xfrm>
              <a:prstGeom prst="rect">
                <a:avLst/>
              </a:prstGeom>
              <a:noFill/>
            </p:spPr>
            <p:txBody>
              <a:bodyPr wrap="none" rtlCol="0">
                <a:spAutoFit/>
              </a:bodyPr>
              <a:lstStyle/>
              <a:p>
                <a:r>
                  <a:rPr lang="en-US" sz="1400" dirty="0" err="1" smtClean="0"/>
                  <a:t>ITGA3</a:t>
                </a:r>
                <a:endParaRPr lang="en-US" sz="1400" dirty="0"/>
              </a:p>
            </p:txBody>
          </p:sp>
        </p:grpSp>
      </p:grpSp>
      <p:grpSp>
        <p:nvGrpSpPr>
          <p:cNvPr id="30" name="Group 29"/>
          <p:cNvGrpSpPr/>
          <p:nvPr/>
        </p:nvGrpSpPr>
        <p:grpSpPr>
          <a:xfrm>
            <a:off x="682213" y="354563"/>
            <a:ext cx="10886664" cy="1296954"/>
            <a:chOff x="624991" y="811762"/>
            <a:chExt cx="10886664" cy="1436915"/>
          </a:xfrm>
        </p:grpSpPr>
        <p:sp>
          <p:nvSpPr>
            <p:cNvPr id="8" name="TextBox 7"/>
            <p:cNvSpPr txBox="1"/>
            <p:nvPr/>
          </p:nvSpPr>
          <p:spPr>
            <a:xfrm rot="16200000">
              <a:off x="338566" y="1348143"/>
              <a:ext cx="942181" cy="369332"/>
            </a:xfrm>
            <a:prstGeom prst="rect">
              <a:avLst/>
            </a:prstGeom>
            <a:noFill/>
          </p:spPr>
          <p:txBody>
            <a:bodyPr wrap="none" rtlCol="0">
              <a:spAutoFit/>
            </a:bodyPr>
            <a:lstStyle/>
            <a:p>
              <a:r>
                <a:rPr lang="en-US" dirty="0" smtClean="0"/>
                <a:t>western</a:t>
              </a:r>
              <a:endParaRPr lang="en-US" dirty="0"/>
            </a:p>
          </p:txBody>
        </p:sp>
        <p:grpSp>
          <p:nvGrpSpPr>
            <p:cNvPr id="25" name="Group 24"/>
            <p:cNvGrpSpPr/>
            <p:nvPr/>
          </p:nvGrpSpPr>
          <p:grpSpPr>
            <a:xfrm>
              <a:off x="1147665" y="811762"/>
              <a:ext cx="10363990" cy="1436915"/>
              <a:chOff x="1147665" y="811762"/>
              <a:chExt cx="10363990" cy="1436915"/>
            </a:xfrm>
          </p:grpSpPr>
          <p:grpSp>
            <p:nvGrpSpPr>
              <p:cNvPr id="10" name="Group 9"/>
              <p:cNvGrpSpPr/>
              <p:nvPr/>
            </p:nvGrpSpPr>
            <p:grpSpPr>
              <a:xfrm>
                <a:off x="11131423" y="811762"/>
                <a:ext cx="380232" cy="1436915"/>
                <a:chOff x="11066106" y="811763"/>
                <a:chExt cx="380232" cy="1632566"/>
              </a:xfrm>
            </p:grpSpPr>
            <p:sp>
              <p:nvSpPr>
                <p:cNvPr id="9" name="TextBox 8"/>
                <p:cNvSpPr txBox="1"/>
                <p:nvPr/>
              </p:nvSpPr>
              <p:spPr>
                <a:xfrm>
                  <a:off x="11066106" y="811763"/>
                  <a:ext cx="380232" cy="326017"/>
                </a:xfrm>
                <a:prstGeom prst="rect">
                  <a:avLst/>
                </a:prstGeom>
                <a:noFill/>
              </p:spPr>
              <p:txBody>
                <a:bodyPr wrap="none" rtlCol="0">
                  <a:spAutoFit/>
                </a:bodyPr>
                <a:lstStyle/>
                <a:p>
                  <a:r>
                    <a:rPr lang="en-US" sz="1200" dirty="0" smtClean="0"/>
                    <a:t>1.0</a:t>
                  </a:r>
                  <a:endParaRPr lang="en-US" sz="1200" dirty="0"/>
                </a:p>
              </p:txBody>
            </p:sp>
            <p:sp>
              <p:nvSpPr>
                <p:cNvPr id="232" name="TextBox 231"/>
                <p:cNvSpPr txBox="1"/>
                <p:nvPr/>
              </p:nvSpPr>
              <p:spPr>
                <a:xfrm>
                  <a:off x="11066106" y="1076130"/>
                  <a:ext cx="380232" cy="326017"/>
                </a:xfrm>
                <a:prstGeom prst="rect">
                  <a:avLst/>
                </a:prstGeom>
                <a:noFill/>
              </p:spPr>
              <p:txBody>
                <a:bodyPr wrap="none" rtlCol="0">
                  <a:spAutoFit/>
                </a:bodyPr>
                <a:lstStyle/>
                <a:p>
                  <a:r>
                    <a:rPr lang="en-US" sz="1200" dirty="0" smtClean="0"/>
                    <a:t>0.8</a:t>
                  </a:r>
                  <a:endParaRPr lang="en-US" sz="1200" dirty="0"/>
                </a:p>
              </p:txBody>
            </p:sp>
            <p:sp>
              <p:nvSpPr>
                <p:cNvPr id="233" name="TextBox 232"/>
                <p:cNvSpPr txBox="1"/>
                <p:nvPr/>
              </p:nvSpPr>
              <p:spPr>
                <a:xfrm>
                  <a:off x="11066106" y="1336863"/>
                  <a:ext cx="380232" cy="326017"/>
                </a:xfrm>
                <a:prstGeom prst="rect">
                  <a:avLst/>
                </a:prstGeom>
                <a:noFill/>
              </p:spPr>
              <p:txBody>
                <a:bodyPr wrap="none" rtlCol="0">
                  <a:spAutoFit/>
                </a:bodyPr>
                <a:lstStyle/>
                <a:p>
                  <a:r>
                    <a:rPr lang="en-US" sz="1200" dirty="0" smtClean="0"/>
                    <a:t>0.6</a:t>
                  </a:r>
                  <a:endParaRPr lang="en-US" sz="1200" dirty="0"/>
                </a:p>
              </p:txBody>
            </p:sp>
            <p:sp>
              <p:nvSpPr>
                <p:cNvPr id="234" name="TextBox 233"/>
                <p:cNvSpPr txBox="1"/>
                <p:nvPr/>
              </p:nvSpPr>
              <p:spPr>
                <a:xfrm>
                  <a:off x="11066106" y="1609859"/>
                  <a:ext cx="380232" cy="326017"/>
                </a:xfrm>
                <a:prstGeom prst="rect">
                  <a:avLst/>
                </a:prstGeom>
                <a:noFill/>
              </p:spPr>
              <p:txBody>
                <a:bodyPr wrap="none" rtlCol="0">
                  <a:spAutoFit/>
                </a:bodyPr>
                <a:lstStyle/>
                <a:p>
                  <a:r>
                    <a:rPr lang="en-US" sz="1200" dirty="0" smtClean="0"/>
                    <a:t>0.4</a:t>
                  </a:r>
                  <a:endParaRPr lang="en-US" sz="1200" dirty="0"/>
                </a:p>
              </p:txBody>
            </p:sp>
            <p:sp>
              <p:nvSpPr>
                <p:cNvPr id="239" name="TextBox 238"/>
                <p:cNvSpPr txBox="1"/>
                <p:nvPr/>
              </p:nvSpPr>
              <p:spPr>
                <a:xfrm>
                  <a:off x="11066106" y="1853682"/>
                  <a:ext cx="380232" cy="326017"/>
                </a:xfrm>
                <a:prstGeom prst="rect">
                  <a:avLst/>
                </a:prstGeom>
                <a:noFill/>
              </p:spPr>
              <p:txBody>
                <a:bodyPr wrap="none" rtlCol="0">
                  <a:spAutoFit/>
                </a:bodyPr>
                <a:lstStyle/>
                <a:p>
                  <a:r>
                    <a:rPr lang="en-US" sz="1200" dirty="0" smtClean="0"/>
                    <a:t>0.2</a:t>
                  </a:r>
                  <a:endParaRPr lang="en-US" sz="1200" dirty="0"/>
                </a:p>
              </p:txBody>
            </p:sp>
            <p:sp>
              <p:nvSpPr>
                <p:cNvPr id="240" name="TextBox 239"/>
                <p:cNvSpPr txBox="1"/>
                <p:nvPr/>
              </p:nvSpPr>
              <p:spPr>
                <a:xfrm>
                  <a:off x="11066106" y="2118312"/>
                  <a:ext cx="263214" cy="326017"/>
                </a:xfrm>
                <a:prstGeom prst="rect">
                  <a:avLst/>
                </a:prstGeom>
                <a:noFill/>
              </p:spPr>
              <p:txBody>
                <a:bodyPr wrap="none" rtlCol="0">
                  <a:spAutoFit/>
                </a:bodyPr>
                <a:lstStyle/>
                <a:p>
                  <a:r>
                    <a:rPr lang="en-US" sz="1200" dirty="0" smtClean="0"/>
                    <a:t>0</a:t>
                  </a:r>
                  <a:endParaRPr lang="en-US" sz="1200" dirty="0"/>
                </a:p>
              </p:txBody>
            </p:sp>
          </p:grpSp>
          <p:pic>
            <p:nvPicPr>
              <p:cNvPr id="16" name="Picture 15"/>
              <p:cNvPicPr>
                <a:picLocks noChangeAspect="1"/>
              </p:cNvPicPr>
              <p:nvPr/>
            </p:nvPicPr>
            <p:blipFill rotWithShape="1">
              <a:blip r:embed="rId4"/>
              <a:srcRect l="8637" t="27261" r="8144" b="10177"/>
              <a:stretch/>
            </p:blipFill>
            <p:spPr>
              <a:xfrm>
                <a:off x="1147665" y="871437"/>
                <a:ext cx="9955764" cy="1311930"/>
              </a:xfrm>
              <a:prstGeom prst="rect">
                <a:avLst/>
              </a:prstGeom>
            </p:spPr>
          </p:pic>
        </p:grpSp>
      </p:grpSp>
      <p:grpSp>
        <p:nvGrpSpPr>
          <p:cNvPr id="29" name="Group 28"/>
          <p:cNvGrpSpPr/>
          <p:nvPr/>
        </p:nvGrpSpPr>
        <p:grpSpPr>
          <a:xfrm>
            <a:off x="434353" y="4542091"/>
            <a:ext cx="11134524" cy="1296955"/>
            <a:chOff x="377131" y="2279775"/>
            <a:chExt cx="11134524" cy="1436915"/>
          </a:xfrm>
        </p:grpSpPr>
        <p:sp>
          <p:nvSpPr>
            <p:cNvPr id="262" name="TextBox 261"/>
            <p:cNvSpPr txBox="1"/>
            <p:nvPr/>
          </p:nvSpPr>
          <p:spPr>
            <a:xfrm rot="16200000">
              <a:off x="57495" y="2656894"/>
              <a:ext cx="1285604" cy="646331"/>
            </a:xfrm>
            <a:prstGeom prst="rect">
              <a:avLst/>
            </a:prstGeom>
            <a:noFill/>
          </p:spPr>
          <p:txBody>
            <a:bodyPr wrap="none" rtlCol="0">
              <a:spAutoFit/>
            </a:bodyPr>
            <a:lstStyle/>
            <a:p>
              <a:pPr algn="ctr"/>
              <a:r>
                <a:rPr lang="en-US" dirty="0" smtClean="0"/>
                <a:t>Nigerian-</a:t>
              </a:r>
            </a:p>
            <a:p>
              <a:pPr algn="ctr"/>
              <a:r>
                <a:rPr lang="en-US" dirty="0" smtClean="0"/>
                <a:t>Cameroon</a:t>
              </a:r>
              <a:endParaRPr lang="en-US" dirty="0"/>
            </a:p>
          </p:txBody>
        </p:sp>
        <p:grpSp>
          <p:nvGrpSpPr>
            <p:cNvPr id="21" name="Group 20"/>
            <p:cNvGrpSpPr/>
            <p:nvPr/>
          </p:nvGrpSpPr>
          <p:grpSpPr>
            <a:xfrm>
              <a:off x="1147665" y="2279775"/>
              <a:ext cx="10363990" cy="1436915"/>
              <a:chOff x="1147665" y="2279775"/>
              <a:chExt cx="10363990" cy="1436915"/>
            </a:xfrm>
          </p:grpSpPr>
          <p:pic>
            <p:nvPicPr>
              <p:cNvPr id="17" name="Picture 16"/>
              <p:cNvPicPr>
                <a:picLocks noChangeAspect="1"/>
              </p:cNvPicPr>
              <p:nvPr/>
            </p:nvPicPr>
            <p:blipFill rotWithShape="1">
              <a:blip r:embed="rId5"/>
              <a:srcRect l="8706" t="28497" r="8291" b="10808"/>
              <a:stretch/>
            </p:blipFill>
            <p:spPr>
              <a:xfrm>
                <a:off x="1147665" y="2364216"/>
                <a:ext cx="9946434" cy="1267239"/>
              </a:xfrm>
              <a:prstGeom prst="rect">
                <a:avLst/>
              </a:prstGeom>
            </p:spPr>
          </p:pic>
          <p:grpSp>
            <p:nvGrpSpPr>
              <p:cNvPr id="268" name="Group 267"/>
              <p:cNvGrpSpPr/>
              <p:nvPr/>
            </p:nvGrpSpPr>
            <p:grpSpPr>
              <a:xfrm>
                <a:off x="11131423" y="2279775"/>
                <a:ext cx="380232" cy="1436915"/>
                <a:chOff x="11066106" y="811763"/>
                <a:chExt cx="380232" cy="1632566"/>
              </a:xfrm>
            </p:grpSpPr>
            <p:sp>
              <p:nvSpPr>
                <p:cNvPr id="273" name="TextBox 272"/>
                <p:cNvSpPr txBox="1"/>
                <p:nvPr/>
              </p:nvSpPr>
              <p:spPr>
                <a:xfrm>
                  <a:off x="11066106" y="811763"/>
                  <a:ext cx="380232" cy="326017"/>
                </a:xfrm>
                <a:prstGeom prst="rect">
                  <a:avLst/>
                </a:prstGeom>
                <a:noFill/>
              </p:spPr>
              <p:txBody>
                <a:bodyPr wrap="none" rtlCol="0">
                  <a:spAutoFit/>
                </a:bodyPr>
                <a:lstStyle/>
                <a:p>
                  <a:r>
                    <a:rPr lang="en-US" sz="1200" dirty="0" smtClean="0"/>
                    <a:t>1.0</a:t>
                  </a:r>
                  <a:endParaRPr lang="en-US" sz="1200" dirty="0"/>
                </a:p>
              </p:txBody>
            </p:sp>
            <p:sp>
              <p:nvSpPr>
                <p:cNvPr id="274" name="TextBox 273"/>
                <p:cNvSpPr txBox="1"/>
                <p:nvPr/>
              </p:nvSpPr>
              <p:spPr>
                <a:xfrm>
                  <a:off x="11066106" y="1076130"/>
                  <a:ext cx="380232" cy="326017"/>
                </a:xfrm>
                <a:prstGeom prst="rect">
                  <a:avLst/>
                </a:prstGeom>
                <a:noFill/>
              </p:spPr>
              <p:txBody>
                <a:bodyPr wrap="none" rtlCol="0">
                  <a:spAutoFit/>
                </a:bodyPr>
                <a:lstStyle/>
                <a:p>
                  <a:r>
                    <a:rPr lang="en-US" sz="1200" dirty="0" smtClean="0"/>
                    <a:t>0.8</a:t>
                  </a:r>
                  <a:endParaRPr lang="en-US" sz="1200" dirty="0"/>
                </a:p>
              </p:txBody>
            </p:sp>
            <p:sp>
              <p:nvSpPr>
                <p:cNvPr id="275" name="TextBox 274"/>
                <p:cNvSpPr txBox="1"/>
                <p:nvPr/>
              </p:nvSpPr>
              <p:spPr>
                <a:xfrm>
                  <a:off x="11066106" y="1336863"/>
                  <a:ext cx="380232" cy="326017"/>
                </a:xfrm>
                <a:prstGeom prst="rect">
                  <a:avLst/>
                </a:prstGeom>
                <a:noFill/>
              </p:spPr>
              <p:txBody>
                <a:bodyPr wrap="none" rtlCol="0">
                  <a:spAutoFit/>
                </a:bodyPr>
                <a:lstStyle/>
                <a:p>
                  <a:r>
                    <a:rPr lang="en-US" sz="1200" dirty="0" smtClean="0"/>
                    <a:t>0.6</a:t>
                  </a:r>
                  <a:endParaRPr lang="en-US" sz="1200" dirty="0"/>
                </a:p>
              </p:txBody>
            </p:sp>
            <p:sp>
              <p:nvSpPr>
                <p:cNvPr id="276" name="TextBox 275"/>
                <p:cNvSpPr txBox="1"/>
                <p:nvPr/>
              </p:nvSpPr>
              <p:spPr>
                <a:xfrm>
                  <a:off x="11066106" y="1609859"/>
                  <a:ext cx="380232" cy="326017"/>
                </a:xfrm>
                <a:prstGeom prst="rect">
                  <a:avLst/>
                </a:prstGeom>
                <a:noFill/>
              </p:spPr>
              <p:txBody>
                <a:bodyPr wrap="none" rtlCol="0">
                  <a:spAutoFit/>
                </a:bodyPr>
                <a:lstStyle/>
                <a:p>
                  <a:r>
                    <a:rPr lang="en-US" sz="1200" dirty="0" smtClean="0"/>
                    <a:t>0.4</a:t>
                  </a:r>
                  <a:endParaRPr lang="en-US" sz="1200" dirty="0"/>
                </a:p>
              </p:txBody>
            </p:sp>
            <p:sp>
              <p:nvSpPr>
                <p:cNvPr id="281" name="TextBox 280"/>
                <p:cNvSpPr txBox="1"/>
                <p:nvPr/>
              </p:nvSpPr>
              <p:spPr>
                <a:xfrm>
                  <a:off x="11066106" y="1853682"/>
                  <a:ext cx="380232" cy="326017"/>
                </a:xfrm>
                <a:prstGeom prst="rect">
                  <a:avLst/>
                </a:prstGeom>
                <a:noFill/>
              </p:spPr>
              <p:txBody>
                <a:bodyPr wrap="none" rtlCol="0">
                  <a:spAutoFit/>
                </a:bodyPr>
                <a:lstStyle/>
                <a:p>
                  <a:r>
                    <a:rPr lang="en-US" sz="1200" dirty="0" smtClean="0"/>
                    <a:t>0.2</a:t>
                  </a:r>
                  <a:endParaRPr lang="en-US" sz="1200" dirty="0"/>
                </a:p>
              </p:txBody>
            </p:sp>
            <p:sp>
              <p:nvSpPr>
                <p:cNvPr id="282" name="TextBox 281"/>
                <p:cNvSpPr txBox="1"/>
                <p:nvPr/>
              </p:nvSpPr>
              <p:spPr>
                <a:xfrm>
                  <a:off x="11066106" y="2118312"/>
                  <a:ext cx="263214" cy="326017"/>
                </a:xfrm>
                <a:prstGeom prst="rect">
                  <a:avLst/>
                </a:prstGeom>
                <a:noFill/>
              </p:spPr>
              <p:txBody>
                <a:bodyPr wrap="none" rtlCol="0">
                  <a:spAutoFit/>
                </a:bodyPr>
                <a:lstStyle/>
                <a:p>
                  <a:r>
                    <a:rPr lang="en-US" sz="1200" dirty="0" smtClean="0"/>
                    <a:t>0</a:t>
                  </a:r>
                  <a:endParaRPr lang="en-US" sz="1200" dirty="0"/>
                </a:p>
              </p:txBody>
            </p:sp>
          </p:grpSp>
        </p:grpSp>
      </p:grpSp>
      <p:grpSp>
        <p:nvGrpSpPr>
          <p:cNvPr id="27" name="Group 26"/>
          <p:cNvGrpSpPr/>
          <p:nvPr/>
        </p:nvGrpSpPr>
        <p:grpSpPr>
          <a:xfrm>
            <a:off x="691385" y="1724397"/>
            <a:ext cx="10877492" cy="1296954"/>
            <a:chOff x="634163" y="3841097"/>
            <a:chExt cx="10877492" cy="1436915"/>
          </a:xfrm>
        </p:grpSpPr>
        <p:sp>
          <p:nvSpPr>
            <p:cNvPr id="222" name="TextBox 221"/>
            <p:cNvSpPr txBox="1"/>
            <p:nvPr/>
          </p:nvSpPr>
          <p:spPr>
            <a:xfrm rot="16200000">
              <a:off x="402112" y="4313131"/>
              <a:ext cx="833433" cy="369332"/>
            </a:xfrm>
            <a:prstGeom prst="rect">
              <a:avLst/>
            </a:prstGeom>
            <a:noFill/>
          </p:spPr>
          <p:txBody>
            <a:bodyPr wrap="none" rtlCol="0">
              <a:spAutoFit/>
            </a:bodyPr>
            <a:lstStyle/>
            <a:p>
              <a:r>
                <a:rPr lang="en-US" dirty="0" smtClean="0"/>
                <a:t>central</a:t>
              </a:r>
              <a:endParaRPr lang="en-US" dirty="0"/>
            </a:p>
          </p:txBody>
        </p:sp>
        <p:grpSp>
          <p:nvGrpSpPr>
            <p:cNvPr id="20" name="Group 19"/>
            <p:cNvGrpSpPr/>
            <p:nvPr/>
          </p:nvGrpSpPr>
          <p:grpSpPr>
            <a:xfrm>
              <a:off x="1156996" y="3841097"/>
              <a:ext cx="10354659" cy="1436915"/>
              <a:chOff x="1156996" y="3841097"/>
              <a:chExt cx="10354659" cy="1436915"/>
            </a:xfrm>
          </p:grpSpPr>
          <p:pic>
            <p:nvPicPr>
              <p:cNvPr id="18" name="Picture 17"/>
              <p:cNvPicPr>
                <a:picLocks noChangeAspect="1"/>
              </p:cNvPicPr>
              <p:nvPr/>
            </p:nvPicPr>
            <p:blipFill rotWithShape="1">
              <a:blip r:embed="rId6"/>
              <a:srcRect l="8816" t="28961" r="8167" b="10550"/>
              <a:stretch/>
            </p:blipFill>
            <p:spPr>
              <a:xfrm>
                <a:off x="1156996" y="3926027"/>
                <a:ext cx="9955763" cy="1280454"/>
              </a:xfrm>
              <a:prstGeom prst="rect">
                <a:avLst/>
              </a:prstGeom>
            </p:spPr>
          </p:pic>
          <p:grpSp>
            <p:nvGrpSpPr>
              <p:cNvPr id="284" name="Group 283"/>
              <p:cNvGrpSpPr/>
              <p:nvPr/>
            </p:nvGrpSpPr>
            <p:grpSpPr>
              <a:xfrm>
                <a:off x="11131423" y="3841097"/>
                <a:ext cx="380232" cy="1436915"/>
                <a:chOff x="11066106" y="811763"/>
                <a:chExt cx="380232" cy="1632566"/>
              </a:xfrm>
            </p:grpSpPr>
            <p:sp>
              <p:nvSpPr>
                <p:cNvPr id="285" name="TextBox 284"/>
                <p:cNvSpPr txBox="1"/>
                <p:nvPr/>
              </p:nvSpPr>
              <p:spPr>
                <a:xfrm>
                  <a:off x="11066106" y="811763"/>
                  <a:ext cx="380232" cy="326017"/>
                </a:xfrm>
                <a:prstGeom prst="rect">
                  <a:avLst/>
                </a:prstGeom>
                <a:noFill/>
              </p:spPr>
              <p:txBody>
                <a:bodyPr wrap="none" rtlCol="0">
                  <a:spAutoFit/>
                </a:bodyPr>
                <a:lstStyle/>
                <a:p>
                  <a:r>
                    <a:rPr lang="en-US" sz="1200" dirty="0" smtClean="0"/>
                    <a:t>1.0</a:t>
                  </a:r>
                  <a:endParaRPr lang="en-US" sz="1200" dirty="0"/>
                </a:p>
              </p:txBody>
            </p:sp>
            <p:sp>
              <p:nvSpPr>
                <p:cNvPr id="286" name="TextBox 285"/>
                <p:cNvSpPr txBox="1"/>
                <p:nvPr/>
              </p:nvSpPr>
              <p:spPr>
                <a:xfrm>
                  <a:off x="11066106" y="1076130"/>
                  <a:ext cx="380232" cy="326017"/>
                </a:xfrm>
                <a:prstGeom prst="rect">
                  <a:avLst/>
                </a:prstGeom>
                <a:noFill/>
              </p:spPr>
              <p:txBody>
                <a:bodyPr wrap="none" rtlCol="0">
                  <a:spAutoFit/>
                </a:bodyPr>
                <a:lstStyle/>
                <a:p>
                  <a:r>
                    <a:rPr lang="en-US" sz="1200" dirty="0" smtClean="0"/>
                    <a:t>0.8</a:t>
                  </a:r>
                  <a:endParaRPr lang="en-US" sz="1200" dirty="0"/>
                </a:p>
              </p:txBody>
            </p:sp>
            <p:sp>
              <p:nvSpPr>
                <p:cNvPr id="292" name="TextBox 291"/>
                <p:cNvSpPr txBox="1"/>
                <p:nvPr/>
              </p:nvSpPr>
              <p:spPr>
                <a:xfrm>
                  <a:off x="11066106" y="1336863"/>
                  <a:ext cx="380232" cy="326017"/>
                </a:xfrm>
                <a:prstGeom prst="rect">
                  <a:avLst/>
                </a:prstGeom>
                <a:noFill/>
              </p:spPr>
              <p:txBody>
                <a:bodyPr wrap="none" rtlCol="0">
                  <a:spAutoFit/>
                </a:bodyPr>
                <a:lstStyle/>
                <a:p>
                  <a:r>
                    <a:rPr lang="en-US" sz="1200" dirty="0" smtClean="0"/>
                    <a:t>0.6</a:t>
                  </a:r>
                  <a:endParaRPr lang="en-US" sz="1200" dirty="0"/>
                </a:p>
              </p:txBody>
            </p:sp>
            <p:sp>
              <p:nvSpPr>
                <p:cNvPr id="293" name="TextBox 292"/>
                <p:cNvSpPr txBox="1"/>
                <p:nvPr/>
              </p:nvSpPr>
              <p:spPr>
                <a:xfrm>
                  <a:off x="11066106" y="1609859"/>
                  <a:ext cx="380232" cy="326017"/>
                </a:xfrm>
                <a:prstGeom prst="rect">
                  <a:avLst/>
                </a:prstGeom>
                <a:noFill/>
              </p:spPr>
              <p:txBody>
                <a:bodyPr wrap="none" rtlCol="0">
                  <a:spAutoFit/>
                </a:bodyPr>
                <a:lstStyle/>
                <a:p>
                  <a:r>
                    <a:rPr lang="en-US" sz="1200" dirty="0" smtClean="0"/>
                    <a:t>0.4</a:t>
                  </a:r>
                  <a:endParaRPr lang="en-US" sz="1200" dirty="0"/>
                </a:p>
              </p:txBody>
            </p:sp>
            <p:sp>
              <p:nvSpPr>
                <p:cNvPr id="294" name="TextBox 293"/>
                <p:cNvSpPr txBox="1"/>
                <p:nvPr/>
              </p:nvSpPr>
              <p:spPr>
                <a:xfrm>
                  <a:off x="11066106" y="1853682"/>
                  <a:ext cx="380232" cy="326017"/>
                </a:xfrm>
                <a:prstGeom prst="rect">
                  <a:avLst/>
                </a:prstGeom>
                <a:noFill/>
              </p:spPr>
              <p:txBody>
                <a:bodyPr wrap="none" rtlCol="0">
                  <a:spAutoFit/>
                </a:bodyPr>
                <a:lstStyle/>
                <a:p>
                  <a:r>
                    <a:rPr lang="en-US" sz="1200" dirty="0" smtClean="0"/>
                    <a:t>0.2</a:t>
                  </a:r>
                  <a:endParaRPr lang="en-US" sz="1200" dirty="0"/>
                </a:p>
              </p:txBody>
            </p:sp>
            <p:sp>
              <p:nvSpPr>
                <p:cNvPr id="295" name="TextBox 294"/>
                <p:cNvSpPr txBox="1"/>
                <p:nvPr/>
              </p:nvSpPr>
              <p:spPr>
                <a:xfrm>
                  <a:off x="11066106" y="2118312"/>
                  <a:ext cx="263214" cy="326017"/>
                </a:xfrm>
                <a:prstGeom prst="rect">
                  <a:avLst/>
                </a:prstGeom>
                <a:noFill/>
              </p:spPr>
              <p:txBody>
                <a:bodyPr wrap="none" rtlCol="0">
                  <a:spAutoFit/>
                </a:bodyPr>
                <a:lstStyle/>
                <a:p>
                  <a:r>
                    <a:rPr lang="en-US" sz="1200" dirty="0" smtClean="0"/>
                    <a:t>0</a:t>
                  </a:r>
                  <a:endParaRPr lang="en-US" sz="1200" dirty="0"/>
                </a:p>
              </p:txBody>
            </p:sp>
          </p:grpSp>
        </p:grpSp>
      </p:grpSp>
      <p:grpSp>
        <p:nvGrpSpPr>
          <p:cNvPr id="26" name="Group 25"/>
          <p:cNvGrpSpPr/>
          <p:nvPr/>
        </p:nvGrpSpPr>
        <p:grpSpPr>
          <a:xfrm>
            <a:off x="682216" y="3124051"/>
            <a:ext cx="10886661" cy="1296954"/>
            <a:chOff x="624994" y="5321558"/>
            <a:chExt cx="10886661" cy="1436915"/>
          </a:xfrm>
        </p:grpSpPr>
        <p:sp>
          <p:nvSpPr>
            <p:cNvPr id="263" name="TextBox 262"/>
            <p:cNvSpPr txBox="1"/>
            <p:nvPr/>
          </p:nvSpPr>
          <p:spPr>
            <a:xfrm rot="16200000">
              <a:off x="364794" y="5758329"/>
              <a:ext cx="889731" cy="369332"/>
            </a:xfrm>
            <a:prstGeom prst="rect">
              <a:avLst/>
            </a:prstGeom>
            <a:noFill/>
          </p:spPr>
          <p:txBody>
            <a:bodyPr wrap="none" rtlCol="0">
              <a:spAutoFit/>
            </a:bodyPr>
            <a:lstStyle/>
            <a:p>
              <a:r>
                <a:rPr lang="en-US" dirty="0" smtClean="0"/>
                <a:t>eastern</a:t>
              </a:r>
              <a:endParaRPr lang="en-US" dirty="0"/>
            </a:p>
          </p:txBody>
        </p:sp>
        <p:grpSp>
          <p:nvGrpSpPr>
            <p:cNvPr id="24" name="Group 23"/>
            <p:cNvGrpSpPr/>
            <p:nvPr/>
          </p:nvGrpSpPr>
          <p:grpSpPr>
            <a:xfrm>
              <a:off x="1147664" y="5321558"/>
              <a:ext cx="10363991" cy="1436915"/>
              <a:chOff x="1147664" y="5321558"/>
              <a:chExt cx="10363991" cy="1436915"/>
            </a:xfrm>
          </p:grpSpPr>
          <p:pic>
            <p:nvPicPr>
              <p:cNvPr id="19" name="Picture 18"/>
              <p:cNvPicPr>
                <a:picLocks noChangeAspect="1"/>
              </p:cNvPicPr>
              <p:nvPr/>
            </p:nvPicPr>
            <p:blipFill rotWithShape="1">
              <a:blip r:embed="rId7"/>
              <a:srcRect l="8769" t="29086" r="8199" b="11957"/>
              <a:stretch/>
            </p:blipFill>
            <p:spPr>
              <a:xfrm>
                <a:off x="1147664" y="5397731"/>
                <a:ext cx="9965095" cy="1236338"/>
              </a:xfrm>
              <a:prstGeom prst="rect">
                <a:avLst/>
              </a:prstGeom>
            </p:spPr>
          </p:pic>
          <p:grpSp>
            <p:nvGrpSpPr>
              <p:cNvPr id="297" name="Group 296"/>
              <p:cNvGrpSpPr/>
              <p:nvPr/>
            </p:nvGrpSpPr>
            <p:grpSpPr>
              <a:xfrm>
                <a:off x="11131423" y="5321558"/>
                <a:ext cx="380232" cy="1436915"/>
                <a:chOff x="11066106" y="811763"/>
                <a:chExt cx="380232" cy="1632566"/>
              </a:xfrm>
            </p:grpSpPr>
            <p:sp>
              <p:nvSpPr>
                <p:cNvPr id="306" name="TextBox 305"/>
                <p:cNvSpPr txBox="1"/>
                <p:nvPr/>
              </p:nvSpPr>
              <p:spPr>
                <a:xfrm>
                  <a:off x="11066106" y="811763"/>
                  <a:ext cx="380232" cy="326017"/>
                </a:xfrm>
                <a:prstGeom prst="rect">
                  <a:avLst/>
                </a:prstGeom>
                <a:noFill/>
              </p:spPr>
              <p:txBody>
                <a:bodyPr wrap="none" rtlCol="0">
                  <a:spAutoFit/>
                </a:bodyPr>
                <a:lstStyle/>
                <a:p>
                  <a:r>
                    <a:rPr lang="en-US" sz="1200" dirty="0" smtClean="0"/>
                    <a:t>1.0</a:t>
                  </a:r>
                  <a:endParaRPr lang="en-US" sz="1200" dirty="0"/>
                </a:p>
              </p:txBody>
            </p:sp>
            <p:sp>
              <p:nvSpPr>
                <p:cNvPr id="307" name="TextBox 306"/>
                <p:cNvSpPr txBox="1"/>
                <p:nvPr/>
              </p:nvSpPr>
              <p:spPr>
                <a:xfrm>
                  <a:off x="11066106" y="1076130"/>
                  <a:ext cx="380232" cy="326017"/>
                </a:xfrm>
                <a:prstGeom prst="rect">
                  <a:avLst/>
                </a:prstGeom>
                <a:noFill/>
              </p:spPr>
              <p:txBody>
                <a:bodyPr wrap="none" rtlCol="0">
                  <a:spAutoFit/>
                </a:bodyPr>
                <a:lstStyle/>
                <a:p>
                  <a:r>
                    <a:rPr lang="en-US" sz="1200" dirty="0" smtClean="0"/>
                    <a:t>0.8</a:t>
                  </a:r>
                  <a:endParaRPr lang="en-US" sz="1200" dirty="0"/>
                </a:p>
              </p:txBody>
            </p:sp>
            <p:sp>
              <p:nvSpPr>
                <p:cNvPr id="308" name="TextBox 307"/>
                <p:cNvSpPr txBox="1"/>
                <p:nvPr/>
              </p:nvSpPr>
              <p:spPr>
                <a:xfrm>
                  <a:off x="11066106" y="1336863"/>
                  <a:ext cx="380232" cy="326017"/>
                </a:xfrm>
                <a:prstGeom prst="rect">
                  <a:avLst/>
                </a:prstGeom>
                <a:noFill/>
              </p:spPr>
              <p:txBody>
                <a:bodyPr wrap="none" rtlCol="0">
                  <a:spAutoFit/>
                </a:bodyPr>
                <a:lstStyle/>
                <a:p>
                  <a:r>
                    <a:rPr lang="en-US" sz="1200" dirty="0" smtClean="0"/>
                    <a:t>0.6</a:t>
                  </a:r>
                  <a:endParaRPr lang="en-US" sz="1200" dirty="0"/>
                </a:p>
              </p:txBody>
            </p:sp>
            <p:sp>
              <p:nvSpPr>
                <p:cNvPr id="309" name="TextBox 308"/>
                <p:cNvSpPr txBox="1"/>
                <p:nvPr/>
              </p:nvSpPr>
              <p:spPr>
                <a:xfrm>
                  <a:off x="11066106" y="1609859"/>
                  <a:ext cx="380232" cy="326017"/>
                </a:xfrm>
                <a:prstGeom prst="rect">
                  <a:avLst/>
                </a:prstGeom>
                <a:noFill/>
              </p:spPr>
              <p:txBody>
                <a:bodyPr wrap="none" rtlCol="0">
                  <a:spAutoFit/>
                </a:bodyPr>
                <a:lstStyle/>
                <a:p>
                  <a:r>
                    <a:rPr lang="en-US" sz="1200" dirty="0" smtClean="0"/>
                    <a:t>0.4</a:t>
                  </a:r>
                  <a:endParaRPr lang="en-US" sz="1200" dirty="0"/>
                </a:p>
              </p:txBody>
            </p:sp>
            <p:sp>
              <p:nvSpPr>
                <p:cNvPr id="310" name="TextBox 309"/>
                <p:cNvSpPr txBox="1"/>
                <p:nvPr/>
              </p:nvSpPr>
              <p:spPr>
                <a:xfrm>
                  <a:off x="11066106" y="1853682"/>
                  <a:ext cx="380232" cy="326017"/>
                </a:xfrm>
                <a:prstGeom prst="rect">
                  <a:avLst/>
                </a:prstGeom>
                <a:noFill/>
              </p:spPr>
              <p:txBody>
                <a:bodyPr wrap="none" rtlCol="0">
                  <a:spAutoFit/>
                </a:bodyPr>
                <a:lstStyle/>
                <a:p>
                  <a:r>
                    <a:rPr lang="en-US" sz="1200" dirty="0" smtClean="0"/>
                    <a:t>0.2</a:t>
                  </a:r>
                  <a:endParaRPr lang="en-US" sz="1200" dirty="0"/>
                </a:p>
              </p:txBody>
            </p:sp>
            <p:sp>
              <p:nvSpPr>
                <p:cNvPr id="311" name="TextBox 310"/>
                <p:cNvSpPr txBox="1"/>
                <p:nvPr/>
              </p:nvSpPr>
              <p:spPr>
                <a:xfrm>
                  <a:off x="11066106" y="2118312"/>
                  <a:ext cx="263214" cy="326017"/>
                </a:xfrm>
                <a:prstGeom prst="rect">
                  <a:avLst/>
                </a:prstGeom>
                <a:noFill/>
              </p:spPr>
              <p:txBody>
                <a:bodyPr wrap="none" rtlCol="0">
                  <a:spAutoFit/>
                </a:bodyPr>
                <a:lstStyle/>
                <a:p>
                  <a:r>
                    <a:rPr lang="en-US" sz="1200" dirty="0" smtClean="0"/>
                    <a:t>0</a:t>
                  </a:r>
                  <a:endParaRPr lang="en-US" sz="1200" dirty="0"/>
                </a:p>
              </p:txBody>
            </p:sp>
          </p:grpSp>
        </p:grpSp>
      </p:grpSp>
    </p:spTree>
    <p:extLst>
      <p:ext uri="{BB962C8B-B14F-4D97-AF65-F5344CB8AC3E}">
        <p14:creationId xmlns:p14="http://schemas.microsoft.com/office/powerpoint/2010/main" val="20822140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40"/>
          <p:cNvSpPr txBox="1"/>
          <p:nvPr/>
        </p:nvSpPr>
        <p:spPr>
          <a:xfrm>
            <a:off x="5187143" y="6508866"/>
            <a:ext cx="1616148" cy="307777"/>
          </a:xfrm>
          <a:prstGeom prst="rect">
            <a:avLst/>
          </a:prstGeom>
          <a:noFill/>
        </p:spPr>
        <p:txBody>
          <a:bodyPr wrap="none" rtlCol="0">
            <a:spAutoFit/>
          </a:bodyPr>
          <a:lstStyle/>
          <a:p>
            <a:r>
              <a:rPr lang="en-US" sz="1400" dirty="0" smtClean="0"/>
              <a:t>amino acid position</a:t>
            </a:r>
            <a:endParaRPr lang="en-US" sz="1400" dirty="0"/>
          </a:p>
        </p:txBody>
      </p:sp>
      <p:sp>
        <p:nvSpPr>
          <p:cNvPr id="42" name="TextBox 41"/>
          <p:cNvSpPr txBox="1"/>
          <p:nvPr/>
        </p:nvSpPr>
        <p:spPr>
          <a:xfrm>
            <a:off x="9678018" y="826603"/>
            <a:ext cx="947119" cy="307777"/>
          </a:xfrm>
          <a:prstGeom prst="rect">
            <a:avLst/>
          </a:prstGeom>
          <a:noFill/>
        </p:spPr>
        <p:txBody>
          <a:bodyPr wrap="none" rtlCol="0">
            <a:spAutoFit/>
          </a:bodyPr>
          <a:lstStyle/>
          <a:p>
            <a:r>
              <a:rPr lang="en-US" sz="1400" dirty="0" smtClean="0"/>
              <a:t>category 1</a:t>
            </a:r>
            <a:endParaRPr lang="en-US" sz="1400" dirty="0"/>
          </a:p>
        </p:txBody>
      </p:sp>
      <p:sp>
        <p:nvSpPr>
          <p:cNvPr id="43" name="TextBox 42"/>
          <p:cNvSpPr txBox="1"/>
          <p:nvPr/>
        </p:nvSpPr>
        <p:spPr>
          <a:xfrm rot="16200000">
            <a:off x="779329" y="3221221"/>
            <a:ext cx="2225096" cy="307777"/>
          </a:xfrm>
          <a:prstGeom prst="rect">
            <a:avLst/>
          </a:prstGeom>
          <a:noFill/>
        </p:spPr>
        <p:txBody>
          <a:bodyPr wrap="none" rtlCol="0">
            <a:spAutoFit/>
          </a:bodyPr>
          <a:lstStyle/>
          <a:p>
            <a:r>
              <a:rPr lang="en-US" sz="1400" dirty="0" smtClean="0"/>
              <a:t>Conservation score (</a:t>
            </a:r>
            <a:r>
              <a:rPr lang="en-US" sz="1400" dirty="0" err="1" smtClean="0"/>
              <a:t>phyloP</a:t>
            </a:r>
            <a:r>
              <a:rPr lang="en-US" sz="1400" dirty="0" smtClean="0"/>
              <a:t>)</a:t>
            </a:r>
            <a:endParaRPr lang="en-US" sz="1400" dirty="0"/>
          </a:p>
        </p:txBody>
      </p:sp>
      <p:sp>
        <p:nvSpPr>
          <p:cNvPr id="44" name="TextBox 43"/>
          <p:cNvSpPr txBox="1"/>
          <p:nvPr/>
        </p:nvSpPr>
        <p:spPr>
          <a:xfrm>
            <a:off x="9678018" y="2394149"/>
            <a:ext cx="947119" cy="307777"/>
          </a:xfrm>
          <a:prstGeom prst="rect">
            <a:avLst/>
          </a:prstGeom>
          <a:noFill/>
        </p:spPr>
        <p:txBody>
          <a:bodyPr wrap="none" rtlCol="0">
            <a:spAutoFit/>
          </a:bodyPr>
          <a:lstStyle/>
          <a:p>
            <a:r>
              <a:rPr lang="en-US" sz="1400" dirty="0" smtClean="0"/>
              <a:t>category 2</a:t>
            </a:r>
            <a:endParaRPr lang="en-US" sz="1400" dirty="0"/>
          </a:p>
        </p:txBody>
      </p:sp>
      <p:sp>
        <p:nvSpPr>
          <p:cNvPr id="45" name="TextBox 44"/>
          <p:cNvSpPr txBox="1"/>
          <p:nvPr/>
        </p:nvSpPr>
        <p:spPr>
          <a:xfrm>
            <a:off x="9678018" y="3927348"/>
            <a:ext cx="947119" cy="307777"/>
          </a:xfrm>
          <a:prstGeom prst="rect">
            <a:avLst/>
          </a:prstGeom>
          <a:noFill/>
        </p:spPr>
        <p:txBody>
          <a:bodyPr wrap="none" rtlCol="0">
            <a:spAutoFit/>
          </a:bodyPr>
          <a:lstStyle/>
          <a:p>
            <a:r>
              <a:rPr lang="en-US" sz="1400" dirty="0" smtClean="0"/>
              <a:t>category 3</a:t>
            </a:r>
            <a:endParaRPr lang="en-US" sz="1400" dirty="0"/>
          </a:p>
        </p:txBody>
      </p:sp>
      <p:sp>
        <p:nvSpPr>
          <p:cNvPr id="46" name="TextBox 45"/>
          <p:cNvSpPr txBox="1"/>
          <p:nvPr/>
        </p:nvSpPr>
        <p:spPr>
          <a:xfrm>
            <a:off x="9678018" y="5494894"/>
            <a:ext cx="947119" cy="307777"/>
          </a:xfrm>
          <a:prstGeom prst="rect">
            <a:avLst/>
          </a:prstGeom>
          <a:noFill/>
        </p:spPr>
        <p:txBody>
          <a:bodyPr wrap="none" rtlCol="0">
            <a:spAutoFit/>
          </a:bodyPr>
          <a:lstStyle/>
          <a:p>
            <a:r>
              <a:rPr lang="en-US" sz="1400" dirty="0" smtClean="0"/>
              <a:t>category 4</a:t>
            </a:r>
            <a:endParaRPr lang="en-US" sz="1400" dirty="0"/>
          </a:p>
        </p:txBody>
      </p:sp>
      <p:sp>
        <p:nvSpPr>
          <p:cNvPr id="48" name="TextBox 47"/>
          <p:cNvSpPr txBox="1"/>
          <p:nvPr/>
        </p:nvSpPr>
        <p:spPr>
          <a:xfrm>
            <a:off x="5105260" y="45317"/>
            <a:ext cx="872418" cy="276999"/>
          </a:xfrm>
          <a:prstGeom prst="rect">
            <a:avLst/>
          </a:prstGeom>
          <a:noFill/>
        </p:spPr>
        <p:txBody>
          <a:bodyPr wrap="none" rtlCol="0">
            <a:spAutoFit/>
          </a:bodyPr>
          <a:lstStyle/>
          <a:p>
            <a:r>
              <a:rPr lang="en-US" sz="1200" dirty="0" smtClean="0"/>
              <a:t>Triple-helix</a:t>
            </a:r>
            <a:endParaRPr lang="en-US" sz="1200" dirty="0"/>
          </a:p>
        </p:txBody>
      </p:sp>
      <p:sp>
        <p:nvSpPr>
          <p:cNvPr id="49" name="TextBox 48"/>
          <p:cNvSpPr txBox="1"/>
          <p:nvPr/>
        </p:nvSpPr>
        <p:spPr>
          <a:xfrm>
            <a:off x="2314955" y="45317"/>
            <a:ext cx="857864" cy="276999"/>
          </a:xfrm>
          <a:prstGeom prst="rect">
            <a:avLst/>
          </a:prstGeom>
          <a:noFill/>
        </p:spPr>
        <p:txBody>
          <a:bodyPr wrap="none" rtlCol="0">
            <a:spAutoFit/>
          </a:bodyPr>
          <a:lstStyle/>
          <a:p>
            <a:r>
              <a:rPr lang="en-US" sz="1200" dirty="0" smtClean="0"/>
              <a:t>N-terminal</a:t>
            </a:r>
            <a:endParaRPr lang="en-US" sz="1200" dirty="0"/>
          </a:p>
        </p:txBody>
      </p:sp>
      <p:sp>
        <p:nvSpPr>
          <p:cNvPr id="50" name="TextBox 49"/>
          <p:cNvSpPr txBox="1"/>
          <p:nvPr/>
        </p:nvSpPr>
        <p:spPr>
          <a:xfrm>
            <a:off x="8136635" y="45317"/>
            <a:ext cx="857864" cy="276999"/>
          </a:xfrm>
          <a:prstGeom prst="rect">
            <a:avLst/>
          </a:prstGeom>
          <a:noFill/>
        </p:spPr>
        <p:txBody>
          <a:bodyPr wrap="none" rtlCol="0">
            <a:spAutoFit/>
          </a:bodyPr>
          <a:lstStyle/>
          <a:p>
            <a:r>
              <a:rPr lang="en-US" sz="1200" dirty="0" smtClean="0"/>
              <a:t>C-terminal</a:t>
            </a:r>
            <a:endParaRPr lang="en-US" sz="1200" dirty="0"/>
          </a:p>
        </p:txBody>
      </p:sp>
      <p:cxnSp>
        <p:nvCxnSpPr>
          <p:cNvPr id="13" name="Straight Connector 12"/>
          <p:cNvCxnSpPr/>
          <p:nvPr/>
        </p:nvCxnSpPr>
        <p:spPr>
          <a:xfrm>
            <a:off x="3173144" y="1858526"/>
            <a:ext cx="0" cy="1418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2320948" y="1861637"/>
            <a:ext cx="69886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7860590" y="1858526"/>
            <a:ext cx="0" cy="1418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55" name="Picture 54"/>
          <p:cNvPicPr>
            <a:picLocks noChangeAspect="1"/>
          </p:cNvPicPr>
          <p:nvPr/>
        </p:nvPicPr>
        <p:blipFill rotWithShape="1">
          <a:blip r:embed="rId3"/>
          <a:srcRect b="9869"/>
          <a:stretch/>
        </p:blipFill>
        <p:spPr>
          <a:xfrm>
            <a:off x="2093574" y="1776716"/>
            <a:ext cx="7391837" cy="1573809"/>
          </a:xfrm>
          <a:prstGeom prst="rect">
            <a:avLst/>
          </a:prstGeom>
        </p:spPr>
      </p:pic>
      <p:cxnSp>
        <p:nvCxnSpPr>
          <p:cNvPr id="24" name="Straight Connector 23"/>
          <p:cNvCxnSpPr/>
          <p:nvPr/>
        </p:nvCxnSpPr>
        <p:spPr>
          <a:xfrm>
            <a:off x="2320948" y="3294615"/>
            <a:ext cx="69886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rotWithShape="1">
          <a:blip r:embed="rId4"/>
          <a:srcRect b="10414"/>
          <a:stretch/>
        </p:blipFill>
        <p:spPr>
          <a:xfrm>
            <a:off x="2087362" y="217257"/>
            <a:ext cx="7411480" cy="1559722"/>
          </a:xfrm>
          <a:prstGeom prst="rect">
            <a:avLst/>
          </a:prstGeom>
        </p:spPr>
      </p:pic>
      <p:pic>
        <p:nvPicPr>
          <p:cNvPr id="52" name="Picture 51"/>
          <p:cNvPicPr>
            <a:picLocks noChangeAspect="1"/>
          </p:cNvPicPr>
          <p:nvPr/>
        </p:nvPicPr>
        <p:blipFill rotWithShape="1">
          <a:blip r:embed="rId5"/>
          <a:srcRect l="2166" t="15070" r="1974" b="18242"/>
          <a:stretch/>
        </p:blipFill>
        <p:spPr>
          <a:xfrm>
            <a:off x="2291569" y="298092"/>
            <a:ext cx="7053386" cy="1244215"/>
          </a:xfrm>
          <a:prstGeom prst="rect">
            <a:avLst/>
          </a:prstGeom>
        </p:spPr>
      </p:pic>
      <p:cxnSp>
        <p:nvCxnSpPr>
          <p:cNvPr id="19" name="Straight Connector 18"/>
          <p:cNvCxnSpPr/>
          <p:nvPr/>
        </p:nvCxnSpPr>
        <p:spPr>
          <a:xfrm>
            <a:off x="2320948" y="310290"/>
            <a:ext cx="702867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3179366" y="304068"/>
            <a:ext cx="0" cy="1418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860590" y="304068"/>
            <a:ext cx="0" cy="1418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2320948" y="1720610"/>
            <a:ext cx="69886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173144" y="3402706"/>
            <a:ext cx="0" cy="1418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320948" y="3408928"/>
            <a:ext cx="69886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320948" y="4846360"/>
            <a:ext cx="69886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7860590" y="3402706"/>
            <a:ext cx="0" cy="1418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60" name="Picture 59"/>
          <p:cNvPicPr>
            <a:picLocks noChangeAspect="1"/>
          </p:cNvPicPr>
          <p:nvPr/>
        </p:nvPicPr>
        <p:blipFill rotWithShape="1">
          <a:blip r:embed="rId6"/>
          <a:srcRect b="9091"/>
          <a:stretch/>
        </p:blipFill>
        <p:spPr>
          <a:xfrm>
            <a:off x="2099636" y="3318665"/>
            <a:ext cx="7383609" cy="1589885"/>
          </a:xfrm>
          <a:prstGeom prst="rect">
            <a:avLst/>
          </a:prstGeom>
        </p:spPr>
      </p:pic>
      <p:cxnSp>
        <p:nvCxnSpPr>
          <p:cNvPr id="17" name="Straight Connector 16"/>
          <p:cNvCxnSpPr/>
          <p:nvPr/>
        </p:nvCxnSpPr>
        <p:spPr>
          <a:xfrm>
            <a:off x="3173144" y="4945953"/>
            <a:ext cx="0" cy="1418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320948" y="4933256"/>
            <a:ext cx="69886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320948" y="6377038"/>
            <a:ext cx="69886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860590" y="4939734"/>
            <a:ext cx="0" cy="141825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62" name="Picture 61"/>
          <p:cNvPicPr>
            <a:picLocks noChangeAspect="1"/>
          </p:cNvPicPr>
          <p:nvPr/>
        </p:nvPicPr>
        <p:blipFill>
          <a:blip r:embed="rId7"/>
          <a:stretch>
            <a:fillRect/>
          </a:stretch>
        </p:blipFill>
        <p:spPr>
          <a:xfrm>
            <a:off x="2110032" y="4846360"/>
            <a:ext cx="7373213" cy="1754959"/>
          </a:xfrm>
          <a:prstGeom prst="rect">
            <a:avLst/>
          </a:prstGeom>
        </p:spPr>
      </p:pic>
    </p:spTree>
    <p:extLst>
      <p:ext uri="{BB962C8B-B14F-4D97-AF65-F5344CB8AC3E}">
        <p14:creationId xmlns:p14="http://schemas.microsoft.com/office/powerpoint/2010/main" val="32790140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019" y="247206"/>
            <a:ext cx="9573961" cy="6363588"/>
          </a:xfrm>
          <a:prstGeom prst="rect">
            <a:avLst/>
          </a:prstGeom>
        </p:spPr>
      </p:pic>
    </p:spTree>
    <p:extLst>
      <p:ext uri="{BB962C8B-B14F-4D97-AF65-F5344CB8AC3E}">
        <p14:creationId xmlns:p14="http://schemas.microsoft.com/office/powerpoint/2010/main" val="6879630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019" y="247206"/>
            <a:ext cx="9573961" cy="6363588"/>
          </a:xfrm>
          <a:prstGeom prst="rect">
            <a:avLst/>
          </a:prstGeom>
        </p:spPr>
      </p:pic>
    </p:spTree>
    <p:extLst>
      <p:ext uri="{BB962C8B-B14F-4D97-AF65-F5344CB8AC3E}">
        <p14:creationId xmlns:p14="http://schemas.microsoft.com/office/powerpoint/2010/main" val="22645523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019" y="247206"/>
            <a:ext cx="9573961" cy="6363588"/>
          </a:xfrm>
          <a:prstGeom prst="rect">
            <a:avLst/>
          </a:prstGeom>
        </p:spPr>
      </p:pic>
    </p:spTree>
    <p:extLst>
      <p:ext uri="{BB962C8B-B14F-4D97-AF65-F5344CB8AC3E}">
        <p14:creationId xmlns:p14="http://schemas.microsoft.com/office/powerpoint/2010/main" val="120601470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019" y="247206"/>
            <a:ext cx="9573961" cy="6363588"/>
          </a:xfrm>
          <a:prstGeom prst="rect">
            <a:avLst/>
          </a:prstGeom>
        </p:spPr>
      </p:pic>
    </p:spTree>
    <p:extLst>
      <p:ext uri="{BB962C8B-B14F-4D97-AF65-F5344CB8AC3E}">
        <p14:creationId xmlns:p14="http://schemas.microsoft.com/office/powerpoint/2010/main" val="27135604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019" y="247206"/>
            <a:ext cx="9573961" cy="6363588"/>
          </a:xfrm>
          <a:prstGeom prst="rect">
            <a:avLst/>
          </a:prstGeom>
        </p:spPr>
      </p:pic>
    </p:spTree>
    <p:extLst>
      <p:ext uri="{BB962C8B-B14F-4D97-AF65-F5344CB8AC3E}">
        <p14:creationId xmlns:p14="http://schemas.microsoft.com/office/powerpoint/2010/main" val="15724309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9019" y="247206"/>
            <a:ext cx="9573961" cy="6363588"/>
          </a:xfrm>
          <a:prstGeom prst="rect">
            <a:avLst/>
          </a:prstGeom>
        </p:spPr>
      </p:pic>
    </p:spTree>
    <p:extLst>
      <p:ext uri="{BB962C8B-B14F-4D97-AF65-F5344CB8AC3E}">
        <p14:creationId xmlns:p14="http://schemas.microsoft.com/office/powerpoint/2010/main" val="35017920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787645" y="1192532"/>
            <a:ext cx="8999206" cy="1345245"/>
            <a:chOff x="787645" y="1192532"/>
            <a:chExt cx="8999206" cy="1345245"/>
          </a:xfrm>
        </p:grpSpPr>
        <p:grpSp>
          <p:nvGrpSpPr>
            <p:cNvPr id="4" name="Group 3"/>
            <p:cNvGrpSpPr/>
            <p:nvPr/>
          </p:nvGrpSpPr>
          <p:grpSpPr>
            <a:xfrm>
              <a:off x="2618509" y="1415560"/>
              <a:ext cx="7168342" cy="1122217"/>
              <a:chOff x="2618509" y="519448"/>
              <a:chExt cx="7168342" cy="1122217"/>
            </a:xfrm>
          </p:grpSpPr>
          <p:cxnSp>
            <p:nvCxnSpPr>
              <p:cNvPr id="5" name="Straight Connector 4"/>
              <p:cNvCxnSpPr/>
              <p:nvPr/>
            </p:nvCxnSpPr>
            <p:spPr>
              <a:xfrm flipV="1">
                <a:off x="2618509" y="1275905"/>
                <a:ext cx="1895302" cy="1662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959331" y="519448"/>
                <a:ext cx="1046056" cy="646331"/>
              </a:xfrm>
              <a:prstGeom prst="rect">
                <a:avLst/>
              </a:prstGeom>
              <a:noFill/>
            </p:spPr>
            <p:txBody>
              <a:bodyPr wrap="none" rtlCol="0">
                <a:spAutoFit/>
              </a:bodyPr>
              <a:lstStyle/>
              <a:p>
                <a:pPr algn="ctr"/>
                <a:r>
                  <a:rPr lang="en-US" dirty="0" smtClean="0"/>
                  <a:t>Intron 34</a:t>
                </a:r>
              </a:p>
              <a:p>
                <a:pPr algn="ctr"/>
                <a:r>
                  <a:rPr lang="en-US" dirty="0" smtClean="0"/>
                  <a:t>(158 </a:t>
                </a:r>
                <a:r>
                  <a:rPr lang="en-US" dirty="0" err="1" smtClean="0"/>
                  <a:t>bp</a:t>
                </a:r>
                <a:r>
                  <a:rPr lang="en-US" dirty="0" smtClean="0"/>
                  <a:t>)</a:t>
                </a:r>
                <a:endParaRPr lang="en-US" dirty="0"/>
              </a:p>
            </p:txBody>
          </p:sp>
          <p:sp>
            <p:nvSpPr>
              <p:cNvPr id="7" name="Rectangle 6"/>
              <p:cNvSpPr/>
              <p:nvPr/>
            </p:nvSpPr>
            <p:spPr>
              <a:xfrm>
                <a:off x="4513811" y="1001585"/>
                <a:ext cx="3399906"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Exon 35 (54 </a:t>
                </a:r>
                <a:r>
                  <a:rPr lang="en-US" dirty="0" err="1" smtClean="0"/>
                  <a:t>bp</a:t>
                </a:r>
                <a:r>
                  <a:rPr lang="en-US" dirty="0" smtClean="0"/>
                  <a:t>)</a:t>
                </a:r>
                <a:endParaRPr lang="en-US" dirty="0"/>
              </a:p>
            </p:txBody>
          </p:sp>
          <p:cxnSp>
            <p:nvCxnSpPr>
              <p:cNvPr id="8" name="Straight Connector 7"/>
              <p:cNvCxnSpPr/>
              <p:nvPr/>
            </p:nvCxnSpPr>
            <p:spPr>
              <a:xfrm flipV="1">
                <a:off x="7891549" y="1286989"/>
                <a:ext cx="1895302" cy="1662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8316172" y="519448"/>
                <a:ext cx="1046056" cy="646331"/>
              </a:xfrm>
              <a:prstGeom prst="rect">
                <a:avLst/>
              </a:prstGeom>
              <a:noFill/>
            </p:spPr>
            <p:txBody>
              <a:bodyPr wrap="none" rtlCol="0">
                <a:spAutoFit/>
              </a:bodyPr>
              <a:lstStyle/>
              <a:p>
                <a:pPr algn="ctr"/>
                <a:r>
                  <a:rPr lang="en-US" dirty="0" smtClean="0"/>
                  <a:t>Intron 35</a:t>
                </a:r>
              </a:p>
              <a:p>
                <a:pPr algn="ctr"/>
                <a:r>
                  <a:rPr lang="en-US" dirty="0" smtClean="0"/>
                  <a:t>(214 </a:t>
                </a:r>
                <a:r>
                  <a:rPr lang="en-US" dirty="0" err="1" smtClean="0"/>
                  <a:t>bp</a:t>
                </a:r>
                <a:r>
                  <a:rPr lang="en-US" dirty="0" smtClean="0"/>
                  <a:t>)</a:t>
                </a:r>
                <a:endParaRPr lang="en-US" dirty="0"/>
              </a:p>
            </p:txBody>
          </p:sp>
        </p:grpSp>
        <p:sp>
          <p:nvSpPr>
            <p:cNvPr id="20" name="TextBox 19"/>
            <p:cNvSpPr txBox="1"/>
            <p:nvPr/>
          </p:nvSpPr>
          <p:spPr>
            <a:xfrm>
              <a:off x="787645" y="1192532"/>
              <a:ext cx="295274" cy="369332"/>
            </a:xfrm>
            <a:prstGeom prst="rect">
              <a:avLst/>
            </a:prstGeom>
            <a:noFill/>
          </p:spPr>
          <p:txBody>
            <a:bodyPr wrap="none" rtlCol="0">
              <a:spAutoFit/>
            </a:bodyPr>
            <a:lstStyle/>
            <a:p>
              <a:r>
                <a:rPr lang="en-US" dirty="0" smtClean="0"/>
                <a:t>a</a:t>
              </a:r>
              <a:endParaRPr lang="en-US" dirty="0"/>
            </a:p>
          </p:txBody>
        </p:sp>
      </p:grpSp>
      <p:grpSp>
        <p:nvGrpSpPr>
          <p:cNvPr id="25" name="Group 24"/>
          <p:cNvGrpSpPr/>
          <p:nvPr/>
        </p:nvGrpSpPr>
        <p:grpSpPr>
          <a:xfrm>
            <a:off x="787645" y="3367686"/>
            <a:ext cx="10836057" cy="2058861"/>
            <a:chOff x="787645" y="3367686"/>
            <a:chExt cx="10836057" cy="2058861"/>
          </a:xfrm>
        </p:grpSpPr>
        <p:cxnSp>
          <p:nvCxnSpPr>
            <p:cNvPr id="10" name="Straight Connector 9"/>
            <p:cNvCxnSpPr/>
            <p:nvPr/>
          </p:nvCxnSpPr>
          <p:spPr>
            <a:xfrm flipV="1">
              <a:off x="1025953" y="4543025"/>
              <a:ext cx="1895302" cy="16626"/>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454150" y="3818730"/>
              <a:ext cx="1124282" cy="523220"/>
            </a:xfrm>
            <a:prstGeom prst="rect">
              <a:avLst/>
            </a:prstGeom>
            <a:noFill/>
          </p:spPr>
          <p:txBody>
            <a:bodyPr wrap="none" rtlCol="0">
              <a:spAutoFit/>
            </a:bodyPr>
            <a:lstStyle/>
            <a:p>
              <a:pPr algn="ctr"/>
              <a:r>
                <a:rPr lang="en-US" sz="1400" dirty="0"/>
                <a:t>f</a:t>
              </a:r>
              <a:r>
                <a:rPr lang="en-US" sz="1400" dirty="0" smtClean="0"/>
                <a:t>ull intron 34</a:t>
              </a:r>
            </a:p>
            <a:p>
              <a:pPr algn="ctr"/>
              <a:r>
                <a:rPr lang="en-US" sz="1400" dirty="0" smtClean="0"/>
                <a:t>(158 </a:t>
              </a:r>
              <a:r>
                <a:rPr lang="en-US" sz="1400" dirty="0" err="1" smtClean="0"/>
                <a:t>bp</a:t>
              </a:r>
              <a:r>
                <a:rPr lang="en-US" sz="1400" dirty="0" smtClean="0"/>
                <a:t>)</a:t>
              </a:r>
              <a:endParaRPr lang="en-US" sz="1400" dirty="0"/>
            </a:p>
          </p:txBody>
        </p:sp>
        <p:cxnSp>
          <p:nvCxnSpPr>
            <p:cNvPr id="12" name="Straight Connector 11"/>
            <p:cNvCxnSpPr/>
            <p:nvPr/>
          </p:nvCxnSpPr>
          <p:spPr>
            <a:xfrm flipV="1">
              <a:off x="9690582" y="4543025"/>
              <a:ext cx="1895302" cy="1662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0281876" y="3818730"/>
              <a:ext cx="1124282" cy="523220"/>
            </a:xfrm>
            <a:prstGeom prst="rect">
              <a:avLst/>
            </a:prstGeom>
            <a:noFill/>
          </p:spPr>
          <p:txBody>
            <a:bodyPr wrap="none" rtlCol="0">
              <a:spAutoFit/>
            </a:bodyPr>
            <a:lstStyle/>
            <a:p>
              <a:pPr algn="ctr"/>
              <a:r>
                <a:rPr lang="en-US" sz="1400" dirty="0"/>
                <a:t>f</a:t>
              </a:r>
              <a:r>
                <a:rPr lang="en-US" sz="1400" dirty="0" smtClean="0"/>
                <a:t>ull intron 35</a:t>
              </a:r>
            </a:p>
            <a:p>
              <a:pPr algn="ctr"/>
              <a:r>
                <a:rPr lang="en-US" sz="1400" dirty="0" smtClean="0"/>
                <a:t>(214 </a:t>
              </a:r>
              <a:r>
                <a:rPr lang="en-US" sz="1400" dirty="0" err="1" smtClean="0"/>
                <a:t>bp</a:t>
              </a:r>
              <a:r>
                <a:rPr lang="en-US" sz="1400" dirty="0" smtClean="0"/>
                <a:t>)</a:t>
              </a:r>
              <a:endParaRPr lang="en-US" sz="1400" dirty="0"/>
            </a:p>
          </p:txBody>
        </p:sp>
        <p:cxnSp>
          <p:nvCxnSpPr>
            <p:cNvPr id="14" name="Straight Connector 13"/>
            <p:cNvCxnSpPr/>
            <p:nvPr/>
          </p:nvCxnSpPr>
          <p:spPr>
            <a:xfrm flipV="1">
              <a:off x="4819997" y="4543025"/>
              <a:ext cx="1895302" cy="16626"/>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6715299" y="4251094"/>
              <a:ext cx="3399906" cy="64008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f</a:t>
              </a:r>
              <a:r>
                <a:rPr lang="en-US" sz="1400" dirty="0" smtClean="0"/>
                <a:t>ull exon 35 (54 </a:t>
              </a:r>
              <a:r>
                <a:rPr lang="en-US" sz="1400" dirty="0" err="1" smtClean="0"/>
                <a:t>bp</a:t>
              </a:r>
              <a:r>
                <a:rPr lang="en-US" sz="1400" dirty="0" smtClean="0"/>
                <a:t>)</a:t>
              </a:r>
              <a:endParaRPr lang="en-US" sz="1400" dirty="0"/>
            </a:p>
          </p:txBody>
        </p:sp>
        <p:sp>
          <p:nvSpPr>
            <p:cNvPr id="16" name="TextBox 15"/>
            <p:cNvSpPr txBox="1"/>
            <p:nvPr/>
          </p:nvSpPr>
          <p:spPr>
            <a:xfrm>
              <a:off x="5090301" y="3818730"/>
              <a:ext cx="1359924" cy="523220"/>
            </a:xfrm>
            <a:prstGeom prst="rect">
              <a:avLst/>
            </a:prstGeom>
            <a:noFill/>
          </p:spPr>
          <p:txBody>
            <a:bodyPr wrap="none" rtlCol="0">
              <a:spAutoFit/>
            </a:bodyPr>
            <a:lstStyle/>
            <a:p>
              <a:pPr algn="ctr"/>
              <a:r>
                <a:rPr lang="en-US" sz="1400" dirty="0"/>
                <a:t>e</a:t>
              </a:r>
              <a:r>
                <a:rPr lang="en-US" sz="1400" dirty="0" smtClean="0"/>
                <a:t>nd of intron 34</a:t>
              </a:r>
            </a:p>
            <a:p>
              <a:pPr algn="ctr"/>
              <a:r>
                <a:rPr lang="en-US" sz="1400" dirty="0" smtClean="0"/>
                <a:t>(88 </a:t>
              </a:r>
              <a:r>
                <a:rPr lang="en-US" sz="1400" dirty="0" err="1" smtClean="0"/>
                <a:t>bp</a:t>
              </a:r>
              <a:r>
                <a:rPr lang="en-US" sz="1400" dirty="0" smtClean="0"/>
                <a:t>)</a:t>
              </a:r>
              <a:endParaRPr lang="en-US" sz="1400" dirty="0"/>
            </a:p>
          </p:txBody>
        </p:sp>
        <p:sp>
          <p:nvSpPr>
            <p:cNvPr id="17" name="TextBox 16"/>
            <p:cNvSpPr txBox="1"/>
            <p:nvPr/>
          </p:nvSpPr>
          <p:spPr>
            <a:xfrm>
              <a:off x="4843938" y="4279788"/>
              <a:ext cx="578235" cy="276999"/>
            </a:xfrm>
            <a:prstGeom prst="rect">
              <a:avLst/>
            </a:prstGeom>
            <a:noFill/>
          </p:spPr>
          <p:txBody>
            <a:bodyPr wrap="none" rtlCol="0">
              <a:spAutoFit/>
            </a:bodyPr>
            <a:lstStyle/>
            <a:p>
              <a:r>
                <a:rPr lang="en-US" sz="1200" dirty="0" smtClean="0"/>
                <a:t>GT . . .</a:t>
              </a:r>
              <a:endParaRPr lang="en-US" sz="1200" dirty="0"/>
            </a:p>
          </p:txBody>
        </p:sp>
        <p:sp>
          <p:nvSpPr>
            <p:cNvPr id="18" name="Rectangle 17"/>
            <p:cNvSpPr/>
            <p:nvPr/>
          </p:nvSpPr>
          <p:spPr>
            <a:xfrm>
              <a:off x="2946195" y="4243766"/>
              <a:ext cx="1918560" cy="64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start of exon 35 (36 </a:t>
              </a:r>
              <a:r>
                <a:rPr lang="en-US" sz="1400" dirty="0" err="1" smtClean="0"/>
                <a:t>bp</a:t>
              </a:r>
              <a:r>
                <a:rPr lang="en-US" sz="1400" dirty="0" smtClean="0"/>
                <a:t>)</a:t>
              </a:r>
              <a:endParaRPr lang="en-US" sz="1400" dirty="0"/>
            </a:p>
          </p:txBody>
        </p:sp>
        <p:sp>
          <p:nvSpPr>
            <p:cNvPr id="19" name="TextBox 18"/>
            <p:cNvSpPr txBox="1"/>
            <p:nvPr/>
          </p:nvSpPr>
          <p:spPr>
            <a:xfrm>
              <a:off x="6118556" y="4279788"/>
              <a:ext cx="627544" cy="276999"/>
            </a:xfrm>
            <a:prstGeom prst="rect">
              <a:avLst/>
            </a:prstGeom>
            <a:noFill/>
          </p:spPr>
          <p:txBody>
            <a:bodyPr wrap="none" rtlCol="0">
              <a:spAutoFit/>
            </a:bodyPr>
            <a:lstStyle/>
            <a:p>
              <a:r>
                <a:rPr lang="en-US" sz="1200" dirty="0" smtClean="0"/>
                <a:t> . . . AG</a:t>
              </a:r>
              <a:endParaRPr lang="en-US" sz="1200" dirty="0"/>
            </a:p>
          </p:txBody>
        </p:sp>
        <p:sp>
          <p:nvSpPr>
            <p:cNvPr id="22" name="TextBox 21"/>
            <p:cNvSpPr txBox="1"/>
            <p:nvPr/>
          </p:nvSpPr>
          <p:spPr>
            <a:xfrm>
              <a:off x="787645" y="3367686"/>
              <a:ext cx="306494" cy="369332"/>
            </a:xfrm>
            <a:prstGeom prst="rect">
              <a:avLst/>
            </a:prstGeom>
            <a:noFill/>
          </p:spPr>
          <p:txBody>
            <a:bodyPr wrap="none" rtlCol="0">
              <a:spAutoFit/>
            </a:bodyPr>
            <a:lstStyle/>
            <a:p>
              <a:r>
                <a:rPr lang="en-US" dirty="0" smtClean="0"/>
                <a:t>b</a:t>
              </a:r>
              <a:endParaRPr lang="en-US" dirty="0"/>
            </a:p>
          </p:txBody>
        </p:sp>
        <p:sp>
          <p:nvSpPr>
            <p:cNvPr id="23" name="Rectangle 22"/>
            <p:cNvSpPr/>
            <p:nvPr/>
          </p:nvSpPr>
          <p:spPr>
            <a:xfrm>
              <a:off x="4862944" y="3697501"/>
              <a:ext cx="6722939" cy="1637607"/>
            </a:xfrm>
            <a:prstGeom prst="rect">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11539163" y="3564496"/>
              <a:ext cx="84539" cy="186205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08912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6095642" y="1415565"/>
            <a:ext cx="5648123" cy="1814751"/>
          </a:xfrm>
          <a:prstGeom prst="rect">
            <a:avLst/>
          </a:prstGeom>
        </p:spPr>
      </p:pic>
      <p:pic>
        <p:nvPicPr>
          <p:cNvPr id="8" name="Picture 7"/>
          <p:cNvPicPr>
            <a:picLocks noChangeAspect="1"/>
          </p:cNvPicPr>
          <p:nvPr/>
        </p:nvPicPr>
        <p:blipFill>
          <a:blip r:embed="rId4"/>
          <a:stretch>
            <a:fillRect/>
          </a:stretch>
        </p:blipFill>
        <p:spPr>
          <a:xfrm>
            <a:off x="214797" y="3396766"/>
            <a:ext cx="5648123" cy="1814751"/>
          </a:xfrm>
          <a:prstGeom prst="rect">
            <a:avLst/>
          </a:prstGeom>
        </p:spPr>
      </p:pic>
      <p:pic>
        <p:nvPicPr>
          <p:cNvPr id="9" name="Picture 8"/>
          <p:cNvPicPr>
            <a:picLocks noChangeAspect="1"/>
          </p:cNvPicPr>
          <p:nvPr/>
        </p:nvPicPr>
        <p:blipFill>
          <a:blip r:embed="rId5"/>
          <a:stretch>
            <a:fillRect/>
          </a:stretch>
        </p:blipFill>
        <p:spPr>
          <a:xfrm>
            <a:off x="214798" y="1415565"/>
            <a:ext cx="5648123" cy="1824809"/>
          </a:xfrm>
          <a:prstGeom prst="rect">
            <a:avLst/>
          </a:prstGeom>
        </p:spPr>
      </p:pic>
      <p:pic>
        <p:nvPicPr>
          <p:cNvPr id="10" name="Picture 9"/>
          <p:cNvPicPr>
            <a:picLocks noChangeAspect="1"/>
          </p:cNvPicPr>
          <p:nvPr/>
        </p:nvPicPr>
        <p:blipFill>
          <a:blip r:embed="rId6"/>
          <a:stretch>
            <a:fillRect/>
          </a:stretch>
        </p:blipFill>
        <p:spPr>
          <a:xfrm>
            <a:off x="6095642" y="3389619"/>
            <a:ext cx="5648123" cy="1828733"/>
          </a:xfrm>
          <a:prstGeom prst="rect">
            <a:avLst/>
          </a:prstGeom>
        </p:spPr>
      </p:pic>
      <p:sp>
        <p:nvSpPr>
          <p:cNvPr id="6" name="TextBox 5"/>
          <p:cNvSpPr txBox="1"/>
          <p:nvPr/>
        </p:nvSpPr>
        <p:spPr>
          <a:xfrm>
            <a:off x="4558717" y="5367909"/>
            <a:ext cx="2608406" cy="369332"/>
          </a:xfrm>
          <a:prstGeom prst="rect">
            <a:avLst/>
          </a:prstGeom>
          <a:noFill/>
        </p:spPr>
        <p:txBody>
          <a:bodyPr wrap="none" rtlCol="0">
            <a:spAutoFit/>
          </a:bodyPr>
          <a:lstStyle/>
          <a:p>
            <a:r>
              <a:rPr lang="en-US" dirty="0" err="1" smtClean="0"/>
              <a:t>Chr17</a:t>
            </a:r>
            <a:r>
              <a:rPr lang="en-US" dirty="0" smtClean="0"/>
              <a:t> nucleotide position</a:t>
            </a:r>
            <a:endParaRPr lang="en-US" dirty="0"/>
          </a:p>
        </p:txBody>
      </p:sp>
      <p:sp>
        <p:nvSpPr>
          <p:cNvPr id="11" name="TextBox 10"/>
          <p:cNvSpPr txBox="1"/>
          <p:nvPr/>
        </p:nvSpPr>
        <p:spPr>
          <a:xfrm rot="5400000">
            <a:off x="11724687" y="3204953"/>
            <a:ext cx="503599" cy="369332"/>
          </a:xfrm>
          <a:prstGeom prst="rect">
            <a:avLst/>
          </a:prstGeom>
          <a:noFill/>
        </p:spPr>
        <p:txBody>
          <a:bodyPr wrap="none" rtlCol="0">
            <a:spAutoFit/>
          </a:bodyPr>
          <a:lstStyle/>
          <a:p>
            <a:r>
              <a:rPr lang="en-US" dirty="0" err="1" smtClean="0"/>
              <a:t>FST</a:t>
            </a:r>
            <a:endParaRPr lang="en-US" dirty="0"/>
          </a:p>
        </p:txBody>
      </p:sp>
    </p:spTree>
    <p:extLst>
      <p:ext uri="{BB962C8B-B14F-4D97-AF65-F5344CB8AC3E}">
        <p14:creationId xmlns:p14="http://schemas.microsoft.com/office/powerpoint/2010/main" val="23925185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358232" y="454889"/>
            <a:ext cx="5648123" cy="1827423"/>
          </a:xfrm>
          <a:prstGeom prst="rect">
            <a:avLst/>
          </a:prstGeom>
        </p:spPr>
      </p:pic>
      <p:pic>
        <p:nvPicPr>
          <p:cNvPr id="11" name="Picture 10"/>
          <p:cNvPicPr>
            <a:picLocks noChangeAspect="1"/>
          </p:cNvPicPr>
          <p:nvPr/>
        </p:nvPicPr>
        <p:blipFill>
          <a:blip r:embed="rId4"/>
          <a:stretch>
            <a:fillRect/>
          </a:stretch>
        </p:blipFill>
        <p:spPr>
          <a:xfrm>
            <a:off x="6212184" y="453579"/>
            <a:ext cx="5648123" cy="1828733"/>
          </a:xfrm>
          <a:prstGeom prst="rect">
            <a:avLst/>
          </a:prstGeom>
        </p:spPr>
      </p:pic>
      <p:pic>
        <p:nvPicPr>
          <p:cNvPr id="12" name="Picture 11"/>
          <p:cNvPicPr>
            <a:picLocks noChangeAspect="1"/>
          </p:cNvPicPr>
          <p:nvPr/>
        </p:nvPicPr>
        <p:blipFill>
          <a:blip r:embed="rId5"/>
          <a:stretch>
            <a:fillRect/>
          </a:stretch>
        </p:blipFill>
        <p:spPr>
          <a:xfrm>
            <a:off x="358232" y="2410654"/>
            <a:ext cx="5648123" cy="1828733"/>
          </a:xfrm>
          <a:prstGeom prst="rect">
            <a:avLst/>
          </a:prstGeom>
        </p:spPr>
      </p:pic>
      <p:pic>
        <p:nvPicPr>
          <p:cNvPr id="13" name="Picture 12"/>
          <p:cNvPicPr>
            <a:picLocks noChangeAspect="1"/>
          </p:cNvPicPr>
          <p:nvPr/>
        </p:nvPicPr>
        <p:blipFill>
          <a:blip r:embed="rId6"/>
          <a:stretch>
            <a:fillRect/>
          </a:stretch>
        </p:blipFill>
        <p:spPr>
          <a:xfrm>
            <a:off x="6212183" y="2415556"/>
            <a:ext cx="5648123" cy="1823831"/>
          </a:xfrm>
          <a:prstGeom prst="rect">
            <a:avLst/>
          </a:prstGeom>
        </p:spPr>
      </p:pic>
      <p:pic>
        <p:nvPicPr>
          <p:cNvPr id="14" name="Picture 13"/>
          <p:cNvPicPr>
            <a:picLocks noChangeAspect="1"/>
          </p:cNvPicPr>
          <p:nvPr/>
        </p:nvPicPr>
        <p:blipFill>
          <a:blip r:embed="rId7"/>
          <a:stretch>
            <a:fillRect/>
          </a:stretch>
        </p:blipFill>
        <p:spPr>
          <a:xfrm>
            <a:off x="358232" y="4355076"/>
            <a:ext cx="5648123" cy="1826115"/>
          </a:xfrm>
          <a:prstGeom prst="rect">
            <a:avLst/>
          </a:prstGeom>
        </p:spPr>
      </p:pic>
      <p:pic>
        <p:nvPicPr>
          <p:cNvPr id="15" name="Picture 14"/>
          <p:cNvPicPr>
            <a:picLocks noChangeAspect="1"/>
          </p:cNvPicPr>
          <p:nvPr/>
        </p:nvPicPr>
        <p:blipFill>
          <a:blip r:embed="rId8"/>
          <a:stretch>
            <a:fillRect/>
          </a:stretch>
        </p:blipFill>
        <p:spPr>
          <a:xfrm>
            <a:off x="6212182" y="4355075"/>
            <a:ext cx="5648123" cy="1826115"/>
          </a:xfrm>
          <a:prstGeom prst="rect">
            <a:avLst/>
          </a:prstGeom>
        </p:spPr>
      </p:pic>
      <p:sp>
        <p:nvSpPr>
          <p:cNvPr id="8" name="TextBox 7"/>
          <p:cNvSpPr txBox="1"/>
          <p:nvPr/>
        </p:nvSpPr>
        <p:spPr>
          <a:xfrm>
            <a:off x="4596867" y="6312150"/>
            <a:ext cx="2608406" cy="369332"/>
          </a:xfrm>
          <a:prstGeom prst="rect">
            <a:avLst/>
          </a:prstGeom>
          <a:noFill/>
        </p:spPr>
        <p:txBody>
          <a:bodyPr wrap="none" rtlCol="0">
            <a:spAutoFit/>
          </a:bodyPr>
          <a:lstStyle/>
          <a:p>
            <a:r>
              <a:rPr lang="en-US" dirty="0" err="1" smtClean="0"/>
              <a:t>Chr17</a:t>
            </a:r>
            <a:r>
              <a:rPr lang="en-US" dirty="0" smtClean="0"/>
              <a:t> nucleotide position</a:t>
            </a:r>
            <a:endParaRPr lang="en-US" dirty="0"/>
          </a:p>
        </p:txBody>
      </p:sp>
      <p:sp>
        <p:nvSpPr>
          <p:cNvPr id="9" name="TextBox 8"/>
          <p:cNvSpPr txBox="1"/>
          <p:nvPr/>
        </p:nvSpPr>
        <p:spPr>
          <a:xfrm rot="5400000">
            <a:off x="11755535" y="3004646"/>
            <a:ext cx="503599" cy="369332"/>
          </a:xfrm>
          <a:prstGeom prst="rect">
            <a:avLst/>
          </a:prstGeom>
          <a:noFill/>
        </p:spPr>
        <p:txBody>
          <a:bodyPr wrap="none" rtlCol="0">
            <a:spAutoFit/>
          </a:bodyPr>
          <a:lstStyle/>
          <a:p>
            <a:r>
              <a:rPr lang="en-US" dirty="0" err="1" smtClean="0"/>
              <a:t>FST</a:t>
            </a:r>
            <a:endParaRPr lang="en-US" dirty="0"/>
          </a:p>
        </p:txBody>
      </p:sp>
    </p:spTree>
    <p:extLst>
      <p:ext uri="{BB962C8B-B14F-4D97-AF65-F5344CB8AC3E}">
        <p14:creationId xmlns:p14="http://schemas.microsoft.com/office/powerpoint/2010/main" val="29551221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6" name="Group 1055"/>
          <p:cNvGrpSpPr/>
          <p:nvPr/>
        </p:nvGrpSpPr>
        <p:grpSpPr>
          <a:xfrm>
            <a:off x="146929" y="1609344"/>
            <a:ext cx="11372850" cy="4402519"/>
            <a:chOff x="146929" y="1609344"/>
            <a:chExt cx="11372850" cy="4402519"/>
          </a:xfrm>
        </p:grpSpPr>
        <p:graphicFrame>
          <p:nvGraphicFramePr>
            <p:cNvPr id="4" name="Chart 3"/>
            <p:cNvGraphicFramePr>
              <a:graphicFrameLocks/>
            </p:cNvGraphicFramePr>
            <p:nvPr>
              <p:extLst>
                <p:ext uri="{D42A27DB-BD31-4B8C-83A1-F6EECF244321}">
                  <p14:modId xmlns:p14="http://schemas.microsoft.com/office/powerpoint/2010/main" val="2026235688"/>
                </p:ext>
              </p:extLst>
            </p:nvPr>
          </p:nvGraphicFramePr>
          <p:xfrm>
            <a:off x="146929" y="1901757"/>
            <a:ext cx="1137285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AutoShape 3"/>
            <p:cNvSpPr>
              <a:spLocks noChangeAspect="1" noChangeArrowheads="1" noTextEdit="1"/>
            </p:cNvSpPr>
            <p:nvPr/>
          </p:nvSpPr>
          <p:spPr bwMode="auto">
            <a:xfrm>
              <a:off x="692150" y="4699000"/>
              <a:ext cx="10174288" cy="131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09700" y="4700588"/>
              <a:ext cx="945832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55" name="Rectangle 1054"/>
            <p:cNvSpPr/>
            <p:nvPr/>
          </p:nvSpPr>
          <p:spPr>
            <a:xfrm>
              <a:off x="146929" y="1609344"/>
              <a:ext cx="1169807" cy="37307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p:cNvSpPr txBox="1"/>
          <p:nvPr/>
        </p:nvSpPr>
        <p:spPr>
          <a:xfrm>
            <a:off x="5000904" y="5090081"/>
            <a:ext cx="2608406" cy="369332"/>
          </a:xfrm>
          <a:prstGeom prst="rect">
            <a:avLst/>
          </a:prstGeom>
          <a:noFill/>
        </p:spPr>
        <p:txBody>
          <a:bodyPr wrap="none" rtlCol="0">
            <a:spAutoFit/>
          </a:bodyPr>
          <a:lstStyle/>
          <a:p>
            <a:r>
              <a:rPr lang="en-US" dirty="0" err="1" smtClean="0"/>
              <a:t>Chr17</a:t>
            </a:r>
            <a:r>
              <a:rPr lang="en-US" dirty="0" smtClean="0"/>
              <a:t> nucleotide position</a:t>
            </a:r>
            <a:endParaRPr lang="en-US" dirty="0"/>
          </a:p>
        </p:txBody>
      </p:sp>
      <p:sp>
        <p:nvSpPr>
          <p:cNvPr id="8" name="TextBox 7"/>
          <p:cNvSpPr txBox="1"/>
          <p:nvPr/>
        </p:nvSpPr>
        <p:spPr>
          <a:xfrm rot="5400000">
            <a:off x="10499712" y="3004646"/>
            <a:ext cx="2727221" cy="369332"/>
          </a:xfrm>
          <a:prstGeom prst="rect">
            <a:avLst/>
          </a:prstGeom>
          <a:noFill/>
        </p:spPr>
        <p:txBody>
          <a:bodyPr wrap="none" rtlCol="0">
            <a:spAutoFit/>
          </a:bodyPr>
          <a:lstStyle/>
          <a:p>
            <a:r>
              <a:rPr lang="en-US" dirty="0" smtClean="0"/>
              <a:t>Minor Allele </a:t>
            </a:r>
            <a:r>
              <a:rPr lang="en-US" dirty="0" smtClean="0"/>
              <a:t>Frequency (%)</a:t>
            </a:r>
            <a:endParaRPr lang="en-US" dirty="0"/>
          </a:p>
        </p:txBody>
      </p:sp>
    </p:spTree>
    <p:extLst>
      <p:ext uri="{BB962C8B-B14F-4D97-AF65-F5344CB8AC3E}">
        <p14:creationId xmlns:p14="http://schemas.microsoft.com/office/powerpoint/2010/main" val="39819474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79"/>
          <p:cNvPicPr>
            <a:picLocks noChangeAspect="1"/>
          </p:cNvPicPr>
          <p:nvPr/>
        </p:nvPicPr>
        <p:blipFill rotWithShape="1">
          <a:blip r:embed="rId3"/>
          <a:srcRect l="8629" t="85641"/>
          <a:stretch/>
        </p:blipFill>
        <p:spPr>
          <a:xfrm>
            <a:off x="978194" y="764329"/>
            <a:ext cx="10696353" cy="339702"/>
          </a:xfrm>
          <a:prstGeom prst="rect">
            <a:avLst/>
          </a:prstGeom>
        </p:spPr>
      </p:pic>
      <p:sp>
        <p:nvSpPr>
          <p:cNvPr id="81" name="Rectangle 80"/>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1" name="Straight Connector 120"/>
          <p:cNvCxnSpPr/>
          <p:nvPr/>
        </p:nvCxnSpPr>
        <p:spPr>
          <a:xfrm flipV="1">
            <a:off x="1700213" y="1323785"/>
            <a:ext cx="1" cy="5238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flipH="1" flipV="1">
            <a:off x="1795464" y="1338073"/>
            <a:ext cx="42861" cy="5143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H="1" flipV="1">
            <a:off x="1966915" y="1323785"/>
            <a:ext cx="19048"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flipV="1">
            <a:off x="1985965" y="1323786"/>
            <a:ext cx="142873" cy="547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H="1" flipV="1">
            <a:off x="2119315" y="1328547"/>
            <a:ext cx="138110"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H="1" flipV="1">
            <a:off x="10472738" y="1357123"/>
            <a:ext cx="28575" cy="4714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flipH="1" flipV="1">
            <a:off x="2366965" y="1319022"/>
            <a:ext cx="47623" cy="5429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flipV="1">
            <a:off x="2595563" y="1323785"/>
            <a:ext cx="4765" cy="5381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V="1">
            <a:off x="2762250" y="1328547"/>
            <a:ext cx="76202"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flipV="1">
            <a:off x="2890838" y="1323784"/>
            <a:ext cx="19052" cy="5381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V="1">
            <a:off x="3033713" y="1319022"/>
            <a:ext cx="109540" cy="5476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flipH="1" flipV="1">
            <a:off x="3167063" y="1328548"/>
            <a:ext cx="14287" cy="5238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flipH="1" flipV="1">
            <a:off x="3186113" y="1328548"/>
            <a:ext cx="114300" cy="5333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flipV="1">
            <a:off x="3219450" y="1328548"/>
            <a:ext cx="209550" cy="5476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flipH="1" flipV="1">
            <a:off x="3414715" y="1323785"/>
            <a:ext cx="171448" cy="5524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flipH="1" flipV="1">
            <a:off x="3471863" y="1319022"/>
            <a:ext cx="247650" cy="56673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flipH="1" flipV="1">
            <a:off x="3529014" y="1323786"/>
            <a:ext cx="323849" cy="5619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flipH="1" flipV="1">
            <a:off x="3724277" y="1319024"/>
            <a:ext cx="276223" cy="57149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flipH="1" flipV="1">
            <a:off x="3805240" y="1314261"/>
            <a:ext cx="323848" cy="5714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flipH="1" flipV="1">
            <a:off x="3867153" y="1319024"/>
            <a:ext cx="371472" cy="55721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flipH="1" flipV="1">
            <a:off x="3910015" y="1328548"/>
            <a:ext cx="476248" cy="5524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flipH="1" flipV="1">
            <a:off x="3967165" y="1323786"/>
            <a:ext cx="557210" cy="547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flipH="1" flipV="1">
            <a:off x="4238628" y="1319024"/>
            <a:ext cx="447672" cy="5524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flipH="1" flipV="1">
            <a:off x="4300540" y="1319023"/>
            <a:ext cx="528635" cy="55721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flipH="1" flipV="1">
            <a:off x="4338640" y="1314261"/>
            <a:ext cx="609598" cy="547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H="1" flipV="1">
            <a:off x="4343403" y="1319024"/>
            <a:ext cx="771522" cy="55244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H="1" flipV="1">
            <a:off x="4420086" y="1314260"/>
            <a:ext cx="856764" cy="5619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flipH="1" flipV="1">
            <a:off x="4558199" y="1319023"/>
            <a:ext cx="847239" cy="5381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flipH="1" flipV="1">
            <a:off x="4620111" y="1314261"/>
            <a:ext cx="932964" cy="5667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flipH="1" flipV="1">
            <a:off x="4758223" y="1314261"/>
            <a:ext cx="947252" cy="5667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flipH="1" flipV="1">
            <a:off x="5067786" y="1314261"/>
            <a:ext cx="942489" cy="5667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flipH="1" flipV="1">
            <a:off x="4767749" y="1323786"/>
            <a:ext cx="1085364" cy="5524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flipH="1" flipV="1">
            <a:off x="5148750" y="1328548"/>
            <a:ext cx="1013925" cy="5524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flipH="1" flipV="1">
            <a:off x="5162551" y="1328548"/>
            <a:ext cx="1123949" cy="5429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H="1" flipV="1">
            <a:off x="5296389" y="1309499"/>
            <a:ext cx="1156799" cy="57626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H="1" flipV="1">
            <a:off x="5786439" y="1309497"/>
            <a:ext cx="800099" cy="5715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flipH="1" flipV="1">
            <a:off x="5801215" y="1314262"/>
            <a:ext cx="932960" cy="55721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flipH="1" flipV="1">
            <a:off x="5853602" y="1309500"/>
            <a:ext cx="1042498" cy="56673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flipH="1" flipV="1">
            <a:off x="6077439" y="1314264"/>
            <a:ext cx="952011" cy="55720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flipH="1" flipV="1">
            <a:off x="6687040" y="1314264"/>
            <a:ext cx="499573" cy="55244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flipH="1" flipV="1">
            <a:off x="6777527" y="1314264"/>
            <a:ext cx="551961" cy="55244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H="1" flipV="1">
            <a:off x="6991844" y="1314264"/>
            <a:ext cx="485281" cy="54768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flipH="1" flipV="1">
            <a:off x="7048995" y="1314265"/>
            <a:ext cx="575768" cy="55720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flipH="1" flipV="1">
            <a:off x="7182345" y="1309502"/>
            <a:ext cx="590055" cy="57149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flipH="1" flipV="1">
            <a:off x="7449046" y="1314265"/>
            <a:ext cx="461467" cy="5524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flipH="1" flipV="1">
            <a:off x="7501435" y="1314266"/>
            <a:ext cx="566240" cy="5524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flipV="1">
            <a:off x="10306050" y="1333311"/>
            <a:ext cx="47627" cy="5333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flipH="1" flipV="1">
            <a:off x="10048877" y="1314262"/>
            <a:ext cx="95248" cy="54292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a:xfrm flipH="1" flipV="1">
            <a:off x="7844335" y="1309503"/>
            <a:ext cx="366215" cy="5524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flipH="1" flipV="1">
            <a:off x="7982448" y="1309503"/>
            <a:ext cx="380502" cy="5524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flipH="1" flipV="1">
            <a:off x="8058649" y="1314265"/>
            <a:ext cx="466226" cy="5524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flipH="1" flipV="1">
            <a:off x="9939837" y="1319028"/>
            <a:ext cx="47126" cy="54291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flipH="1" flipV="1">
            <a:off x="9530262" y="1314267"/>
            <a:ext cx="313826" cy="5476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flipH="1" flipV="1">
            <a:off x="9287375" y="1328554"/>
            <a:ext cx="404313" cy="53339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flipH="1" flipV="1">
            <a:off x="9163551" y="1323793"/>
            <a:ext cx="375737" cy="53339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flipH="1" flipV="1">
            <a:off x="8844464" y="1319031"/>
            <a:ext cx="547186" cy="54291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flipH="1" flipV="1">
            <a:off x="8801599" y="1323791"/>
            <a:ext cx="442414" cy="5333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flipH="1" flipV="1">
            <a:off x="8639674" y="1314266"/>
            <a:ext cx="37601" cy="53339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flipH="1" flipV="1">
            <a:off x="8696825" y="1319029"/>
            <a:ext cx="118563" cy="54291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flipH="1" flipV="1">
            <a:off x="8739688" y="1319029"/>
            <a:ext cx="218575" cy="53815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flipH="1" flipV="1">
            <a:off x="8773026" y="1323791"/>
            <a:ext cx="332874" cy="53815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61" name="Rectangle 260"/>
          <p:cNvSpPr/>
          <p:nvPr/>
        </p:nvSpPr>
        <p:spPr>
          <a:xfrm>
            <a:off x="666205" y="1844838"/>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rotWithShape="1">
          <a:blip r:embed="rId4"/>
          <a:srcRect t="53694"/>
          <a:stretch/>
        </p:blipFill>
        <p:spPr>
          <a:xfrm>
            <a:off x="754377" y="1973110"/>
            <a:ext cx="9896155" cy="4580707"/>
          </a:xfrm>
          <a:prstGeom prst="rect">
            <a:avLst/>
          </a:prstGeom>
        </p:spPr>
      </p:pic>
      <p:sp>
        <p:nvSpPr>
          <p:cNvPr id="46" name="TextBox 45"/>
          <p:cNvSpPr txBox="1"/>
          <p:nvPr/>
        </p:nvSpPr>
        <p:spPr>
          <a:xfrm rot="2662964">
            <a:off x="5049298" y="1841710"/>
            <a:ext cx="348172" cy="223138"/>
          </a:xfrm>
          <a:prstGeom prst="rect">
            <a:avLst/>
          </a:prstGeom>
          <a:noFill/>
        </p:spPr>
        <p:txBody>
          <a:bodyPr wrap="none" rtlCol="0">
            <a:spAutoFit/>
          </a:bodyPr>
          <a:lstStyle/>
          <a:p>
            <a:r>
              <a:rPr lang="en-US" sz="850" dirty="0" smtClean="0"/>
              <a:t>125</a:t>
            </a:r>
            <a:endParaRPr lang="en-US" sz="850" dirty="0"/>
          </a:p>
        </p:txBody>
      </p:sp>
      <p:sp>
        <p:nvSpPr>
          <p:cNvPr id="49" name="TextBox 48"/>
          <p:cNvSpPr txBox="1"/>
          <p:nvPr/>
        </p:nvSpPr>
        <p:spPr>
          <a:xfrm rot="2662964">
            <a:off x="5198514" y="1841710"/>
            <a:ext cx="348172" cy="223138"/>
          </a:xfrm>
          <a:prstGeom prst="rect">
            <a:avLst/>
          </a:prstGeom>
          <a:noFill/>
        </p:spPr>
        <p:txBody>
          <a:bodyPr wrap="none" rtlCol="0">
            <a:spAutoFit/>
          </a:bodyPr>
          <a:lstStyle/>
          <a:p>
            <a:r>
              <a:rPr lang="en-US" sz="850" dirty="0" smtClean="0"/>
              <a:t>127</a:t>
            </a:r>
            <a:endParaRPr lang="en-US" sz="850" dirty="0"/>
          </a:p>
        </p:txBody>
      </p:sp>
      <p:sp>
        <p:nvSpPr>
          <p:cNvPr id="50" name="TextBox 49"/>
          <p:cNvSpPr txBox="1"/>
          <p:nvPr/>
        </p:nvSpPr>
        <p:spPr>
          <a:xfrm rot="2662964">
            <a:off x="5332585" y="1841710"/>
            <a:ext cx="348172" cy="223138"/>
          </a:xfrm>
          <a:prstGeom prst="rect">
            <a:avLst/>
          </a:prstGeom>
          <a:noFill/>
        </p:spPr>
        <p:txBody>
          <a:bodyPr wrap="none" rtlCol="0">
            <a:spAutoFit/>
          </a:bodyPr>
          <a:lstStyle/>
          <a:p>
            <a:r>
              <a:rPr lang="en-US" sz="850" dirty="0" smtClean="0"/>
              <a:t>131</a:t>
            </a:r>
            <a:endParaRPr lang="en-US" sz="850" dirty="0"/>
          </a:p>
        </p:txBody>
      </p:sp>
      <p:sp>
        <p:nvSpPr>
          <p:cNvPr id="51" name="TextBox 50"/>
          <p:cNvSpPr txBox="1"/>
          <p:nvPr/>
        </p:nvSpPr>
        <p:spPr>
          <a:xfrm rot="2662964">
            <a:off x="5469699" y="1841710"/>
            <a:ext cx="348172" cy="223138"/>
          </a:xfrm>
          <a:prstGeom prst="rect">
            <a:avLst/>
          </a:prstGeom>
          <a:noFill/>
        </p:spPr>
        <p:txBody>
          <a:bodyPr wrap="none" rtlCol="0">
            <a:spAutoFit/>
          </a:bodyPr>
          <a:lstStyle/>
          <a:p>
            <a:r>
              <a:rPr lang="en-US" sz="850" dirty="0" smtClean="0"/>
              <a:t>137</a:t>
            </a:r>
            <a:endParaRPr lang="en-US" sz="850" dirty="0"/>
          </a:p>
        </p:txBody>
      </p:sp>
      <p:sp>
        <p:nvSpPr>
          <p:cNvPr id="52" name="TextBox 51"/>
          <p:cNvSpPr txBox="1"/>
          <p:nvPr/>
        </p:nvSpPr>
        <p:spPr>
          <a:xfrm rot="2662964">
            <a:off x="5619746" y="1841710"/>
            <a:ext cx="348172" cy="223138"/>
          </a:xfrm>
          <a:prstGeom prst="rect">
            <a:avLst/>
          </a:prstGeom>
          <a:noFill/>
        </p:spPr>
        <p:txBody>
          <a:bodyPr wrap="none" rtlCol="0">
            <a:spAutoFit/>
          </a:bodyPr>
          <a:lstStyle/>
          <a:p>
            <a:r>
              <a:rPr lang="en-US" sz="850" dirty="0" smtClean="0"/>
              <a:t>141</a:t>
            </a:r>
            <a:endParaRPr lang="en-US" sz="850" dirty="0"/>
          </a:p>
        </p:txBody>
      </p:sp>
      <p:sp>
        <p:nvSpPr>
          <p:cNvPr id="53" name="TextBox 52"/>
          <p:cNvSpPr txBox="1"/>
          <p:nvPr/>
        </p:nvSpPr>
        <p:spPr>
          <a:xfrm rot="2662964">
            <a:off x="5769790" y="1841710"/>
            <a:ext cx="348172" cy="223138"/>
          </a:xfrm>
          <a:prstGeom prst="rect">
            <a:avLst/>
          </a:prstGeom>
          <a:noFill/>
        </p:spPr>
        <p:txBody>
          <a:bodyPr wrap="none" rtlCol="0">
            <a:spAutoFit/>
          </a:bodyPr>
          <a:lstStyle/>
          <a:p>
            <a:r>
              <a:rPr lang="en-US" sz="850" dirty="0" smtClean="0"/>
              <a:t>142</a:t>
            </a:r>
            <a:endParaRPr lang="en-US" sz="850" dirty="0"/>
          </a:p>
        </p:txBody>
      </p:sp>
      <p:sp>
        <p:nvSpPr>
          <p:cNvPr id="54" name="TextBox 53"/>
          <p:cNvSpPr txBox="1"/>
          <p:nvPr/>
        </p:nvSpPr>
        <p:spPr>
          <a:xfrm rot="2662964">
            <a:off x="5926910" y="1841710"/>
            <a:ext cx="348172" cy="223138"/>
          </a:xfrm>
          <a:prstGeom prst="rect">
            <a:avLst/>
          </a:prstGeom>
          <a:noFill/>
        </p:spPr>
        <p:txBody>
          <a:bodyPr wrap="none" rtlCol="0">
            <a:spAutoFit/>
          </a:bodyPr>
          <a:lstStyle/>
          <a:p>
            <a:r>
              <a:rPr lang="en-US" sz="850" dirty="0" smtClean="0"/>
              <a:t>155</a:t>
            </a:r>
            <a:endParaRPr lang="en-US" sz="850" dirty="0"/>
          </a:p>
        </p:txBody>
      </p:sp>
      <p:sp>
        <p:nvSpPr>
          <p:cNvPr id="55" name="TextBox 54"/>
          <p:cNvSpPr txBox="1"/>
          <p:nvPr/>
        </p:nvSpPr>
        <p:spPr>
          <a:xfrm rot="2662964">
            <a:off x="6078462" y="1841710"/>
            <a:ext cx="348172" cy="223138"/>
          </a:xfrm>
          <a:prstGeom prst="rect">
            <a:avLst/>
          </a:prstGeom>
          <a:noFill/>
        </p:spPr>
        <p:txBody>
          <a:bodyPr wrap="none" rtlCol="0">
            <a:spAutoFit/>
          </a:bodyPr>
          <a:lstStyle/>
          <a:p>
            <a:r>
              <a:rPr lang="en-US" sz="850" dirty="0" smtClean="0"/>
              <a:t>161</a:t>
            </a:r>
            <a:endParaRPr lang="en-US" sz="850" dirty="0"/>
          </a:p>
        </p:txBody>
      </p:sp>
      <p:sp>
        <p:nvSpPr>
          <p:cNvPr id="56" name="TextBox 55"/>
          <p:cNvSpPr txBox="1"/>
          <p:nvPr/>
        </p:nvSpPr>
        <p:spPr>
          <a:xfrm rot="2662964">
            <a:off x="6213579" y="1841710"/>
            <a:ext cx="348172" cy="223138"/>
          </a:xfrm>
          <a:prstGeom prst="rect">
            <a:avLst/>
          </a:prstGeom>
          <a:noFill/>
        </p:spPr>
        <p:txBody>
          <a:bodyPr wrap="none" rtlCol="0">
            <a:spAutoFit/>
          </a:bodyPr>
          <a:lstStyle/>
          <a:p>
            <a:r>
              <a:rPr lang="en-US" sz="850" dirty="0" smtClean="0"/>
              <a:t>163</a:t>
            </a:r>
            <a:endParaRPr lang="en-US" sz="850" dirty="0"/>
          </a:p>
        </p:txBody>
      </p:sp>
      <p:sp>
        <p:nvSpPr>
          <p:cNvPr id="57" name="TextBox 56"/>
          <p:cNvSpPr txBox="1"/>
          <p:nvPr/>
        </p:nvSpPr>
        <p:spPr>
          <a:xfrm rot="2662964">
            <a:off x="7684159" y="1841710"/>
            <a:ext cx="348172" cy="223138"/>
          </a:xfrm>
          <a:prstGeom prst="rect">
            <a:avLst/>
          </a:prstGeom>
          <a:noFill/>
        </p:spPr>
        <p:txBody>
          <a:bodyPr wrap="none" rtlCol="0">
            <a:spAutoFit/>
          </a:bodyPr>
          <a:lstStyle/>
          <a:p>
            <a:r>
              <a:rPr lang="en-US" sz="850" dirty="0" smtClean="0"/>
              <a:t>266</a:t>
            </a:r>
            <a:endParaRPr lang="en-US" sz="850" dirty="0"/>
          </a:p>
        </p:txBody>
      </p:sp>
      <p:sp>
        <p:nvSpPr>
          <p:cNvPr id="58" name="TextBox 57"/>
          <p:cNvSpPr txBox="1"/>
          <p:nvPr/>
        </p:nvSpPr>
        <p:spPr>
          <a:xfrm rot="2662964">
            <a:off x="7837218" y="1841710"/>
            <a:ext cx="348172" cy="223138"/>
          </a:xfrm>
          <a:prstGeom prst="rect">
            <a:avLst/>
          </a:prstGeom>
          <a:noFill/>
        </p:spPr>
        <p:txBody>
          <a:bodyPr wrap="none" rtlCol="0">
            <a:spAutoFit/>
          </a:bodyPr>
          <a:lstStyle/>
          <a:p>
            <a:r>
              <a:rPr lang="en-US" sz="850" dirty="0" smtClean="0"/>
              <a:t>280</a:t>
            </a:r>
            <a:endParaRPr lang="en-US" sz="850" dirty="0"/>
          </a:p>
        </p:txBody>
      </p:sp>
      <p:sp>
        <p:nvSpPr>
          <p:cNvPr id="59" name="TextBox 58"/>
          <p:cNvSpPr txBox="1"/>
          <p:nvPr/>
        </p:nvSpPr>
        <p:spPr>
          <a:xfrm rot="2662964">
            <a:off x="7978139" y="1841710"/>
            <a:ext cx="348172" cy="223138"/>
          </a:xfrm>
          <a:prstGeom prst="rect">
            <a:avLst/>
          </a:prstGeom>
          <a:noFill/>
        </p:spPr>
        <p:txBody>
          <a:bodyPr wrap="none" rtlCol="0">
            <a:spAutoFit/>
          </a:bodyPr>
          <a:lstStyle/>
          <a:p>
            <a:r>
              <a:rPr lang="en-US" sz="850" dirty="0" smtClean="0"/>
              <a:t>282</a:t>
            </a:r>
            <a:endParaRPr lang="en-US" sz="850" dirty="0"/>
          </a:p>
        </p:txBody>
      </p:sp>
      <p:sp>
        <p:nvSpPr>
          <p:cNvPr id="60" name="TextBox 59"/>
          <p:cNvSpPr txBox="1"/>
          <p:nvPr/>
        </p:nvSpPr>
        <p:spPr>
          <a:xfrm rot="2662964">
            <a:off x="8122869" y="1841710"/>
            <a:ext cx="348172" cy="223138"/>
          </a:xfrm>
          <a:prstGeom prst="rect">
            <a:avLst/>
          </a:prstGeom>
          <a:noFill/>
        </p:spPr>
        <p:txBody>
          <a:bodyPr wrap="none" rtlCol="0">
            <a:spAutoFit/>
          </a:bodyPr>
          <a:lstStyle/>
          <a:p>
            <a:r>
              <a:rPr lang="en-US" sz="850" dirty="0" smtClean="0"/>
              <a:t>298</a:t>
            </a:r>
            <a:endParaRPr lang="en-US" sz="850" dirty="0"/>
          </a:p>
        </p:txBody>
      </p:sp>
      <p:sp>
        <p:nvSpPr>
          <p:cNvPr id="63" name="TextBox 62"/>
          <p:cNvSpPr txBox="1"/>
          <p:nvPr/>
        </p:nvSpPr>
        <p:spPr>
          <a:xfrm rot="2662964">
            <a:off x="8274396" y="1841710"/>
            <a:ext cx="348172" cy="223138"/>
          </a:xfrm>
          <a:prstGeom prst="rect">
            <a:avLst/>
          </a:prstGeom>
          <a:noFill/>
        </p:spPr>
        <p:txBody>
          <a:bodyPr wrap="none" rtlCol="0">
            <a:spAutoFit/>
          </a:bodyPr>
          <a:lstStyle/>
          <a:p>
            <a:r>
              <a:rPr lang="en-US" sz="850" dirty="0" smtClean="0"/>
              <a:t>301</a:t>
            </a:r>
            <a:endParaRPr lang="en-US" sz="850" dirty="0"/>
          </a:p>
        </p:txBody>
      </p:sp>
      <p:sp>
        <p:nvSpPr>
          <p:cNvPr id="64" name="TextBox 63"/>
          <p:cNvSpPr txBox="1"/>
          <p:nvPr/>
        </p:nvSpPr>
        <p:spPr>
          <a:xfrm rot="2662964">
            <a:off x="10338871" y="1841710"/>
            <a:ext cx="348172" cy="223138"/>
          </a:xfrm>
          <a:prstGeom prst="rect">
            <a:avLst/>
          </a:prstGeom>
          <a:noFill/>
        </p:spPr>
        <p:txBody>
          <a:bodyPr wrap="none" rtlCol="0">
            <a:spAutoFit/>
          </a:bodyPr>
          <a:lstStyle/>
          <a:p>
            <a:r>
              <a:rPr lang="en-US" sz="850" dirty="0" smtClean="0"/>
              <a:t>417</a:t>
            </a:r>
            <a:endParaRPr lang="en-US" sz="850" dirty="0"/>
          </a:p>
        </p:txBody>
      </p:sp>
      <p:sp>
        <p:nvSpPr>
          <p:cNvPr id="65" name="TextBox 64"/>
          <p:cNvSpPr txBox="1"/>
          <p:nvPr/>
        </p:nvSpPr>
        <p:spPr>
          <a:xfrm rot="2662964">
            <a:off x="9588563" y="1841710"/>
            <a:ext cx="348172" cy="223138"/>
          </a:xfrm>
          <a:prstGeom prst="rect">
            <a:avLst/>
          </a:prstGeom>
          <a:noFill/>
        </p:spPr>
        <p:txBody>
          <a:bodyPr wrap="none" rtlCol="0">
            <a:spAutoFit/>
          </a:bodyPr>
          <a:lstStyle/>
          <a:p>
            <a:r>
              <a:rPr lang="en-US" sz="850" dirty="0" smtClean="0"/>
              <a:t>360</a:t>
            </a:r>
            <a:endParaRPr lang="en-US" sz="850" dirty="0"/>
          </a:p>
        </p:txBody>
      </p:sp>
      <p:sp>
        <p:nvSpPr>
          <p:cNvPr id="66" name="TextBox 65"/>
          <p:cNvSpPr txBox="1"/>
          <p:nvPr/>
        </p:nvSpPr>
        <p:spPr>
          <a:xfrm rot="2662964">
            <a:off x="8428557" y="1841710"/>
            <a:ext cx="348172" cy="223138"/>
          </a:xfrm>
          <a:prstGeom prst="rect">
            <a:avLst/>
          </a:prstGeom>
          <a:noFill/>
        </p:spPr>
        <p:txBody>
          <a:bodyPr wrap="none" rtlCol="0">
            <a:spAutoFit/>
          </a:bodyPr>
          <a:lstStyle/>
          <a:p>
            <a:r>
              <a:rPr lang="en-US" sz="850" dirty="0" smtClean="0"/>
              <a:t>307</a:t>
            </a:r>
            <a:endParaRPr lang="en-US" sz="850" dirty="0"/>
          </a:p>
        </p:txBody>
      </p:sp>
      <p:sp>
        <p:nvSpPr>
          <p:cNvPr id="67" name="TextBox 66"/>
          <p:cNvSpPr txBox="1"/>
          <p:nvPr/>
        </p:nvSpPr>
        <p:spPr>
          <a:xfrm rot="2662964">
            <a:off x="10179995" y="1841710"/>
            <a:ext cx="348172" cy="223138"/>
          </a:xfrm>
          <a:prstGeom prst="rect">
            <a:avLst/>
          </a:prstGeom>
          <a:noFill/>
        </p:spPr>
        <p:txBody>
          <a:bodyPr wrap="none" rtlCol="0">
            <a:spAutoFit/>
          </a:bodyPr>
          <a:lstStyle/>
          <a:p>
            <a:r>
              <a:rPr lang="en-US" sz="850" dirty="0" smtClean="0"/>
              <a:t>413</a:t>
            </a:r>
            <a:endParaRPr lang="en-US" sz="850" dirty="0"/>
          </a:p>
        </p:txBody>
      </p:sp>
      <p:sp>
        <p:nvSpPr>
          <p:cNvPr id="68" name="TextBox 67"/>
          <p:cNvSpPr txBox="1"/>
          <p:nvPr/>
        </p:nvSpPr>
        <p:spPr>
          <a:xfrm rot="2662964">
            <a:off x="9150617" y="1841710"/>
            <a:ext cx="348172" cy="223138"/>
          </a:xfrm>
          <a:prstGeom prst="rect">
            <a:avLst/>
          </a:prstGeom>
          <a:noFill/>
        </p:spPr>
        <p:txBody>
          <a:bodyPr wrap="none" rtlCol="0">
            <a:spAutoFit/>
          </a:bodyPr>
          <a:lstStyle/>
          <a:p>
            <a:r>
              <a:rPr lang="en-US" sz="850" dirty="0" smtClean="0"/>
              <a:t>333</a:t>
            </a:r>
            <a:endParaRPr lang="en-US" sz="850" dirty="0"/>
          </a:p>
        </p:txBody>
      </p:sp>
      <p:sp>
        <p:nvSpPr>
          <p:cNvPr id="69" name="TextBox 68"/>
          <p:cNvSpPr txBox="1"/>
          <p:nvPr/>
        </p:nvSpPr>
        <p:spPr>
          <a:xfrm rot="2662964">
            <a:off x="9008189" y="1841710"/>
            <a:ext cx="348172" cy="223138"/>
          </a:xfrm>
          <a:prstGeom prst="rect">
            <a:avLst/>
          </a:prstGeom>
          <a:noFill/>
        </p:spPr>
        <p:txBody>
          <a:bodyPr wrap="none" rtlCol="0">
            <a:spAutoFit/>
          </a:bodyPr>
          <a:lstStyle/>
          <a:p>
            <a:r>
              <a:rPr lang="en-US" sz="850" dirty="0" smtClean="0"/>
              <a:t>330</a:t>
            </a:r>
            <a:endParaRPr lang="en-US" sz="850" dirty="0"/>
          </a:p>
        </p:txBody>
      </p:sp>
      <p:sp>
        <p:nvSpPr>
          <p:cNvPr id="70" name="TextBox 69"/>
          <p:cNvSpPr txBox="1"/>
          <p:nvPr/>
        </p:nvSpPr>
        <p:spPr>
          <a:xfrm rot="2662964">
            <a:off x="8863460" y="1841710"/>
            <a:ext cx="348172" cy="223138"/>
          </a:xfrm>
          <a:prstGeom prst="rect">
            <a:avLst/>
          </a:prstGeom>
          <a:noFill/>
        </p:spPr>
        <p:txBody>
          <a:bodyPr wrap="none" rtlCol="0">
            <a:spAutoFit/>
          </a:bodyPr>
          <a:lstStyle/>
          <a:p>
            <a:r>
              <a:rPr lang="en-US" sz="850" dirty="0" smtClean="0"/>
              <a:t>329</a:t>
            </a:r>
            <a:endParaRPr lang="en-US" sz="850" dirty="0"/>
          </a:p>
        </p:txBody>
      </p:sp>
      <p:sp>
        <p:nvSpPr>
          <p:cNvPr id="71" name="TextBox 70"/>
          <p:cNvSpPr txBox="1"/>
          <p:nvPr/>
        </p:nvSpPr>
        <p:spPr>
          <a:xfrm rot="2662964">
            <a:off x="8719525" y="1841710"/>
            <a:ext cx="348172" cy="223138"/>
          </a:xfrm>
          <a:prstGeom prst="rect">
            <a:avLst/>
          </a:prstGeom>
          <a:noFill/>
        </p:spPr>
        <p:txBody>
          <a:bodyPr wrap="none" rtlCol="0">
            <a:spAutoFit/>
          </a:bodyPr>
          <a:lstStyle/>
          <a:p>
            <a:r>
              <a:rPr lang="en-US" sz="850" dirty="0" smtClean="0"/>
              <a:t>327</a:t>
            </a:r>
            <a:endParaRPr lang="en-US" sz="850" dirty="0"/>
          </a:p>
        </p:txBody>
      </p:sp>
      <p:sp>
        <p:nvSpPr>
          <p:cNvPr id="72" name="TextBox 71"/>
          <p:cNvSpPr txBox="1"/>
          <p:nvPr/>
        </p:nvSpPr>
        <p:spPr>
          <a:xfrm rot="2662964">
            <a:off x="8564903" y="1841710"/>
            <a:ext cx="348172" cy="223138"/>
          </a:xfrm>
          <a:prstGeom prst="rect">
            <a:avLst/>
          </a:prstGeom>
          <a:noFill/>
        </p:spPr>
        <p:txBody>
          <a:bodyPr wrap="none" rtlCol="0">
            <a:spAutoFit/>
          </a:bodyPr>
          <a:lstStyle/>
          <a:p>
            <a:r>
              <a:rPr lang="en-US" sz="850" dirty="0" smtClean="0"/>
              <a:t>326</a:t>
            </a:r>
            <a:endParaRPr lang="en-US" sz="850" dirty="0"/>
          </a:p>
        </p:txBody>
      </p:sp>
      <p:sp>
        <p:nvSpPr>
          <p:cNvPr id="73" name="TextBox 72"/>
          <p:cNvSpPr txBox="1"/>
          <p:nvPr/>
        </p:nvSpPr>
        <p:spPr>
          <a:xfrm rot="2662964">
            <a:off x="10031056" y="1841710"/>
            <a:ext cx="348172" cy="223138"/>
          </a:xfrm>
          <a:prstGeom prst="rect">
            <a:avLst/>
          </a:prstGeom>
          <a:noFill/>
        </p:spPr>
        <p:txBody>
          <a:bodyPr wrap="none" rtlCol="0">
            <a:spAutoFit/>
          </a:bodyPr>
          <a:lstStyle/>
          <a:p>
            <a:r>
              <a:rPr lang="en-US" sz="850" dirty="0" smtClean="0"/>
              <a:t>400</a:t>
            </a:r>
            <a:endParaRPr lang="en-US" sz="850" dirty="0"/>
          </a:p>
        </p:txBody>
      </p:sp>
      <p:sp>
        <p:nvSpPr>
          <p:cNvPr id="74" name="TextBox 73"/>
          <p:cNvSpPr txBox="1"/>
          <p:nvPr/>
        </p:nvSpPr>
        <p:spPr>
          <a:xfrm rot="2662964">
            <a:off x="9884820" y="1841710"/>
            <a:ext cx="348172" cy="223138"/>
          </a:xfrm>
          <a:prstGeom prst="rect">
            <a:avLst/>
          </a:prstGeom>
          <a:noFill/>
        </p:spPr>
        <p:txBody>
          <a:bodyPr wrap="none" rtlCol="0">
            <a:spAutoFit/>
          </a:bodyPr>
          <a:lstStyle/>
          <a:p>
            <a:r>
              <a:rPr lang="en-US" sz="850" dirty="0" smtClean="0"/>
              <a:t>392</a:t>
            </a:r>
            <a:endParaRPr lang="en-US" sz="850" dirty="0"/>
          </a:p>
        </p:txBody>
      </p:sp>
      <p:sp>
        <p:nvSpPr>
          <p:cNvPr id="75" name="TextBox 74"/>
          <p:cNvSpPr txBox="1"/>
          <p:nvPr/>
        </p:nvSpPr>
        <p:spPr>
          <a:xfrm rot="2662964">
            <a:off x="9738582" y="1841710"/>
            <a:ext cx="348172" cy="223138"/>
          </a:xfrm>
          <a:prstGeom prst="rect">
            <a:avLst/>
          </a:prstGeom>
          <a:noFill/>
        </p:spPr>
        <p:txBody>
          <a:bodyPr wrap="none" rtlCol="0">
            <a:spAutoFit/>
          </a:bodyPr>
          <a:lstStyle/>
          <a:p>
            <a:r>
              <a:rPr lang="en-US" sz="850" dirty="0" smtClean="0"/>
              <a:t>369</a:t>
            </a:r>
            <a:endParaRPr lang="en-US" sz="850" dirty="0"/>
          </a:p>
        </p:txBody>
      </p:sp>
      <p:sp>
        <p:nvSpPr>
          <p:cNvPr id="76" name="TextBox 75"/>
          <p:cNvSpPr txBox="1"/>
          <p:nvPr/>
        </p:nvSpPr>
        <p:spPr>
          <a:xfrm rot="2662964">
            <a:off x="9449149" y="1841710"/>
            <a:ext cx="348172" cy="223138"/>
          </a:xfrm>
          <a:prstGeom prst="rect">
            <a:avLst/>
          </a:prstGeom>
          <a:noFill/>
        </p:spPr>
        <p:txBody>
          <a:bodyPr wrap="none" rtlCol="0">
            <a:spAutoFit/>
          </a:bodyPr>
          <a:lstStyle/>
          <a:p>
            <a:r>
              <a:rPr lang="en-US" sz="850" dirty="0" smtClean="0"/>
              <a:t>349</a:t>
            </a:r>
            <a:endParaRPr lang="en-US" sz="850" dirty="0"/>
          </a:p>
        </p:txBody>
      </p:sp>
      <p:sp>
        <p:nvSpPr>
          <p:cNvPr id="77" name="TextBox 76"/>
          <p:cNvSpPr txBox="1"/>
          <p:nvPr/>
        </p:nvSpPr>
        <p:spPr>
          <a:xfrm rot="2662964">
            <a:off x="9299897" y="1841710"/>
            <a:ext cx="348172" cy="223138"/>
          </a:xfrm>
          <a:prstGeom prst="rect">
            <a:avLst/>
          </a:prstGeom>
          <a:noFill/>
        </p:spPr>
        <p:txBody>
          <a:bodyPr wrap="none" rtlCol="0">
            <a:spAutoFit/>
          </a:bodyPr>
          <a:lstStyle/>
          <a:p>
            <a:r>
              <a:rPr lang="en-US" sz="850" dirty="0" smtClean="0"/>
              <a:t>336</a:t>
            </a:r>
            <a:endParaRPr lang="en-US" sz="850" dirty="0"/>
          </a:p>
        </p:txBody>
      </p:sp>
      <p:sp>
        <p:nvSpPr>
          <p:cNvPr id="78" name="TextBox 77"/>
          <p:cNvSpPr txBox="1"/>
          <p:nvPr/>
        </p:nvSpPr>
        <p:spPr>
          <a:xfrm rot="2662964">
            <a:off x="7542567" y="1841710"/>
            <a:ext cx="348172" cy="223138"/>
          </a:xfrm>
          <a:prstGeom prst="rect">
            <a:avLst/>
          </a:prstGeom>
          <a:noFill/>
        </p:spPr>
        <p:txBody>
          <a:bodyPr wrap="none" rtlCol="0">
            <a:spAutoFit/>
          </a:bodyPr>
          <a:lstStyle/>
          <a:p>
            <a:r>
              <a:rPr lang="en-US" sz="850" dirty="0" smtClean="0"/>
              <a:t>260</a:t>
            </a:r>
            <a:endParaRPr lang="en-US" sz="850" dirty="0"/>
          </a:p>
        </p:txBody>
      </p:sp>
      <p:sp>
        <p:nvSpPr>
          <p:cNvPr id="83" name="TextBox 82"/>
          <p:cNvSpPr txBox="1"/>
          <p:nvPr/>
        </p:nvSpPr>
        <p:spPr>
          <a:xfrm rot="2662964">
            <a:off x="6371295" y="1841710"/>
            <a:ext cx="348172" cy="223138"/>
          </a:xfrm>
          <a:prstGeom prst="rect">
            <a:avLst/>
          </a:prstGeom>
          <a:noFill/>
        </p:spPr>
        <p:txBody>
          <a:bodyPr wrap="none" rtlCol="0">
            <a:spAutoFit/>
          </a:bodyPr>
          <a:lstStyle/>
          <a:p>
            <a:r>
              <a:rPr lang="en-US" sz="850" dirty="0" smtClean="0"/>
              <a:t>169</a:t>
            </a:r>
            <a:endParaRPr lang="en-US" sz="850" dirty="0"/>
          </a:p>
        </p:txBody>
      </p:sp>
      <p:sp>
        <p:nvSpPr>
          <p:cNvPr id="84" name="TextBox 83"/>
          <p:cNvSpPr txBox="1"/>
          <p:nvPr/>
        </p:nvSpPr>
        <p:spPr>
          <a:xfrm rot="2662964">
            <a:off x="6502429" y="1841710"/>
            <a:ext cx="348172" cy="223138"/>
          </a:xfrm>
          <a:prstGeom prst="rect">
            <a:avLst/>
          </a:prstGeom>
          <a:noFill/>
        </p:spPr>
        <p:txBody>
          <a:bodyPr wrap="none" rtlCol="0">
            <a:spAutoFit/>
          </a:bodyPr>
          <a:lstStyle/>
          <a:p>
            <a:r>
              <a:rPr lang="en-US" sz="850" dirty="0" smtClean="0"/>
              <a:t>195</a:t>
            </a:r>
            <a:endParaRPr lang="en-US" sz="850" dirty="0"/>
          </a:p>
        </p:txBody>
      </p:sp>
      <p:sp>
        <p:nvSpPr>
          <p:cNvPr id="85" name="TextBox 84"/>
          <p:cNvSpPr txBox="1"/>
          <p:nvPr/>
        </p:nvSpPr>
        <p:spPr>
          <a:xfrm rot="2662964">
            <a:off x="6662484" y="1841710"/>
            <a:ext cx="348172" cy="223138"/>
          </a:xfrm>
          <a:prstGeom prst="rect">
            <a:avLst/>
          </a:prstGeom>
          <a:noFill/>
        </p:spPr>
        <p:txBody>
          <a:bodyPr wrap="none" rtlCol="0">
            <a:spAutoFit/>
          </a:bodyPr>
          <a:lstStyle/>
          <a:p>
            <a:r>
              <a:rPr lang="en-US" sz="850" dirty="0" smtClean="0"/>
              <a:t>196</a:t>
            </a:r>
            <a:endParaRPr lang="en-US" sz="850" dirty="0"/>
          </a:p>
        </p:txBody>
      </p:sp>
      <p:sp>
        <p:nvSpPr>
          <p:cNvPr id="86" name="TextBox 85"/>
          <p:cNvSpPr txBox="1"/>
          <p:nvPr/>
        </p:nvSpPr>
        <p:spPr>
          <a:xfrm rot="2662964">
            <a:off x="6820200" y="1841710"/>
            <a:ext cx="348172" cy="223138"/>
          </a:xfrm>
          <a:prstGeom prst="rect">
            <a:avLst/>
          </a:prstGeom>
          <a:noFill/>
        </p:spPr>
        <p:txBody>
          <a:bodyPr wrap="none" rtlCol="0">
            <a:spAutoFit/>
          </a:bodyPr>
          <a:lstStyle/>
          <a:p>
            <a:r>
              <a:rPr lang="en-US" sz="850" dirty="0" smtClean="0"/>
              <a:t>197</a:t>
            </a:r>
            <a:endParaRPr lang="en-US" sz="850" dirty="0"/>
          </a:p>
        </p:txBody>
      </p:sp>
      <p:sp>
        <p:nvSpPr>
          <p:cNvPr id="87" name="TextBox 86"/>
          <p:cNvSpPr txBox="1"/>
          <p:nvPr/>
        </p:nvSpPr>
        <p:spPr>
          <a:xfrm rot="2662964">
            <a:off x="6956651" y="1841710"/>
            <a:ext cx="348172" cy="223138"/>
          </a:xfrm>
          <a:prstGeom prst="rect">
            <a:avLst/>
          </a:prstGeom>
          <a:noFill/>
        </p:spPr>
        <p:txBody>
          <a:bodyPr wrap="none" rtlCol="0">
            <a:spAutoFit/>
          </a:bodyPr>
          <a:lstStyle/>
          <a:p>
            <a:r>
              <a:rPr lang="en-US" sz="850" dirty="0" smtClean="0"/>
              <a:t>207</a:t>
            </a:r>
            <a:endParaRPr lang="en-US" sz="850" dirty="0"/>
          </a:p>
        </p:txBody>
      </p:sp>
      <p:sp>
        <p:nvSpPr>
          <p:cNvPr id="88" name="TextBox 87"/>
          <p:cNvSpPr txBox="1"/>
          <p:nvPr/>
        </p:nvSpPr>
        <p:spPr>
          <a:xfrm rot="2662964">
            <a:off x="7103737" y="1841710"/>
            <a:ext cx="348172" cy="223138"/>
          </a:xfrm>
          <a:prstGeom prst="rect">
            <a:avLst/>
          </a:prstGeom>
          <a:noFill/>
        </p:spPr>
        <p:txBody>
          <a:bodyPr wrap="none" rtlCol="0">
            <a:spAutoFit/>
          </a:bodyPr>
          <a:lstStyle/>
          <a:p>
            <a:r>
              <a:rPr lang="en-US" sz="850" dirty="0" smtClean="0"/>
              <a:t>239</a:t>
            </a:r>
            <a:endParaRPr lang="en-US" sz="850" dirty="0"/>
          </a:p>
        </p:txBody>
      </p:sp>
      <p:sp>
        <p:nvSpPr>
          <p:cNvPr id="89" name="TextBox 88"/>
          <p:cNvSpPr txBox="1"/>
          <p:nvPr/>
        </p:nvSpPr>
        <p:spPr>
          <a:xfrm rot="2662964">
            <a:off x="7256137" y="1841710"/>
            <a:ext cx="348172" cy="223138"/>
          </a:xfrm>
          <a:prstGeom prst="rect">
            <a:avLst/>
          </a:prstGeom>
          <a:noFill/>
        </p:spPr>
        <p:txBody>
          <a:bodyPr wrap="none" rtlCol="0">
            <a:spAutoFit/>
          </a:bodyPr>
          <a:lstStyle/>
          <a:p>
            <a:r>
              <a:rPr lang="en-US" sz="850" dirty="0" smtClean="0"/>
              <a:t>242</a:t>
            </a:r>
            <a:endParaRPr lang="en-US" sz="850" dirty="0"/>
          </a:p>
        </p:txBody>
      </p:sp>
      <p:sp>
        <p:nvSpPr>
          <p:cNvPr id="90" name="TextBox 89"/>
          <p:cNvSpPr txBox="1"/>
          <p:nvPr/>
        </p:nvSpPr>
        <p:spPr>
          <a:xfrm rot="2662964">
            <a:off x="7397904" y="1841710"/>
            <a:ext cx="348172" cy="223138"/>
          </a:xfrm>
          <a:prstGeom prst="rect">
            <a:avLst/>
          </a:prstGeom>
          <a:noFill/>
        </p:spPr>
        <p:txBody>
          <a:bodyPr wrap="none" rtlCol="0">
            <a:spAutoFit/>
          </a:bodyPr>
          <a:lstStyle/>
          <a:p>
            <a:r>
              <a:rPr lang="en-US" sz="850" dirty="0" smtClean="0"/>
              <a:t>255</a:t>
            </a:r>
            <a:endParaRPr lang="en-US" sz="850" dirty="0"/>
          </a:p>
        </p:txBody>
      </p:sp>
      <p:sp>
        <p:nvSpPr>
          <p:cNvPr id="92" name="TextBox 91"/>
          <p:cNvSpPr txBox="1"/>
          <p:nvPr/>
        </p:nvSpPr>
        <p:spPr>
          <a:xfrm rot="2662964">
            <a:off x="4884216" y="1841710"/>
            <a:ext cx="348172" cy="223138"/>
          </a:xfrm>
          <a:prstGeom prst="rect">
            <a:avLst/>
          </a:prstGeom>
          <a:noFill/>
        </p:spPr>
        <p:txBody>
          <a:bodyPr wrap="none" rtlCol="0">
            <a:spAutoFit/>
          </a:bodyPr>
          <a:lstStyle/>
          <a:p>
            <a:r>
              <a:rPr lang="en-US" sz="850" dirty="0" smtClean="0"/>
              <a:t>123</a:t>
            </a:r>
            <a:endParaRPr lang="en-US" sz="850" dirty="0"/>
          </a:p>
        </p:txBody>
      </p:sp>
      <p:sp>
        <p:nvSpPr>
          <p:cNvPr id="93" name="TextBox 92"/>
          <p:cNvSpPr txBox="1"/>
          <p:nvPr/>
        </p:nvSpPr>
        <p:spPr>
          <a:xfrm rot="2662964">
            <a:off x="4749538" y="1841710"/>
            <a:ext cx="348172" cy="223138"/>
          </a:xfrm>
          <a:prstGeom prst="rect">
            <a:avLst/>
          </a:prstGeom>
          <a:noFill/>
        </p:spPr>
        <p:txBody>
          <a:bodyPr wrap="none" rtlCol="0">
            <a:spAutoFit/>
          </a:bodyPr>
          <a:lstStyle/>
          <a:p>
            <a:r>
              <a:rPr lang="en-US" sz="850" dirty="0" smtClean="0"/>
              <a:t>122</a:t>
            </a:r>
            <a:endParaRPr lang="en-US" sz="850" dirty="0"/>
          </a:p>
        </p:txBody>
      </p:sp>
      <p:sp>
        <p:nvSpPr>
          <p:cNvPr id="94" name="TextBox 93"/>
          <p:cNvSpPr txBox="1"/>
          <p:nvPr/>
        </p:nvSpPr>
        <p:spPr>
          <a:xfrm rot="2662964">
            <a:off x="4598909" y="1841710"/>
            <a:ext cx="348172" cy="223138"/>
          </a:xfrm>
          <a:prstGeom prst="rect">
            <a:avLst/>
          </a:prstGeom>
          <a:noFill/>
        </p:spPr>
        <p:txBody>
          <a:bodyPr wrap="none" rtlCol="0">
            <a:spAutoFit/>
          </a:bodyPr>
          <a:lstStyle/>
          <a:p>
            <a:r>
              <a:rPr lang="en-US" sz="850" dirty="0" smtClean="0"/>
              <a:t>115</a:t>
            </a:r>
            <a:endParaRPr lang="en-US" sz="850" dirty="0"/>
          </a:p>
        </p:txBody>
      </p:sp>
      <p:sp>
        <p:nvSpPr>
          <p:cNvPr id="95" name="TextBox 94"/>
          <p:cNvSpPr txBox="1"/>
          <p:nvPr/>
        </p:nvSpPr>
        <p:spPr>
          <a:xfrm rot="2662964">
            <a:off x="4448282" y="1841710"/>
            <a:ext cx="348172" cy="223138"/>
          </a:xfrm>
          <a:prstGeom prst="rect">
            <a:avLst/>
          </a:prstGeom>
          <a:noFill/>
        </p:spPr>
        <p:txBody>
          <a:bodyPr wrap="none" rtlCol="0">
            <a:spAutoFit/>
          </a:bodyPr>
          <a:lstStyle/>
          <a:p>
            <a:r>
              <a:rPr lang="en-US" sz="850" dirty="0" smtClean="0"/>
              <a:t>102</a:t>
            </a:r>
            <a:endParaRPr lang="en-US" sz="850" dirty="0"/>
          </a:p>
        </p:txBody>
      </p:sp>
      <p:sp>
        <p:nvSpPr>
          <p:cNvPr id="96" name="TextBox 95"/>
          <p:cNvSpPr txBox="1"/>
          <p:nvPr/>
        </p:nvSpPr>
        <p:spPr>
          <a:xfrm rot="2662964">
            <a:off x="4157795" y="1851440"/>
            <a:ext cx="348172" cy="223138"/>
          </a:xfrm>
          <a:prstGeom prst="rect">
            <a:avLst/>
          </a:prstGeom>
          <a:noFill/>
        </p:spPr>
        <p:txBody>
          <a:bodyPr wrap="none" rtlCol="0">
            <a:spAutoFit/>
          </a:bodyPr>
          <a:lstStyle/>
          <a:p>
            <a:r>
              <a:rPr lang="en-US" sz="850" dirty="0" smtClean="0"/>
              <a:t>100</a:t>
            </a:r>
            <a:endParaRPr lang="en-US" sz="850" dirty="0"/>
          </a:p>
        </p:txBody>
      </p:sp>
      <p:sp>
        <p:nvSpPr>
          <p:cNvPr id="97" name="TextBox 96"/>
          <p:cNvSpPr txBox="1"/>
          <p:nvPr/>
        </p:nvSpPr>
        <p:spPr>
          <a:xfrm rot="2662964">
            <a:off x="4068312" y="1870501"/>
            <a:ext cx="293670" cy="223138"/>
          </a:xfrm>
          <a:prstGeom prst="rect">
            <a:avLst/>
          </a:prstGeom>
          <a:noFill/>
        </p:spPr>
        <p:txBody>
          <a:bodyPr wrap="none" rtlCol="0">
            <a:spAutoFit/>
          </a:bodyPr>
          <a:lstStyle/>
          <a:p>
            <a:r>
              <a:rPr lang="en-US" sz="850" dirty="0" smtClean="0"/>
              <a:t>97</a:t>
            </a:r>
            <a:endParaRPr lang="en-US" sz="850" dirty="0"/>
          </a:p>
        </p:txBody>
      </p:sp>
      <p:sp>
        <p:nvSpPr>
          <p:cNvPr id="98" name="TextBox 97"/>
          <p:cNvSpPr txBox="1"/>
          <p:nvPr/>
        </p:nvSpPr>
        <p:spPr>
          <a:xfrm rot="2662964">
            <a:off x="3641620" y="1870501"/>
            <a:ext cx="293670" cy="223138"/>
          </a:xfrm>
          <a:prstGeom prst="rect">
            <a:avLst/>
          </a:prstGeom>
          <a:noFill/>
        </p:spPr>
        <p:txBody>
          <a:bodyPr wrap="none" rtlCol="0">
            <a:spAutoFit/>
          </a:bodyPr>
          <a:lstStyle/>
          <a:p>
            <a:r>
              <a:rPr lang="en-US" sz="850" dirty="0" smtClean="0"/>
              <a:t>82</a:t>
            </a:r>
            <a:endParaRPr lang="en-US" sz="850" dirty="0"/>
          </a:p>
        </p:txBody>
      </p:sp>
      <p:sp>
        <p:nvSpPr>
          <p:cNvPr id="99" name="TextBox 98"/>
          <p:cNvSpPr txBox="1"/>
          <p:nvPr/>
        </p:nvSpPr>
        <p:spPr>
          <a:xfrm rot="2662964">
            <a:off x="3748789" y="1871366"/>
            <a:ext cx="362089" cy="227552"/>
          </a:xfrm>
          <a:prstGeom prst="rect">
            <a:avLst/>
          </a:prstGeom>
          <a:noFill/>
        </p:spPr>
        <p:txBody>
          <a:bodyPr wrap="square" rtlCol="0">
            <a:spAutoFit/>
          </a:bodyPr>
          <a:lstStyle/>
          <a:p>
            <a:r>
              <a:rPr lang="en-US" sz="850" dirty="0" smtClean="0"/>
              <a:t> 86</a:t>
            </a:r>
            <a:endParaRPr lang="en-US" sz="850" dirty="0"/>
          </a:p>
        </p:txBody>
      </p:sp>
      <p:sp>
        <p:nvSpPr>
          <p:cNvPr id="100" name="TextBox 99"/>
          <p:cNvSpPr txBox="1"/>
          <p:nvPr/>
        </p:nvSpPr>
        <p:spPr>
          <a:xfrm rot="2662964">
            <a:off x="3930473" y="1870501"/>
            <a:ext cx="293670" cy="223138"/>
          </a:xfrm>
          <a:prstGeom prst="rect">
            <a:avLst/>
          </a:prstGeom>
          <a:noFill/>
        </p:spPr>
        <p:txBody>
          <a:bodyPr wrap="none" rtlCol="0">
            <a:spAutoFit/>
          </a:bodyPr>
          <a:lstStyle/>
          <a:p>
            <a:r>
              <a:rPr lang="en-US" sz="850" dirty="0" smtClean="0"/>
              <a:t>91</a:t>
            </a:r>
            <a:endParaRPr lang="en-US" sz="850" dirty="0"/>
          </a:p>
        </p:txBody>
      </p:sp>
      <p:sp>
        <p:nvSpPr>
          <p:cNvPr id="101" name="TextBox 100"/>
          <p:cNvSpPr txBox="1"/>
          <p:nvPr/>
        </p:nvSpPr>
        <p:spPr>
          <a:xfrm rot="2662964">
            <a:off x="3493987" y="1870501"/>
            <a:ext cx="293670" cy="223138"/>
          </a:xfrm>
          <a:prstGeom prst="rect">
            <a:avLst/>
          </a:prstGeom>
          <a:noFill/>
        </p:spPr>
        <p:txBody>
          <a:bodyPr wrap="none" rtlCol="0">
            <a:spAutoFit/>
          </a:bodyPr>
          <a:lstStyle/>
          <a:p>
            <a:r>
              <a:rPr lang="en-US" sz="850" dirty="0" smtClean="0"/>
              <a:t>81</a:t>
            </a:r>
            <a:endParaRPr lang="en-US" sz="850" dirty="0"/>
          </a:p>
        </p:txBody>
      </p:sp>
      <p:sp>
        <p:nvSpPr>
          <p:cNvPr id="102" name="TextBox 101"/>
          <p:cNvSpPr txBox="1"/>
          <p:nvPr/>
        </p:nvSpPr>
        <p:spPr>
          <a:xfrm rot="2662964">
            <a:off x="3332724" y="1870501"/>
            <a:ext cx="293670" cy="223138"/>
          </a:xfrm>
          <a:prstGeom prst="rect">
            <a:avLst/>
          </a:prstGeom>
          <a:noFill/>
        </p:spPr>
        <p:txBody>
          <a:bodyPr wrap="none" rtlCol="0">
            <a:spAutoFit/>
          </a:bodyPr>
          <a:lstStyle/>
          <a:p>
            <a:r>
              <a:rPr lang="en-US" sz="850" dirty="0" smtClean="0"/>
              <a:t>70</a:t>
            </a:r>
            <a:endParaRPr lang="en-US" sz="850" dirty="0"/>
          </a:p>
        </p:txBody>
      </p:sp>
      <p:sp>
        <p:nvSpPr>
          <p:cNvPr id="103" name="TextBox 102"/>
          <p:cNvSpPr txBox="1"/>
          <p:nvPr/>
        </p:nvSpPr>
        <p:spPr>
          <a:xfrm rot="2662964">
            <a:off x="3196275" y="1870501"/>
            <a:ext cx="293670" cy="223138"/>
          </a:xfrm>
          <a:prstGeom prst="rect">
            <a:avLst/>
          </a:prstGeom>
          <a:noFill/>
        </p:spPr>
        <p:txBody>
          <a:bodyPr wrap="none" rtlCol="0">
            <a:spAutoFit/>
          </a:bodyPr>
          <a:lstStyle/>
          <a:p>
            <a:r>
              <a:rPr lang="en-US" sz="850" dirty="0" smtClean="0"/>
              <a:t>68</a:t>
            </a:r>
            <a:endParaRPr lang="en-US" sz="850" dirty="0"/>
          </a:p>
        </p:txBody>
      </p:sp>
      <p:sp>
        <p:nvSpPr>
          <p:cNvPr id="104" name="TextBox 103"/>
          <p:cNvSpPr txBox="1"/>
          <p:nvPr/>
        </p:nvSpPr>
        <p:spPr>
          <a:xfrm rot="2662964">
            <a:off x="3052735" y="1870501"/>
            <a:ext cx="293670" cy="223138"/>
          </a:xfrm>
          <a:prstGeom prst="rect">
            <a:avLst/>
          </a:prstGeom>
          <a:noFill/>
        </p:spPr>
        <p:txBody>
          <a:bodyPr wrap="none" rtlCol="0">
            <a:spAutoFit/>
          </a:bodyPr>
          <a:lstStyle/>
          <a:p>
            <a:r>
              <a:rPr lang="en-US" sz="850" dirty="0" smtClean="0"/>
              <a:t>64</a:t>
            </a:r>
            <a:endParaRPr lang="en-US" sz="850" dirty="0"/>
          </a:p>
        </p:txBody>
      </p:sp>
      <p:sp>
        <p:nvSpPr>
          <p:cNvPr id="105" name="TextBox 104"/>
          <p:cNvSpPr txBox="1"/>
          <p:nvPr/>
        </p:nvSpPr>
        <p:spPr>
          <a:xfrm rot="2662964">
            <a:off x="2898563" y="1870501"/>
            <a:ext cx="293670" cy="223138"/>
          </a:xfrm>
          <a:prstGeom prst="rect">
            <a:avLst/>
          </a:prstGeom>
          <a:noFill/>
        </p:spPr>
        <p:txBody>
          <a:bodyPr wrap="none" rtlCol="0">
            <a:spAutoFit/>
          </a:bodyPr>
          <a:lstStyle/>
          <a:p>
            <a:r>
              <a:rPr lang="en-US" sz="850" dirty="0" smtClean="0"/>
              <a:t>63</a:t>
            </a:r>
            <a:endParaRPr lang="en-US" sz="850" dirty="0"/>
          </a:p>
        </p:txBody>
      </p:sp>
      <p:sp>
        <p:nvSpPr>
          <p:cNvPr id="106" name="TextBox 105"/>
          <p:cNvSpPr txBox="1"/>
          <p:nvPr/>
        </p:nvSpPr>
        <p:spPr>
          <a:xfrm rot="2662964">
            <a:off x="2755023" y="1870501"/>
            <a:ext cx="293670" cy="223138"/>
          </a:xfrm>
          <a:prstGeom prst="rect">
            <a:avLst/>
          </a:prstGeom>
          <a:noFill/>
        </p:spPr>
        <p:txBody>
          <a:bodyPr wrap="none" rtlCol="0">
            <a:spAutoFit/>
          </a:bodyPr>
          <a:lstStyle/>
          <a:p>
            <a:r>
              <a:rPr lang="en-US" sz="850" dirty="0" smtClean="0"/>
              <a:t>53</a:t>
            </a:r>
            <a:endParaRPr lang="en-US" sz="850" dirty="0"/>
          </a:p>
        </p:txBody>
      </p:sp>
      <p:sp>
        <p:nvSpPr>
          <p:cNvPr id="107" name="TextBox 106"/>
          <p:cNvSpPr txBox="1"/>
          <p:nvPr/>
        </p:nvSpPr>
        <p:spPr>
          <a:xfrm rot="2662964">
            <a:off x="2616800" y="1870501"/>
            <a:ext cx="293670" cy="223138"/>
          </a:xfrm>
          <a:prstGeom prst="rect">
            <a:avLst/>
          </a:prstGeom>
          <a:noFill/>
        </p:spPr>
        <p:txBody>
          <a:bodyPr wrap="none" rtlCol="0">
            <a:spAutoFit/>
          </a:bodyPr>
          <a:lstStyle/>
          <a:p>
            <a:r>
              <a:rPr lang="en-US" sz="850" dirty="0" smtClean="0"/>
              <a:t>51</a:t>
            </a:r>
            <a:endParaRPr lang="en-US" sz="850" dirty="0"/>
          </a:p>
        </p:txBody>
      </p:sp>
      <p:sp>
        <p:nvSpPr>
          <p:cNvPr id="108" name="TextBox 107"/>
          <p:cNvSpPr txBox="1"/>
          <p:nvPr/>
        </p:nvSpPr>
        <p:spPr>
          <a:xfrm rot="2662964">
            <a:off x="2462628" y="1870501"/>
            <a:ext cx="293670" cy="223138"/>
          </a:xfrm>
          <a:prstGeom prst="rect">
            <a:avLst/>
          </a:prstGeom>
          <a:noFill/>
        </p:spPr>
        <p:txBody>
          <a:bodyPr wrap="none" rtlCol="0">
            <a:spAutoFit/>
          </a:bodyPr>
          <a:lstStyle/>
          <a:p>
            <a:r>
              <a:rPr lang="en-US" sz="850" dirty="0" smtClean="0"/>
              <a:t>35</a:t>
            </a:r>
            <a:endParaRPr lang="en-US" sz="850" dirty="0"/>
          </a:p>
        </p:txBody>
      </p:sp>
      <p:sp>
        <p:nvSpPr>
          <p:cNvPr id="109" name="TextBox 108"/>
          <p:cNvSpPr txBox="1"/>
          <p:nvPr/>
        </p:nvSpPr>
        <p:spPr>
          <a:xfrm rot="2662964">
            <a:off x="1764483" y="1880035"/>
            <a:ext cx="239168" cy="223138"/>
          </a:xfrm>
          <a:prstGeom prst="rect">
            <a:avLst/>
          </a:prstGeom>
          <a:noFill/>
        </p:spPr>
        <p:txBody>
          <a:bodyPr wrap="none" rtlCol="0">
            <a:spAutoFit/>
          </a:bodyPr>
          <a:lstStyle/>
          <a:p>
            <a:r>
              <a:rPr lang="en-US" sz="850" dirty="0" smtClean="0"/>
              <a:t>4</a:t>
            </a:r>
            <a:endParaRPr lang="en-US" sz="850" dirty="0"/>
          </a:p>
        </p:txBody>
      </p:sp>
      <p:sp>
        <p:nvSpPr>
          <p:cNvPr id="110" name="TextBox 109"/>
          <p:cNvSpPr txBox="1"/>
          <p:nvPr/>
        </p:nvSpPr>
        <p:spPr>
          <a:xfrm rot="2662964">
            <a:off x="1872521" y="1870501"/>
            <a:ext cx="293670" cy="223138"/>
          </a:xfrm>
          <a:prstGeom prst="rect">
            <a:avLst/>
          </a:prstGeom>
          <a:noFill/>
        </p:spPr>
        <p:txBody>
          <a:bodyPr wrap="none" rtlCol="0">
            <a:spAutoFit/>
          </a:bodyPr>
          <a:lstStyle/>
          <a:p>
            <a:r>
              <a:rPr lang="en-US" sz="850" dirty="0" smtClean="0"/>
              <a:t>16</a:t>
            </a:r>
            <a:endParaRPr lang="en-US" sz="850" dirty="0"/>
          </a:p>
        </p:txBody>
      </p:sp>
      <p:sp>
        <p:nvSpPr>
          <p:cNvPr id="111" name="TextBox 110"/>
          <p:cNvSpPr txBox="1"/>
          <p:nvPr/>
        </p:nvSpPr>
        <p:spPr>
          <a:xfrm rot="2662964">
            <a:off x="2026694" y="1870501"/>
            <a:ext cx="293670" cy="223138"/>
          </a:xfrm>
          <a:prstGeom prst="rect">
            <a:avLst/>
          </a:prstGeom>
          <a:noFill/>
        </p:spPr>
        <p:txBody>
          <a:bodyPr wrap="none" rtlCol="0">
            <a:spAutoFit/>
          </a:bodyPr>
          <a:lstStyle/>
          <a:p>
            <a:r>
              <a:rPr lang="en-US" sz="850" dirty="0" smtClean="0"/>
              <a:t>18</a:t>
            </a:r>
            <a:endParaRPr lang="en-US" sz="850" dirty="0"/>
          </a:p>
        </p:txBody>
      </p:sp>
      <p:sp>
        <p:nvSpPr>
          <p:cNvPr id="112" name="TextBox 111"/>
          <p:cNvSpPr txBox="1"/>
          <p:nvPr/>
        </p:nvSpPr>
        <p:spPr>
          <a:xfrm rot="2662964">
            <a:off x="2175550" y="1870501"/>
            <a:ext cx="293670" cy="223138"/>
          </a:xfrm>
          <a:prstGeom prst="rect">
            <a:avLst/>
          </a:prstGeom>
          <a:noFill/>
        </p:spPr>
        <p:txBody>
          <a:bodyPr wrap="none" rtlCol="0">
            <a:spAutoFit/>
          </a:bodyPr>
          <a:lstStyle/>
          <a:p>
            <a:r>
              <a:rPr lang="en-US" sz="850" dirty="0" smtClean="0"/>
              <a:t>23</a:t>
            </a:r>
            <a:endParaRPr lang="en-US" sz="850" dirty="0"/>
          </a:p>
        </p:txBody>
      </p:sp>
      <p:sp>
        <p:nvSpPr>
          <p:cNvPr id="113" name="TextBox 112"/>
          <p:cNvSpPr txBox="1"/>
          <p:nvPr/>
        </p:nvSpPr>
        <p:spPr>
          <a:xfrm rot="2662964">
            <a:off x="2308457" y="1870501"/>
            <a:ext cx="293670" cy="223138"/>
          </a:xfrm>
          <a:prstGeom prst="rect">
            <a:avLst/>
          </a:prstGeom>
          <a:noFill/>
        </p:spPr>
        <p:txBody>
          <a:bodyPr wrap="none" rtlCol="0">
            <a:spAutoFit/>
          </a:bodyPr>
          <a:lstStyle/>
          <a:p>
            <a:r>
              <a:rPr lang="en-US" sz="850" dirty="0" smtClean="0"/>
              <a:t>27</a:t>
            </a:r>
            <a:endParaRPr lang="en-US" sz="850" dirty="0"/>
          </a:p>
        </p:txBody>
      </p:sp>
      <p:sp>
        <p:nvSpPr>
          <p:cNvPr id="117" name="TextBox 116"/>
          <p:cNvSpPr txBox="1"/>
          <p:nvPr/>
        </p:nvSpPr>
        <p:spPr>
          <a:xfrm rot="2662964">
            <a:off x="4310192" y="1855997"/>
            <a:ext cx="348172" cy="223138"/>
          </a:xfrm>
          <a:prstGeom prst="rect">
            <a:avLst/>
          </a:prstGeom>
          <a:noFill/>
        </p:spPr>
        <p:txBody>
          <a:bodyPr wrap="none" rtlCol="0">
            <a:spAutoFit/>
          </a:bodyPr>
          <a:lstStyle/>
          <a:p>
            <a:r>
              <a:rPr lang="en-US" sz="850" dirty="0" smtClean="0"/>
              <a:t>101</a:t>
            </a:r>
            <a:endParaRPr lang="en-US" sz="850" dirty="0"/>
          </a:p>
        </p:txBody>
      </p:sp>
      <p:sp>
        <p:nvSpPr>
          <p:cNvPr id="118" name="TextBox 117"/>
          <p:cNvSpPr txBox="1"/>
          <p:nvPr/>
        </p:nvSpPr>
        <p:spPr>
          <a:xfrm rot="2662964">
            <a:off x="1593033" y="1889560"/>
            <a:ext cx="239168" cy="223138"/>
          </a:xfrm>
          <a:prstGeom prst="rect">
            <a:avLst/>
          </a:prstGeom>
          <a:noFill/>
        </p:spPr>
        <p:txBody>
          <a:bodyPr wrap="none" rtlCol="0">
            <a:spAutoFit/>
          </a:bodyPr>
          <a:lstStyle/>
          <a:p>
            <a:r>
              <a:rPr lang="en-US" sz="850" dirty="0" smtClean="0"/>
              <a:t>1</a:t>
            </a:r>
            <a:endParaRPr lang="en-US" sz="850" dirty="0"/>
          </a:p>
        </p:txBody>
      </p:sp>
      <p:sp>
        <p:nvSpPr>
          <p:cNvPr id="79" name="Rectangle 78"/>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2" name="Picture 2" descr="hgt_genome_4fbb6_42ed90.png (1883×66)"/>
          <p:cNvPicPr>
            <a:picLocks noChangeAspect="1" noChangeArrowheads="1"/>
          </p:cNvPicPr>
          <p:nvPr/>
        </p:nvPicPr>
        <p:blipFill rotWithShape="1">
          <a:blip r:embed="rId5">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grpSp>
        <p:nvGrpSpPr>
          <p:cNvPr id="267" name="Group 266"/>
          <p:cNvGrpSpPr/>
          <p:nvPr/>
        </p:nvGrpSpPr>
        <p:grpSpPr>
          <a:xfrm>
            <a:off x="9661146" y="4248041"/>
            <a:ext cx="959183" cy="1422528"/>
            <a:chOff x="9661146" y="3004457"/>
            <a:chExt cx="959183" cy="1422528"/>
          </a:xfrm>
        </p:grpSpPr>
        <p:pic>
          <p:nvPicPr>
            <p:cNvPr id="268" name="Picture 267"/>
            <p:cNvPicPr>
              <a:picLocks noChangeAspect="1"/>
            </p:cNvPicPr>
            <p:nvPr/>
          </p:nvPicPr>
          <p:blipFill rotWithShape="1">
            <a:blip r:embed="rId6"/>
            <a:srcRect l="36455" r="24671"/>
            <a:stretch/>
          </p:blipFill>
          <p:spPr>
            <a:xfrm>
              <a:off x="10045336" y="3023320"/>
              <a:ext cx="352697" cy="1403665"/>
            </a:xfrm>
            <a:prstGeom prst="rect">
              <a:avLst/>
            </a:prstGeom>
          </p:spPr>
        </p:pic>
        <p:sp>
          <p:nvSpPr>
            <p:cNvPr id="269" name="TextBox 268"/>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270" name="TextBox 269"/>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271" name="TextBox 270"/>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spTree>
    <p:extLst>
      <p:ext uri="{BB962C8B-B14F-4D97-AF65-F5344CB8AC3E}">
        <p14:creationId xmlns:p14="http://schemas.microsoft.com/office/powerpoint/2010/main" val="2615542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srcRect l="9463" t="53794"/>
          <a:stretch/>
        </p:blipFill>
        <p:spPr>
          <a:xfrm>
            <a:off x="1675432" y="1964553"/>
            <a:ext cx="8946788" cy="4564263"/>
          </a:xfrm>
          <a:prstGeom prst="rect">
            <a:avLst/>
          </a:prstGeom>
        </p:spPr>
      </p:pic>
      <p:cxnSp>
        <p:nvCxnSpPr>
          <p:cNvPr id="8" name="Straight Connector 7"/>
          <p:cNvCxnSpPr/>
          <p:nvPr/>
        </p:nvCxnSpPr>
        <p:spPr>
          <a:xfrm flipV="1">
            <a:off x="1700213" y="1323785"/>
            <a:ext cx="1" cy="5238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1795464" y="1338073"/>
            <a:ext cx="42861" cy="51434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1966915" y="1323785"/>
            <a:ext cx="19048"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flipV="1">
            <a:off x="1985965" y="1323786"/>
            <a:ext cx="142873" cy="54768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2119315" y="1328547"/>
            <a:ext cx="138110"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10472738" y="1357123"/>
            <a:ext cx="28575" cy="4714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2366965" y="1319022"/>
            <a:ext cx="47623" cy="5429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2595563" y="1323785"/>
            <a:ext cx="4765" cy="53816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2762250" y="1328547"/>
            <a:ext cx="76202" cy="5334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V="1">
            <a:off x="2890838" y="1323784"/>
            <a:ext cx="19052" cy="5381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3033713" y="1319022"/>
            <a:ext cx="109540" cy="5476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flipV="1">
            <a:off x="3167063" y="1328548"/>
            <a:ext cx="14287" cy="5238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3186113" y="1328548"/>
            <a:ext cx="114300" cy="5333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3219450" y="1328548"/>
            <a:ext cx="209550" cy="5476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flipV="1">
            <a:off x="3414715" y="1323785"/>
            <a:ext cx="171448" cy="5524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flipV="1">
            <a:off x="3471863" y="1319022"/>
            <a:ext cx="247650" cy="56673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flipV="1">
            <a:off x="3529014" y="1323786"/>
            <a:ext cx="323849" cy="56197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3724278" y="1319024"/>
            <a:ext cx="429369" cy="54563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3805240" y="1314263"/>
            <a:ext cx="485866" cy="54441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3867154" y="1319026"/>
            <a:ext cx="537505" cy="53965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3910015" y="1328550"/>
            <a:ext cx="638079" cy="53013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3967165" y="1323786"/>
            <a:ext cx="718388" cy="53489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4238629" y="1319025"/>
            <a:ext cx="620242" cy="56954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4300541" y="1319023"/>
            <a:ext cx="707741" cy="56356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flipV="1">
            <a:off x="4338641" y="1314262"/>
            <a:ext cx="807100" cy="56235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flipV="1">
            <a:off x="4343404" y="1319025"/>
            <a:ext cx="963702" cy="5635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flipV="1">
            <a:off x="4420087" y="1314261"/>
            <a:ext cx="1036431" cy="56832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4558201" y="1319024"/>
            <a:ext cx="1029799" cy="5695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H="1" flipV="1">
            <a:off x="4620113" y="1314262"/>
            <a:ext cx="1099369" cy="57430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flipV="1">
            <a:off x="4758226" y="1314262"/>
            <a:ext cx="1152503" cy="56832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flipV="1">
            <a:off x="5067789" y="1314262"/>
            <a:ext cx="1105905" cy="55637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4767749" y="1323787"/>
            <a:ext cx="1262510" cy="5588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flipV="1">
            <a:off x="5786440" y="1309497"/>
            <a:ext cx="650219" cy="54918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flipV="1">
            <a:off x="5801215" y="1314262"/>
            <a:ext cx="772903" cy="54442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5853602" y="1309501"/>
            <a:ext cx="899810" cy="56711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flipV="1">
            <a:off x="6077440" y="1314264"/>
            <a:ext cx="801478" cy="55039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flipV="1">
            <a:off x="6777528" y="1314264"/>
            <a:ext cx="280684" cy="520512"/>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flipV="1">
            <a:off x="6991845" y="1314265"/>
            <a:ext cx="203826" cy="538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flipV="1">
            <a:off x="7048995" y="1314266"/>
            <a:ext cx="278158" cy="52051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7182346" y="1309503"/>
            <a:ext cx="300195" cy="55515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flipH="1" flipV="1">
            <a:off x="7449047" y="1314266"/>
            <a:ext cx="188882" cy="55636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flipV="1">
            <a:off x="7501435" y="1314266"/>
            <a:ext cx="279930" cy="5324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V="1">
            <a:off x="10306050" y="1333311"/>
            <a:ext cx="47627" cy="5333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V="1">
            <a:off x="10016565" y="1314263"/>
            <a:ext cx="32312" cy="53844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7844336" y="1309503"/>
            <a:ext cx="86440" cy="55515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flipV="1">
            <a:off x="7982448" y="1309503"/>
            <a:ext cx="109693" cy="56710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flipV="1">
            <a:off x="8058649" y="1314266"/>
            <a:ext cx="182904" cy="54441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9873129" y="1319029"/>
            <a:ext cx="66708" cy="51574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H="1" flipV="1">
            <a:off x="9530262" y="1314267"/>
            <a:ext cx="157597" cy="5623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flipV="1">
            <a:off x="9287376" y="1328555"/>
            <a:ext cx="257048" cy="53012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flipV="1">
            <a:off x="9163552" y="1323793"/>
            <a:ext cx="82048" cy="52293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flipV="1">
            <a:off x="8844464" y="1319031"/>
            <a:ext cx="263677" cy="5456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flipV="1">
            <a:off x="8801599" y="1323791"/>
            <a:ext cx="145177" cy="53489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8414871" y="1314266"/>
            <a:ext cx="224804" cy="52648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V="1">
            <a:off x="8546353" y="1319029"/>
            <a:ext cx="150473" cy="533677"/>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V="1">
            <a:off x="8683812" y="1319029"/>
            <a:ext cx="55877" cy="52770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flipH="1" flipV="1">
            <a:off x="8773026" y="1323791"/>
            <a:ext cx="54221" cy="52891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flipH="1" flipV="1">
            <a:off x="3639671" y="1356659"/>
            <a:ext cx="365739" cy="55628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flipH="1" flipV="1">
            <a:off x="5291906" y="1245532"/>
            <a:ext cx="1019247" cy="62510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flipH="1" flipV="1">
            <a:off x="9227671" y="1249082"/>
            <a:ext cx="197223" cy="6275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V="1">
            <a:off x="10165976" y="1249083"/>
            <a:ext cx="59766" cy="60959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31" name="Rectangle 130"/>
          <p:cNvSpPr/>
          <p:nvPr/>
        </p:nvSpPr>
        <p:spPr>
          <a:xfrm>
            <a:off x="513805" y="1262670"/>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2" name="Picture 2" descr="hgt_genome_4fbb6_42ed90.png (1883×66)"/>
          <p:cNvPicPr>
            <a:picLocks noChangeAspect="1" noChangeArrowheads="1"/>
          </p:cNvPicPr>
          <p:nvPr/>
        </p:nvPicPr>
        <p:blipFill rotWithShape="1">
          <a:blip r:embed="rId4">
            <a:extLst>
              <a:ext uri="{28A0092B-C50C-407E-A947-70E740481C1C}">
                <a14:useLocalDpi xmlns:a14="http://schemas.microsoft.com/office/drawing/2010/main" val="0"/>
              </a:ext>
            </a:extLst>
          </a:blip>
          <a:srcRect l="23376" t="76641" r="14545" b="294"/>
          <a:stretch/>
        </p:blipFill>
        <p:spPr bwMode="auto">
          <a:xfrm rot="10800000">
            <a:off x="2514592" y="1157286"/>
            <a:ext cx="8172451" cy="150401"/>
          </a:xfrm>
          <a:prstGeom prst="rect">
            <a:avLst/>
          </a:prstGeom>
          <a:noFill/>
          <a:extLst>
            <a:ext uri="{909E8E84-426E-40DD-AFC4-6F175D3DCCD1}">
              <a14:hiddenFill xmlns:a14="http://schemas.microsoft.com/office/drawing/2010/main">
                <a:solidFill>
                  <a:srgbClr val="FFFFFF"/>
                </a:solidFill>
              </a14:hiddenFill>
            </a:ext>
          </a:extLst>
        </p:spPr>
      </p:pic>
      <p:sp>
        <p:nvSpPr>
          <p:cNvPr id="69" name="Rectangle 68"/>
          <p:cNvSpPr/>
          <p:nvPr/>
        </p:nvSpPr>
        <p:spPr>
          <a:xfrm>
            <a:off x="666205" y="1844838"/>
            <a:ext cx="10881360" cy="793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4" name="Group 223"/>
          <p:cNvGrpSpPr/>
          <p:nvPr/>
        </p:nvGrpSpPr>
        <p:grpSpPr>
          <a:xfrm>
            <a:off x="1593033" y="1841710"/>
            <a:ext cx="9082060" cy="270988"/>
            <a:chOff x="1593033" y="1841710"/>
            <a:chExt cx="9082060" cy="270988"/>
          </a:xfrm>
        </p:grpSpPr>
        <p:sp>
          <p:nvSpPr>
            <p:cNvPr id="79" name="TextBox 78"/>
            <p:cNvSpPr txBox="1"/>
            <p:nvPr/>
          </p:nvSpPr>
          <p:spPr>
            <a:xfrm rot="2662964">
              <a:off x="7367431" y="1841710"/>
              <a:ext cx="348172" cy="223138"/>
            </a:xfrm>
            <a:prstGeom prst="rect">
              <a:avLst/>
            </a:prstGeom>
            <a:noFill/>
          </p:spPr>
          <p:txBody>
            <a:bodyPr wrap="none" rtlCol="0">
              <a:spAutoFit/>
            </a:bodyPr>
            <a:lstStyle/>
            <a:p>
              <a:r>
                <a:rPr lang="en-US" sz="850" dirty="0" smtClean="0"/>
                <a:t>266</a:t>
              </a:r>
              <a:endParaRPr lang="en-US" sz="850" dirty="0"/>
            </a:p>
          </p:txBody>
        </p:sp>
        <p:sp>
          <p:nvSpPr>
            <p:cNvPr id="80" name="TextBox 79"/>
            <p:cNvSpPr txBox="1"/>
            <p:nvPr/>
          </p:nvSpPr>
          <p:spPr>
            <a:xfrm rot="2662964">
              <a:off x="7520490" y="1841710"/>
              <a:ext cx="348172" cy="223138"/>
            </a:xfrm>
            <a:prstGeom prst="rect">
              <a:avLst/>
            </a:prstGeom>
            <a:noFill/>
          </p:spPr>
          <p:txBody>
            <a:bodyPr wrap="none" rtlCol="0">
              <a:spAutoFit/>
            </a:bodyPr>
            <a:lstStyle/>
            <a:p>
              <a:r>
                <a:rPr lang="en-US" sz="850" dirty="0" smtClean="0"/>
                <a:t>280</a:t>
              </a:r>
              <a:endParaRPr lang="en-US" sz="850" dirty="0"/>
            </a:p>
          </p:txBody>
        </p:sp>
        <p:sp>
          <p:nvSpPr>
            <p:cNvPr id="81" name="TextBox 80"/>
            <p:cNvSpPr txBox="1"/>
            <p:nvPr/>
          </p:nvSpPr>
          <p:spPr>
            <a:xfrm rot="2662964">
              <a:off x="7661411" y="1841710"/>
              <a:ext cx="348172" cy="223138"/>
            </a:xfrm>
            <a:prstGeom prst="rect">
              <a:avLst/>
            </a:prstGeom>
            <a:noFill/>
          </p:spPr>
          <p:txBody>
            <a:bodyPr wrap="none" rtlCol="0">
              <a:spAutoFit/>
            </a:bodyPr>
            <a:lstStyle/>
            <a:p>
              <a:r>
                <a:rPr lang="en-US" sz="850" dirty="0" smtClean="0"/>
                <a:t>282</a:t>
              </a:r>
              <a:endParaRPr lang="en-US" sz="850" dirty="0"/>
            </a:p>
          </p:txBody>
        </p:sp>
        <p:sp>
          <p:nvSpPr>
            <p:cNvPr id="82" name="TextBox 81"/>
            <p:cNvSpPr txBox="1"/>
            <p:nvPr/>
          </p:nvSpPr>
          <p:spPr>
            <a:xfrm rot="2662964">
              <a:off x="7806141" y="1841710"/>
              <a:ext cx="348172" cy="223138"/>
            </a:xfrm>
            <a:prstGeom prst="rect">
              <a:avLst/>
            </a:prstGeom>
            <a:noFill/>
          </p:spPr>
          <p:txBody>
            <a:bodyPr wrap="none" rtlCol="0">
              <a:spAutoFit/>
            </a:bodyPr>
            <a:lstStyle/>
            <a:p>
              <a:r>
                <a:rPr lang="en-US" sz="850" dirty="0" smtClean="0"/>
                <a:t>298</a:t>
              </a:r>
              <a:endParaRPr lang="en-US" sz="850" dirty="0"/>
            </a:p>
          </p:txBody>
        </p:sp>
        <p:sp>
          <p:nvSpPr>
            <p:cNvPr id="83" name="TextBox 82"/>
            <p:cNvSpPr txBox="1"/>
            <p:nvPr/>
          </p:nvSpPr>
          <p:spPr>
            <a:xfrm rot="2662964">
              <a:off x="7957668" y="1841710"/>
              <a:ext cx="348172" cy="223138"/>
            </a:xfrm>
            <a:prstGeom prst="rect">
              <a:avLst/>
            </a:prstGeom>
            <a:noFill/>
          </p:spPr>
          <p:txBody>
            <a:bodyPr wrap="none" rtlCol="0">
              <a:spAutoFit/>
            </a:bodyPr>
            <a:lstStyle/>
            <a:p>
              <a:r>
                <a:rPr lang="en-US" sz="850" dirty="0" smtClean="0"/>
                <a:t>301</a:t>
              </a:r>
              <a:endParaRPr lang="en-US" sz="850" dirty="0"/>
            </a:p>
          </p:txBody>
        </p:sp>
        <p:sp>
          <p:nvSpPr>
            <p:cNvPr id="84" name="TextBox 83"/>
            <p:cNvSpPr txBox="1"/>
            <p:nvPr/>
          </p:nvSpPr>
          <p:spPr>
            <a:xfrm rot="2662964">
              <a:off x="10326921" y="1841710"/>
              <a:ext cx="348172" cy="223138"/>
            </a:xfrm>
            <a:prstGeom prst="rect">
              <a:avLst/>
            </a:prstGeom>
            <a:noFill/>
          </p:spPr>
          <p:txBody>
            <a:bodyPr wrap="none" rtlCol="0">
              <a:spAutoFit/>
            </a:bodyPr>
            <a:lstStyle/>
            <a:p>
              <a:r>
                <a:rPr lang="en-US" sz="850" dirty="0" smtClean="0"/>
                <a:t>417</a:t>
              </a:r>
              <a:endParaRPr lang="en-US" sz="850" dirty="0"/>
            </a:p>
          </p:txBody>
        </p:sp>
        <p:sp>
          <p:nvSpPr>
            <p:cNvPr id="85" name="TextBox 84"/>
            <p:cNvSpPr txBox="1"/>
            <p:nvPr/>
          </p:nvSpPr>
          <p:spPr>
            <a:xfrm rot="2662964">
              <a:off x="9433189" y="1841710"/>
              <a:ext cx="348172" cy="223138"/>
            </a:xfrm>
            <a:prstGeom prst="rect">
              <a:avLst/>
            </a:prstGeom>
            <a:noFill/>
          </p:spPr>
          <p:txBody>
            <a:bodyPr wrap="none" rtlCol="0">
              <a:spAutoFit/>
            </a:bodyPr>
            <a:lstStyle/>
            <a:p>
              <a:r>
                <a:rPr lang="en-US" sz="850" dirty="0" smtClean="0"/>
                <a:t>360</a:t>
              </a:r>
              <a:endParaRPr lang="en-US" sz="850" dirty="0"/>
            </a:p>
          </p:txBody>
        </p:sp>
        <p:sp>
          <p:nvSpPr>
            <p:cNvPr id="86" name="TextBox 85"/>
            <p:cNvSpPr txBox="1"/>
            <p:nvPr/>
          </p:nvSpPr>
          <p:spPr>
            <a:xfrm rot="2662964">
              <a:off x="8111829" y="1841710"/>
              <a:ext cx="348172" cy="223138"/>
            </a:xfrm>
            <a:prstGeom prst="rect">
              <a:avLst/>
            </a:prstGeom>
            <a:noFill/>
          </p:spPr>
          <p:txBody>
            <a:bodyPr wrap="none" rtlCol="0">
              <a:spAutoFit/>
            </a:bodyPr>
            <a:lstStyle/>
            <a:p>
              <a:r>
                <a:rPr lang="en-US" sz="850" dirty="0" smtClean="0"/>
                <a:t>307</a:t>
              </a:r>
              <a:endParaRPr lang="en-US" sz="850" dirty="0"/>
            </a:p>
          </p:txBody>
        </p:sp>
        <p:sp>
          <p:nvSpPr>
            <p:cNvPr id="87" name="TextBox 86"/>
            <p:cNvSpPr txBox="1"/>
            <p:nvPr/>
          </p:nvSpPr>
          <p:spPr>
            <a:xfrm rot="2662964">
              <a:off x="10168045" y="1841710"/>
              <a:ext cx="348172" cy="223138"/>
            </a:xfrm>
            <a:prstGeom prst="rect">
              <a:avLst/>
            </a:prstGeom>
            <a:noFill/>
          </p:spPr>
          <p:txBody>
            <a:bodyPr wrap="none" rtlCol="0">
              <a:spAutoFit/>
            </a:bodyPr>
            <a:lstStyle/>
            <a:p>
              <a:r>
                <a:rPr lang="en-US" sz="850" dirty="0" smtClean="0"/>
                <a:t>413</a:t>
              </a:r>
              <a:endParaRPr lang="en-US" sz="850" dirty="0"/>
            </a:p>
          </p:txBody>
        </p:sp>
        <p:sp>
          <p:nvSpPr>
            <p:cNvPr id="88" name="TextBox 87"/>
            <p:cNvSpPr txBox="1"/>
            <p:nvPr/>
          </p:nvSpPr>
          <p:spPr>
            <a:xfrm rot="2662964">
              <a:off x="8833889" y="1841710"/>
              <a:ext cx="348172" cy="223138"/>
            </a:xfrm>
            <a:prstGeom prst="rect">
              <a:avLst/>
            </a:prstGeom>
            <a:noFill/>
          </p:spPr>
          <p:txBody>
            <a:bodyPr wrap="none" rtlCol="0">
              <a:spAutoFit/>
            </a:bodyPr>
            <a:lstStyle/>
            <a:p>
              <a:r>
                <a:rPr lang="en-US" sz="850" dirty="0" smtClean="0"/>
                <a:t>333</a:t>
              </a:r>
              <a:endParaRPr lang="en-US" sz="850" dirty="0"/>
            </a:p>
          </p:txBody>
        </p:sp>
        <p:sp>
          <p:nvSpPr>
            <p:cNvPr id="89" name="TextBox 88"/>
            <p:cNvSpPr txBox="1"/>
            <p:nvPr/>
          </p:nvSpPr>
          <p:spPr>
            <a:xfrm rot="2662964">
              <a:off x="8691461" y="1841710"/>
              <a:ext cx="348172" cy="223138"/>
            </a:xfrm>
            <a:prstGeom prst="rect">
              <a:avLst/>
            </a:prstGeom>
            <a:noFill/>
          </p:spPr>
          <p:txBody>
            <a:bodyPr wrap="none" rtlCol="0">
              <a:spAutoFit/>
            </a:bodyPr>
            <a:lstStyle/>
            <a:p>
              <a:r>
                <a:rPr lang="en-US" sz="850" dirty="0" smtClean="0"/>
                <a:t>330</a:t>
              </a:r>
              <a:endParaRPr lang="en-US" sz="850" dirty="0"/>
            </a:p>
          </p:txBody>
        </p:sp>
        <p:sp>
          <p:nvSpPr>
            <p:cNvPr id="90" name="TextBox 89"/>
            <p:cNvSpPr txBox="1"/>
            <p:nvPr/>
          </p:nvSpPr>
          <p:spPr>
            <a:xfrm rot="2662964">
              <a:off x="8546732" y="1841710"/>
              <a:ext cx="348172" cy="223138"/>
            </a:xfrm>
            <a:prstGeom prst="rect">
              <a:avLst/>
            </a:prstGeom>
            <a:noFill/>
          </p:spPr>
          <p:txBody>
            <a:bodyPr wrap="none" rtlCol="0">
              <a:spAutoFit/>
            </a:bodyPr>
            <a:lstStyle/>
            <a:p>
              <a:r>
                <a:rPr lang="en-US" sz="850" dirty="0" smtClean="0"/>
                <a:t>329</a:t>
              </a:r>
              <a:endParaRPr lang="en-US" sz="850" dirty="0"/>
            </a:p>
          </p:txBody>
        </p:sp>
        <p:sp>
          <p:nvSpPr>
            <p:cNvPr id="91" name="TextBox 90"/>
            <p:cNvSpPr txBox="1"/>
            <p:nvPr/>
          </p:nvSpPr>
          <p:spPr>
            <a:xfrm rot="2662964">
              <a:off x="8402797" y="1841710"/>
              <a:ext cx="348172" cy="223138"/>
            </a:xfrm>
            <a:prstGeom prst="rect">
              <a:avLst/>
            </a:prstGeom>
            <a:noFill/>
          </p:spPr>
          <p:txBody>
            <a:bodyPr wrap="none" rtlCol="0">
              <a:spAutoFit/>
            </a:bodyPr>
            <a:lstStyle/>
            <a:p>
              <a:r>
                <a:rPr lang="en-US" sz="850" dirty="0" smtClean="0"/>
                <a:t>327</a:t>
              </a:r>
              <a:endParaRPr lang="en-US" sz="850" dirty="0"/>
            </a:p>
          </p:txBody>
        </p:sp>
        <p:sp>
          <p:nvSpPr>
            <p:cNvPr id="92" name="TextBox 91"/>
            <p:cNvSpPr txBox="1"/>
            <p:nvPr/>
          </p:nvSpPr>
          <p:spPr>
            <a:xfrm rot="2662964">
              <a:off x="8248175" y="1841710"/>
              <a:ext cx="348172" cy="223138"/>
            </a:xfrm>
            <a:prstGeom prst="rect">
              <a:avLst/>
            </a:prstGeom>
            <a:noFill/>
          </p:spPr>
          <p:txBody>
            <a:bodyPr wrap="none" rtlCol="0">
              <a:spAutoFit/>
            </a:bodyPr>
            <a:lstStyle/>
            <a:p>
              <a:r>
                <a:rPr lang="en-US" sz="850" dirty="0" smtClean="0"/>
                <a:t>326</a:t>
              </a:r>
              <a:endParaRPr lang="en-US" sz="850" dirty="0"/>
            </a:p>
          </p:txBody>
        </p:sp>
        <p:sp>
          <p:nvSpPr>
            <p:cNvPr id="93" name="TextBox 92"/>
            <p:cNvSpPr txBox="1"/>
            <p:nvPr/>
          </p:nvSpPr>
          <p:spPr>
            <a:xfrm rot="2662964">
              <a:off x="9875682" y="1841710"/>
              <a:ext cx="348172" cy="223138"/>
            </a:xfrm>
            <a:prstGeom prst="rect">
              <a:avLst/>
            </a:prstGeom>
            <a:noFill/>
          </p:spPr>
          <p:txBody>
            <a:bodyPr wrap="none" rtlCol="0">
              <a:spAutoFit/>
            </a:bodyPr>
            <a:lstStyle/>
            <a:p>
              <a:r>
                <a:rPr lang="en-US" sz="850" dirty="0" smtClean="0"/>
                <a:t>400</a:t>
              </a:r>
              <a:endParaRPr lang="en-US" sz="850" dirty="0"/>
            </a:p>
          </p:txBody>
        </p:sp>
        <p:sp>
          <p:nvSpPr>
            <p:cNvPr id="94" name="TextBox 93"/>
            <p:cNvSpPr txBox="1"/>
            <p:nvPr/>
          </p:nvSpPr>
          <p:spPr>
            <a:xfrm rot="2662964">
              <a:off x="9729446" y="1841710"/>
              <a:ext cx="348172" cy="223138"/>
            </a:xfrm>
            <a:prstGeom prst="rect">
              <a:avLst/>
            </a:prstGeom>
            <a:noFill/>
          </p:spPr>
          <p:txBody>
            <a:bodyPr wrap="none" rtlCol="0">
              <a:spAutoFit/>
            </a:bodyPr>
            <a:lstStyle/>
            <a:p>
              <a:r>
                <a:rPr lang="en-US" sz="850" dirty="0" smtClean="0"/>
                <a:t>392</a:t>
              </a:r>
              <a:endParaRPr lang="en-US" sz="850" dirty="0"/>
            </a:p>
          </p:txBody>
        </p:sp>
        <p:sp>
          <p:nvSpPr>
            <p:cNvPr id="95" name="TextBox 94"/>
            <p:cNvSpPr txBox="1"/>
            <p:nvPr/>
          </p:nvSpPr>
          <p:spPr>
            <a:xfrm rot="2662964">
              <a:off x="9583208" y="1841710"/>
              <a:ext cx="348172" cy="223138"/>
            </a:xfrm>
            <a:prstGeom prst="rect">
              <a:avLst/>
            </a:prstGeom>
            <a:noFill/>
          </p:spPr>
          <p:txBody>
            <a:bodyPr wrap="none" rtlCol="0">
              <a:spAutoFit/>
            </a:bodyPr>
            <a:lstStyle/>
            <a:p>
              <a:r>
                <a:rPr lang="en-US" sz="850" dirty="0" smtClean="0"/>
                <a:t>369</a:t>
              </a:r>
              <a:endParaRPr lang="en-US" sz="850" dirty="0"/>
            </a:p>
          </p:txBody>
        </p:sp>
        <p:sp>
          <p:nvSpPr>
            <p:cNvPr id="96" name="TextBox 95"/>
            <p:cNvSpPr txBox="1"/>
            <p:nvPr/>
          </p:nvSpPr>
          <p:spPr>
            <a:xfrm rot="2662964">
              <a:off x="9132421" y="1841710"/>
              <a:ext cx="348172" cy="223138"/>
            </a:xfrm>
            <a:prstGeom prst="rect">
              <a:avLst/>
            </a:prstGeom>
            <a:noFill/>
          </p:spPr>
          <p:txBody>
            <a:bodyPr wrap="none" rtlCol="0">
              <a:spAutoFit/>
            </a:bodyPr>
            <a:lstStyle/>
            <a:p>
              <a:r>
                <a:rPr lang="en-US" sz="850" dirty="0" smtClean="0"/>
                <a:t>349</a:t>
              </a:r>
              <a:endParaRPr lang="en-US" sz="850" dirty="0"/>
            </a:p>
          </p:txBody>
        </p:sp>
        <p:sp>
          <p:nvSpPr>
            <p:cNvPr id="97" name="TextBox 96"/>
            <p:cNvSpPr txBox="1"/>
            <p:nvPr/>
          </p:nvSpPr>
          <p:spPr>
            <a:xfrm rot="2662964">
              <a:off x="8983169" y="1841710"/>
              <a:ext cx="348172" cy="223138"/>
            </a:xfrm>
            <a:prstGeom prst="rect">
              <a:avLst/>
            </a:prstGeom>
            <a:noFill/>
          </p:spPr>
          <p:txBody>
            <a:bodyPr wrap="none" rtlCol="0">
              <a:spAutoFit/>
            </a:bodyPr>
            <a:lstStyle/>
            <a:p>
              <a:r>
                <a:rPr lang="en-US" sz="850" dirty="0" smtClean="0"/>
                <a:t>336</a:t>
              </a:r>
              <a:endParaRPr lang="en-US" sz="850" dirty="0"/>
            </a:p>
          </p:txBody>
        </p:sp>
        <p:sp>
          <p:nvSpPr>
            <p:cNvPr id="98" name="TextBox 97"/>
            <p:cNvSpPr txBox="1"/>
            <p:nvPr/>
          </p:nvSpPr>
          <p:spPr>
            <a:xfrm rot="2662964">
              <a:off x="7225839" y="1841710"/>
              <a:ext cx="348172" cy="223138"/>
            </a:xfrm>
            <a:prstGeom prst="rect">
              <a:avLst/>
            </a:prstGeom>
            <a:noFill/>
          </p:spPr>
          <p:txBody>
            <a:bodyPr wrap="none" rtlCol="0">
              <a:spAutoFit/>
            </a:bodyPr>
            <a:lstStyle/>
            <a:p>
              <a:r>
                <a:rPr lang="en-US" sz="850" dirty="0" smtClean="0"/>
                <a:t>260</a:t>
              </a:r>
              <a:endParaRPr lang="en-US" sz="850" dirty="0"/>
            </a:p>
          </p:txBody>
        </p:sp>
        <p:sp>
          <p:nvSpPr>
            <p:cNvPr id="99" name="TextBox 98"/>
            <p:cNvSpPr txBox="1"/>
            <p:nvPr/>
          </p:nvSpPr>
          <p:spPr>
            <a:xfrm rot="2662964">
              <a:off x="6203943" y="1841710"/>
              <a:ext cx="348172" cy="223138"/>
            </a:xfrm>
            <a:prstGeom prst="rect">
              <a:avLst/>
            </a:prstGeom>
            <a:noFill/>
          </p:spPr>
          <p:txBody>
            <a:bodyPr wrap="none" rtlCol="0">
              <a:spAutoFit/>
            </a:bodyPr>
            <a:lstStyle/>
            <a:p>
              <a:r>
                <a:rPr lang="en-US" sz="850" dirty="0" smtClean="0"/>
                <a:t>169</a:t>
              </a:r>
              <a:endParaRPr lang="en-US" sz="850" dirty="0"/>
            </a:p>
          </p:txBody>
        </p:sp>
        <p:sp>
          <p:nvSpPr>
            <p:cNvPr id="100" name="TextBox 99"/>
            <p:cNvSpPr txBox="1"/>
            <p:nvPr/>
          </p:nvSpPr>
          <p:spPr>
            <a:xfrm rot="2662964">
              <a:off x="6335101" y="1841710"/>
              <a:ext cx="348172" cy="223138"/>
            </a:xfrm>
            <a:prstGeom prst="rect">
              <a:avLst/>
            </a:prstGeom>
            <a:noFill/>
          </p:spPr>
          <p:txBody>
            <a:bodyPr wrap="none" rtlCol="0">
              <a:spAutoFit/>
            </a:bodyPr>
            <a:lstStyle/>
            <a:p>
              <a:r>
                <a:rPr lang="en-US" sz="850" dirty="0" smtClean="0"/>
                <a:t>195</a:t>
              </a:r>
              <a:endParaRPr lang="en-US" sz="850" dirty="0"/>
            </a:p>
          </p:txBody>
        </p:sp>
        <p:sp>
          <p:nvSpPr>
            <p:cNvPr id="101" name="TextBox 100"/>
            <p:cNvSpPr txBox="1"/>
            <p:nvPr/>
          </p:nvSpPr>
          <p:spPr>
            <a:xfrm rot="2662964">
              <a:off x="6495156" y="1841710"/>
              <a:ext cx="348172" cy="223138"/>
            </a:xfrm>
            <a:prstGeom prst="rect">
              <a:avLst/>
            </a:prstGeom>
            <a:noFill/>
          </p:spPr>
          <p:txBody>
            <a:bodyPr wrap="none" rtlCol="0">
              <a:spAutoFit/>
            </a:bodyPr>
            <a:lstStyle/>
            <a:p>
              <a:r>
                <a:rPr lang="en-US" sz="850" dirty="0" smtClean="0"/>
                <a:t>196</a:t>
              </a:r>
              <a:endParaRPr lang="en-US" sz="850" dirty="0"/>
            </a:p>
          </p:txBody>
        </p:sp>
        <p:sp>
          <p:nvSpPr>
            <p:cNvPr id="102" name="TextBox 101"/>
            <p:cNvSpPr txBox="1"/>
            <p:nvPr/>
          </p:nvSpPr>
          <p:spPr>
            <a:xfrm rot="2662964">
              <a:off x="6652872" y="1841710"/>
              <a:ext cx="348172" cy="223138"/>
            </a:xfrm>
            <a:prstGeom prst="rect">
              <a:avLst/>
            </a:prstGeom>
            <a:noFill/>
          </p:spPr>
          <p:txBody>
            <a:bodyPr wrap="none" rtlCol="0">
              <a:spAutoFit/>
            </a:bodyPr>
            <a:lstStyle/>
            <a:p>
              <a:r>
                <a:rPr lang="en-US" sz="850" dirty="0" smtClean="0"/>
                <a:t>197</a:t>
              </a:r>
              <a:endParaRPr lang="en-US" sz="850" dirty="0"/>
            </a:p>
          </p:txBody>
        </p:sp>
        <p:sp>
          <p:nvSpPr>
            <p:cNvPr id="103" name="TextBox 102"/>
            <p:cNvSpPr txBox="1"/>
            <p:nvPr/>
          </p:nvSpPr>
          <p:spPr>
            <a:xfrm rot="2662964">
              <a:off x="6789323" y="1841710"/>
              <a:ext cx="348172" cy="223138"/>
            </a:xfrm>
            <a:prstGeom prst="rect">
              <a:avLst/>
            </a:prstGeom>
            <a:noFill/>
          </p:spPr>
          <p:txBody>
            <a:bodyPr wrap="none" rtlCol="0">
              <a:spAutoFit/>
            </a:bodyPr>
            <a:lstStyle/>
            <a:p>
              <a:r>
                <a:rPr lang="en-US" sz="850" dirty="0" smtClean="0"/>
                <a:t>207</a:t>
              </a:r>
              <a:endParaRPr lang="en-US" sz="850" dirty="0"/>
            </a:p>
          </p:txBody>
        </p:sp>
        <p:sp>
          <p:nvSpPr>
            <p:cNvPr id="105" name="TextBox 104"/>
            <p:cNvSpPr txBox="1"/>
            <p:nvPr/>
          </p:nvSpPr>
          <p:spPr>
            <a:xfrm rot="2662964">
              <a:off x="6939409" y="1841710"/>
              <a:ext cx="348172" cy="223138"/>
            </a:xfrm>
            <a:prstGeom prst="rect">
              <a:avLst/>
            </a:prstGeom>
            <a:noFill/>
          </p:spPr>
          <p:txBody>
            <a:bodyPr wrap="none" rtlCol="0">
              <a:spAutoFit/>
            </a:bodyPr>
            <a:lstStyle/>
            <a:p>
              <a:r>
                <a:rPr lang="en-US" sz="850" dirty="0" smtClean="0"/>
                <a:t>242</a:t>
              </a:r>
              <a:endParaRPr lang="en-US" sz="850" dirty="0"/>
            </a:p>
          </p:txBody>
        </p:sp>
        <p:sp>
          <p:nvSpPr>
            <p:cNvPr id="106" name="TextBox 105"/>
            <p:cNvSpPr txBox="1"/>
            <p:nvPr/>
          </p:nvSpPr>
          <p:spPr>
            <a:xfrm rot="2662964">
              <a:off x="7075200" y="1841710"/>
              <a:ext cx="348172" cy="223138"/>
            </a:xfrm>
            <a:prstGeom prst="rect">
              <a:avLst/>
            </a:prstGeom>
            <a:noFill/>
          </p:spPr>
          <p:txBody>
            <a:bodyPr wrap="none" rtlCol="0">
              <a:spAutoFit/>
            </a:bodyPr>
            <a:lstStyle/>
            <a:p>
              <a:r>
                <a:rPr lang="en-US" sz="850" dirty="0" smtClean="0"/>
                <a:t>255</a:t>
              </a:r>
              <a:endParaRPr lang="en-US" sz="850" dirty="0"/>
            </a:p>
          </p:txBody>
        </p:sp>
        <p:sp>
          <p:nvSpPr>
            <p:cNvPr id="113" name="TextBox 112"/>
            <p:cNvSpPr txBox="1"/>
            <p:nvPr/>
          </p:nvSpPr>
          <p:spPr>
            <a:xfrm rot="2662964">
              <a:off x="3641620" y="1870501"/>
              <a:ext cx="293670" cy="223138"/>
            </a:xfrm>
            <a:prstGeom prst="rect">
              <a:avLst/>
            </a:prstGeom>
            <a:noFill/>
          </p:spPr>
          <p:txBody>
            <a:bodyPr wrap="none" rtlCol="0">
              <a:spAutoFit/>
            </a:bodyPr>
            <a:lstStyle/>
            <a:p>
              <a:r>
                <a:rPr lang="en-US" sz="850" dirty="0" smtClean="0"/>
                <a:t>82</a:t>
              </a:r>
              <a:endParaRPr lang="en-US" sz="850" dirty="0"/>
            </a:p>
          </p:txBody>
        </p:sp>
        <p:sp>
          <p:nvSpPr>
            <p:cNvPr id="114" name="TextBox 113"/>
            <p:cNvSpPr txBox="1"/>
            <p:nvPr/>
          </p:nvSpPr>
          <p:spPr>
            <a:xfrm rot="2662964">
              <a:off x="3748789" y="1871366"/>
              <a:ext cx="362089" cy="227552"/>
            </a:xfrm>
            <a:prstGeom prst="rect">
              <a:avLst/>
            </a:prstGeom>
            <a:noFill/>
          </p:spPr>
          <p:txBody>
            <a:bodyPr wrap="square" rtlCol="0">
              <a:spAutoFit/>
            </a:bodyPr>
            <a:lstStyle/>
            <a:p>
              <a:r>
                <a:rPr lang="en-US" sz="850" dirty="0" smtClean="0"/>
                <a:t> 86</a:t>
              </a:r>
              <a:endParaRPr lang="en-US" sz="850" dirty="0"/>
            </a:p>
          </p:txBody>
        </p:sp>
        <p:sp>
          <p:nvSpPr>
            <p:cNvPr id="115" name="TextBox 114"/>
            <p:cNvSpPr txBox="1"/>
            <p:nvPr/>
          </p:nvSpPr>
          <p:spPr>
            <a:xfrm rot="2662964">
              <a:off x="3930473" y="1870501"/>
              <a:ext cx="293670" cy="223138"/>
            </a:xfrm>
            <a:prstGeom prst="rect">
              <a:avLst/>
            </a:prstGeom>
            <a:noFill/>
          </p:spPr>
          <p:txBody>
            <a:bodyPr wrap="none" rtlCol="0">
              <a:spAutoFit/>
            </a:bodyPr>
            <a:lstStyle/>
            <a:p>
              <a:r>
                <a:rPr lang="en-US" sz="850" dirty="0" smtClean="0"/>
                <a:t>87</a:t>
              </a:r>
              <a:endParaRPr lang="en-US" sz="850" dirty="0"/>
            </a:p>
          </p:txBody>
        </p:sp>
        <p:sp>
          <p:nvSpPr>
            <p:cNvPr id="116" name="TextBox 115"/>
            <p:cNvSpPr txBox="1"/>
            <p:nvPr/>
          </p:nvSpPr>
          <p:spPr>
            <a:xfrm rot="2662964">
              <a:off x="3493987" y="1870501"/>
              <a:ext cx="293670" cy="223138"/>
            </a:xfrm>
            <a:prstGeom prst="rect">
              <a:avLst/>
            </a:prstGeom>
            <a:noFill/>
          </p:spPr>
          <p:txBody>
            <a:bodyPr wrap="none" rtlCol="0">
              <a:spAutoFit/>
            </a:bodyPr>
            <a:lstStyle/>
            <a:p>
              <a:r>
                <a:rPr lang="en-US" sz="850" dirty="0" smtClean="0"/>
                <a:t>81</a:t>
              </a:r>
              <a:endParaRPr lang="en-US" sz="850" dirty="0"/>
            </a:p>
          </p:txBody>
        </p:sp>
        <p:sp>
          <p:nvSpPr>
            <p:cNvPr id="117" name="TextBox 116"/>
            <p:cNvSpPr txBox="1"/>
            <p:nvPr/>
          </p:nvSpPr>
          <p:spPr>
            <a:xfrm rot="2662964">
              <a:off x="3332724" y="1870501"/>
              <a:ext cx="293670" cy="223138"/>
            </a:xfrm>
            <a:prstGeom prst="rect">
              <a:avLst/>
            </a:prstGeom>
            <a:noFill/>
          </p:spPr>
          <p:txBody>
            <a:bodyPr wrap="none" rtlCol="0">
              <a:spAutoFit/>
            </a:bodyPr>
            <a:lstStyle/>
            <a:p>
              <a:r>
                <a:rPr lang="en-US" sz="850" dirty="0" smtClean="0"/>
                <a:t>70</a:t>
              </a:r>
              <a:endParaRPr lang="en-US" sz="850" dirty="0"/>
            </a:p>
          </p:txBody>
        </p:sp>
        <p:sp>
          <p:nvSpPr>
            <p:cNvPr id="118" name="TextBox 117"/>
            <p:cNvSpPr txBox="1"/>
            <p:nvPr/>
          </p:nvSpPr>
          <p:spPr>
            <a:xfrm rot="2662964">
              <a:off x="3196275" y="1870501"/>
              <a:ext cx="293670" cy="223138"/>
            </a:xfrm>
            <a:prstGeom prst="rect">
              <a:avLst/>
            </a:prstGeom>
            <a:noFill/>
          </p:spPr>
          <p:txBody>
            <a:bodyPr wrap="none" rtlCol="0">
              <a:spAutoFit/>
            </a:bodyPr>
            <a:lstStyle/>
            <a:p>
              <a:r>
                <a:rPr lang="en-US" sz="850" dirty="0" smtClean="0"/>
                <a:t>68</a:t>
              </a:r>
              <a:endParaRPr lang="en-US" sz="850" dirty="0"/>
            </a:p>
          </p:txBody>
        </p:sp>
        <p:sp>
          <p:nvSpPr>
            <p:cNvPr id="119" name="TextBox 118"/>
            <p:cNvSpPr txBox="1"/>
            <p:nvPr/>
          </p:nvSpPr>
          <p:spPr>
            <a:xfrm rot="2662964">
              <a:off x="3052735" y="1870501"/>
              <a:ext cx="293670" cy="223138"/>
            </a:xfrm>
            <a:prstGeom prst="rect">
              <a:avLst/>
            </a:prstGeom>
            <a:noFill/>
          </p:spPr>
          <p:txBody>
            <a:bodyPr wrap="none" rtlCol="0">
              <a:spAutoFit/>
            </a:bodyPr>
            <a:lstStyle/>
            <a:p>
              <a:r>
                <a:rPr lang="en-US" sz="850" dirty="0" smtClean="0"/>
                <a:t>64</a:t>
              </a:r>
              <a:endParaRPr lang="en-US" sz="850" dirty="0"/>
            </a:p>
          </p:txBody>
        </p:sp>
        <p:sp>
          <p:nvSpPr>
            <p:cNvPr id="120" name="TextBox 119"/>
            <p:cNvSpPr txBox="1"/>
            <p:nvPr/>
          </p:nvSpPr>
          <p:spPr>
            <a:xfrm rot="2662964">
              <a:off x="2898563" y="1870501"/>
              <a:ext cx="293670" cy="223138"/>
            </a:xfrm>
            <a:prstGeom prst="rect">
              <a:avLst/>
            </a:prstGeom>
            <a:noFill/>
          </p:spPr>
          <p:txBody>
            <a:bodyPr wrap="none" rtlCol="0">
              <a:spAutoFit/>
            </a:bodyPr>
            <a:lstStyle/>
            <a:p>
              <a:r>
                <a:rPr lang="en-US" sz="850" dirty="0" smtClean="0"/>
                <a:t>63</a:t>
              </a:r>
              <a:endParaRPr lang="en-US" sz="850" dirty="0"/>
            </a:p>
          </p:txBody>
        </p:sp>
        <p:sp>
          <p:nvSpPr>
            <p:cNvPr id="121" name="TextBox 120"/>
            <p:cNvSpPr txBox="1"/>
            <p:nvPr/>
          </p:nvSpPr>
          <p:spPr>
            <a:xfrm rot="2662964">
              <a:off x="2755023" y="1870501"/>
              <a:ext cx="293670" cy="223138"/>
            </a:xfrm>
            <a:prstGeom prst="rect">
              <a:avLst/>
            </a:prstGeom>
            <a:noFill/>
          </p:spPr>
          <p:txBody>
            <a:bodyPr wrap="none" rtlCol="0">
              <a:spAutoFit/>
            </a:bodyPr>
            <a:lstStyle/>
            <a:p>
              <a:r>
                <a:rPr lang="en-US" sz="850" dirty="0" smtClean="0"/>
                <a:t>53</a:t>
              </a:r>
              <a:endParaRPr lang="en-US" sz="850" dirty="0"/>
            </a:p>
          </p:txBody>
        </p:sp>
        <p:sp>
          <p:nvSpPr>
            <p:cNvPr id="122" name="TextBox 121"/>
            <p:cNvSpPr txBox="1"/>
            <p:nvPr/>
          </p:nvSpPr>
          <p:spPr>
            <a:xfrm rot="2662964">
              <a:off x="2616800" y="1870501"/>
              <a:ext cx="293670" cy="223138"/>
            </a:xfrm>
            <a:prstGeom prst="rect">
              <a:avLst/>
            </a:prstGeom>
            <a:noFill/>
          </p:spPr>
          <p:txBody>
            <a:bodyPr wrap="none" rtlCol="0">
              <a:spAutoFit/>
            </a:bodyPr>
            <a:lstStyle/>
            <a:p>
              <a:r>
                <a:rPr lang="en-US" sz="850" dirty="0" smtClean="0"/>
                <a:t>51</a:t>
              </a:r>
              <a:endParaRPr lang="en-US" sz="850" dirty="0"/>
            </a:p>
          </p:txBody>
        </p:sp>
        <p:sp>
          <p:nvSpPr>
            <p:cNvPr id="123" name="TextBox 122"/>
            <p:cNvSpPr txBox="1"/>
            <p:nvPr/>
          </p:nvSpPr>
          <p:spPr>
            <a:xfrm rot="2662964">
              <a:off x="2462628" y="1870501"/>
              <a:ext cx="293670" cy="223138"/>
            </a:xfrm>
            <a:prstGeom prst="rect">
              <a:avLst/>
            </a:prstGeom>
            <a:noFill/>
          </p:spPr>
          <p:txBody>
            <a:bodyPr wrap="none" rtlCol="0">
              <a:spAutoFit/>
            </a:bodyPr>
            <a:lstStyle/>
            <a:p>
              <a:r>
                <a:rPr lang="en-US" sz="850" dirty="0" smtClean="0"/>
                <a:t>35</a:t>
              </a:r>
              <a:endParaRPr lang="en-US" sz="850" dirty="0"/>
            </a:p>
          </p:txBody>
        </p:sp>
        <p:sp>
          <p:nvSpPr>
            <p:cNvPr id="124" name="TextBox 123"/>
            <p:cNvSpPr txBox="1"/>
            <p:nvPr/>
          </p:nvSpPr>
          <p:spPr>
            <a:xfrm rot="2662964">
              <a:off x="1764483" y="1880035"/>
              <a:ext cx="239168" cy="223138"/>
            </a:xfrm>
            <a:prstGeom prst="rect">
              <a:avLst/>
            </a:prstGeom>
            <a:noFill/>
          </p:spPr>
          <p:txBody>
            <a:bodyPr wrap="none" rtlCol="0">
              <a:spAutoFit/>
            </a:bodyPr>
            <a:lstStyle/>
            <a:p>
              <a:r>
                <a:rPr lang="en-US" sz="850" dirty="0" smtClean="0"/>
                <a:t>4</a:t>
              </a:r>
              <a:endParaRPr lang="en-US" sz="850" dirty="0"/>
            </a:p>
          </p:txBody>
        </p:sp>
        <p:sp>
          <p:nvSpPr>
            <p:cNvPr id="125" name="TextBox 124"/>
            <p:cNvSpPr txBox="1"/>
            <p:nvPr/>
          </p:nvSpPr>
          <p:spPr>
            <a:xfrm rot="2662964">
              <a:off x="1872521" y="1870501"/>
              <a:ext cx="293670" cy="223138"/>
            </a:xfrm>
            <a:prstGeom prst="rect">
              <a:avLst/>
            </a:prstGeom>
            <a:noFill/>
          </p:spPr>
          <p:txBody>
            <a:bodyPr wrap="none" rtlCol="0">
              <a:spAutoFit/>
            </a:bodyPr>
            <a:lstStyle/>
            <a:p>
              <a:r>
                <a:rPr lang="en-US" sz="850" dirty="0" smtClean="0"/>
                <a:t>16</a:t>
              </a:r>
              <a:endParaRPr lang="en-US" sz="850" dirty="0"/>
            </a:p>
          </p:txBody>
        </p:sp>
        <p:sp>
          <p:nvSpPr>
            <p:cNvPr id="126" name="TextBox 125"/>
            <p:cNvSpPr txBox="1"/>
            <p:nvPr/>
          </p:nvSpPr>
          <p:spPr>
            <a:xfrm rot="2662964">
              <a:off x="2026694" y="1870501"/>
              <a:ext cx="293670" cy="223138"/>
            </a:xfrm>
            <a:prstGeom prst="rect">
              <a:avLst/>
            </a:prstGeom>
            <a:noFill/>
          </p:spPr>
          <p:txBody>
            <a:bodyPr wrap="none" rtlCol="0">
              <a:spAutoFit/>
            </a:bodyPr>
            <a:lstStyle/>
            <a:p>
              <a:r>
                <a:rPr lang="en-US" sz="850" dirty="0" smtClean="0"/>
                <a:t>18</a:t>
              </a:r>
              <a:endParaRPr lang="en-US" sz="850" dirty="0"/>
            </a:p>
          </p:txBody>
        </p:sp>
        <p:sp>
          <p:nvSpPr>
            <p:cNvPr id="127" name="TextBox 126"/>
            <p:cNvSpPr txBox="1"/>
            <p:nvPr/>
          </p:nvSpPr>
          <p:spPr>
            <a:xfrm rot="2662964">
              <a:off x="2175550" y="1870501"/>
              <a:ext cx="293670" cy="223138"/>
            </a:xfrm>
            <a:prstGeom prst="rect">
              <a:avLst/>
            </a:prstGeom>
            <a:noFill/>
          </p:spPr>
          <p:txBody>
            <a:bodyPr wrap="none" rtlCol="0">
              <a:spAutoFit/>
            </a:bodyPr>
            <a:lstStyle/>
            <a:p>
              <a:r>
                <a:rPr lang="en-US" sz="850" dirty="0" smtClean="0"/>
                <a:t>23</a:t>
              </a:r>
              <a:endParaRPr lang="en-US" sz="850" dirty="0"/>
            </a:p>
          </p:txBody>
        </p:sp>
        <p:sp>
          <p:nvSpPr>
            <p:cNvPr id="128" name="TextBox 127"/>
            <p:cNvSpPr txBox="1"/>
            <p:nvPr/>
          </p:nvSpPr>
          <p:spPr>
            <a:xfrm rot="2662964">
              <a:off x="2308457" y="1870501"/>
              <a:ext cx="293670" cy="223138"/>
            </a:xfrm>
            <a:prstGeom prst="rect">
              <a:avLst/>
            </a:prstGeom>
            <a:noFill/>
          </p:spPr>
          <p:txBody>
            <a:bodyPr wrap="none" rtlCol="0">
              <a:spAutoFit/>
            </a:bodyPr>
            <a:lstStyle/>
            <a:p>
              <a:r>
                <a:rPr lang="en-US" sz="850" dirty="0" smtClean="0"/>
                <a:t>27</a:t>
              </a:r>
              <a:endParaRPr lang="en-US" sz="850" dirty="0"/>
            </a:p>
          </p:txBody>
        </p:sp>
        <p:grpSp>
          <p:nvGrpSpPr>
            <p:cNvPr id="140" name="Group 139"/>
            <p:cNvGrpSpPr/>
            <p:nvPr/>
          </p:nvGrpSpPr>
          <p:grpSpPr>
            <a:xfrm>
              <a:off x="4214172" y="1841710"/>
              <a:ext cx="2206770" cy="251929"/>
              <a:chOff x="4214172" y="1841710"/>
              <a:chExt cx="2206770" cy="251929"/>
            </a:xfrm>
          </p:grpSpPr>
          <p:sp>
            <p:nvSpPr>
              <p:cNvPr id="70" name="TextBox 69"/>
              <p:cNvSpPr txBox="1"/>
              <p:nvPr/>
            </p:nvSpPr>
            <p:spPr>
              <a:xfrm rot="2662964">
                <a:off x="5195158" y="1841710"/>
                <a:ext cx="348172" cy="223138"/>
              </a:xfrm>
              <a:prstGeom prst="rect">
                <a:avLst/>
              </a:prstGeom>
              <a:noFill/>
            </p:spPr>
            <p:txBody>
              <a:bodyPr wrap="none" rtlCol="0">
                <a:spAutoFit/>
              </a:bodyPr>
              <a:lstStyle/>
              <a:p>
                <a:r>
                  <a:rPr lang="en-US" sz="850" dirty="0" smtClean="0"/>
                  <a:t>125</a:t>
                </a:r>
                <a:endParaRPr lang="en-US" sz="850" dirty="0"/>
              </a:p>
            </p:txBody>
          </p:sp>
          <p:sp>
            <p:nvSpPr>
              <p:cNvPr id="71" name="TextBox 70"/>
              <p:cNvSpPr txBox="1"/>
              <p:nvPr/>
            </p:nvSpPr>
            <p:spPr>
              <a:xfrm rot="2662964">
                <a:off x="5344374" y="1841710"/>
                <a:ext cx="348172" cy="223138"/>
              </a:xfrm>
              <a:prstGeom prst="rect">
                <a:avLst/>
              </a:prstGeom>
              <a:noFill/>
            </p:spPr>
            <p:txBody>
              <a:bodyPr wrap="none" rtlCol="0">
                <a:spAutoFit/>
              </a:bodyPr>
              <a:lstStyle/>
              <a:p>
                <a:r>
                  <a:rPr lang="en-US" sz="850" dirty="0" smtClean="0"/>
                  <a:t>127</a:t>
                </a:r>
                <a:endParaRPr lang="en-US" sz="850" dirty="0"/>
              </a:p>
            </p:txBody>
          </p:sp>
          <p:sp>
            <p:nvSpPr>
              <p:cNvPr id="72" name="TextBox 71"/>
              <p:cNvSpPr txBox="1"/>
              <p:nvPr/>
            </p:nvSpPr>
            <p:spPr>
              <a:xfrm rot="2662964">
                <a:off x="5478445" y="1841710"/>
                <a:ext cx="348172" cy="223138"/>
              </a:xfrm>
              <a:prstGeom prst="rect">
                <a:avLst/>
              </a:prstGeom>
              <a:noFill/>
            </p:spPr>
            <p:txBody>
              <a:bodyPr wrap="none" rtlCol="0">
                <a:spAutoFit/>
              </a:bodyPr>
              <a:lstStyle/>
              <a:p>
                <a:r>
                  <a:rPr lang="en-US" sz="850" dirty="0" smtClean="0"/>
                  <a:t>131</a:t>
                </a:r>
                <a:endParaRPr lang="en-US" sz="850" dirty="0"/>
              </a:p>
            </p:txBody>
          </p:sp>
          <p:sp>
            <p:nvSpPr>
              <p:cNvPr id="73" name="TextBox 72"/>
              <p:cNvSpPr txBox="1"/>
              <p:nvPr/>
            </p:nvSpPr>
            <p:spPr>
              <a:xfrm rot="2662964">
                <a:off x="5615559" y="1841710"/>
                <a:ext cx="348172" cy="223138"/>
              </a:xfrm>
              <a:prstGeom prst="rect">
                <a:avLst/>
              </a:prstGeom>
              <a:noFill/>
            </p:spPr>
            <p:txBody>
              <a:bodyPr wrap="none" rtlCol="0">
                <a:spAutoFit/>
              </a:bodyPr>
              <a:lstStyle/>
              <a:p>
                <a:r>
                  <a:rPr lang="en-US" sz="850" dirty="0" smtClean="0"/>
                  <a:t>137</a:t>
                </a:r>
                <a:endParaRPr lang="en-US" sz="850" dirty="0"/>
              </a:p>
            </p:txBody>
          </p:sp>
          <p:sp>
            <p:nvSpPr>
              <p:cNvPr id="74" name="TextBox 73"/>
              <p:cNvSpPr txBox="1"/>
              <p:nvPr/>
            </p:nvSpPr>
            <p:spPr>
              <a:xfrm rot="2662964">
                <a:off x="5765606" y="1841710"/>
                <a:ext cx="348172" cy="223138"/>
              </a:xfrm>
              <a:prstGeom prst="rect">
                <a:avLst/>
              </a:prstGeom>
              <a:noFill/>
            </p:spPr>
            <p:txBody>
              <a:bodyPr wrap="none" rtlCol="0">
                <a:spAutoFit/>
              </a:bodyPr>
              <a:lstStyle/>
              <a:p>
                <a:r>
                  <a:rPr lang="en-US" sz="850" dirty="0" smtClean="0"/>
                  <a:t>141</a:t>
                </a:r>
                <a:endParaRPr lang="en-US" sz="850" dirty="0"/>
              </a:p>
            </p:txBody>
          </p:sp>
          <p:sp>
            <p:nvSpPr>
              <p:cNvPr id="75" name="TextBox 74"/>
              <p:cNvSpPr txBox="1"/>
              <p:nvPr/>
            </p:nvSpPr>
            <p:spPr>
              <a:xfrm rot="2662964">
                <a:off x="5915650" y="1841710"/>
                <a:ext cx="348172" cy="223138"/>
              </a:xfrm>
              <a:prstGeom prst="rect">
                <a:avLst/>
              </a:prstGeom>
              <a:noFill/>
            </p:spPr>
            <p:txBody>
              <a:bodyPr wrap="none" rtlCol="0">
                <a:spAutoFit/>
              </a:bodyPr>
              <a:lstStyle/>
              <a:p>
                <a:r>
                  <a:rPr lang="en-US" sz="850" dirty="0" smtClean="0"/>
                  <a:t>142</a:t>
                </a:r>
                <a:endParaRPr lang="en-US" sz="850" dirty="0"/>
              </a:p>
            </p:txBody>
          </p:sp>
          <p:sp>
            <p:nvSpPr>
              <p:cNvPr id="76" name="TextBox 75"/>
              <p:cNvSpPr txBox="1"/>
              <p:nvPr/>
            </p:nvSpPr>
            <p:spPr>
              <a:xfrm rot="2662964">
                <a:off x="6072770" y="1841710"/>
                <a:ext cx="348172" cy="223138"/>
              </a:xfrm>
              <a:prstGeom prst="rect">
                <a:avLst/>
              </a:prstGeom>
              <a:noFill/>
            </p:spPr>
            <p:txBody>
              <a:bodyPr wrap="none" rtlCol="0">
                <a:spAutoFit/>
              </a:bodyPr>
              <a:lstStyle/>
              <a:p>
                <a:r>
                  <a:rPr lang="en-US" sz="850" dirty="0" smtClean="0"/>
                  <a:t>155</a:t>
                </a:r>
                <a:endParaRPr lang="en-US" sz="850" dirty="0"/>
              </a:p>
            </p:txBody>
          </p:sp>
          <p:sp>
            <p:nvSpPr>
              <p:cNvPr id="107" name="TextBox 106"/>
              <p:cNvSpPr txBox="1"/>
              <p:nvPr/>
            </p:nvSpPr>
            <p:spPr>
              <a:xfrm rot="2662964">
                <a:off x="5030076" y="1841710"/>
                <a:ext cx="348172" cy="223138"/>
              </a:xfrm>
              <a:prstGeom prst="rect">
                <a:avLst/>
              </a:prstGeom>
              <a:noFill/>
            </p:spPr>
            <p:txBody>
              <a:bodyPr wrap="none" rtlCol="0">
                <a:spAutoFit/>
              </a:bodyPr>
              <a:lstStyle/>
              <a:p>
                <a:r>
                  <a:rPr lang="en-US" sz="850" dirty="0" smtClean="0"/>
                  <a:t>123</a:t>
                </a:r>
                <a:endParaRPr lang="en-US" sz="850" dirty="0"/>
              </a:p>
            </p:txBody>
          </p:sp>
          <p:sp>
            <p:nvSpPr>
              <p:cNvPr id="108" name="TextBox 107"/>
              <p:cNvSpPr txBox="1"/>
              <p:nvPr/>
            </p:nvSpPr>
            <p:spPr>
              <a:xfrm rot="2662964">
                <a:off x="4895398" y="1841710"/>
                <a:ext cx="348172" cy="223138"/>
              </a:xfrm>
              <a:prstGeom prst="rect">
                <a:avLst/>
              </a:prstGeom>
              <a:noFill/>
            </p:spPr>
            <p:txBody>
              <a:bodyPr wrap="none" rtlCol="0">
                <a:spAutoFit/>
              </a:bodyPr>
              <a:lstStyle/>
              <a:p>
                <a:r>
                  <a:rPr lang="en-US" sz="850" dirty="0" smtClean="0"/>
                  <a:t>122</a:t>
                </a:r>
                <a:endParaRPr lang="en-US" sz="850" dirty="0"/>
              </a:p>
            </p:txBody>
          </p:sp>
          <p:sp>
            <p:nvSpPr>
              <p:cNvPr id="109" name="TextBox 108"/>
              <p:cNvSpPr txBox="1"/>
              <p:nvPr/>
            </p:nvSpPr>
            <p:spPr>
              <a:xfrm rot="2662964">
                <a:off x="4744769" y="1841710"/>
                <a:ext cx="348172" cy="223138"/>
              </a:xfrm>
              <a:prstGeom prst="rect">
                <a:avLst/>
              </a:prstGeom>
              <a:noFill/>
            </p:spPr>
            <p:txBody>
              <a:bodyPr wrap="none" rtlCol="0">
                <a:spAutoFit/>
              </a:bodyPr>
              <a:lstStyle/>
              <a:p>
                <a:r>
                  <a:rPr lang="en-US" sz="850" dirty="0" smtClean="0"/>
                  <a:t>115</a:t>
                </a:r>
                <a:endParaRPr lang="en-US" sz="850" dirty="0"/>
              </a:p>
            </p:txBody>
          </p:sp>
          <p:sp>
            <p:nvSpPr>
              <p:cNvPr id="110" name="TextBox 109"/>
              <p:cNvSpPr txBox="1"/>
              <p:nvPr/>
            </p:nvSpPr>
            <p:spPr>
              <a:xfrm rot="2662964">
                <a:off x="4594142" y="1841710"/>
                <a:ext cx="348172" cy="223138"/>
              </a:xfrm>
              <a:prstGeom prst="rect">
                <a:avLst/>
              </a:prstGeom>
              <a:noFill/>
            </p:spPr>
            <p:txBody>
              <a:bodyPr wrap="none" rtlCol="0">
                <a:spAutoFit/>
              </a:bodyPr>
              <a:lstStyle/>
              <a:p>
                <a:r>
                  <a:rPr lang="en-US" sz="850" dirty="0" smtClean="0"/>
                  <a:t>102</a:t>
                </a:r>
                <a:endParaRPr lang="en-US" sz="850" dirty="0"/>
              </a:p>
            </p:txBody>
          </p:sp>
          <p:sp>
            <p:nvSpPr>
              <p:cNvPr id="111" name="TextBox 110"/>
              <p:cNvSpPr txBox="1"/>
              <p:nvPr/>
            </p:nvSpPr>
            <p:spPr>
              <a:xfrm rot="2662964">
                <a:off x="4303655" y="1851440"/>
                <a:ext cx="348172" cy="223138"/>
              </a:xfrm>
              <a:prstGeom prst="rect">
                <a:avLst/>
              </a:prstGeom>
              <a:noFill/>
            </p:spPr>
            <p:txBody>
              <a:bodyPr wrap="none" rtlCol="0">
                <a:spAutoFit/>
              </a:bodyPr>
              <a:lstStyle/>
              <a:p>
                <a:r>
                  <a:rPr lang="en-US" sz="850" dirty="0" smtClean="0"/>
                  <a:t>100</a:t>
                </a:r>
                <a:endParaRPr lang="en-US" sz="850" dirty="0"/>
              </a:p>
            </p:txBody>
          </p:sp>
          <p:sp>
            <p:nvSpPr>
              <p:cNvPr id="112" name="TextBox 111"/>
              <p:cNvSpPr txBox="1"/>
              <p:nvPr/>
            </p:nvSpPr>
            <p:spPr>
              <a:xfrm rot="2662964">
                <a:off x="4214172" y="1870501"/>
                <a:ext cx="293670" cy="223138"/>
              </a:xfrm>
              <a:prstGeom prst="rect">
                <a:avLst/>
              </a:prstGeom>
              <a:noFill/>
            </p:spPr>
            <p:txBody>
              <a:bodyPr wrap="none" rtlCol="0">
                <a:spAutoFit/>
              </a:bodyPr>
              <a:lstStyle/>
              <a:p>
                <a:r>
                  <a:rPr lang="en-US" sz="850" dirty="0" smtClean="0"/>
                  <a:t>97</a:t>
                </a:r>
                <a:endParaRPr lang="en-US" sz="850" dirty="0"/>
              </a:p>
            </p:txBody>
          </p:sp>
          <p:sp>
            <p:nvSpPr>
              <p:cNvPr id="129" name="TextBox 128"/>
              <p:cNvSpPr txBox="1"/>
              <p:nvPr/>
            </p:nvSpPr>
            <p:spPr>
              <a:xfrm rot="2662964">
                <a:off x="4456052" y="1855997"/>
                <a:ext cx="348172" cy="223138"/>
              </a:xfrm>
              <a:prstGeom prst="rect">
                <a:avLst/>
              </a:prstGeom>
              <a:noFill/>
            </p:spPr>
            <p:txBody>
              <a:bodyPr wrap="none" rtlCol="0">
                <a:spAutoFit/>
              </a:bodyPr>
              <a:lstStyle/>
              <a:p>
                <a:r>
                  <a:rPr lang="en-US" sz="850" dirty="0" smtClean="0"/>
                  <a:t>101</a:t>
                </a:r>
                <a:endParaRPr lang="en-US" sz="850" dirty="0"/>
              </a:p>
            </p:txBody>
          </p:sp>
        </p:grpSp>
        <p:sp>
          <p:nvSpPr>
            <p:cNvPr id="130" name="TextBox 129"/>
            <p:cNvSpPr txBox="1"/>
            <p:nvPr/>
          </p:nvSpPr>
          <p:spPr>
            <a:xfrm rot="2662964">
              <a:off x="1593033" y="1889560"/>
              <a:ext cx="239168" cy="223138"/>
            </a:xfrm>
            <a:prstGeom prst="rect">
              <a:avLst/>
            </a:prstGeom>
            <a:noFill/>
          </p:spPr>
          <p:txBody>
            <a:bodyPr wrap="none" rtlCol="0">
              <a:spAutoFit/>
            </a:bodyPr>
            <a:lstStyle/>
            <a:p>
              <a:r>
                <a:rPr lang="en-US" sz="850" dirty="0" smtClean="0"/>
                <a:t>1</a:t>
              </a:r>
              <a:endParaRPr lang="en-US" sz="850" dirty="0"/>
            </a:p>
          </p:txBody>
        </p:sp>
        <p:sp>
          <p:nvSpPr>
            <p:cNvPr id="141" name="TextBox 140"/>
            <p:cNvSpPr txBox="1"/>
            <p:nvPr/>
          </p:nvSpPr>
          <p:spPr>
            <a:xfrm rot="2662964">
              <a:off x="4077263" y="1871434"/>
              <a:ext cx="293670" cy="223138"/>
            </a:xfrm>
            <a:prstGeom prst="rect">
              <a:avLst/>
            </a:prstGeom>
            <a:noFill/>
          </p:spPr>
          <p:txBody>
            <a:bodyPr wrap="none" rtlCol="0">
              <a:spAutoFit/>
            </a:bodyPr>
            <a:lstStyle/>
            <a:p>
              <a:r>
                <a:rPr lang="en-US" sz="850" dirty="0" smtClean="0"/>
                <a:t>91</a:t>
              </a:r>
              <a:endParaRPr lang="en-US" sz="850" dirty="0"/>
            </a:p>
          </p:txBody>
        </p:sp>
        <p:sp>
          <p:nvSpPr>
            <p:cNvPr id="212" name="TextBox 211"/>
            <p:cNvSpPr txBox="1"/>
            <p:nvPr/>
          </p:nvSpPr>
          <p:spPr>
            <a:xfrm rot="2662964">
              <a:off x="9284821" y="1844705"/>
              <a:ext cx="348172" cy="223138"/>
            </a:xfrm>
            <a:prstGeom prst="rect">
              <a:avLst/>
            </a:prstGeom>
            <a:noFill/>
          </p:spPr>
          <p:txBody>
            <a:bodyPr wrap="none" rtlCol="0">
              <a:spAutoFit/>
            </a:bodyPr>
            <a:lstStyle/>
            <a:p>
              <a:r>
                <a:rPr lang="en-US" sz="850" dirty="0" smtClean="0"/>
                <a:t>358</a:t>
              </a:r>
              <a:endParaRPr lang="en-US" sz="850" dirty="0"/>
            </a:p>
          </p:txBody>
        </p:sp>
        <p:sp>
          <p:nvSpPr>
            <p:cNvPr id="220" name="TextBox 219"/>
            <p:cNvSpPr txBox="1"/>
            <p:nvPr/>
          </p:nvSpPr>
          <p:spPr>
            <a:xfrm rot="2662964">
              <a:off x="10028082" y="1844704"/>
              <a:ext cx="348172" cy="223138"/>
            </a:xfrm>
            <a:prstGeom prst="rect">
              <a:avLst/>
            </a:prstGeom>
            <a:noFill/>
          </p:spPr>
          <p:txBody>
            <a:bodyPr wrap="none" rtlCol="0">
              <a:spAutoFit/>
            </a:bodyPr>
            <a:lstStyle/>
            <a:p>
              <a:r>
                <a:rPr lang="en-US" sz="850" dirty="0" smtClean="0"/>
                <a:t>409</a:t>
              </a:r>
              <a:endParaRPr lang="en-US" sz="850" dirty="0"/>
            </a:p>
          </p:txBody>
        </p:sp>
      </p:grpSp>
      <p:grpSp>
        <p:nvGrpSpPr>
          <p:cNvPr id="230" name="Group 229"/>
          <p:cNvGrpSpPr/>
          <p:nvPr/>
        </p:nvGrpSpPr>
        <p:grpSpPr>
          <a:xfrm>
            <a:off x="9661146" y="4248041"/>
            <a:ext cx="959183" cy="1422528"/>
            <a:chOff x="9661146" y="3004457"/>
            <a:chExt cx="959183" cy="1422528"/>
          </a:xfrm>
        </p:grpSpPr>
        <p:pic>
          <p:nvPicPr>
            <p:cNvPr id="231" name="Picture 230"/>
            <p:cNvPicPr>
              <a:picLocks noChangeAspect="1"/>
            </p:cNvPicPr>
            <p:nvPr/>
          </p:nvPicPr>
          <p:blipFill rotWithShape="1">
            <a:blip r:embed="rId5"/>
            <a:srcRect l="36455" r="24671"/>
            <a:stretch/>
          </p:blipFill>
          <p:spPr>
            <a:xfrm>
              <a:off x="10045336" y="3023320"/>
              <a:ext cx="352697" cy="1403665"/>
            </a:xfrm>
            <a:prstGeom prst="rect">
              <a:avLst/>
            </a:prstGeom>
          </p:spPr>
        </p:pic>
        <p:sp>
          <p:nvSpPr>
            <p:cNvPr id="232" name="TextBox 231"/>
            <p:cNvSpPr txBox="1"/>
            <p:nvPr/>
          </p:nvSpPr>
          <p:spPr>
            <a:xfrm>
              <a:off x="10318643" y="3004457"/>
              <a:ext cx="301686" cy="369332"/>
            </a:xfrm>
            <a:prstGeom prst="rect">
              <a:avLst/>
            </a:prstGeom>
            <a:noFill/>
          </p:spPr>
          <p:txBody>
            <a:bodyPr wrap="none" rtlCol="0">
              <a:spAutoFit/>
            </a:bodyPr>
            <a:lstStyle/>
            <a:p>
              <a:r>
                <a:rPr lang="en-US" dirty="0" smtClean="0"/>
                <a:t>1</a:t>
              </a:r>
              <a:endParaRPr lang="en-US" dirty="0"/>
            </a:p>
          </p:txBody>
        </p:sp>
        <p:sp>
          <p:nvSpPr>
            <p:cNvPr id="233" name="TextBox 232"/>
            <p:cNvSpPr txBox="1"/>
            <p:nvPr/>
          </p:nvSpPr>
          <p:spPr>
            <a:xfrm>
              <a:off x="10318643" y="4032069"/>
              <a:ext cx="301686" cy="369332"/>
            </a:xfrm>
            <a:prstGeom prst="rect">
              <a:avLst/>
            </a:prstGeom>
            <a:noFill/>
          </p:spPr>
          <p:txBody>
            <a:bodyPr wrap="none" rtlCol="0">
              <a:spAutoFit/>
            </a:bodyPr>
            <a:lstStyle/>
            <a:p>
              <a:r>
                <a:rPr lang="en-US" dirty="0" smtClean="0"/>
                <a:t>0</a:t>
              </a:r>
              <a:endParaRPr lang="en-US" dirty="0"/>
            </a:p>
          </p:txBody>
        </p:sp>
        <p:sp>
          <p:nvSpPr>
            <p:cNvPr id="234" name="TextBox 233"/>
            <p:cNvSpPr txBox="1"/>
            <p:nvPr/>
          </p:nvSpPr>
          <p:spPr>
            <a:xfrm>
              <a:off x="9661146" y="3509554"/>
              <a:ext cx="360996" cy="400110"/>
            </a:xfrm>
            <a:prstGeom prst="rect">
              <a:avLst/>
            </a:prstGeom>
            <a:noFill/>
          </p:spPr>
          <p:txBody>
            <a:bodyPr wrap="none" rtlCol="0">
              <a:spAutoFit/>
            </a:bodyPr>
            <a:lstStyle/>
            <a:p>
              <a:r>
                <a:rPr lang="en-US" sz="2000" dirty="0" err="1" smtClean="0"/>
                <a:t>r</a:t>
              </a:r>
              <a:r>
                <a:rPr lang="en-US" sz="2000" baseline="30000" dirty="0" err="1" smtClean="0"/>
                <a:t>2</a:t>
              </a:r>
              <a:endParaRPr lang="en-US" sz="2000" baseline="30000" dirty="0"/>
            </a:p>
          </p:txBody>
        </p:sp>
      </p:grpSp>
      <p:grpSp>
        <p:nvGrpSpPr>
          <p:cNvPr id="235" name="Group 234"/>
          <p:cNvGrpSpPr/>
          <p:nvPr/>
        </p:nvGrpSpPr>
        <p:grpSpPr>
          <a:xfrm>
            <a:off x="837982" y="684570"/>
            <a:ext cx="10836565" cy="419461"/>
            <a:chOff x="837982" y="684570"/>
            <a:chExt cx="10836565" cy="419461"/>
          </a:xfrm>
        </p:grpSpPr>
        <p:sp>
          <p:nvSpPr>
            <p:cNvPr id="236" name="Rectangle 235"/>
            <p:cNvSpPr/>
            <p:nvPr/>
          </p:nvSpPr>
          <p:spPr>
            <a:xfrm>
              <a:off x="859318" y="71505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7" name="Picture 236"/>
            <p:cNvPicPr>
              <a:picLocks noChangeAspect="1"/>
            </p:cNvPicPr>
            <p:nvPr/>
          </p:nvPicPr>
          <p:blipFill rotWithShape="1">
            <a:blip r:embed="rId6"/>
            <a:srcRect l="8629" t="85641"/>
            <a:stretch/>
          </p:blipFill>
          <p:spPr>
            <a:xfrm>
              <a:off x="978194" y="764329"/>
              <a:ext cx="10696353" cy="339702"/>
            </a:xfrm>
            <a:prstGeom prst="rect">
              <a:avLst/>
            </a:prstGeom>
          </p:spPr>
        </p:pic>
        <p:sp>
          <p:nvSpPr>
            <p:cNvPr id="238" name="Rectangle 237"/>
            <p:cNvSpPr/>
            <p:nvPr/>
          </p:nvSpPr>
          <p:spPr>
            <a:xfrm>
              <a:off x="837982" y="684570"/>
              <a:ext cx="357809" cy="14312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130710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43949</TotalTime>
  <Words>3605</Words>
  <Application>Microsoft Office PowerPoint</Application>
  <PresentationFormat>Widescreen</PresentationFormat>
  <Paragraphs>949</Paragraphs>
  <Slides>35</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Virginia Commonwealth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Verrelli</dc:creator>
  <cp:lastModifiedBy>Brian Verrelli</cp:lastModifiedBy>
  <cp:revision>185</cp:revision>
  <dcterms:created xsi:type="dcterms:W3CDTF">2021-09-13T16:58:54Z</dcterms:created>
  <dcterms:modified xsi:type="dcterms:W3CDTF">2022-01-21T04:34:04Z</dcterms:modified>
</cp:coreProperties>
</file>