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8B8B8B"/>
    <a:srgbClr val="6A6A6A"/>
    <a:srgbClr val="D9D9D9"/>
    <a:srgbClr val="AFABAB"/>
    <a:srgbClr val="FFC000"/>
    <a:srgbClr val="525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4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54795720284334E-2"/>
          <c:y val="1.6276523222744036E-2"/>
          <c:w val="0.94645204279715667"/>
          <c:h val="0.9407751457393782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  <a:ln>
              <a:solidFill>
                <a:schemeClr val="accent1"/>
              </a:solidFill>
            </a:ln>
          </c:spPr>
          <c:invertIfNegative val="0"/>
          <c:cat>
            <c:numRef>
              <c:f>Foglio10!$A$2:$A$27</c:f>
              <c:numCache>
                <c:formatCode>General</c:formatCode>
                <c:ptCount val="26"/>
                <c:pt idx="0">
                  <c:v>108</c:v>
                </c:pt>
                <c:pt idx="1">
                  <c:v>109</c:v>
                </c:pt>
                <c:pt idx="2">
                  <c:v>110</c:v>
                </c:pt>
                <c:pt idx="3">
                  <c:v>111</c:v>
                </c:pt>
                <c:pt idx="4">
                  <c:v>112</c:v>
                </c:pt>
                <c:pt idx="5">
                  <c:v>113</c:v>
                </c:pt>
                <c:pt idx="6">
                  <c:v>114</c:v>
                </c:pt>
                <c:pt idx="7">
                  <c:v>115</c:v>
                </c:pt>
                <c:pt idx="8">
                  <c:v>116</c:v>
                </c:pt>
                <c:pt idx="9">
                  <c:v>117</c:v>
                </c:pt>
                <c:pt idx="10">
                  <c:v>118</c:v>
                </c:pt>
                <c:pt idx="11">
                  <c:v>119</c:v>
                </c:pt>
                <c:pt idx="12">
                  <c:v>120</c:v>
                </c:pt>
                <c:pt idx="13">
                  <c:v>121</c:v>
                </c:pt>
                <c:pt idx="14">
                  <c:v>122</c:v>
                </c:pt>
                <c:pt idx="15">
                  <c:v>123</c:v>
                </c:pt>
                <c:pt idx="16">
                  <c:v>124</c:v>
                </c:pt>
                <c:pt idx="17">
                  <c:v>125</c:v>
                </c:pt>
                <c:pt idx="18">
                  <c:v>126</c:v>
                </c:pt>
                <c:pt idx="19">
                  <c:v>127</c:v>
                </c:pt>
                <c:pt idx="20">
                  <c:v>128</c:v>
                </c:pt>
                <c:pt idx="21">
                  <c:v>129</c:v>
                </c:pt>
                <c:pt idx="22">
                  <c:v>130</c:v>
                </c:pt>
                <c:pt idx="23">
                  <c:v>131</c:v>
                </c:pt>
                <c:pt idx="24">
                  <c:v>132</c:v>
                </c:pt>
                <c:pt idx="25">
                  <c:v>133</c:v>
                </c:pt>
              </c:numCache>
            </c:numRef>
          </c:cat>
          <c:val>
            <c:numRef>
              <c:f>Foglio10!$B$2:$B$27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2</c:v>
                </c:pt>
                <c:pt idx="10">
                  <c:v>10</c:v>
                </c:pt>
                <c:pt idx="11">
                  <c:v>47</c:v>
                </c:pt>
                <c:pt idx="12">
                  <c:v>22</c:v>
                </c:pt>
                <c:pt idx="13">
                  <c:v>12</c:v>
                </c:pt>
                <c:pt idx="14">
                  <c:v>3</c:v>
                </c:pt>
                <c:pt idx="15">
                  <c:v>12</c:v>
                </c:pt>
                <c:pt idx="16">
                  <c:v>10</c:v>
                </c:pt>
                <c:pt idx="17">
                  <c:v>3</c:v>
                </c:pt>
                <c:pt idx="18">
                  <c:v>34</c:v>
                </c:pt>
                <c:pt idx="19">
                  <c:v>28</c:v>
                </c:pt>
                <c:pt idx="20">
                  <c:v>7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22-49B4-A413-FBBF021AA7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568721600"/>
        <c:axId val="1568722144"/>
      </c:barChart>
      <c:catAx>
        <c:axId val="15687216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68722144"/>
        <c:crosses val="autoZero"/>
        <c:auto val="0"/>
        <c:lblAlgn val="ctr"/>
        <c:lblOffset val="100"/>
        <c:noMultiLvlLbl val="0"/>
      </c:catAx>
      <c:valAx>
        <c:axId val="15687221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5687216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54795720284334E-2"/>
          <c:y val="1.6276523222744036E-2"/>
          <c:w val="0.94645204279715667"/>
          <c:h val="0.9407751457393782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  <a:ln>
              <a:solidFill>
                <a:schemeClr val="accent1"/>
              </a:solidFill>
            </a:ln>
          </c:spPr>
          <c:invertIfNegative val="0"/>
          <c:cat>
            <c:numRef>
              <c:f>Foglio10!$A$2:$A$27</c:f>
              <c:numCache>
                <c:formatCode>General</c:formatCode>
                <c:ptCount val="26"/>
                <c:pt idx="0">
                  <c:v>108</c:v>
                </c:pt>
                <c:pt idx="1">
                  <c:v>109</c:v>
                </c:pt>
                <c:pt idx="2">
                  <c:v>110</c:v>
                </c:pt>
                <c:pt idx="3">
                  <c:v>111</c:v>
                </c:pt>
                <c:pt idx="4">
                  <c:v>112</c:v>
                </c:pt>
                <c:pt idx="5">
                  <c:v>113</c:v>
                </c:pt>
                <c:pt idx="6">
                  <c:v>114</c:v>
                </c:pt>
                <c:pt idx="7">
                  <c:v>115</c:v>
                </c:pt>
                <c:pt idx="8">
                  <c:v>116</c:v>
                </c:pt>
                <c:pt idx="9">
                  <c:v>117</c:v>
                </c:pt>
                <c:pt idx="10">
                  <c:v>118</c:v>
                </c:pt>
                <c:pt idx="11">
                  <c:v>119</c:v>
                </c:pt>
                <c:pt idx="12">
                  <c:v>120</c:v>
                </c:pt>
                <c:pt idx="13">
                  <c:v>121</c:v>
                </c:pt>
                <c:pt idx="14">
                  <c:v>122</c:v>
                </c:pt>
                <c:pt idx="15">
                  <c:v>123</c:v>
                </c:pt>
                <c:pt idx="16">
                  <c:v>124</c:v>
                </c:pt>
                <c:pt idx="17">
                  <c:v>125</c:v>
                </c:pt>
                <c:pt idx="18">
                  <c:v>126</c:v>
                </c:pt>
                <c:pt idx="19">
                  <c:v>127</c:v>
                </c:pt>
                <c:pt idx="20">
                  <c:v>128</c:v>
                </c:pt>
                <c:pt idx="21">
                  <c:v>129</c:v>
                </c:pt>
                <c:pt idx="22">
                  <c:v>130</c:v>
                </c:pt>
                <c:pt idx="23">
                  <c:v>131</c:v>
                </c:pt>
                <c:pt idx="24">
                  <c:v>132</c:v>
                </c:pt>
                <c:pt idx="25">
                  <c:v>133</c:v>
                </c:pt>
              </c:numCache>
            </c:numRef>
          </c:cat>
          <c:val>
            <c:numRef>
              <c:f>Foglio10!$B$2:$B$27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2</c:v>
                </c:pt>
                <c:pt idx="10">
                  <c:v>10</c:v>
                </c:pt>
                <c:pt idx="11">
                  <c:v>47</c:v>
                </c:pt>
                <c:pt idx="12">
                  <c:v>22</c:v>
                </c:pt>
                <c:pt idx="13">
                  <c:v>12</c:v>
                </c:pt>
                <c:pt idx="14">
                  <c:v>3</c:v>
                </c:pt>
                <c:pt idx="15">
                  <c:v>12</c:v>
                </c:pt>
                <c:pt idx="16">
                  <c:v>10</c:v>
                </c:pt>
                <c:pt idx="17">
                  <c:v>3</c:v>
                </c:pt>
                <c:pt idx="18">
                  <c:v>34</c:v>
                </c:pt>
                <c:pt idx="19">
                  <c:v>28</c:v>
                </c:pt>
                <c:pt idx="20">
                  <c:v>7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22-49B4-A413-FBBF021AA7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568731936"/>
        <c:axId val="1568734656"/>
      </c:barChart>
      <c:catAx>
        <c:axId val="15687319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68734656"/>
        <c:crosses val="autoZero"/>
        <c:auto val="0"/>
        <c:lblAlgn val="ctr"/>
        <c:lblOffset val="100"/>
        <c:noMultiLvlLbl val="0"/>
      </c:catAx>
      <c:valAx>
        <c:axId val="15687346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5687319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1179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845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3264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6608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3236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4383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011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1074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4695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916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8406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F679F-4CEE-4897-930F-BE7AA77C80A5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256AF-C7DB-44E8-8E09-FD70558CA6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4315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t="16454"/>
          <a:stretch/>
        </p:blipFill>
        <p:spPr>
          <a:xfrm>
            <a:off x="8089036" y="1867437"/>
            <a:ext cx="4102964" cy="1930402"/>
          </a:xfrm>
          <a:prstGeom prst="rect">
            <a:avLst/>
          </a:prstGeom>
        </p:spPr>
      </p:pic>
      <p:sp>
        <p:nvSpPr>
          <p:cNvPr id="4" name="Freccia in su 3"/>
          <p:cNvSpPr/>
          <p:nvPr/>
        </p:nvSpPr>
        <p:spPr>
          <a:xfrm>
            <a:off x="910856" y="1820597"/>
            <a:ext cx="279870" cy="4228620"/>
          </a:xfrm>
          <a:prstGeom prst="upArrow">
            <a:avLst/>
          </a:prstGeom>
          <a:pattFill prst="pct50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159742" y="3139698"/>
            <a:ext cx="100190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000" b="0" cap="none" spc="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 DAP</a:t>
            </a:r>
          </a:p>
        </p:txBody>
      </p:sp>
      <p:sp>
        <p:nvSpPr>
          <p:cNvPr id="6" name="Rettangolo 5"/>
          <p:cNvSpPr/>
          <p:nvPr/>
        </p:nvSpPr>
        <p:spPr>
          <a:xfrm>
            <a:off x="159742" y="2095716"/>
            <a:ext cx="100190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000" b="0" cap="none" spc="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 DAP</a:t>
            </a:r>
          </a:p>
        </p:txBody>
      </p:sp>
      <p:sp>
        <p:nvSpPr>
          <p:cNvPr id="7" name="Rettangolo 6"/>
          <p:cNvSpPr/>
          <p:nvPr/>
        </p:nvSpPr>
        <p:spPr>
          <a:xfrm>
            <a:off x="159742" y="3318269"/>
            <a:ext cx="100190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000" b="0" cap="none" spc="0" dirty="0">
                <a:ln w="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 DAP</a:t>
            </a:r>
          </a:p>
        </p:txBody>
      </p:sp>
      <p:sp>
        <p:nvSpPr>
          <p:cNvPr id="8" name="Rettangolo 7"/>
          <p:cNvSpPr/>
          <p:nvPr/>
        </p:nvSpPr>
        <p:spPr>
          <a:xfrm>
            <a:off x="370114" y="238513"/>
            <a:ext cx="11528135" cy="1483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S3. </a:t>
            </a:r>
            <a:r>
              <a:rPr 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Bar graph shows </a:t>
            </a:r>
            <a:r>
              <a:rPr lang="en-US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Zadoks</a:t>
            </a:r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growth stage intervals of Durum Panel on six progressive days after planting (from 92 to 118) and B) histogram shows frequencies of the flowering time from 108 to 125 DAP.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Durum Panel was analyzed for osmotic adjustment (OA), osmotic potential (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ψ</a:t>
            </a:r>
            <a:r>
              <a:rPr lang="en-US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and relative water content (RWC) in well-watered (12 March 2018, 104 DAP) and drought (27 March 2018, 119 DAP) conditions.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ψ</a:t>
            </a:r>
            <a:r>
              <a:rPr lang="en-US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RWC first sampling has been obtained when first awns were visible on 50% of the durum panel while the second sampling when most accessions were at early grain filling. Drip irrigation was stopped on 11 March 2018, 103 DAP.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it-IT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8356382" y="1541024"/>
            <a:ext cx="354186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400" b="1" cap="none" spc="0" dirty="0">
                <a:ln w="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ZADOKS GROWTH STAGE INTERVALS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3"/>
          <a:srcRect l="6883"/>
          <a:stretch/>
        </p:blipFill>
        <p:spPr>
          <a:xfrm>
            <a:off x="1941840" y="1781035"/>
            <a:ext cx="6602269" cy="4657748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>
          <a:xfrm>
            <a:off x="1107579" y="4819419"/>
            <a:ext cx="100190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000" b="0" cap="none" spc="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 DAP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1107579" y="5501901"/>
            <a:ext cx="100190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000" b="0" cap="none" spc="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 DAP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1107579" y="4136937"/>
            <a:ext cx="100190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000" b="0" cap="none" spc="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 DAP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1107579" y="3466577"/>
            <a:ext cx="100190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00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</a:t>
            </a:r>
            <a:r>
              <a:rPr lang="it-IT" sz="1000" b="0" cap="none" spc="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DAP</a:t>
            </a:r>
          </a:p>
        </p:txBody>
      </p:sp>
      <p:sp>
        <p:nvSpPr>
          <p:cNvPr id="16" name="Rettangolo 15"/>
          <p:cNvSpPr/>
          <p:nvPr/>
        </p:nvSpPr>
        <p:spPr>
          <a:xfrm>
            <a:off x="1107579" y="2099057"/>
            <a:ext cx="100190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00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</a:t>
            </a:r>
            <a:r>
              <a:rPr lang="it-IT" sz="1000" b="0" cap="none" spc="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DAP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1107579" y="2738673"/>
            <a:ext cx="100190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00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</a:t>
            </a:r>
            <a:r>
              <a:rPr lang="it-IT" sz="1000" b="0" cap="none" spc="0" dirty="0">
                <a:ln w="0"/>
                <a:solidFill>
                  <a:srgbClr val="8B8B8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DAP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159742" y="129795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87650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888080"/>
              </p:ext>
            </p:extLst>
          </p:nvPr>
        </p:nvGraphicFramePr>
        <p:xfrm>
          <a:off x="1629623" y="485332"/>
          <a:ext cx="8755348" cy="4761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ttangolo 2"/>
          <p:cNvSpPr/>
          <p:nvPr/>
        </p:nvSpPr>
        <p:spPr>
          <a:xfrm rot="18260530">
            <a:off x="1911098" y="5662488"/>
            <a:ext cx="1402948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1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DRIP IRRIGATION </a:t>
            </a:r>
          </a:p>
          <a:p>
            <a:pPr algn="ctr"/>
            <a:r>
              <a:rPr lang="it-IT" sz="11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STOP (103 DAP)</a:t>
            </a:r>
          </a:p>
        </p:txBody>
      </p:sp>
      <p:sp>
        <p:nvSpPr>
          <p:cNvPr id="5" name="Rettangolo 4"/>
          <p:cNvSpPr/>
          <p:nvPr/>
        </p:nvSpPr>
        <p:spPr>
          <a:xfrm rot="18260530">
            <a:off x="7063999" y="5648521"/>
            <a:ext cx="1510350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SECOND SAMPLING</a:t>
            </a:r>
            <a:endParaRPr lang="it-IT" sz="110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ttangolo 5"/>
          <p:cNvSpPr/>
          <p:nvPr/>
        </p:nvSpPr>
        <p:spPr>
          <a:xfrm rot="18260530">
            <a:off x="9501808" y="5286593"/>
            <a:ext cx="838691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</a:p>
          <a:p>
            <a:pPr algn="ctr"/>
            <a:r>
              <a:rPr lang="it-IT" sz="110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(125 DAP)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365704" y="4618484"/>
            <a:ext cx="18723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BRADANO (S6)</a:t>
            </a:r>
          </a:p>
        </p:txBody>
      </p:sp>
      <p:sp>
        <p:nvSpPr>
          <p:cNvPr id="7" name="Rettangolo 6"/>
          <p:cNvSpPr/>
          <p:nvPr/>
        </p:nvSpPr>
        <p:spPr>
          <a:xfrm rot="16200000">
            <a:off x="-420969" y="2630119"/>
            <a:ext cx="380745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000" dirty="0">
                <a:ln w="0"/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N° of </a:t>
            </a:r>
            <a:r>
              <a:rPr lang="it-IT" sz="2000" dirty="0" err="1">
                <a:ln w="0"/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durum</a:t>
            </a:r>
            <a:r>
              <a:rPr lang="it-IT" sz="2000" dirty="0">
                <a:ln w="0"/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n w="0"/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wheat</a:t>
            </a:r>
            <a:r>
              <a:rPr lang="it-IT" sz="2000" dirty="0">
                <a:ln w="0"/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n w="0"/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elite</a:t>
            </a:r>
            <a:r>
              <a:rPr lang="it-IT" sz="2000" dirty="0">
                <a:ln w="0"/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n w="0"/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accessions</a:t>
            </a:r>
            <a:endParaRPr lang="it-IT" sz="2000" dirty="0">
              <a:ln w="0"/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8985581" y="88326"/>
            <a:ext cx="279877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Flowering</a:t>
            </a:r>
            <a:r>
              <a:rPr lang="it-IT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Time (FT)</a:t>
            </a:r>
            <a:endParaRPr lang="it-IT" sz="24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Grafic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888080"/>
              </p:ext>
            </p:extLst>
          </p:nvPr>
        </p:nvGraphicFramePr>
        <p:xfrm>
          <a:off x="1629622" y="485331"/>
          <a:ext cx="8755348" cy="4761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Rettangolo 12"/>
          <p:cNvSpPr/>
          <p:nvPr/>
        </p:nvSpPr>
        <p:spPr>
          <a:xfrm rot="18260530">
            <a:off x="2652359" y="5558787"/>
            <a:ext cx="1327608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FIRST SAMPLING</a:t>
            </a:r>
            <a:endParaRPr lang="it-IT" sz="110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223531" y="4458595"/>
            <a:ext cx="1524364" cy="628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6" name="Connettore diritto 15"/>
          <p:cNvCxnSpPr/>
          <p:nvPr/>
        </p:nvCxnSpPr>
        <p:spPr>
          <a:xfrm flipV="1">
            <a:off x="10073466" y="880094"/>
            <a:ext cx="8380" cy="4187614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diritto 19"/>
          <p:cNvCxnSpPr/>
          <p:nvPr/>
        </p:nvCxnSpPr>
        <p:spPr>
          <a:xfrm flipV="1">
            <a:off x="8232943" y="846636"/>
            <a:ext cx="8380" cy="4187614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diritto 20"/>
          <p:cNvCxnSpPr/>
          <p:nvPr/>
        </p:nvCxnSpPr>
        <p:spPr>
          <a:xfrm flipV="1">
            <a:off x="3647597" y="899411"/>
            <a:ext cx="8380" cy="4187614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/>
          <p:cNvCxnSpPr/>
          <p:nvPr/>
        </p:nvCxnSpPr>
        <p:spPr>
          <a:xfrm flipV="1">
            <a:off x="2886875" y="926447"/>
            <a:ext cx="8380" cy="4187614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ttangolo 22"/>
          <p:cNvSpPr/>
          <p:nvPr/>
        </p:nvSpPr>
        <p:spPr>
          <a:xfrm rot="16200000">
            <a:off x="2110744" y="1171031"/>
            <a:ext cx="1157689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2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11 March 2018</a:t>
            </a:r>
          </a:p>
        </p:txBody>
      </p:sp>
      <p:sp>
        <p:nvSpPr>
          <p:cNvPr id="24" name="Rettangolo 23"/>
          <p:cNvSpPr/>
          <p:nvPr/>
        </p:nvSpPr>
        <p:spPr>
          <a:xfrm rot="16200000">
            <a:off x="2867234" y="1150941"/>
            <a:ext cx="1166153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2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12 March 2018</a:t>
            </a:r>
          </a:p>
        </p:txBody>
      </p:sp>
      <p:sp>
        <p:nvSpPr>
          <p:cNvPr id="25" name="Rettangolo 24"/>
          <p:cNvSpPr/>
          <p:nvPr/>
        </p:nvSpPr>
        <p:spPr>
          <a:xfrm rot="16200000">
            <a:off x="7444201" y="1146708"/>
            <a:ext cx="1166153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2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27 March 2018</a:t>
            </a:r>
          </a:p>
        </p:txBody>
      </p:sp>
      <p:sp>
        <p:nvSpPr>
          <p:cNvPr id="26" name="Rettangolo 25"/>
          <p:cNvSpPr/>
          <p:nvPr/>
        </p:nvSpPr>
        <p:spPr>
          <a:xfrm rot="16200000">
            <a:off x="9364959" y="1158627"/>
            <a:ext cx="98892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2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2 April 2018</a:t>
            </a:r>
          </a:p>
        </p:txBody>
      </p:sp>
      <p:sp>
        <p:nvSpPr>
          <p:cNvPr id="8" name="Rettangolo 7"/>
          <p:cNvSpPr/>
          <p:nvPr/>
        </p:nvSpPr>
        <p:spPr>
          <a:xfrm>
            <a:off x="573006" y="30066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83470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202</Words>
  <Application>Microsoft Office PowerPoint</Application>
  <PresentationFormat>Widescreen</PresentationFormat>
  <Paragraphs>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Tema di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 Emanuele Condorelli</dc:creator>
  <cp:lastModifiedBy>Giuseppe CONDORELLI</cp:lastModifiedBy>
  <cp:revision>25</cp:revision>
  <dcterms:created xsi:type="dcterms:W3CDTF">2018-07-31T13:14:02Z</dcterms:created>
  <dcterms:modified xsi:type="dcterms:W3CDTF">2021-12-10T16:39:56Z</dcterms:modified>
</cp:coreProperties>
</file>