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4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2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3.xml" ContentType="application/vnd.openxmlformats-officedocument.drawingml.chartshapes+xml"/>
  <Override PartName="/ppt/notesSlides/notesSlide5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rawings/drawing4.xml" ContentType="application/vnd.openxmlformats-officedocument.drawingml.chartshapes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5.xml" ContentType="application/vnd.openxmlformats-officedocument.drawingml.chartshapes+xml"/>
  <Override PartName="/ppt/notesSlides/notesSlide6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rawings/drawing6.xml" ContentType="application/vnd.openxmlformats-officedocument.drawingml.chartshapes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drawings/drawing7.xml" ContentType="application/vnd.openxmlformats-officedocument.drawingml.chartshapes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drawings/drawing8.xml" ContentType="application/vnd.openxmlformats-officedocument.drawingml.chartshape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64" r:id="rId3"/>
    <p:sldId id="265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1" roundtripDataSignature="AMtx7mhir0mToI9ONYtyGM2bFqPzBEXAT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85FA4F-134D-4BB0-9BF4-E9A259AB6354}" v="1" dt="2023-01-29T14:41:47.8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5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ud14" userId="aa1bc8bb-dcd4-4fef-ae6d-9b3c32d865f7" providerId="ADAL" clId="{8785FA4F-134D-4BB0-9BF4-E9A259AB6354}"/>
    <pc:docChg chg="modSld">
      <pc:chgData name="stud14" userId="aa1bc8bb-dcd4-4fef-ae6d-9b3c32d865f7" providerId="ADAL" clId="{8785FA4F-134D-4BB0-9BF4-E9A259AB6354}" dt="2023-01-29T14:41:47.893" v="10" actId="6549"/>
      <pc:docMkLst>
        <pc:docMk/>
      </pc:docMkLst>
      <pc:sldChg chg="modSp mod">
        <pc:chgData name="stud14" userId="aa1bc8bb-dcd4-4fef-ae6d-9b3c32d865f7" providerId="ADAL" clId="{8785FA4F-134D-4BB0-9BF4-E9A259AB6354}" dt="2023-01-29T08:43:10.231" v="0" actId="20577"/>
        <pc:sldMkLst>
          <pc:docMk/>
          <pc:sldMk cId="0" sldId="256"/>
        </pc:sldMkLst>
        <pc:spChg chg="mod">
          <ac:chgData name="stud14" userId="aa1bc8bb-dcd4-4fef-ae6d-9b3c32d865f7" providerId="ADAL" clId="{8785FA4F-134D-4BB0-9BF4-E9A259AB6354}" dt="2023-01-29T08:43:10.231" v="0" actId="20577"/>
          <ac:spMkLst>
            <pc:docMk/>
            <pc:sldMk cId="0" sldId="256"/>
            <ac:spMk id="3" creationId="{498E3988-383B-06CA-F393-21F9169B724B}"/>
          </ac:spMkLst>
        </pc:spChg>
      </pc:sldChg>
      <pc:sldChg chg="modSp mod">
        <pc:chgData name="stud14" userId="aa1bc8bb-dcd4-4fef-ae6d-9b3c32d865f7" providerId="ADAL" clId="{8785FA4F-134D-4BB0-9BF4-E9A259AB6354}" dt="2023-01-29T12:05:59.408" v="2" actId="20577"/>
        <pc:sldMkLst>
          <pc:docMk/>
          <pc:sldMk cId="0" sldId="258"/>
        </pc:sldMkLst>
        <pc:spChg chg="mod">
          <ac:chgData name="stud14" userId="aa1bc8bb-dcd4-4fef-ae6d-9b3c32d865f7" providerId="ADAL" clId="{8785FA4F-134D-4BB0-9BF4-E9A259AB6354}" dt="2023-01-29T12:05:59.408" v="2" actId="20577"/>
          <ac:spMkLst>
            <pc:docMk/>
            <pc:sldMk cId="0" sldId="258"/>
            <ac:spMk id="110" creationId="{00000000-0000-0000-0000-000000000000}"/>
          </ac:spMkLst>
        </pc:spChg>
      </pc:sldChg>
      <pc:sldChg chg="modSp mod">
        <pc:chgData name="stud14" userId="aa1bc8bb-dcd4-4fef-ae6d-9b3c32d865f7" providerId="ADAL" clId="{8785FA4F-134D-4BB0-9BF4-E9A259AB6354}" dt="2023-01-29T14:41:47.893" v="10" actId="6549"/>
        <pc:sldMkLst>
          <pc:docMk/>
          <pc:sldMk cId="0" sldId="259"/>
        </pc:sldMkLst>
        <pc:spChg chg="mod">
          <ac:chgData name="stud14" userId="aa1bc8bb-dcd4-4fef-ae6d-9b3c32d865f7" providerId="ADAL" clId="{8785FA4F-134D-4BB0-9BF4-E9A259AB6354}" dt="2023-01-29T12:07:47.606" v="7" actId="1076"/>
          <ac:spMkLst>
            <pc:docMk/>
            <pc:sldMk cId="0" sldId="259"/>
            <ac:spMk id="120" creationId="{00000000-0000-0000-0000-000000000000}"/>
          </ac:spMkLst>
        </pc:spChg>
        <pc:graphicFrameChg chg="mod">
          <ac:chgData name="stud14" userId="aa1bc8bb-dcd4-4fef-ae6d-9b3c32d865f7" providerId="ADAL" clId="{8785FA4F-134D-4BB0-9BF4-E9A259AB6354}" dt="2023-01-29T14:41:47.893" v="10" actId="6549"/>
          <ac:graphicFrameMkLst>
            <pc:docMk/>
            <pc:sldMk cId="0" sldId="259"/>
            <ac:graphicFrameMk id="118" creationId="{00000000-0000-0000-0000-000000000000}"/>
          </ac:graphicFrameMkLst>
        </pc:graphicFrameChg>
      </pc:sldChg>
      <pc:sldChg chg="modSp mod">
        <pc:chgData name="stud14" userId="aa1bc8bb-dcd4-4fef-ae6d-9b3c32d865f7" providerId="ADAL" clId="{8785FA4F-134D-4BB0-9BF4-E9A259AB6354}" dt="2023-01-29T12:07:39.984" v="6" actId="1076"/>
        <pc:sldMkLst>
          <pc:docMk/>
          <pc:sldMk cId="0" sldId="260"/>
        </pc:sldMkLst>
        <pc:spChg chg="mod">
          <ac:chgData name="stud14" userId="aa1bc8bb-dcd4-4fef-ae6d-9b3c32d865f7" providerId="ADAL" clId="{8785FA4F-134D-4BB0-9BF4-E9A259AB6354}" dt="2023-01-29T12:07:39.984" v="6" actId="1076"/>
          <ac:spMkLst>
            <pc:docMk/>
            <pc:sldMk cId="0" sldId="260"/>
            <ac:spMk id="128" creationId="{00000000-0000-0000-0000-000000000000}"/>
          </ac:spMkLst>
        </pc:spChg>
      </pc:sldChg>
      <pc:sldChg chg="modSp mod">
        <pc:chgData name="stud14" userId="aa1bc8bb-dcd4-4fef-ae6d-9b3c32d865f7" providerId="ADAL" clId="{8785FA4F-134D-4BB0-9BF4-E9A259AB6354}" dt="2023-01-29T12:07:19.780" v="5"/>
        <pc:sldMkLst>
          <pc:docMk/>
          <pc:sldMk cId="0" sldId="261"/>
        </pc:sldMkLst>
        <pc:spChg chg="mod">
          <ac:chgData name="stud14" userId="aa1bc8bb-dcd4-4fef-ae6d-9b3c32d865f7" providerId="ADAL" clId="{8785FA4F-134D-4BB0-9BF4-E9A259AB6354}" dt="2023-01-29T12:07:19.780" v="5"/>
          <ac:spMkLst>
            <pc:docMk/>
            <pc:sldMk cId="0" sldId="261"/>
            <ac:spMk id="137" creationId="{00000000-0000-0000-0000-000000000000}"/>
          </ac:spMkLst>
        </pc:spChg>
      </pc:sldChg>
      <pc:sldChg chg="modSp mod">
        <pc:chgData name="stud14" userId="aa1bc8bb-dcd4-4fef-ae6d-9b3c32d865f7" providerId="ADAL" clId="{8785FA4F-134D-4BB0-9BF4-E9A259AB6354}" dt="2023-01-29T14:07:02.337" v="9" actId="113"/>
        <pc:sldMkLst>
          <pc:docMk/>
          <pc:sldMk cId="1054428526" sldId="264"/>
        </pc:sldMkLst>
        <pc:spChg chg="mod">
          <ac:chgData name="stud14" userId="aa1bc8bb-dcd4-4fef-ae6d-9b3c32d865f7" providerId="ADAL" clId="{8785FA4F-134D-4BB0-9BF4-E9A259AB6354}" dt="2023-01-29T14:07:02.337" v="9" actId="113"/>
          <ac:spMkLst>
            <pc:docMk/>
            <pc:sldMk cId="1054428526" sldId="264"/>
            <ac:spMk id="5" creationId="{A4B48651-48BC-745E-9053-5B2B5205E7A2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chartUserShapes" Target="../drawings/drawing8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aunedu-my.sharepoint.com/personal/amsallam_aun_edu_eg/Documents/Research%20Group/MSc-Asmaa/maunscript/Manuscirpt%203%20-%20Germination/Final%20data%20analysis%2020.8/Tables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aunedu-my.sharepoint.com/personal/amsallam_aun_edu_eg/Documents/Research%20Group/MSc-Asmaa/maunscript/Manuscirpt%203%20-%20Germination/Final%20data%20analysis%2020.8/Table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2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3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chartUserShapes" Target="../drawings/drawing4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5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chartUserShapes" Target="../drawings/drawing6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chartUserShapes" Target="../drawings/drawing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194403674375762"/>
          <c:y val="5.3923377725097539E-2"/>
          <c:w val="0.87153870756484264"/>
          <c:h val="0.6163711266611479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map!$C$1</c:f>
              <c:strCache>
                <c:ptCount val="1"/>
                <c:pt idx="0">
                  <c:v>N.of genotypes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DCC9-477D-8D77-BEA3134F1176}"/>
              </c:ext>
            </c:extLst>
          </c:dPt>
          <c:dPt>
            <c:idx val="1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DCC9-477D-8D77-BEA3134F1176}"/>
              </c:ext>
            </c:extLst>
          </c:dPt>
          <c:dPt>
            <c:idx val="2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DCC9-477D-8D77-BEA3134F1176}"/>
              </c:ext>
            </c:extLst>
          </c:dPt>
          <c:dPt>
            <c:idx val="3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7-DCC9-477D-8D77-BEA3134F1176}"/>
              </c:ext>
            </c:extLst>
          </c:dPt>
          <c:dPt>
            <c:idx val="4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9-DCC9-477D-8D77-BEA3134F1176}"/>
              </c:ext>
            </c:extLst>
          </c:dPt>
          <c:dPt>
            <c:idx val="5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B-DCC9-477D-8D77-BEA3134F1176}"/>
              </c:ext>
            </c:extLst>
          </c:dPt>
          <c:dPt>
            <c:idx val="6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D-DCC9-477D-8D77-BEA3134F1176}"/>
              </c:ext>
            </c:extLst>
          </c:dPt>
          <c:dPt>
            <c:idx val="7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F-DCC9-477D-8D77-BEA3134F1176}"/>
              </c:ext>
            </c:extLst>
          </c:dPt>
          <c:dPt>
            <c:idx val="8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1-DCC9-477D-8D77-BEA3134F1176}"/>
              </c:ext>
            </c:extLst>
          </c:dPt>
          <c:dPt>
            <c:idx val="9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3-DCC9-477D-8D77-BEA3134F1176}"/>
              </c:ext>
            </c:extLst>
          </c:dPt>
          <c:dPt>
            <c:idx val="10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5-DCC9-477D-8D77-BEA3134F1176}"/>
              </c:ext>
            </c:extLst>
          </c:dPt>
          <c:dPt>
            <c:idx val="11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7-DCC9-477D-8D77-BEA3134F1176}"/>
              </c:ext>
            </c:extLst>
          </c:dPt>
          <c:dPt>
            <c:idx val="12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9-DCC9-477D-8D77-BEA3134F1176}"/>
              </c:ext>
            </c:extLst>
          </c:dPt>
          <c:dPt>
            <c:idx val="13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B-DCC9-477D-8D77-BEA3134F1176}"/>
              </c:ext>
            </c:extLst>
          </c:dPt>
          <c:dPt>
            <c:idx val="14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D-DCC9-477D-8D77-BEA3134F1176}"/>
              </c:ext>
            </c:extLst>
          </c:dPt>
          <c:dPt>
            <c:idx val="15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F-DCC9-477D-8D77-BEA3134F1176}"/>
              </c:ext>
            </c:extLst>
          </c:dPt>
          <c:dPt>
            <c:idx val="16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1-DCC9-477D-8D77-BEA3134F1176}"/>
              </c:ext>
            </c:extLst>
          </c:dPt>
          <c:dPt>
            <c:idx val="17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3-DCC9-477D-8D77-BEA3134F1176}"/>
              </c:ext>
            </c:extLst>
          </c:dPt>
          <c:cat>
            <c:strRef>
              <c:f>map!$B$2:$B$19</c:f>
              <c:strCache>
                <c:ptCount val="18"/>
                <c:pt idx="0">
                  <c:v>Egypt</c:v>
                </c:pt>
                <c:pt idx="1">
                  <c:v>Kenya</c:v>
                </c:pt>
                <c:pt idx="2">
                  <c:v>Morocco</c:v>
                </c:pt>
                <c:pt idx="3">
                  <c:v>Tunisia</c:v>
                </c:pt>
                <c:pt idx="4">
                  <c:v>Algeria</c:v>
                </c:pt>
                <c:pt idx="5">
                  <c:v>Ethiopia</c:v>
                </c:pt>
                <c:pt idx="6">
                  <c:v>Sudan</c:v>
                </c:pt>
                <c:pt idx="7">
                  <c:v>Kazakhstan</c:v>
                </c:pt>
                <c:pt idx="8">
                  <c:v>Oman</c:v>
                </c:pt>
                <c:pt idx="9">
                  <c:v>Afghanistan</c:v>
                </c:pt>
                <c:pt idx="10">
                  <c:v>Saudi Arabia</c:v>
                </c:pt>
                <c:pt idx="11">
                  <c:v>Iran</c:v>
                </c:pt>
                <c:pt idx="12">
                  <c:v>United Kingdom</c:v>
                </c:pt>
                <c:pt idx="13">
                  <c:v>Germany</c:v>
                </c:pt>
                <c:pt idx="14">
                  <c:v>Greece</c:v>
                </c:pt>
                <c:pt idx="15">
                  <c:v>Canada</c:v>
                </c:pt>
                <c:pt idx="16">
                  <c:v>United States</c:v>
                </c:pt>
                <c:pt idx="17">
                  <c:v>Australia</c:v>
                </c:pt>
              </c:strCache>
            </c:strRef>
          </c:cat>
          <c:val>
            <c:numRef>
              <c:f>map!$C$2:$C$19</c:f>
              <c:numCache>
                <c:formatCode>General</c:formatCode>
                <c:ptCount val="18"/>
                <c:pt idx="0">
                  <c:v>9</c:v>
                </c:pt>
                <c:pt idx="1">
                  <c:v>4</c:v>
                </c:pt>
                <c:pt idx="2">
                  <c:v>3</c:v>
                </c:pt>
                <c:pt idx="3">
                  <c:v>2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3</c:v>
                </c:pt>
                <c:pt idx="8">
                  <c:v>2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2</c:v>
                </c:pt>
                <c:pt idx="13">
                  <c:v>1</c:v>
                </c:pt>
                <c:pt idx="14">
                  <c:v>1</c:v>
                </c:pt>
                <c:pt idx="15">
                  <c:v>3</c:v>
                </c:pt>
                <c:pt idx="16">
                  <c:v>3</c:v>
                </c:pt>
                <c:pt idx="17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4-DCC9-477D-8D77-BEA3134F11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4125503"/>
        <c:axId val="54129247"/>
        <c:axId val="0"/>
      </c:bar3DChart>
      <c:catAx>
        <c:axId val="54125503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Countries</a:t>
                </a:r>
              </a:p>
            </c:rich>
          </c:tx>
          <c:layout>
            <c:manualLayout>
              <c:xMode val="edge"/>
              <c:yMode val="edge"/>
              <c:x val="0.42604933570924525"/>
              <c:y val="0.9392476720583519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4129247"/>
        <c:crosses val="autoZero"/>
        <c:auto val="1"/>
        <c:lblAlgn val="ctr"/>
        <c:lblOffset val="100"/>
        <c:noMultiLvlLbl val="0"/>
      </c:catAx>
      <c:valAx>
        <c:axId val="54129247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N.</a:t>
                </a:r>
                <a:r>
                  <a:rPr lang="en-US" sz="1600" b="1" baseline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genotypes</a:t>
                </a:r>
                <a:endParaRPr lang="en-US" sz="1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1.7822469608391577E-2"/>
              <c:y val="0.2298043518760777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412550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</a:t>
            </a:r>
            <a:r>
              <a:rPr lang="en-US" sz="1600" b="1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content (WC)</a:t>
            </a:r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29829155730533685"/>
          <c:y val="2.86152817320942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6614129483814524"/>
          <c:y val="0.25797397496455754"/>
          <c:w val="0.78385870516185474"/>
          <c:h val="0.57685366189985643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1"/>
            <c:marker>
              <c:symbol val="circle"/>
              <c:size val="9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4742-429C-A15B-07688388A845}"/>
              </c:ext>
            </c:extLst>
          </c:dPt>
          <c:dPt>
            <c:idx val="31"/>
            <c:marker>
              <c:symbol val="circle"/>
              <c:size val="9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3-4742-429C-A15B-07688388A845}"/>
              </c:ext>
            </c:extLst>
          </c:dPt>
          <c:dPt>
            <c:idx val="34"/>
            <c:marker>
              <c:symbol val="circle"/>
              <c:size val="9"/>
              <c:spPr>
                <a:solidFill>
                  <a:schemeClr val="tx1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4742-429C-A15B-07688388A845}"/>
              </c:ext>
            </c:extLst>
          </c:dPt>
          <c:xVal>
            <c:numRef>
              <c:f>'scatter plot'!$AI$2:$AI$42</c:f>
              <c:numCache>
                <c:formatCode>General</c:formatCode>
                <c:ptCount val="41"/>
                <c:pt idx="0">
                  <c:v>38.51</c:v>
                </c:pt>
                <c:pt idx="1">
                  <c:v>81.239999999999995</c:v>
                </c:pt>
                <c:pt idx="2">
                  <c:v>83.24</c:v>
                </c:pt>
                <c:pt idx="3">
                  <c:v>74.53</c:v>
                </c:pt>
                <c:pt idx="4">
                  <c:v>63.47</c:v>
                </c:pt>
                <c:pt idx="5">
                  <c:v>74.56</c:v>
                </c:pt>
                <c:pt idx="6">
                  <c:v>78.77</c:v>
                </c:pt>
                <c:pt idx="7">
                  <c:v>62.61</c:v>
                </c:pt>
                <c:pt idx="8">
                  <c:v>78.64</c:v>
                </c:pt>
                <c:pt idx="9">
                  <c:v>73.73</c:v>
                </c:pt>
                <c:pt idx="10">
                  <c:v>84.03</c:v>
                </c:pt>
                <c:pt idx="11">
                  <c:v>76.709999999999994</c:v>
                </c:pt>
                <c:pt idx="12">
                  <c:v>71.39</c:v>
                </c:pt>
                <c:pt idx="13">
                  <c:v>70.22</c:v>
                </c:pt>
                <c:pt idx="14">
                  <c:v>82.56</c:v>
                </c:pt>
                <c:pt idx="15">
                  <c:v>78.98</c:v>
                </c:pt>
                <c:pt idx="16">
                  <c:v>74.38</c:v>
                </c:pt>
                <c:pt idx="17">
                  <c:v>72.34</c:v>
                </c:pt>
                <c:pt idx="18">
                  <c:v>73.349999999999994</c:v>
                </c:pt>
                <c:pt idx="19">
                  <c:v>63.25</c:v>
                </c:pt>
                <c:pt idx="20">
                  <c:v>62.46</c:v>
                </c:pt>
                <c:pt idx="21">
                  <c:v>60.99</c:v>
                </c:pt>
                <c:pt idx="22">
                  <c:v>63.76</c:v>
                </c:pt>
                <c:pt idx="23">
                  <c:v>57.33</c:v>
                </c:pt>
                <c:pt idx="24">
                  <c:v>70.78</c:v>
                </c:pt>
                <c:pt idx="25">
                  <c:v>71.48</c:v>
                </c:pt>
                <c:pt idx="26">
                  <c:v>67.14</c:v>
                </c:pt>
                <c:pt idx="27">
                  <c:v>63.56</c:v>
                </c:pt>
                <c:pt idx="28">
                  <c:v>61.98</c:v>
                </c:pt>
                <c:pt idx="29">
                  <c:v>69.02</c:v>
                </c:pt>
                <c:pt idx="30">
                  <c:v>66.930000000000007</c:v>
                </c:pt>
                <c:pt idx="31">
                  <c:v>68.510000000000005</c:v>
                </c:pt>
                <c:pt idx="32">
                  <c:v>69.97</c:v>
                </c:pt>
                <c:pt idx="33">
                  <c:v>68.709999999999994</c:v>
                </c:pt>
                <c:pt idx="34">
                  <c:v>64.64</c:v>
                </c:pt>
                <c:pt idx="35">
                  <c:v>66.58</c:v>
                </c:pt>
                <c:pt idx="36">
                  <c:v>73.31</c:v>
                </c:pt>
                <c:pt idx="37">
                  <c:v>62.86</c:v>
                </c:pt>
                <c:pt idx="38">
                  <c:v>70.42</c:v>
                </c:pt>
                <c:pt idx="39">
                  <c:v>68.400000000000006</c:v>
                </c:pt>
                <c:pt idx="40">
                  <c:v>69.349999999999994</c:v>
                </c:pt>
              </c:numCache>
            </c:numRef>
          </c:xVal>
          <c:yVal>
            <c:numRef>
              <c:f>'scatter plot'!$AJ$2:$AJ$42</c:f>
              <c:numCache>
                <c:formatCode>General</c:formatCode>
                <c:ptCount val="41"/>
                <c:pt idx="0">
                  <c:v>42.92</c:v>
                </c:pt>
                <c:pt idx="1">
                  <c:v>67.239999999999995</c:v>
                </c:pt>
                <c:pt idx="2">
                  <c:v>40</c:v>
                </c:pt>
                <c:pt idx="3">
                  <c:v>47.23</c:v>
                </c:pt>
                <c:pt idx="4">
                  <c:v>35.82</c:v>
                </c:pt>
                <c:pt idx="5">
                  <c:v>46.06</c:v>
                </c:pt>
                <c:pt idx="6">
                  <c:v>42.69</c:v>
                </c:pt>
                <c:pt idx="7">
                  <c:v>33.64</c:v>
                </c:pt>
                <c:pt idx="8">
                  <c:v>58.7</c:v>
                </c:pt>
                <c:pt idx="9">
                  <c:v>49.3</c:v>
                </c:pt>
                <c:pt idx="10">
                  <c:v>49.45</c:v>
                </c:pt>
                <c:pt idx="11">
                  <c:v>37.01</c:v>
                </c:pt>
                <c:pt idx="12">
                  <c:v>33.74</c:v>
                </c:pt>
                <c:pt idx="13">
                  <c:v>38.799999999999997</c:v>
                </c:pt>
                <c:pt idx="14">
                  <c:v>49.58</c:v>
                </c:pt>
                <c:pt idx="15">
                  <c:v>57.88</c:v>
                </c:pt>
                <c:pt idx="16">
                  <c:v>36.07</c:v>
                </c:pt>
                <c:pt idx="17">
                  <c:v>38.380000000000003</c:v>
                </c:pt>
                <c:pt idx="18">
                  <c:v>40.97</c:v>
                </c:pt>
                <c:pt idx="19">
                  <c:v>33.75</c:v>
                </c:pt>
                <c:pt idx="20">
                  <c:v>34.42</c:v>
                </c:pt>
                <c:pt idx="21">
                  <c:v>56.3</c:v>
                </c:pt>
                <c:pt idx="22">
                  <c:v>58.55</c:v>
                </c:pt>
                <c:pt idx="23">
                  <c:v>60.01</c:v>
                </c:pt>
                <c:pt idx="24">
                  <c:v>58.35</c:v>
                </c:pt>
                <c:pt idx="25">
                  <c:v>45.74</c:v>
                </c:pt>
                <c:pt idx="26">
                  <c:v>56.74</c:v>
                </c:pt>
                <c:pt idx="27">
                  <c:v>32.520000000000003</c:v>
                </c:pt>
                <c:pt idx="28">
                  <c:v>59.35</c:v>
                </c:pt>
                <c:pt idx="29">
                  <c:v>57.35</c:v>
                </c:pt>
                <c:pt idx="30">
                  <c:v>56.52</c:v>
                </c:pt>
                <c:pt idx="31">
                  <c:v>63.21</c:v>
                </c:pt>
                <c:pt idx="32">
                  <c:v>62.7</c:v>
                </c:pt>
                <c:pt idx="33">
                  <c:v>44.53</c:v>
                </c:pt>
                <c:pt idx="34">
                  <c:v>65.41</c:v>
                </c:pt>
                <c:pt idx="35">
                  <c:v>48.55</c:v>
                </c:pt>
                <c:pt idx="36">
                  <c:v>41.27</c:v>
                </c:pt>
                <c:pt idx="37">
                  <c:v>38.14</c:v>
                </c:pt>
                <c:pt idx="38">
                  <c:v>44.76</c:v>
                </c:pt>
                <c:pt idx="39">
                  <c:v>42.89</c:v>
                </c:pt>
                <c:pt idx="40">
                  <c:v>47.08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742-429C-A15B-07688388A8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0325407"/>
        <c:axId val="710329567"/>
      </c:scatterChart>
      <c:valAx>
        <c:axId val="710325407"/>
        <c:scaling>
          <c:orientation val="minMax"/>
          <c:min val="3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PEG 25%</a:t>
                </a:r>
              </a:p>
            </c:rich>
          </c:tx>
          <c:layout>
            <c:manualLayout>
              <c:xMode val="edge"/>
              <c:yMode val="edge"/>
              <c:x val="0.44016776027996496"/>
              <c:y val="0.894391193586040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710329567"/>
        <c:crosses val="autoZero"/>
        <c:crossBetween val="midCat"/>
      </c:valAx>
      <c:valAx>
        <c:axId val="710329567"/>
        <c:scaling>
          <c:orientation val="minMax"/>
          <c:min val="2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PEG</a:t>
                </a:r>
                <a:r>
                  <a:rPr lang="en-US" sz="1600" b="1" baseline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30%</a:t>
                </a:r>
                <a:endParaRPr lang="en-US" sz="1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"/>
              <c:y val="0.4602249837095679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710325407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Germination Pace (GP)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2824041731256944"/>
          <c:y val="0.2349638340195514"/>
          <c:w val="0.82566145453649142"/>
          <c:h val="0.60202009912352183"/>
        </c:manualLayout>
      </c:layout>
      <c:scatterChart>
        <c:scatterStyle val="lineMarker"/>
        <c:varyColors val="0"/>
        <c:ser>
          <c:idx val="0"/>
          <c:order val="0"/>
          <c:tx>
            <c:v>GP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1"/>
            <c:marker>
              <c:symbol val="circle"/>
              <c:size val="9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F814-47C8-B3CB-2F562E3BDD5E}"/>
              </c:ext>
            </c:extLst>
          </c:dPt>
          <c:dPt>
            <c:idx val="8"/>
            <c:marker>
              <c:symbol val="circle"/>
              <c:size val="9"/>
              <c:spPr>
                <a:solidFill>
                  <a:schemeClr val="tx1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F814-47C8-B3CB-2F562E3BDD5E}"/>
              </c:ext>
            </c:extLst>
          </c:dPt>
          <c:dPt>
            <c:idx val="9"/>
            <c:marker>
              <c:symbol val="circle"/>
              <c:size val="9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F814-47C8-B3CB-2F562E3BDD5E}"/>
              </c:ext>
            </c:extLst>
          </c:dPt>
          <c:xVal>
            <c:numRef>
              <c:f>'scatter plot'!$C$3:$C$43</c:f>
              <c:numCache>
                <c:formatCode>General</c:formatCode>
                <c:ptCount val="41"/>
                <c:pt idx="0">
                  <c:v>68.290000000000006</c:v>
                </c:pt>
                <c:pt idx="1">
                  <c:v>95.45</c:v>
                </c:pt>
                <c:pt idx="2">
                  <c:v>54.05</c:v>
                </c:pt>
                <c:pt idx="3">
                  <c:v>64.290000000000006</c:v>
                </c:pt>
                <c:pt idx="4">
                  <c:v>51.02</c:v>
                </c:pt>
                <c:pt idx="5">
                  <c:v>76.81</c:v>
                </c:pt>
                <c:pt idx="6">
                  <c:v>52.32</c:v>
                </c:pt>
                <c:pt idx="7">
                  <c:v>41.35</c:v>
                </c:pt>
                <c:pt idx="8">
                  <c:v>97.62</c:v>
                </c:pt>
                <c:pt idx="9">
                  <c:v>61.11</c:v>
                </c:pt>
                <c:pt idx="10">
                  <c:v>66.02</c:v>
                </c:pt>
                <c:pt idx="11">
                  <c:v>34.869999999999997</c:v>
                </c:pt>
                <c:pt idx="12">
                  <c:v>81.17</c:v>
                </c:pt>
                <c:pt idx="13">
                  <c:v>77.41</c:v>
                </c:pt>
                <c:pt idx="14">
                  <c:v>70.2</c:v>
                </c:pt>
                <c:pt idx="15">
                  <c:v>50</c:v>
                </c:pt>
                <c:pt idx="16">
                  <c:v>46.55</c:v>
                </c:pt>
                <c:pt idx="17">
                  <c:v>63.64</c:v>
                </c:pt>
                <c:pt idx="18">
                  <c:v>75.5</c:v>
                </c:pt>
                <c:pt idx="19">
                  <c:v>62.75</c:v>
                </c:pt>
                <c:pt idx="20">
                  <c:v>49.57</c:v>
                </c:pt>
                <c:pt idx="21">
                  <c:v>37.26</c:v>
                </c:pt>
                <c:pt idx="22">
                  <c:v>45.18</c:v>
                </c:pt>
                <c:pt idx="23">
                  <c:v>38.89</c:v>
                </c:pt>
                <c:pt idx="24">
                  <c:v>45.3</c:v>
                </c:pt>
                <c:pt idx="25">
                  <c:v>64.7</c:v>
                </c:pt>
                <c:pt idx="26">
                  <c:v>70.28</c:v>
                </c:pt>
                <c:pt idx="27">
                  <c:v>36.299999999999997</c:v>
                </c:pt>
                <c:pt idx="28">
                  <c:v>49.63</c:v>
                </c:pt>
                <c:pt idx="29">
                  <c:v>48.01</c:v>
                </c:pt>
                <c:pt idx="30">
                  <c:v>43.07</c:v>
                </c:pt>
                <c:pt idx="31">
                  <c:v>59.45</c:v>
                </c:pt>
                <c:pt idx="32">
                  <c:v>59.09</c:v>
                </c:pt>
                <c:pt idx="33">
                  <c:v>56.9</c:v>
                </c:pt>
                <c:pt idx="34">
                  <c:v>45.65</c:v>
                </c:pt>
                <c:pt idx="35">
                  <c:v>47.64</c:v>
                </c:pt>
                <c:pt idx="36">
                  <c:v>71.790000000000006</c:v>
                </c:pt>
                <c:pt idx="37">
                  <c:v>43.38</c:v>
                </c:pt>
                <c:pt idx="38">
                  <c:v>60.86</c:v>
                </c:pt>
                <c:pt idx="39">
                  <c:v>51.17</c:v>
                </c:pt>
                <c:pt idx="40">
                  <c:v>49.2</c:v>
                </c:pt>
              </c:numCache>
            </c:numRef>
          </c:xVal>
          <c:yVal>
            <c:numRef>
              <c:f>'scatter plot'!$D$3:$D$43</c:f>
              <c:numCache>
                <c:formatCode>General</c:formatCode>
                <c:ptCount val="41"/>
                <c:pt idx="0">
                  <c:v>40.74</c:v>
                </c:pt>
                <c:pt idx="1">
                  <c:v>66.739999999999995</c:v>
                </c:pt>
                <c:pt idx="2">
                  <c:v>28.79</c:v>
                </c:pt>
                <c:pt idx="3">
                  <c:v>40.06</c:v>
                </c:pt>
                <c:pt idx="4">
                  <c:v>30.56</c:v>
                </c:pt>
                <c:pt idx="5">
                  <c:v>35.200000000000003</c:v>
                </c:pt>
                <c:pt idx="6">
                  <c:v>32.19</c:v>
                </c:pt>
                <c:pt idx="7">
                  <c:v>24.73</c:v>
                </c:pt>
                <c:pt idx="8">
                  <c:v>49.39</c:v>
                </c:pt>
                <c:pt idx="9">
                  <c:v>45.67</c:v>
                </c:pt>
                <c:pt idx="10">
                  <c:v>32.450000000000003</c:v>
                </c:pt>
                <c:pt idx="11">
                  <c:v>26.27</c:v>
                </c:pt>
                <c:pt idx="12">
                  <c:v>28.23</c:v>
                </c:pt>
                <c:pt idx="13">
                  <c:v>32.93</c:v>
                </c:pt>
                <c:pt idx="14">
                  <c:v>38.46</c:v>
                </c:pt>
                <c:pt idx="15">
                  <c:v>40.619999999999997</c:v>
                </c:pt>
                <c:pt idx="16">
                  <c:v>27.13</c:v>
                </c:pt>
                <c:pt idx="17">
                  <c:v>38.78</c:v>
                </c:pt>
                <c:pt idx="18">
                  <c:v>33.549999999999997</c:v>
                </c:pt>
                <c:pt idx="19">
                  <c:v>30.19</c:v>
                </c:pt>
                <c:pt idx="20">
                  <c:v>30.6</c:v>
                </c:pt>
                <c:pt idx="21">
                  <c:v>28.28</c:v>
                </c:pt>
                <c:pt idx="22">
                  <c:v>37.5</c:v>
                </c:pt>
                <c:pt idx="23">
                  <c:v>35.39</c:v>
                </c:pt>
                <c:pt idx="24">
                  <c:v>42.28</c:v>
                </c:pt>
                <c:pt idx="25">
                  <c:v>28.01</c:v>
                </c:pt>
                <c:pt idx="26">
                  <c:v>37.68</c:v>
                </c:pt>
                <c:pt idx="27">
                  <c:v>19.829999999999998</c:v>
                </c:pt>
                <c:pt idx="28">
                  <c:v>36.17</c:v>
                </c:pt>
                <c:pt idx="29">
                  <c:v>38.78</c:v>
                </c:pt>
                <c:pt idx="30">
                  <c:v>39.630000000000003</c:v>
                </c:pt>
                <c:pt idx="31">
                  <c:v>43.73</c:v>
                </c:pt>
                <c:pt idx="32">
                  <c:v>41.6</c:v>
                </c:pt>
                <c:pt idx="33">
                  <c:v>22.62</c:v>
                </c:pt>
                <c:pt idx="34">
                  <c:v>36.380000000000003</c:v>
                </c:pt>
                <c:pt idx="35">
                  <c:v>19.579999999999998</c:v>
                </c:pt>
                <c:pt idx="36">
                  <c:v>30.51</c:v>
                </c:pt>
                <c:pt idx="37">
                  <c:v>21.16</c:v>
                </c:pt>
                <c:pt idx="38">
                  <c:v>24.69</c:v>
                </c:pt>
                <c:pt idx="39">
                  <c:v>27.26</c:v>
                </c:pt>
                <c:pt idx="40">
                  <c:v>26.66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E52-4F4A-8BEA-3BF8707054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18507487"/>
        <c:axId val="1318509567"/>
      </c:scatterChart>
      <c:valAx>
        <c:axId val="1318507487"/>
        <c:scaling>
          <c:orientation val="minMax"/>
          <c:min val="2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600" b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PEG</a:t>
                </a:r>
                <a:r>
                  <a:rPr lang="en-US" sz="1600" b="1" baseline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25%</a:t>
                </a:r>
                <a:endParaRPr lang="en-US" sz="1600" b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43098405448328497"/>
              <c:y val="0.9195819328554080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318509567"/>
        <c:crosses val="autoZero"/>
        <c:crossBetween val="midCat"/>
      </c:valAx>
      <c:valAx>
        <c:axId val="1318509567"/>
        <c:scaling>
          <c:orientation val="minMax"/>
          <c:min val="1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6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sz="1600" b="1" baseline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EG 30 %</a:t>
                </a:r>
                <a:endParaRPr lang="en-US" sz="1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9.7590719506790331E-3"/>
              <c:y val="0.3674659772006111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318507487"/>
        <c:crosses val="autoZero"/>
        <c:crossBetween val="midCat"/>
      </c:valAx>
      <c:spPr>
        <a:solidFill>
          <a:schemeClr val="bg1"/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Germination percentage (G%)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2617082531445267"/>
          <c:y val="0.19554693763257727"/>
          <c:w val="0.80726365804623035"/>
          <c:h val="0.64351803903467331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1"/>
            <c:marker>
              <c:symbol val="circle"/>
              <c:size val="9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6B6D-4195-8B38-4235A26733D4}"/>
              </c:ext>
            </c:extLst>
          </c:dPt>
          <c:xVal>
            <c:numRef>
              <c:f>'scatter plot'!$G$3:$G$43</c:f>
              <c:numCache>
                <c:formatCode>General</c:formatCode>
                <c:ptCount val="41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95</c:v>
                </c:pt>
                <c:pt idx="5">
                  <c:v>100</c:v>
                </c:pt>
                <c:pt idx="6">
                  <c:v>97.5</c:v>
                </c:pt>
                <c:pt idx="7">
                  <c:v>97.5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97.5</c:v>
                </c:pt>
                <c:pt idx="12">
                  <c:v>100</c:v>
                </c:pt>
                <c:pt idx="13">
                  <c:v>97.5</c:v>
                </c:pt>
                <c:pt idx="14">
                  <c:v>100</c:v>
                </c:pt>
                <c:pt idx="15">
                  <c:v>97.5</c:v>
                </c:pt>
                <c:pt idx="16">
                  <c:v>95</c:v>
                </c:pt>
                <c:pt idx="17">
                  <c:v>100</c:v>
                </c:pt>
                <c:pt idx="18">
                  <c:v>100</c:v>
                </c:pt>
                <c:pt idx="19">
                  <c:v>100</c:v>
                </c:pt>
                <c:pt idx="20">
                  <c:v>100</c:v>
                </c:pt>
                <c:pt idx="21">
                  <c:v>86.67</c:v>
                </c:pt>
                <c:pt idx="22">
                  <c:v>100</c:v>
                </c:pt>
                <c:pt idx="23">
                  <c:v>93.33</c:v>
                </c:pt>
                <c:pt idx="24">
                  <c:v>100</c:v>
                </c:pt>
                <c:pt idx="25">
                  <c:v>100</c:v>
                </c:pt>
                <c:pt idx="26">
                  <c:v>100</c:v>
                </c:pt>
                <c:pt idx="27">
                  <c:v>95</c:v>
                </c:pt>
                <c:pt idx="28">
                  <c:v>100</c:v>
                </c:pt>
                <c:pt idx="29">
                  <c:v>100</c:v>
                </c:pt>
                <c:pt idx="30">
                  <c:v>98.33</c:v>
                </c:pt>
                <c:pt idx="31">
                  <c:v>100</c:v>
                </c:pt>
                <c:pt idx="32">
                  <c:v>100</c:v>
                </c:pt>
                <c:pt idx="33">
                  <c:v>100</c:v>
                </c:pt>
                <c:pt idx="34">
                  <c:v>86.67</c:v>
                </c:pt>
                <c:pt idx="35">
                  <c:v>100</c:v>
                </c:pt>
                <c:pt idx="36">
                  <c:v>100</c:v>
                </c:pt>
                <c:pt idx="37">
                  <c:v>98.33</c:v>
                </c:pt>
                <c:pt idx="38">
                  <c:v>100</c:v>
                </c:pt>
                <c:pt idx="39">
                  <c:v>98.33</c:v>
                </c:pt>
                <c:pt idx="40">
                  <c:v>100</c:v>
                </c:pt>
              </c:numCache>
            </c:numRef>
          </c:xVal>
          <c:yVal>
            <c:numRef>
              <c:f>'scatter plot'!$H$3:$H$43</c:f>
              <c:numCache>
                <c:formatCode>General</c:formatCode>
                <c:ptCount val="41"/>
                <c:pt idx="0">
                  <c:v>97.5</c:v>
                </c:pt>
                <c:pt idx="1">
                  <c:v>100</c:v>
                </c:pt>
                <c:pt idx="2">
                  <c:v>95</c:v>
                </c:pt>
                <c:pt idx="3">
                  <c:v>100</c:v>
                </c:pt>
                <c:pt idx="4">
                  <c:v>82.5</c:v>
                </c:pt>
                <c:pt idx="5">
                  <c:v>90</c:v>
                </c:pt>
                <c:pt idx="6">
                  <c:v>90</c:v>
                </c:pt>
                <c:pt idx="7">
                  <c:v>65</c:v>
                </c:pt>
                <c:pt idx="8">
                  <c:v>100</c:v>
                </c:pt>
                <c:pt idx="9">
                  <c:v>92.5</c:v>
                </c:pt>
                <c:pt idx="10">
                  <c:v>92.5</c:v>
                </c:pt>
                <c:pt idx="11">
                  <c:v>80</c:v>
                </c:pt>
                <c:pt idx="12">
                  <c:v>63.33</c:v>
                </c:pt>
                <c:pt idx="13">
                  <c:v>90</c:v>
                </c:pt>
                <c:pt idx="14">
                  <c:v>100</c:v>
                </c:pt>
                <c:pt idx="15">
                  <c:v>97.5</c:v>
                </c:pt>
                <c:pt idx="16">
                  <c:v>78.849999999999994</c:v>
                </c:pt>
                <c:pt idx="17">
                  <c:v>95</c:v>
                </c:pt>
                <c:pt idx="18">
                  <c:v>97.5</c:v>
                </c:pt>
                <c:pt idx="19">
                  <c:v>80</c:v>
                </c:pt>
                <c:pt idx="20">
                  <c:v>85</c:v>
                </c:pt>
                <c:pt idx="21">
                  <c:v>80</c:v>
                </c:pt>
                <c:pt idx="22">
                  <c:v>100</c:v>
                </c:pt>
                <c:pt idx="23">
                  <c:v>93.33</c:v>
                </c:pt>
                <c:pt idx="24">
                  <c:v>100</c:v>
                </c:pt>
                <c:pt idx="25">
                  <c:v>91.67</c:v>
                </c:pt>
                <c:pt idx="26">
                  <c:v>93.07</c:v>
                </c:pt>
                <c:pt idx="27">
                  <c:v>45</c:v>
                </c:pt>
                <c:pt idx="28">
                  <c:v>96.67</c:v>
                </c:pt>
                <c:pt idx="29">
                  <c:v>98.33</c:v>
                </c:pt>
                <c:pt idx="30">
                  <c:v>98.33</c:v>
                </c:pt>
                <c:pt idx="31">
                  <c:v>98.33</c:v>
                </c:pt>
                <c:pt idx="32">
                  <c:v>100</c:v>
                </c:pt>
                <c:pt idx="33">
                  <c:v>66.67</c:v>
                </c:pt>
                <c:pt idx="34">
                  <c:v>76.67</c:v>
                </c:pt>
                <c:pt idx="35">
                  <c:v>50</c:v>
                </c:pt>
                <c:pt idx="36">
                  <c:v>86.67</c:v>
                </c:pt>
                <c:pt idx="37">
                  <c:v>46.67</c:v>
                </c:pt>
                <c:pt idx="38">
                  <c:v>58.33</c:v>
                </c:pt>
                <c:pt idx="39">
                  <c:v>75</c:v>
                </c:pt>
                <c:pt idx="40">
                  <c:v>67.319999999999993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D53-495E-851B-A906713578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97929391"/>
        <c:axId val="297923567"/>
      </c:scatterChart>
      <c:valAx>
        <c:axId val="297929391"/>
        <c:scaling>
          <c:orientation val="minMax"/>
          <c:min val="8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PEG</a:t>
                </a:r>
                <a:r>
                  <a:rPr lang="en-US" sz="1600" b="1" baseline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25%</a:t>
                </a:r>
                <a:endParaRPr lang="en-US" sz="1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44210460480207808"/>
              <c:y val="0.9315222099023653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97923567"/>
        <c:crosses val="autoZero"/>
        <c:crossBetween val="midCat"/>
      </c:valAx>
      <c:valAx>
        <c:axId val="297923567"/>
        <c:scaling>
          <c:orientation val="minMax"/>
          <c:min val="3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6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PEG</a:t>
                </a:r>
                <a:r>
                  <a:rPr lang="en-US" sz="1600" b="1" baseline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30 %</a:t>
                </a:r>
                <a:endParaRPr lang="en-US" sz="1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97929391"/>
        <c:crosses val="autoZero"/>
        <c:crossBetween val="midCat"/>
      </c:valAx>
      <c:spPr>
        <a:solidFill>
          <a:schemeClr val="bg1"/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Number</a:t>
            </a:r>
            <a:r>
              <a:rPr lang="en-US" sz="1600" b="1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root length (NR)</a:t>
            </a:r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2350927979713996"/>
          <c:y val="0.20017668701653918"/>
          <c:w val="0.84257943095696497"/>
          <c:h val="0.63743208371278437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1"/>
            <c:marker>
              <c:symbol val="circle"/>
              <c:size val="9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11DE-4E47-ACB0-BF7729197D95}"/>
              </c:ext>
            </c:extLst>
          </c:dPt>
          <c:dPt>
            <c:idx val="8"/>
            <c:marker>
              <c:symbol val="circle"/>
              <c:size val="9"/>
              <c:spPr>
                <a:solidFill>
                  <a:schemeClr val="tx1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11DE-4E47-ACB0-BF7729197D95}"/>
              </c:ext>
            </c:extLst>
          </c:dPt>
          <c:dPt>
            <c:idx val="31"/>
            <c:marker>
              <c:symbol val="circle"/>
              <c:size val="9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11DE-4E47-ACB0-BF7729197D95}"/>
              </c:ext>
            </c:extLst>
          </c:dPt>
          <c:xVal>
            <c:numRef>
              <c:f>'scatter plot'!$K$2:$K$42</c:f>
              <c:numCache>
                <c:formatCode>General</c:formatCode>
                <c:ptCount val="41"/>
                <c:pt idx="0">
                  <c:v>4.5</c:v>
                </c:pt>
                <c:pt idx="1">
                  <c:v>5.68</c:v>
                </c:pt>
                <c:pt idx="2">
                  <c:v>5</c:v>
                </c:pt>
                <c:pt idx="3">
                  <c:v>4.2300000000000004</c:v>
                </c:pt>
                <c:pt idx="4">
                  <c:v>1.27</c:v>
                </c:pt>
                <c:pt idx="5">
                  <c:v>5.33</c:v>
                </c:pt>
                <c:pt idx="6">
                  <c:v>4</c:v>
                </c:pt>
                <c:pt idx="7">
                  <c:v>2.98</c:v>
                </c:pt>
                <c:pt idx="8">
                  <c:v>5.08</c:v>
                </c:pt>
                <c:pt idx="9">
                  <c:v>4.17</c:v>
                </c:pt>
                <c:pt idx="10">
                  <c:v>4.08</c:v>
                </c:pt>
                <c:pt idx="11">
                  <c:v>4.08</c:v>
                </c:pt>
                <c:pt idx="12">
                  <c:v>3.5</c:v>
                </c:pt>
                <c:pt idx="13">
                  <c:v>4.83</c:v>
                </c:pt>
                <c:pt idx="14">
                  <c:v>3.58</c:v>
                </c:pt>
                <c:pt idx="15">
                  <c:v>3.6</c:v>
                </c:pt>
                <c:pt idx="16">
                  <c:v>3</c:v>
                </c:pt>
                <c:pt idx="17">
                  <c:v>4.33</c:v>
                </c:pt>
                <c:pt idx="18">
                  <c:v>3.33</c:v>
                </c:pt>
                <c:pt idx="19">
                  <c:v>2.42</c:v>
                </c:pt>
                <c:pt idx="20">
                  <c:v>2.83</c:v>
                </c:pt>
                <c:pt idx="21">
                  <c:v>3.33</c:v>
                </c:pt>
                <c:pt idx="22">
                  <c:v>3</c:v>
                </c:pt>
                <c:pt idx="23">
                  <c:v>2.83</c:v>
                </c:pt>
                <c:pt idx="24">
                  <c:v>2.94</c:v>
                </c:pt>
                <c:pt idx="25">
                  <c:v>3</c:v>
                </c:pt>
                <c:pt idx="26">
                  <c:v>3.28</c:v>
                </c:pt>
                <c:pt idx="27">
                  <c:v>3.22</c:v>
                </c:pt>
                <c:pt idx="28">
                  <c:v>2.83</c:v>
                </c:pt>
                <c:pt idx="29">
                  <c:v>3.28</c:v>
                </c:pt>
                <c:pt idx="30">
                  <c:v>3</c:v>
                </c:pt>
                <c:pt idx="31">
                  <c:v>4.67</c:v>
                </c:pt>
                <c:pt idx="32">
                  <c:v>4.67</c:v>
                </c:pt>
                <c:pt idx="33">
                  <c:v>3.24</c:v>
                </c:pt>
                <c:pt idx="34">
                  <c:v>2.72</c:v>
                </c:pt>
                <c:pt idx="35">
                  <c:v>3</c:v>
                </c:pt>
                <c:pt idx="36">
                  <c:v>3.66</c:v>
                </c:pt>
                <c:pt idx="37">
                  <c:v>3.11</c:v>
                </c:pt>
                <c:pt idx="38">
                  <c:v>4.3899999999999997</c:v>
                </c:pt>
                <c:pt idx="39">
                  <c:v>4.32</c:v>
                </c:pt>
                <c:pt idx="40">
                  <c:v>2.61</c:v>
                </c:pt>
              </c:numCache>
            </c:numRef>
          </c:xVal>
          <c:yVal>
            <c:numRef>
              <c:f>'scatter plot'!$L$2:$L$42</c:f>
              <c:numCache>
                <c:formatCode>General</c:formatCode>
                <c:ptCount val="41"/>
                <c:pt idx="0">
                  <c:v>2.9</c:v>
                </c:pt>
                <c:pt idx="1">
                  <c:v>5.33</c:v>
                </c:pt>
                <c:pt idx="2">
                  <c:v>2.52</c:v>
                </c:pt>
                <c:pt idx="3">
                  <c:v>3.08</c:v>
                </c:pt>
                <c:pt idx="4">
                  <c:v>1</c:v>
                </c:pt>
                <c:pt idx="5">
                  <c:v>3</c:v>
                </c:pt>
                <c:pt idx="6">
                  <c:v>3.25</c:v>
                </c:pt>
                <c:pt idx="7">
                  <c:v>1.67</c:v>
                </c:pt>
                <c:pt idx="8">
                  <c:v>4.92</c:v>
                </c:pt>
                <c:pt idx="9">
                  <c:v>3.08</c:v>
                </c:pt>
                <c:pt idx="10">
                  <c:v>3.17</c:v>
                </c:pt>
                <c:pt idx="11">
                  <c:v>2.5499999999999998</c:v>
                </c:pt>
                <c:pt idx="12">
                  <c:v>1.54</c:v>
                </c:pt>
                <c:pt idx="13">
                  <c:v>2.37</c:v>
                </c:pt>
                <c:pt idx="14">
                  <c:v>2.73</c:v>
                </c:pt>
                <c:pt idx="15">
                  <c:v>3</c:v>
                </c:pt>
                <c:pt idx="16">
                  <c:v>0.9</c:v>
                </c:pt>
                <c:pt idx="17">
                  <c:v>3.08</c:v>
                </c:pt>
                <c:pt idx="18">
                  <c:v>2.83</c:v>
                </c:pt>
                <c:pt idx="19">
                  <c:v>1.17</c:v>
                </c:pt>
                <c:pt idx="20">
                  <c:v>2.92</c:v>
                </c:pt>
                <c:pt idx="21">
                  <c:v>2.72</c:v>
                </c:pt>
                <c:pt idx="22">
                  <c:v>2.94</c:v>
                </c:pt>
                <c:pt idx="23">
                  <c:v>2.78</c:v>
                </c:pt>
                <c:pt idx="24">
                  <c:v>2.89</c:v>
                </c:pt>
                <c:pt idx="25">
                  <c:v>1.1299999999999999</c:v>
                </c:pt>
                <c:pt idx="26">
                  <c:v>1.01</c:v>
                </c:pt>
                <c:pt idx="27">
                  <c:v>1</c:v>
                </c:pt>
                <c:pt idx="28">
                  <c:v>2.89</c:v>
                </c:pt>
                <c:pt idx="29">
                  <c:v>3.17</c:v>
                </c:pt>
                <c:pt idx="30">
                  <c:v>1.22</c:v>
                </c:pt>
                <c:pt idx="31">
                  <c:v>3.44</c:v>
                </c:pt>
                <c:pt idx="32">
                  <c:v>3.09</c:v>
                </c:pt>
                <c:pt idx="33">
                  <c:v>1</c:v>
                </c:pt>
                <c:pt idx="34">
                  <c:v>3.09</c:v>
                </c:pt>
                <c:pt idx="35">
                  <c:v>1</c:v>
                </c:pt>
                <c:pt idx="36">
                  <c:v>0.94</c:v>
                </c:pt>
                <c:pt idx="37">
                  <c:v>1</c:v>
                </c:pt>
                <c:pt idx="38">
                  <c:v>1</c:v>
                </c:pt>
                <c:pt idx="39">
                  <c:v>1.01</c:v>
                </c:pt>
                <c:pt idx="40">
                  <c:v>3.01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18E-4086-9A05-B6816BADE0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96999279"/>
        <c:axId val="297001359"/>
      </c:scatterChart>
      <c:valAx>
        <c:axId val="296999279"/>
        <c:scaling>
          <c:orientation val="minMax"/>
          <c:min val="1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PEG</a:t>
                </a:r>
                <a:r>
                  <a:rPr lang="en-US" sz="1600" b="1" baseline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25%</a:t>
                </a:r>
                <a:endParaRPr lang="en-US" sz="1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39288903375384071"/>
              <c:y val="0.9311955093963344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97001359"/>
        <c:crosses val="autoZero"/>
        <c:crossBetween val="midCat"/>
      </c:valAx>
      <c:valAx>
        <c:axId val="297001359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600" b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PEG</a:t>
                </a:r>
                <a:r>
                  <a:rPr lang="en-US" sz="1600" b="1" baseline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30%</a:t>
                </a:r>
                <a:endParaRPr lang="en-US" sz="1600" b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4.4527557641365354E-4"/>
              <c:y val="0.3953108484468219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96999279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Root</a:t>
            </a:r>
            <a:r>
              <a:rPr lang="en-US" sz="1600" b="1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length (RL)</a:t>
            </a:r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35496832643553483"/>
          <c:y val="7.175542297259149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429730030095443"/>
          <c:y val="0.24897214795903644"/>
          <c:w val="0.82428208809918602"/>
          <c:h val="0.60054203998084643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1"/>
            <c:marker>
              <c:symbol val="circle"/>
              <c:size val="9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7141-45A5-BF03-47318FE489A5}"/>
              </c:ext>
            </c:extLst>
          </c:dPt>
          <c:dPt>
            <c:idx val="8"/>
            <c:marker>
              <c:symbol val="circle"/>
              <c:size val="9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7141-45A5-BF03-47318FE489A5}"/>
              </c:ext>
            </c:extLst>
          </c:dPt>
          <c:dPt>
            <c:idx val="23"/>
            <c:marker>
              <c:symbol val="circle"/>
              <c:size val="9"/>
              <c:spPr>
                <a:solidFill>
                  <a:schemeClr val="tx1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7141-45A5-BF03-47318FE489A5}"/>
              </c:ext>
            </c:extLst>
          </c:dPt>
          <c:xVal>
            <c:numRef>
              <c:f>'scatter plot'!$O$2:$O$42</c:f>
              <c:numCache>
                <c:formatCode>General</c:formatCode>
                <c:ptCount val="41"/>
                <c:pt idx="0">
                  <c:v>5.88</c:v>
                </c:pt>
                <c:pt idx="1">
                  <c:v>8.11</c:v>
                </c:pt>
                <c:pt idx="2">
                  <c:v>6.08</c:v>
                </c:pt>
                <c:pt idx="3">
                  <c:v>6.73</c:v>
                </c:pt>
                <c:pt idx="4">
                  <c:v>4.1399999999999997</c:v>
                </c:pt>
                <c:pt idx="5">
                  <c:v>4.68</c:v>
                </c:pt>
                <c:pt idx="6">
                  <c:v>4.8499999999999996</c:v>
                </c:pt>
                <c:pt idx="7">
                  <c:v>3.88</c:v>
                </c:pt>
                <c:pt idx="8">
                  <c:v>7.63</c:v>
                </c:pt>
                <c:pt idx="9">
                  <c:v>5.0199999999999996</c:v>
                </c:pt>
                <c:pt idx="10">
                  <c:v>5.29</c:v>
                </c:pt>
                <c:pt idx="11">
                  <c:v>7.12</c:v>
                </c:pt>
                <c:pt idx="12">
                  <c:v>3.76</c:v>
                </c:pt>
                <c:pt idx="13">
                  <c:v>4.6399999999999997</c:v>
                </c:pt>
                <c:pt idx="14">
                  <c:v>7.73</c:v>
                </c:pt>
                <c:pt idx="15">
                  <c:v>5.48</c:v>
                </c:pt>
                <c:pt idx="16">
                  <c:v>8.17</c:v>
                </c:pt>
                <c:pt idx="17">
                  <c:v>4.32</c:v>
                </c:pt>
                <c:pt idx="18">
                  <c:v>3.83</c:v>
                </c:pt>
                <c:pt idx="19">
                  <c:v>2.96</c:v>
                </c:pt>
                <c:pt idx="20">
                  <c:v>2.57</c:v>
                </c:pt>
                <c:pt idx="21">
                  <c:v>5.19</c:v>
                </c:pt>
                <c:pt idx="22">
                  <c:v>5.18</c:v>
                </c:pt>
                <c:pt idx="23">
                  <c:v>3.4</c:v>
                </c:pt>
                <c:pt idx="24">
                  <c:v>3.78</c:v>
                </c:pt>
                <c:pt idx="25">
                  <c:v>3.48</c:v>
                </c:pt>
                <c:pt idx="26">
                  <c:v>7.11</c:v>
                </c:pt>
                <c:pt idx="27">
                  <c:v>2.5299999999999998</c:v>
                </c:pt>
                <c:pt idx="28">
                  <c:v>2.12</c:v>
                </c:pt>
                <c:pt idx="29">
                  <c:v>2.78</c:v>
                </c:pt>
                <c:pt idx="30">
                  <c:v>2.0699999999999998</c:v>
                </c:pt>
                <c:pt idx="31">
                  <c:v>5.42</c:v>
                </c:pt>
                <c:pt idx="32">
                  <c:v>7.06</c:v>
                </c:pt>
                <c:pt idx="33">
                  <c:v>7.44</c:v>
                </c:pt>
                <c:pt idx="34">
                  <c:v>3.72</c:v>
                </c:pt>
                <c:pt idx="35">
                  <c:v>5.5</c:v>
                </c:pt>
                <c:pt idx="36">
                  <c:v>5.91</c:v>
                </c:pt>
                <c:pt idx="37">
                  <c:v>1.93</c:v>
                </c:pt>
                <c:pt idx="38">
                  <c:v>5.61</c:v>
                </c:pt>
                <c:pt idx="39">
                  <c:v>6.6</c:v>
                </c:pt>
                <c:pt idx="40">
                  <c:v>4.3099999999999996</c:v>
                </c:pt>
              </c:numCache>
            </c:numRef>
          </c:xVal>
          <c:yVal>
            <c:numRef>
              <c:f>'scatter plot'!$P$2:$P$42</c:f>
              <c:numCache>
                <c:formatCode>General</c:formatCode>
                <c:ptCount val="41"/>
                <c:pt idx="0">
                  <c:v>1.52</c:v>
                </c:pt>
                <c:pt idx="1">
                  <c:v>3.81</c:v>
                </c:pt>
                <c:pt idx="2">
                  <c:v>1.01</c:v>
                </c:pt>
                <c:pt idx="3">
                  <c:v>1.43</c:v>
                </c:pt>
                <c:pt idx="4">
                  <c:v>0.25</c:v>
                </c:pt>
                <c:pt idx="5">
                  <c:v>1.88</c:v>
                </c:pt>
                <c:pt idx="6">
                  <c:v>1.57</c:v>
                </c:pt>
                <c:pt idx="7">
                  <c:v>0.4</c:v>
                </c:pt>
                <c:pt idx="8">
                  <c:v>2.65</c:v>
                </c:pt>
                <c:pt idx="9">
                  <c:v>1.85</c:v>
                </c:pt>
                <c:pt idx="10">
                  <c:v>1.1200000000000001</c:v>
                </c:pt>
                <c:pt idx="11">
                  <c:v>1.53</c:v>
                </c:pt>
                <c:pt idx="12">
                  <c:v>0.72</c:v>
                </c:pt>
                <c:pt idx="13">
                  <c:v>0.7</c:v>
                </c:pt>
                <c:pt idx="14">
                  <c:v>2.12</c:v>
                </c:pt>
                <c:pt idx="15">
                  <c:v>2.12</c:v>
                </c:pt>
                <c:pt idx="16">
                  <c:v>0.16</c:v>
                </c:pt>
                <c:pt idx="17">
                  <c:v>0.78</c:v>
                </c:pt>
                <c:pt idx="18">
                  <c:v>0.83</c:v>
                </c:pt>
                <c:pt idx="19">
                  <c:v>0.27</c:v>
                </c:pt>
                <c:pt idx="20">
                  <c:v>0.42</c:v>
                </c:pt>
                <c:pt idx="21">
                  <c:v>1.94</c:v>
                </c:pt>
                <c:pt idx="22">
                  <c:v>2.41</c:v>
                </c:pt>
                <c:pt idx="23">
                  <c:v>3.62</c:v>
                </c:pt>
                <c:pt idx="24">
                  <c:v>2.2599999999999998</c:v>
                </c:pt>
                <c:pt idx="25">
                  <c:v>0.48</c:v>
                </c:pt>
                <c:pt idx="26">
                  <c:v>0.42</c:v>
                </c:pt>
                <c:pt idx="27">
                  <c:v>0.21</c:v>
                </c:pt>
                <c:pt idx="28">
                  <c:v>0.67</c:v>
                </c:pt>
                <c:pt idx="29">
                  <c:v>1.37</c:v>
                </c:pt>
                <c:pt idx="30">
                  <c:v>1.1100000000000001</c:v>
                </c:pt>
                <c:pt idx="31">
                  <c:v>2.67</c:v>
                </c:pt>
                <c:pt idx="32">
                  <c:v>2.5299999999999998</c:v>
                </c:pt>
                <c:pt idx="33">
                  <c:v>0.25</c:v>
                </c:pt>
                <c:pt idx="34">
                  <c:v>0.69</c:v>
                </c:pt>
                <c:pt idx="35">
                  <c:v>0.21</c:v>
                </c:pt>
                <c:pt idx="36">
                  <c:v>0.26</c:v>
                </c:pt>
                <c:pt idx="37">
                  <c:v>0.2</c:v>
                </c:pt>
                <c:pt idx="38">
                  <c:v>0.27</c:v>
                </c:pt>
                <c:pt idx="39">
                  <c:v>0.26</c:v>
                </c:pt>
                <c:pt idx="40">
                  <c:v>0.31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EE8-4F99-9D9E-84884E9AD0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99679263"/>
        <c:axId val="699686335"/>
      </c:scatterChart>
      <c:valAx>
        <c:axId val="699679263"/>
        <c:scaling>
          <c:orientation val="minMax"/>
          <c:min val="1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600" b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PEG</a:t>
                </a:r>
                <a:r>
                  <a:rPr lang="en-US" sz="1600" b="1" baseline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25%</a:t>
                </a:r>
                <a:endParaRPr lang="en-US" sz="1600" b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42312948153153351"/>
              <c:y val="0.928673456160677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99686335"/>
        <c:crosses val="autoZero"/>
        <c:crossBetween val="midCat"/>
      </c:valAx>
      <c:valAx>
        <c:axId val="699686335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600" b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PEG</a:t>
                </a:r>
                <a:r>
                  <a:rPr lang="en-US" sz="1600" b="1" baseline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30%</a:t>
                </a:r>
                <a:endParaRPr lang="en-US" sz="1600" b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4.6285635538406141E-4"/>
              <c:y val="0.403045529380879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99679263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Shoot</a:t>
            </a:r>
            <a:r>
              <a:rPr lang="en-US" sz="1600" b="1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length (SL)</a:t>
            </a:r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40949300087489071"/>
          <c:y val="1.388888888888888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7186394511735545"/>
          <c:y val="0.20248706241178921"/>
          <c:w val="0.79269306660856698"/>
          <c:h val="0.63667865917267619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1"/>
            <c:marker>
              <c:symbol val="circle"/>
              <c:size val="9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298F-4C22-A69F-64715EC20391}"/>
              </c:ext>
            </c:extLst>
          </c:dPt>
          <c:dPt>
            <c:idx val="21"/>
            <c:marker>
              <c:symbol val="circle"/>
              <c:size val="9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298F-4C22-A69F-64715EC20391}"/>
              </c:ext>
            </c:extLst>
          </c:dPt>
          <c:dPt>
            <c:idx val="32"/>
            <c:marker>
              <c:symbol val="circle"/>
              <c:size val="9"/>
              <c:spPr>
                <a:solidFill>
                  <a:schemeClr val="tx1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298F-4C22-A69F-64715EC20391}"/>
              </c:ext>
            </c:extLst>
          </c:dPt>
          <c:xVal>
            <c:numRef>
              <c:f>'scatter plot'!$S$2:$S$42</c:f>
              <c:numCache>
                <c:formatCode>General</c:formatCode>
                <c:ptCount val="41"/>
                <c:pt idx="0">
                  <c:v>1.95</c:v>
                </c:pt>
                <c:pt idx="1">
                  <c:v>2.13</c:v>
                </c:pt>
                <c:pt idx="2">
                  <c:v>1.01</c:v>
                </c:pt>
                <c:pt idx="3">
                  <c:v>0.93</c:v>
                </c:pt>
                <c:pt idx="4">
                  <c:v>0.25</c:v>
                </c:pt>
                <c:pt idx="5">
                  <c:v>0.57999999999999996</c:v>
                </c:pt>
                <c:pt idx="6">
                  <c:v>1.9</c:v>
                </c:pt>
                <c:pt idx="7">
                  <c:v>0.35</c:v>
                </c:pt>
                <c:pt idx="8">
                  <c:v>2.82</c:v>
                </c:pt>
                <c:pt idx="9">
                  <c:v>0.64</c:v>
                </c:pt>
                <c:pt idx="10">
                  <c:v>1.18</c:v>
                </c:pt>
                <c:pt idx="11">
                  <c:v>0.66</c:v>
                </c:pt>
                <c:pt idx="12">
                  <c:v>1.23</c:v>
                </c:pt>
                <c:pt idx="13">
                  <c:v>1.0900000000000001</c:v>
                </c:pt>
                <c:pt idx="14">
                  <c:v>1.9</c:v>
                </c:pt>
                <c:pt idx="15">
                  <c:v>0.59</c:v>
                </c:pt>
                <c:pt idx="16">
                  <c:v>1.17</c:v>
                </c:pt>
                <c:pt idx="17">
                  <c:v>0.95</c:v>
                </c:pt>
                <c:pt idx="18">
                  <c:v>0.48</c:v>
                </c:pt>
                <c:pt idx="19">
                  <c:v>0.34</c:v>
                </c:pt>
                <c:pt idx="20">
                  <c:v>0.38</c:v>
                </c:pt>
                <c:pt idx="21">
                  <c:v>0.46</c:v>
                </c:pt>
                <c:pt idx="22">
                  <c:v>0.18</c:v>
                </c:pt>
                <c:pt idx="23">
                  <c:v>0.27</c:v>
                </c:pt>
                <c:pt idx="24">
                  <c:v>0.43</c:v>
                </c:pt>
                <c:pt idx="25">
                  <c:v>0.31</c:v>
                </c:pt>
                <c:pt idx="26">
                  <c:v>0.31</c:v>
                </c:pt>
                <c:pt idx="27">
                  <c:v>0.33</c:v>
                </c:pt>
                <c:pt idx="28">
                  <c:v>0.26</c:v>
                </c:pt>
                <c:pt idx="29">
                  <c:v>0.35</c:v>
                </c:pt>
                <c:pt idx="30">
                  <c:v>0.32</c:v>
                </c:pt>
                <c:pt idx="31">
                  <c:v>0.72</c:v>
                </c:pt>
                <c:pt idx="32">
                  <c:v>0.55000000000000004</c:v>
                </c:pt>
                <c:pt idx="33">
                  <c:v>0.43</c:v>
                </c:pt>
                <c:pt idx="34">
                  <c:v>0.23</c:v>
                </c:pt>
                <c:pt idx="35">
                  <c:v>0.37</c:v>
                </c:pt>
                <c:pt idx="36">
                  <c:v>0.46</c:v>
                </c:pt>
                <c:pt idx="37">
                  <c:v>0.45</c:v>
                </c:pt>
                <c:pt idx="38">
                  <c:v>0.3</c:v>
                </c:pt>
                <c:pt idx="39">
                  <c:v>0.82</c:v>
                </c:pt>
                <c:pt idx="40">
                  <c:v>0.3</c:v>
                </c:pt>
              </c:numCache>
            </c:numRef>
          </c:xVal>
          <c:yVal>
            <c:numRef>
              <c:f>'scatter plot'!$T$2:$T$42</c:f>
              <c:numCache>
                <c:formatCode>General</c:formatCode>
                <c:ptCount val="41"/>
                <c:pt idx="0">
                  <c:v>0.22</c:v>
                </c:pt>
                <c:pt idx="1">
                  <c:v>0.41</c:v>
                </c:pt>
                <c:pt idx="2">
                  <c:v>0.08</c:v>
                </c:pt>
                <c:pt idx="3">
                  <c:v>0.16</c:v>
                </c:pt>
                <c:pt idx="4">
                  <c:v>0</c:v>
                </c:pt>
                <c:pt idx="5">
                  <c:v>0.05</c:v>
                </c:pt>
                <c:pt idx="6">
                  <c:v>0.17</c:v>
                </c:pt>
                <c:pt idx="7">
                  <c:v>0.25</c:v>
                </c:pt>
                <c:pt idx="8">
                  <c:v>0.21</c:v>
                </c:pt>
                <c:pt idx="9">
                  <c:v>0.15</c:v>
                </c:pt>
                <c:pt idx="10">
                  <c:v>0.23</c:v>
                </c:pt>
                <c:pt idx="11">
                  <c:v>0.08</c:v>
                </c:pt>
                <c:pt idx="12">
                  <c:v>0.04</c:v>
                </c:pt>
                <c:pt idx="13">
                  <c:v>0.02</c:v>
                </c:pt>
                <c:pt idx="14">
                  <c:v>0.13</c:v>
                </c:pt>
                <c:pt idx="15">
                  <c:v>0.25</c:v>
                </c:pt>
                <c:pt idx="16">
                  <c:v>0.02</c:v>
                </c:pt>
                <c:pt idx="17">
                  <c:v>0.04</c:v>
                </c:pt>
                <c:pt idx="18">
                  <c:v>7.0000000000000007E-2</c:v>
                </c:pt>
                <c:pt idx="19">
                  <c:v>0.03</c:v>
                </c:pt>
                <c:pt idx="20">
                  <c:v>0.09</c:v>
                </c:pt>
                <c:pt idx="21">
                  <c:v>0.28000000000000003</c:v>
                </c:pt>
                <c:pt idx="22">
                  <c:v>0.19</c:v>
                </c:pt>
                <c:pt idx="23">
                  <c:v>0.2</c:v>
                </c:pt>
                <c:pt idx="24">
                  <c:v>0.21</c:v>
                </c:pt>
                <c:pt idx="25">
                  <c:v>0.19</c:v>
                </c:pt>
                <c:pt idx="26">
                  <c:v>0.04</c:v>
                </c:pt>
                <c:pt idx="27">
                  <c:v>0.02</c:v>
                </c:pt>
                <c:pt idx="28">
                  <c:v>0.16</c:v>
                </c:pt>
                <c:pt idx="29">
                  <c:v>0.23</c:v>
                </c:pt>
                <c:pt idx="30">
                  <c:v>0.26</c:v>
                </c:pt>
                <c:pt idx="31">
                  <c:v>0.25</c:v>
                </c:pt>
                <c:pt idx="32">
                  <c:v>0.28999999999999998</c:v>
                </c:pt>
                <c:pt idx="33">
                  <c:v>0.04</c:v>
                </c:pt>
                <c:pt idx="34">
                  <c:v>0.18</c:v>
                </c:pt>
                <c:pt idx="35">
                  <c:v>0.01</c:v>
                </c:pt>
                <c:pt idx="36">
                  <c:v>0.11</c:v>
                </c:pt>
                <c:pt idx="37">
                  <c:v>0.01</c:v>
                </c:pt>
                <c:pt idx="38">
                  <c:v>0.01</c:v>
                </c:pt>
                <c:pt idx="39">
                  <c:v>0.09</c:v>
                </c:pt>
                <c:pt idx="40">
                  <c:v>0.15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AE8-42D4-805A-35E3A48EEC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02351519"/>
        <c:axId val="702353183"/>
      </c:scatterChart>
      <c:valAx>
        <c:axId val="702351519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600" b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PEG</a:t>
                </a:r>
                <a:r>
                  <a:rPr lang="en-US" sz="1600" b="1" baseline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25 %</a:t>
                </a:r>
                <a:endParaRPr lang="en-US" sz="1600" b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702353183"/>
        <c:crosses val="autoZero"/>
        <c:crossBetween val="midCat"/>
      </c:valAx>
      <c:valAx>
        <c:axId val="702353183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600" b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PEG</a:t>
                </a:r>
                <a:r>
                  <a:rPr lang="en-US" sz="1600" b="1" baseline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30 %</a:t>
                </a:r>
                <a:endParaRPr lang="en-US" sz="1600" b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9.7773760756076026E-3"/>
              <c:y val="0.3538755946063268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702351519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Shoot</a:t>
            </a:r>
            <a:r>
              <a:rPr lang="en-US" sz="1600" b="1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–root length/ ratio (SRR)</a:t>
            </a:r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27842230077893115"/>
          <c:y val="2.020468321374918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6130477339336294"/>
          <c:y val="0.1996006790955393"/>
          <c:w val="0.78837575589544784"/>
          <c:h val="0.63379227585642628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7"/>
            <c:marker>
              <c:symbol val="circle"/>
              <c:size val="9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91A8-428B-A83E-6F979AA270C7}"/>
              </c:ext>
            </c:extLst>
          </c:dPt>
          <c:dPt>
            <c:idx val="25"/>
            <c:marker>
              <c:symbol val="circle"/>
              <c:size val="9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3-91A8-428B-A83E-6F979AA270C7}"/>
              </c:ext>
            </c:extLst>
          </c:dPt>
          <c:dPt>
            <c:idx val="36"/>
            <c:marker>
              <c:symbol val="circle"/>
              <c:size val="9"/>
              <c:spPr>
                <a:solidFill>
                  <a:schemeClr val="tx1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91A8-428B-A83E-6F979AA270C7}"/>
              </c:ext>
            </c:extLst>
          </c:dPt>
          <c:xVal>
            <c:numRef>
              <c:f>'scatter plot'!$W$2:$W$42</c:f>
              <c:numCache>
                <c:formatCode>General</c:formatCode>
                <c:ptCount val="41"/>
                <c:pt idx="0">
                  <c:v>0.33</c:v>
                </c:pt>
                <c:pt idx="1">
                  <c:v>0.26</c:v>
                </c:pt>
                <c:pt idx="2">
                  <c:v>0.17</c:v>
                </c:pt>
                <c:pt idx="3">
                  <c:v>0.14000000000000001</c:v>
                </c:pt>
                <c:pt idx="4">
                  <c:v>0.06</c:v>
                </c:pt>
                <c:pt idx="5">
                  <c:v>0.12</c:v>
                </c:pt>
                <c:pt idx="6">
                  <c:v>0.39</c:v>
                </c:pt>
                <c:pt idx="7">
                  <c:v>0.09</c:v>
                </c:pt>
                <c:pt idx="8">
                  <c:v>0.37</c:v>
                </c:pt>
                <c:pt idx="9">
                  <c:v>0.14000000000000001</c:v>
                </c:pt>
                <c:pt idx="10">
                  <c:v>0.22</c:v>
                </c:pt>
                <c:pt idx="11">
                  <c:v>0.09</c:v>
                </c:pt>
                <c:pt idx="12">
                  <c:v>0.33</c:v>
                </c:pt>
                <c:pt idx="13">
                  <c:v>0.24</c:v>
                </c:pt>
                <c:pt idx="14">
                  <c:v>0.25</c:v>
                </c:pt>
                <c:pt idx="15">
                  <c:v>0.11</c:v>
                </c:pt>
                <c:pt idx="16">
                  <c:v>0.14000000000000001</c:v>
                </c:pt>
                <c:pt idx="17">
                  <c:v>0.22</c:v>
                </c:pt>
                <c:pt idx="18">
                  <c:v>0.13</c:v>
                </c:pt>
                <c:pt idx="19">
                  <c:v>0.12</c:v>
                </c:pt>
                <c:pt idx="20">
                  <c:v>0.15</c:v>
                </c:pt>
                <c:pt idx="21">
                  <c:v>0.09</c:v>
                </c:pt>
                <c:pt idx="22">
                  <c:v>0.04</c:v>
                </c:pt>
                <c:pt idx="23">
                  <c:v>0.08</c:v>
                </c:pt>
                <c:pt idx="24">
                  <c:v>0.11</c:v>
                </c:pt>
                <c:pt idx="25">
                  <c:v>0.09</c:v>
                </c:pt>
                <c:pt idx="26">
                  <c:v>0.04</c:v>
                </c:pt>
                <c:pt idx="27">
                  <c:v>0.14000000000000001</c:v>
                </c:pt>
                <c:pt idx="28">
                  <c:v>0.13</c:v>
                </c:pt>
                <c:pt idx="29">
                  <c:v>0.12</c:v>
                </c:pt>
                <c:pt idx="30">
                  <c:v>0.15</c:v>
                </c:pt>
                <c:pt idx="31">
                  <c:v>0.13</c:v>
                </c:pt>
                <c:pt idx="32">
                  <c:v>0.08</c:v>
                </c:pt>
                <c:pt idx="33">
                  <c:v>0.06</c:v>
                </c:pt>
                <c:pt idx="34">
                  <c:v>0.06</c:v>
                </c:pt>
                <c:pt idx="35">
                  <c:v>7.0000000000000007E-2</c:v>
                </c:pt>
                <c:pt idx="36">
                  <c:v>0.08</c:v>
                </c:pt>
                <c:pt idx="37">
                  <c:v>0.24</c:v>
                </c:pt>
                <c:pt idx="38">
                  <c:v>0.05</c:v>
                </c:pt>
                <c:pt idx="39">
                  <c:v>0.13</c:v>
                </c:pt>
                <c:pt idx="40">
                  <c:v>7.0000000000000007E-2</c:v>
                </c:pt>
              </c:numCache>
            </c:numRef>
          </c:xVal>
          <c:yVal>
            <c:numRef>
              <c:f>'scatter plot'!$X$2:$X$42</c:f>
              <c:numCache>
                <c:formatCode>General</c:formatCode>
                <c:ptCount val="41"/>
                <c:pt idx="0">
                  <c:v>0.14000000000000001</c:v>
                </c:pt>
                <c:pt idx="1">
                  <c:v>0.11</c:v>
                </c:pt>
                <c:pt idx="2">
                  <c:v>7.0000000000000007E-2</c:v>
                </c:pt>
                <c:pt idx="3">
                  <c:v>0.11</c:v>
                </c:pt>
                <c:pt idx="4">
                  <c:v>0</c:v>
                </c:pt>
                <c:pt idx="5">
                  <c:v>0.03</c:v>
                </c:pt>
                <c:pt idx="6">
                  <c:v>0.11</c:v>
                </c:pt>
                <c:pt idx="7">
                  <c:v>0.68</c:v>
                </c:pt>
                <c:pt idx="8">
                  <c:v>0.08</c:v>
                </c:pt>
                <c:pt idx="9">
                  <c:v>0.08</c:v>
                </c:pt>
                <c:pt idx="10">
                  <c:v>0.21</c:v>
                </c:pt>
                <c:pt idx="11">
                  <c:v>0.06</c:v>
                </c:pt>
                <c:pt idx="12">
                  <c:v>0.04</c:v>
                </c:pt>
                <c:pt idx="13">
                  <c:v>0.02</c:v>
                </c:pt>
                <c:pt idx="14">
                  <c:v>0.06</c:v>
                </c:pt>
                <c:pt idx="15">
                  <c:v>0.13</c:v>
                </c:pt>
                <c:pt idx="16">
                  <c:v>0.19</c:v>
                </c:pt>
                <c:pt idx="17">
                  <c:v>0.05</c:v>
                </c:pt>
                <c:pt idx="18">
                  <c:v>0.08</c:v>
                </c:pt>
                <c:pt idx="19">
                  <c:v>0.09</c:v>
                </c:pt>
                <c:pt idx="20">
                  <c:v>0.22</c:v>
                </c:pt>
                <c:pt idx="21">
                  <c:v>0.15</c:v>
                </c:pt>
                <c:pt idx="22">
                  <c:v>0.08</c:v>
                </c:pt>
                <c:pt idx="23">
                  <c:v>0.06</c:v>
                </c:pt>
                <c:pt idx="24">
                  <c:v>0.1</c:v>
                </c:pt>
                <c:pt idx="25">
                  <c:v>0.57999999999999996</c:v>
                </c:pt>
                <c:pt idx="26">
                  <c:v>0.06</c:v>
                </c:pt>
                <c:pt idx="27">
                  <c:v>0.1</c:v>
                </c:pt>
                <c:pt idx="28">
                  <c:v>0.25</c:v>
                </c:pt>
                <c:pt idx="29">
                  <c:v>0.17</c:v>
                </c:pt>
                <c:pt idx="30">
                  <c:v>0.23</c:v>
                </c:pt>
                <c:pt idx="31">
                  <c:v>0.09</c:v>
                </c:pt>
                <c:pt idx="32">
                  <c:v>0.12</c:v>
                </c:pt>
                <c:pt idx="33">
                  <c:v>0.13</c:v>
                </c:pt>
                <c:pt idx="34">
                  <c:v>0.27</c:v>
                </c:pt>
                <c:pt idx="35">
                  <c:v>0.05</c:v>
                </c:pt>
                <c:pt idx="36">
                  <c:v>0.64</c:v>
                </c:pt>
                <c:pt idx="37">
                  <c:v>0.03</c:v>
                </c:pt>
                <c:pt idx="38">
                  <c:v>0.02</c:v>
                </c:pt>
                <c:pt idx="39">
                  <c:v>0.32</c:v>
                </c:pt>
                <c:pt idx="40">
                  <c:v>0.48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1A8-428B-A83E-6F979AA270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05190879"/>
        <c:axId val="705201279"/>
      </c:scatterChart>
      <c:valAx>
        <c:axId val="705190879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PEG 25%</a:t>
                </a:r>
              </a:p>
            </c:rich>
          </c:tx>
          <c:layout>
            <c:manualLayout>
              <c:xMode val="edge"/>
              <c:yMode val="edge"/>
              <c:x val="0.41932424155673087"/>
              <c:y val="0.8991181564450885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705201279"/>
        <c:crosses val="autoZero"/>
        <c:crossBetween val="midCat"/>
      </c:valAx>
      <c:valAx>
        <c:axId val="705201279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PEG</a:t>
                </a:r>
                <a:r>
                  <a:rPr lang="en-US" sz="1600" b="1" baseline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30%</a:t>
                </a:r>
                <a:endParaRPr lang="en-US" sz="1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5.0956426036647302E-3"/>
              <c:y val="0.3587517642165742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705190879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Fresh</a:t>
            </a:r>
            <a:r>
              <a:rPr lang="en-US" sz="1600" b="1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biomass weight (FBW)</a:t>
            </a:r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25423110359716022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44718324668308"/>
          <c:y val="0.22990436430542607"/>
          <c:w val="0.79805276106113709"/>
          <c:h val="0.59648199177597361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23"/>
            <c:marker>
              <c:symbol val="circle"/>
              <c:size val="9"/>
              <c:spPr>
                <a:solidFill>
                  <a:schemeClr val="tx1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4B71-40A3-A881-4C71F6CB750A}"/>
              </c:ext>
            </c:extLst>
          </c:dPt>
          <c:dPt>
            <c:idx val="24"/>
            <c:marker>
              <c:symbol val="circle"/>
              <c:size val="9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3-4B71-40A3-A881-4C71F6CB750A}"/>
              </c:ext>
            </c:extLst>
          </c:dPt>
          <c:dPt>
            <c:idx val="29"/>
            <c:marker>
              <c:symbol val="circle"/>
              <c:size val="9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4B71-40A3-A881-4C71F6CB750A}"/>
              </c:ext>
            </c:extLst>
          </c:dPt>
          <c:xVal>
            <c:numRef>
              <c:f>'scatter plot'!$AA$2:$AA$42</c:f>
              <c:numCache>
                <c:formatCode>General</c:formatCode>
                <c:ptCount val="41"/>
                <c:pt idx="0">
                  <c:v>3.98</c:v>
                </c:pt>
                <c:pt idx="1">
                  <c:v>3.38</c:v>
                </c:pt>
                <c:pt idx="2">
                  <c:v>4.1100000000000003</c:v>
                </c:pt>
                <c:pt idx="3">
                  <c:v>2.68</c:v>
                </c:pt>
                <c:pt idx="4">
                  <c:v>1.59</c:v>
                </c:pt>
                <c:pt idx="5">
                  <c:v>2.79</c:v>
                </c:pt>
                <c:pt idx="6">
                  <c:v>2.64</c:v>
                </c:pt>
                <c:pt idx="7">
                  <c:v>2.39</c:v>
                </c:pt>
                <c:pt idx="8">
                  <c:v>4.1399999999999997</c:v>
                </c:pt>
                <c:pt idx="9">
                  <c:v>1.72</c:v>
                </c:pt>
                <c:pt idx="10">
                  <c:v>4.13</c:v>
                </c:pt>
                <c:pt idx="11">
                  <c:v>2.81</c:v>
                </c:pt>
                <c:pt idx="12">
                  <c:v>2.25</c:v>
                </c:pt>
                <c:pt idx="13">
                  <c:v>2.11</c:v>
                </c:pt>
                <c:pt idx="14">
                  <c:v>3.34</c:v>
                </c:pt>
                <c:pt idx="15">
                  <c:v>2.64</c:v>
                </c:pt>
                <c:pt idx="16">
                  <c:v>1.86</c:v>
                </c:pt>
                <c:pt idx="17">
                  <c:v>2.08</c:v>
                </c:pt>
                <c:pt idx="18">
                  <c:v>1.7</c:v>
                </c:pt>
                <c:pt idx="19">
                  <c:v>1.75</c:v>
                </c:pt>
                <c:pt idx="20">
                  <c:v>1.55</c:v>
                </c:pt>
                <c:pt idx="21">
                  <c:v>2.04</c:v>
                </c:pt>
                <c:pt idx="22">
                  <c:v>2.21</c:v>
                </c:pt>
                <c:pt idx="23">
                  <c:v>2.48</c:v>
                </c:pt>
                <c:pt idx="24">
                  <c:v>2.35</c:v>
                </c:pt>
                <c:pt idx="25">
                  <c:v>2.98</c:v>
                </c:pt>
                <c:pt idx="26">
                  <c:v>2.69</c:v>
                </c:pt>
                <c:pt idx="27">
                  <c:v>2.2200000000000002</c:v>
                </c:pt>
                <c:pt idx="28">
                  <c:v>1.84</c:v>
                </c:pt>
                <c:pt idx="29">
                  <c:v>2.94</c:v>
                </c:pt>
                <c:pt idx="30">
                  <c:v>1.29</c:v>
                </c:pt>
                <c:pt idx="31">
                  <c:v>2.0499999999999998</c:v>
                </c:pt>
                <c:pt idx="32">
                  <c:v>2.2000000000000002</c:v>
                </c:pt>
                <c:pt idx="33">
                  <c:v>2.2000000000000002</c:v>
                </c:pt>
                <c:pt idx="34">
                  <c:v>1.64</c:v>
                </c:pt>
                <c:pt idx="35">
                  <c:v>2.19</c:v>
                </c:pt>
                <c:pt idx="36">
                  <c:v>2.19</c:v>
                </c:pt>
                <c:pt idx="37">
                  <c:v>1.78</c:v>
                </c:pt>
                <c:pt idx="38">
                  <c:v>1.99</c:v>
                </c:pt>
                <c:pt idx="39">
                  <c:v>1.5</c:v>
                </c:pt>
                <c:pt idx="40">
                  <c:v>1.51</c:v>
                </c:pt>
              </c:numCache>
            </c:numRef>
          </c:xVal>
          <c:yVal>
            <c:numRef>
              <c:f>'scatter plot'!$AB$2:$AB$42</c:f>
              <c:numCache>
                <c:formatCode>General</c:formatCode>
                <c:ptCount val="41"/>
                <c:pt idx="0">
                  <c:v>1.32</c:v>
                </c:pt>
                <c:pt idx="1">
                  <c:v>1.55</c:v>
                </c:pt>
                <c:pt idx="2">
                  <c:v>1.37</c:v>
                </c:pt>
                <c:pt idx="3">
                  <c:v>1.33</c:v>
                </c:pt>
                <c:pt idx="4">
                  <c:v>0.78</c:v>
                </c:pt>
                <c:pt idx="5">
                  <c:v>1.19</c:v>
                </c:pt>
                <c:pt idx="6">
                  <c:v>0.92</c:v>
                </c:pt>
                <c:pt idx="7">
                  <c:v>0.87</c:v>
                </c:pt>
                <c:pt idx="8">
                  <c:v>1.73</c:v>
                </c:pt>
                <c:pt idx="9">
                  <c:v>0.77</c:v>
                </c:pt>
                <c:pt idx="10">
                  <c:v>1.18</c:v>
                </c:pt>
                <c:pt idx="11">
                  <c:v>1.1499999999999999</c:v>
                </c:pt>
                <c:pt idx="12">
                  <c:v>0.6</c:v>
                </c:pt>
                <c:pt idx="13">
                  <c:v>1.01</c:v>
                </c:pt>
                <c:pt idx="14">
                  <c:v>1.1399999999999999</c:v>
                </c:pt>
                <c:pt idx="15">
                  <c:v>1.1299999999999999</c:v>
                </c:pt>
                <c:pt idx="16">
                  <c:v>0.67</c:v>
                </c:pt>
                <c:pt idx="17">
                  <c:v>1.1200000000000001</c:v>
                </c:pt>
                <c:pt idx="18">
                  <c:v>0.75</c:v>
                </c:pt>
                <c:pt idx="19">
                  <c:v>0.87</c:v>
                </c:pt>
                <c:pt idx="20">
                  <c:v>0.83</c:v>
                </c:pt>
                <c:pt idx="21">
                  <c:v>1.47</c:v>
                </c:pt>
                <c:pt idx="22">
                  <c:v>1.86</c:v>
                </c:pt>
                <c:pt idx="23">
                  <c:v>2.06</c:v>
                </c:pt>
                <c:pt idx="24">
                  <c:v>1.89</c:v>
                </c:pt>
                <c:pt idx="25">
                  <c:v>1.73</c:v>
                </c:pt>
                <c:pt idx="26">
                  <c:v>1.49</c:v>
                </c:pt>
                <c:pt idx="27">
                  <c:v>0.82</c:v>
                </c:pt>
                <c:pt idx="28">
                  <c:v>1.52</c:v>
                </c:pt>
                <c:pt idx="29">
                  <c:v>2.15</c:v>
                </c:pt>
                <c:pt idx="30">
                  <c:v>1.28</c:v>
                </c:pt>
                <c:pt idx="31">
                  <c:v>1.86</c:v>
                </c:pt>
                <c:pt idx="32">
                  <c:v>1.89</c:v>
                </c:pt>
                <c:pt idx="33">
                  <c:v>1.1599999999999999</c:v>
                </c:pt>
                <c:pt idx="34">
                  <c:v>1.43</c:v>
                </c:pt>
                <c:pt idx="35">
                  <c:v>0.83</c:v>
                </c:pt>
                <c:pt idx="36">
                  <c:v>1.18</c:v>
                </c:pt>
                <c:pt idx="37">
                  <c:v>0.63</c:v>
                </c:pt>
                <c:pt idx="38">
                  <c:v>0.94</c:v>
                </c:pt>
                <c:pt idx="39">
                  <c:v>0.89</c:v>
                </c:pt>
                <c:pt idx="40">
                  <c:v>0.85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B71-40A3-A881-4C71F6CB75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95725951"/>
        <c:axId val="495723871"/>
      </c:scatterChart>
      <c:valAx>
        <c:axId val="495725951"/>
        <c:scaling>
          <c:orientation val="minMax"/>
          <c:min val="1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PEG 25%</a:t>
                </a:r>
              </a:p>
            </c:rich>
          </c:tx>
          <c:layout>
            <c:manualLayout>
              <c:xMode val="edge"/>
              <c:yMode val="edge"/>
              <c:x val="0.34233566993994952"/>
              <c:y val="0.9054188412711835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95723871"/>
        <c:crosses val="autoZero"/>
        <c:crossBetween val="midCat"/>
      </c:valAx>
      <c:valAx>
        <c:axId val="495723871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PEG</a:t>
                </a:r>
                <a:r>
                  <a:rPr lang="en-US" sz="1600" b="1" baseline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30%</a:t>
                </a:r>
                <a:endParaRPr lang="en-US" sz="1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"/>
              <c:y val="0.3183814523184601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95725951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Dry</a:t>
            </a:r>
            <a:r>
              <a:rPr lang="en-US" sz="1600" b="1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biomass weight(DBW)</a:t>
            </a:r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7968044755057264"/>
          <c:y val="3.120374998939027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7895775008647716"/>
          <c:y val="0.22373557803774205"/>
          <c:w val="0.76669262571409158"/>
          <c:h val="0.60989170042791796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2"/>
            <c:marker>
              <c:symbol val="circle"/>
              <c:size val="9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3-75F0-4801-8D35-F2CE6C1E885E}"/>
              </c:ext>
            </c:extLst>
          </c:dPt>
          <c:dPt>
            <c:idx val="25"/>
            <c:marker>
              <c:symbol val="circle"/>
              <c:size val="9"/>
              <c:spPr>
                <a:solidFill>
                  <a:schemeClr val="tx1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75F0-4801-8D35-F2CE6C1E885E}"/>
              </c:ext>
            </c:extLst>
          </c:dPt>
          <c:dPt>
            <c:idx val="29"/>
            <c:marker>
              <c:symbol val="circle"/>
              <c:size val="9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75F0-4801-8D35-F2CE6C1E885E}"/>
              </c:ext>
            </c:extLst>
          </c:dPt>
          <c:xVal>
            <c:numRef>
              <c:f>'scatter plot'!$AE$2:$AE$42</c:f>
              <c:numCache>
                <c:formatCode>General</c:formatCode>
                <c:ptCount val="41"/>
                <c:pt idx="0">
                  <c:v>2.67</c:v>
                </c:pt>
                <c:pt idx="1">
                  <c:v>0.63</c:v>
                </c:pt>
                <c:pt idx="2">
                  <c:v>0.69</c:v>
                </c:pt>
                <c:pt idx="3">
                  <c:v>0.67</c:v>
                </c:pt>
                <c:pt idx="4">
                  <c:v>0.57999999999999996</c:v>
                </c:pt>
                <c:pt idx="5">
                  <c:v>0.7</c:v>
                </c:pt>
                <c:pt idx="6">
                  <c:v>0.56000000000000005</c:v>
                </c:pt>
                <c:pt idx="7">
                  <c:v>0.89</c:v>
                </c:pt>
                <c:pt idx="8">
                  <c:v>0.88</c:v>
                </c:pt>
                <c:pt idx="9">
                  <c:v>0.45</c:v>
                </c:pt>
                <c:pt idx="10">
                  <c:v>0.66</c:v>
                </c:pt>
                <c:pt idx="11">
                  <c:v>0.65</c:v>
                </c:pt>
                <c:pt idx="12">
                  <c:v>0.64</c:v>
                </c:pt>
                <c:pt idx="13">
                  <c:v>0.62</c:v>
                </c:pt>
                <c:pt idx="14">
                  <c:v>0.57999999999999996</c:v>
                </c:pt>
                <c:pt idx="15">
                  <c:v>0.55000000000000004</c:v>
                </c:pt>
                <c:pt idx="16">
                  <c:v>0.47</c:v>
                </c:pt>
                <c:pt idx="17">
                  <c:v>0.56999999999999995</c:v>
                </c:pt>
                <c:pt idx="18">
                  <c:v>0.45</c:v>
                </c:pt>
                <c:pt idx="19">
                  <c:v>0.64</c:v>
                </c:pt>
                <c:pt idx="20">
                  <c:v>0.56999999999999995</c:v>
                </c:pt>
                <c:pt idx="21">
                  <c:v>0.78</c:v>
                </c:pt>
                <c:pt idx="22">
                  <c:v>0.8</c:v>
                </c:pt>
                <c:pt idx="23">
                  <c:v>1.05</c:v>
                </c:pt>
                <c:pt idx="24">
                  <c:v>0.69</c:v>
                </c:pt>
                <c:pt idx="25">
                  <c:v>0.94</c:v>
                </c:pt>
                <c:pt idx="26">
                  <c:v>0.88</c:v>
                </c:pt>
                <c:pt idx="27">
                  <c:v>0.8</c:v>
                </c:pt>
                <c:pt idx="28">
                  <c:v>0.68</c:v>
                </c:pt>
                <c:pt idx="29">
                  <c:v>0.91</c:v>
                </c:pt>
                <c:pt idx="30">
                  <c:v>0.42</c:v>
                </c:pt>
                <c:pt idx="31">
                  <c:v>0.64</c:v>
                </c:pt>
                <c:pt idx="32">
                  <c:v>0.64</c:v>
                </c:pt>
                <c:pt idx="33">
                  <c:v>0.69</c:v>
                </c:pt>
                <c:pt idx="34">
                  <c:v>0.56999999999999995</c:v>
                </c:pt>
                <c:pt idx="35">
                  <c:v>0.73</c:v>
                </c:pt>
                <c:pt idx="36">
                  <c:v>0.57999999999999996</c:v>
                </c:pt>
                <c:pt idx="37">
                  <c:v>0.66</c:v>
                </c:pt>
                <c:pt idx="38">
                  <c:v>0.57999999999999996</c:v>
                </c:pt>
                <c:pt idx="39">
                  <c:v>0.47</c:v>
                </c:pt>
                <c:pt idx="40">
                  <c:v>0.45</c:v>
                </c:pt>
              </c:numCache>
            </c:numRef>
          </c:xVal>
          <c:yVal>
            <c:numRef>
              <c:f>'scatter plot'!$AF$2:$AF$42</c:f>
              <c:numCache>
                <c:formatCode>General</c:formatCode>
                <c:ptCount val="41"/>
                <c:pt idx="0">
                  <c:v>0.75</c:v>
                </c:pt>
                <c:pt idx="1">
                  <c:v>0.51</c:v>
                </c:pt>
                <c:pt idx="2">
                  <c:v>0.82</c:v>
                </c:pt>
                <c:pt idx="3">
                  <c:v>0.7</c:v>
                </c:pt>
                <c:pt idx="4">
                  <c:v>0.5</c:v>
                </c:pt>
                <c:pt idx="5">
                  <c:v>0.63</c:v>
                </c:pt>
                <c:pt idx="6">
                  <c:v>0.53</c:v>
                </c:pt>
                <c:pt idx="7">
                  <c:v>0.56999999999999995</c:v>
                </c:pt>
                <c:pt idx="8">
                  <c:v>0.72</c:v>
                </c:pt>
                <c:pt idx="9">
                  <c:v>0.39</c:v>
                </c:pt>
                <c:pt idx="10">
                  <c:v>0.59</c:v>
                </c:pt>
                <c:pt idx="11">
                  <c:v>0.72</c:v>
                </c:pt>
                <c:pt idx="12">
                  <c:v>0.38</c:v>
                </c:pt>
                <c:pt idx="13">
                  <c:v>0.61</c:v>
                </c:pt>
                <c:pt idx="14">
                  <c:v>0.57999999999999996</c:v>
                </c:pt>
                <c:pt idx="15">
                  <c:v>0.47</c:v>
                </c:pt>
                <c:pt idx="16">
                  <c:v>0.43</c:v>
                </c:pt>
                <c:pt idx="17">
                  <c:v>0.69</c:v>
                </c:pt>
                <c:pt idx="18">
                  <c:v>0.44</c:v>
                </c:pt>
                <c:pt idx="19">
                  <c:v>0.56999999999999995</c:v>
                </c:pt>
                <c:pt idx="20">
                  <c:v>0.55000000000000004</c:v>
                </c:pt>
                <c:pt idx="21">
                  <c:v>0.64</c:v>
                </c:pt>
                <c:pt idx="22">
                  <c:v>0.75</c:v>
                </c:pt>
                <c:pt idx="23">
                  <c:v>0.79</c:v>
                </c:pt>
                <c:pt idx="24">
                  <c:v>0.78</c:v>
                </c:pt>
                <c:pt idx="25">
                  <c:v>0.85</c:v>
                </c:pt>
                <c:pt idx="26">
                  <c:v>0.6</c:v>
                </c:pt>
                <c:pt idx="27">
                  <c:v>0.55000000000000004</c:v>
                </c:pt>
                <c:pt idx="28">
                  <c:v>0.62</c:v>
                </c:pt>
                <c:pt idx="29">
                  <c:v>0.91</c:v>
                </c:pt>
                <c:pt idx="30">
                  <c:v>0.53</c:v>
                </c:pt>
                <c:pt idx="31">
                  <c:v>0.69</c:v>
                </c:pt>
                <c:pt idx="32">
                  <c:v>0.7</c:v>
                </c:pt>
                <c:pt idx="33">
                  <c:v>0.63</c:v>
                </c:pt>
                <c:pt idx="34">
                  <c:v>0.47</c:v>
                </c:pt>
                <c:pt idx="35">
                  <c:v>0.42</c:v>
                </c:pt>
                <c:pt idx="36">
                  <c:v>0.69</c:v>
                </c:pt>
                <c:pt idx="37">
                  <c:v>0.39</c:v>
                </c:pt>
                <c:pt idx="38">
                  <c:v>0.52</c:v>
                </c:pt>
                <c:pt idx="39">
                  <c:v>0.51</c:v>
                </c:pt>
                <c:pt idx="40">
                  <c:v>0.53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5F0-4801-8D35-F2CE6C1E88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99670111"/>
        <c:axId val="699670943"/>
      </c:scatterChart>
      <c:valAx>
        <c:axId val="699670111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PEG</a:t>
                </a:r>
                <a:r>
                  <a:rPr lang="en-US" sz="1600" b="1" baseline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25%</a:t>
                </a:r>
                <a:endParaRPr lang="en-US" sz="1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37976145054079691"/>
              <c:y val="0.910726691562985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99670943"/>
        <c:crosses val="autoZero"/>
        <c:crossBetween val="midCat"/>
      </c:valAx>
      <c:valAx>
        <c:axId val="699670943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PEG</a:t>
                </a:r>
                <a:r>
                  <a:rPr lang="en-US" sz="1600" b="1" baseline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30%</a:t>
                </a:r>
                <a:endParaRPr lang="en-US" sz="1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"/>
              <c:y val="0.3949170721813989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99670111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0.30946</cdr:x>
      <cdr:y>0.38137</cdr:y>
    </cdr:from>
    <cdr:to>
      <cdr:x>0.5</cdr:x>
      <cdr:y>0.44124</cdr:y>
    </cdr:to>
    <cdr:sp macro="" textlink="">
      <cdr:nvSpPr>
        <cdr:cNvPr id="2" name="Google Shape;107;p3">
          <a:extLst xmlns:a="http://schemas.openxmlformats.org/drawingml/2006/main">
            <a:ext uri="{FF2B5EF4-FFF2-40B4-BE49-F238E27FC236}">
              <a16:creationId xmlns:a16="http://schemas.microsoft.com/office/drawing/2014/main" id="{1FA8BC02-5D39-B74C-17FF-942B67793F05}"/>
            </a:ext>
          </a:extLst>
        </cdr:cNvPr>
        <cdr:cNvSpPr txBox="1"/>
      </cdr:nvSpPr>
      <cdr:spPr>
        <a:xfrm xmlns:a="http://schemas.openxmlformats.org/drawingml/2006/main">
          <a:off x="1833017" y="1899557"/>
          <a:ext cx="1128600" cy="298233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9525" cap="flat" cmpd="sng">
          <a:solidFill>
            <a:schemeClr val="bg1"/>
          </a:solidFill>
          <a:prstDash val="solid"/>
          <a:round/>
          <a:headEnd type="none" w="sm" len="sm"/>
          <a:tailEnd type="none" w="sm" len="sm"/>
        </a:ln>
      </cdr:spPr>
      <cdr:txBody>
        <a:bodyPr xmlns:a="http://schemas.openxmlformats.org/drawingml/2006/main" spcFirstLastPara="1" wrap="square" lIns="91425" tIns="45700" rIns="91425" bIns="45700" anchor="t" anchorCtr="0">
          <a:noAutofit/>
        </a:bodyPr>
        <a:lstStyle xmlns:a="http://schemas.openxmlformats.org/drawingml/2006/main">
          <a:defPPr marR="0" lvl="0" algn="l" rtl="0">
            <a:lnSpc>
              <a:spcPct val="100000"/>
            </a:lnSpc>
            <a:spcBef>
              <a:spcPts val="0"/>
            </a:spcBef>
            <a:spcAft>
              <a:spcPts val="0"/>
            </a:spcAft>
          </a:defPPr>
          <a:lvl1pPr marR="0" lvl="0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1pPr>
          <a:lvl2pPr marR="0" lvl="1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2pPr>
          <a:lvl3pPr marR="0" lvl="2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3pPr>
          <a:lvl4pPr marR="0" lvl="3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4pPr>
          <a:lvl5pPr marR="0" lvl="4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5pPr>
          <a:lvl6pPr marR="0" lvl="5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6pPr>
          <a:lvl7pPr marR="0" lvl="6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7pPr>
          <a:lvl8pPr marR="0" lvl="7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8pPr>
          <a:lvl9pPr marR="0" lvl="8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9pPr>
        </a:lstStyle>
        <a:p xmlns:a="http://schemas.openxmlformats.org/drawingml/2006/main">
          <a:pPr marL="0" marR="0" lvl="0" indent="0" algn="l" rtl="0">
            <a:spcBef>
              <a:spcPts val="0"/>
            </a:spcBef>
            <a:spcAft>
              <a:spcPts val="0"/>
            </a:spcAft>
            <a:buNone/>
          </a:pPr>
          <a:r>
            <a:rPr lang="en-US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Pirotriks-28</a:t>
          </a:r>
          <a:endParaRPr b="1" dirty="0">
            <a:solidFill>
              <a:srgbClr val="00B05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0.79223</cdr:x>
      <cdr:y>0.16649</cdr:y>
    </cdr:from>
    <cdr:to>
      <cdr:x>0.97256</cdr:x>
      <cdr:y>0.24745</cdr:y>
    </cdr:to>
    <cdr:sp macro="" textlink="">
      <cdr:nvSpPr>
        <cdr:cNvPr id="2" name="TextBox 3">
          <a:extLst xmlns:a="http://schemas.openxmlformats.org/drawingml/2006/main">
            <a:ext uri="{FF2B5EF4-FFF2-40B4-BE49-F238E27FC236}">
              <a16:creationId xmlns:a16="http://schemas.microsoft.com/office/drawing/2014/main" id="{8367A3B1-3EBE-99CA-5BD4-EA0D3E4991E7}"/>
            </a:ext>
          </a:extLst>
        </cdr:cNvPr>
        <cdr:cNvSpPr txBox="1"/>
      </cdr:nvSpPr>
      <cdr:spPr>
        <a:xfrm xmlns:a="http://schemas.openxmlformats.org/drawingml/2006/main">
          <a:off x="4302058" y="751578"/>
          <a:ext cx="979292" cy="365444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solidFill>
            <a:schemeClr val="bg1"/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Citr15314</a:t>
          </a:r>
        </a:p>
      </cdr:txBody>
    </cdr:sp>
  </cdr:relSizeAnchor>
  <cdr:relSizeAnchor xmlns:cdr="http://schemas.openxmlformats.org/drawingml/2006/chartDrawing">
    <cdr:from>
      <cdr:x>0.5584</cdr:x>
      <cdr:y>0.21911</cdr:y>
    </cdr:from>
    <cdr:to>
      <cdr:x>0.78456</cdr:x>
      <cdr:y>0.30952</cdr:y>
    </cdr:to>
    <cdr:sp macro="" textlink="">
      <cdr:nvSpPr>
        <cdr:cNvPr id="3" name="TextBox 3">
          <a:extLst xmlns:a="http://schemas.openxmlformats.org/drawingml/2006/main">
            <a:ext uri="{FF2B5EF4-FFF2-40B4-BE49-F238E27FC236}">
              <a16:creationId xmlns:a16="http://schemas.microsoft.com/office/drawing/2014/main" id="{8367A3B1-3EBE-99CA-5BD4-EA0D3E4991E7}"/>
            </a:ext>
          </a:extLst>
        </cdr:cNvPr>
        <cdr:cNvSpPr txBox="1"/>
      </cdr:nvSpPr>
      <cdr:spPr>
        <a:xfrm xmlns:a="http://schemas.openxmlformats.org/drawingml/2006/main">
          <a:off x="3032325" y="989127"/>
          <a:ext cx="1228133" cy="408101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solidFill>
            <a:schemeClr val="bg1"/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Iwa8600064</a:t>
          </a:r>
        </a:p>
      </cdr:txBody>
    </cdr:sp>
  </cdr:relSizeAnchor>
  <cdr:relSizeAnchor xmlns:cdr="http://schemas.openxmlformats.org/drawingml/2006/chartDrawing">
    <cdr:from>
      <cdr:x>0.5</cdr:x>
      <cdr:y>0.36454</cdr:y>
    </cdr:from>
    <cdr:to>
      <cdr:x>0.7613</cdr:x>
      <cdr:y>0.42315</cdr:y>
    </cdr:to>
    <cdr:sp macro="" textlink="">
      <cdr:nvSpPr>
        <cdr:cNvPr id="4" name="TextBox 3">
          <a:extLst xmlns:a="http://schemas.openxmlformats.org/drawingml/2006/main">
            <a:ext uri="{FF2B5EF4-FFF2-40B4-BE49-F238E27FC236}">
              <a16:creationId xmlns:a16="http://schemas.microsoft.com/office/drawing/2014/main" id="{9095C5B7-4D31-9ED2-ECCB-01BC75E49A4E}"/>
            </a:ext>
          </a:extLst>
        </cdr:cNvPr>
        <cdr:cNvSpPr txBox="1"/>
      </cdr:nvSpPr>
      <cdr:spPr>
        <a:xfrm xmlns:a="http://schemas.openxmlformats.org/drawingml/2006/main">
          <a:off x="2715172" y="1645593"/>
          <a:ext cx="1418962" cy="264595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solidFill>
            <a:schemeClr val="bg1"/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Grekum-105</a:t>
          </a:r>
        </a:p>
      </cdr:txBody>
    </cdr:sp>
  </cdr:relSizeAnchor>
  <cdr:relSizeAnchor xmlns:cdr="http://schemas.openxmlformats.org/drawingml/2006/chartDrawing">
    <cdr:from>
      <cdr:x>0.36347</cdr:x>
      <cdr:y>0.08759</cdr:y>
    </cdr:from>
    <cdr:to>
      <cdr:x>0.54627</cdr:x>
      <cdr:y>0.15773</cdr:y>
    </cdr:to>
    <cdr:sp macro="" textlink="">
      <cdr:nvSpPr>
        <cdr:cNvPr id="5" name="TextBox 15">
          <a:extLst xmlns:a="http://schemas.openxmlformats.org/drawingml/2006/main">
            <a:ext uri="{FF2B5EF4-FFF2-40B4-BE49-F238E27FC236}">
              <a16:creationId xmlns:a16="http://schemas.microsoft.com/office/drawing/2014/main" id="{119A88B4-4E68-4F12-BA29-688E380719DC}"/>
            </a:ext>
          </a:extLst>
        </cdr:cNvPr>
        <cdr:cNvSpPr txBox="1"/>
      </cdr:nvSpPr>
      <cdr:spPr>
        <a:xfrm xmlns:a="http://schemas.openxmlformats.org/drawingml/2006/main">
          <a:off x="1973776" y="395379"/>
          <a:ext cx="992681" cy="31665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85000"/>
          </a:schemeClr>
        </a:solidFill>
        <a:ln xmlns:a="http://schemas.openxmlformats.org/drawingml/2006/main" w="9525" cmpd="sng">
          <a:solidFill>
            <a:schemeClr val="bg1"/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r =0.49** 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0.76631</cdr:x>
      <cdr:y>0.25284</cdr:y>
    </cdr:from>
    <cdr:to>
      <cdr:x>0.95766</cdr:x>
      <cdr:y>0.3261</cdr:y>
    </cdr:to>
    <cdr:sp macro="" textlink="">
      <cdr:nvSpPr>
        <cdr:cNvPr id="2" name="TextBox 2">
          <a:extLst xmlns:a="http://schemas.openxmlformats.org/drawingml/2006/main">
            <a:ext uri="{FF2B5EF4-FFF2-40B4-BE49-F238E27FC236}">
              <a16:creationId xmlns:a16="http://schemas.microsoft.com/office/drawing/2014/main" id="{7AD7E2A2-2B7A-D972-96D6-6A389F277BC2}"/>
            </a:ext>
          </a:extLst>
        </cdr:cNvPr>
        <cdr:cNvSpPr txBox="1"/>
      </cdr:nvSpPr>
      <cdr:spPr>
        <a:xfrm xmlns:a="http://schemas.openxmlformats.org/drawingml/2006/main">
          <a:off x="4309580" y="1252994"/>
          <a:ext cx="1076099" cy="363051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solidFill>
            <a:schemeClr val="bg1"/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Citr15314</a:t>
          </a:r>
        </a:p>
      </cdr:txBody>
    </cdr:sp>
  </cdr:relSizeAnchor>
  <cdr:relSizeAnchor xmlns:cdr="http://schemas.openxmlformats.org/drawingml/2006/chartDrawing">
    <cdr:from>
      <cdr:x>0.31674</cdr:x>
      <cdr:y>0.26858</cdr:y>
    </cdr:from>
    <cdr:to>
      <cdr:x>0.56665</cdr:x>
      <cdr:y>0.32924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:a16="http://schemas.microsoft.com/office/drawing/2014/main" id="{F17154BE-6FB7-52B4-6EC5-9929C27D413B}"/>
            </a:ext>
          </a:extLst>
        </cdr:cNvPr>
        <cdr:cNvSpPr txBox="1"/>
      </cdr:nvSpPr>
      <cdr:spPr>
        <a:xfrm xmlns:a="http://schemas.openxmlformats.org/drawingml/2006/main">
          <a:off x="1781273" y="1331007"/>
          <a:ext cx="1405463" cy="300637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solidFill>
            <a:schemeClr val="bg1"/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Sakha-93</a:t>
          </a:r>
        </a:p>
      </cdr:txBody>
    </cdr:sp>
  </cdr:relSizeAnchor>
  <cdr:relSizeAnchor xmlns:cdr="http://schemas.openxmlformats.org/drawingml/2006/chartDrawing">
    <cdr:from>
      <cdr:x>0.73741</cdr:x>
      <cdr:y>0.38708</cdr:y>
    </cdr:from>
    <cdr:to>
      <cdr:x>0.96998</cdr:x>
      <cdr:y>0.46669</cdr:y>
    </cdr:to>
    <cdr:sp macro="" textlink="">
      <cdr:nvSpPr>
        <cdr:cNvPr id="4" name="TextBox 2">
          <a:extLst xmlns:a="http://schemas.openxmlformats.org/drawingml/2006/main">
            <a:ext uri="{FF2B5EF4-FFF2-40B4-BE49-F238E27FC236}">
              <a16:creationId xmlns:a16="http://schemas.microsoft.com/office/drawing/2014/main" id="{FFC9F8B2-BA16-6F63-95F1-C7CAE8CA63DB}"/>
            </a:ext>
          </a:extLst>
        </cdr:cNvPr>
        <cdr:cNvSpPr txBox="1"/>
      </cdr:nvSpPr>
      <cdr:spPr>
        <a:xfrm xmlns:a="http://schemas.openxmlformats.org/drawingml/2006/main">
          <a:off x="4147023" y="1918286"/>
          <a:ext cx="1307940" cy="394493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solidFill>
            <a:schemeClr val="bg1"/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Iwa8600064</a:t>
          </a:r>
        </a:p>
      </cdr:txBody>
    </cdr:sp>
  </cdr:relSizeAnchor>
  <cdr:relSizeAnchor xmlns:cdr="http://schemas.openxmlformats.org/drawingml/2006/chartDrawing">
    <cdr:from>
      <cdr:x>0.40698</cdr:x>
      <cdr:y>0.13995</cdr:y>
    </cdr:from>
    <cdr:to>
      <cdr:x>0.5639</cdr:x>
      <cdr:y>0.20718</cdr:y>
    </cdr:to>
    <cdr:sp macro="" textlink="">
      <cdr:nvSpPr>
        <cdr:cNvPr id="5" name="TextBox 1">
          <a:extLst xmlns:a="http://schemas.openxmlformats.org/drawingml/2006/main">
            <a:ext uri="{FF2B5EF4-FFF2-40B4-BE49-F238E27FC236}">
              <a16:creationId xmlns:a16="http://schemas.microsoft.com/office/drawing/2014/main" id="{6D70FBE9-C2EC-9579-BE87-575130119A20}"/>
            </a:ext>
          </a:extLst>
        </cdr:cNvPr>
        <cdr:cNvSpPr txBox="1"/>
      </cdr:nvSpPr>
      <cdr:spPr>
        <a:xfrm xmlns:a="http://schemas.openxmlformats.org/drawingml/2006/main">
          <a:off x="2288764" y="693553"/>
          <a:ext cx="882483" cy="33318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85000"/>
          </a:schemeClr>
        </a:solidFill>
        <a:ln xmlns:a="http://schemas.openxmlformats.org/drawingml/2006/main" w="9525" cmpd="sng">
          <a:solidFill>
            <a:schemeClr val="bg1"/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r = 0.28 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0.65121</cdr:x>
      <cdr:y>0.14453</cdr:y>
    </cdr:from>
    <cdr:to>
      <cdr:x>0.87708</cdr:x>
      <cdr:y>0.23731</cdr:y>
    </cdr:to>
    <cdr:sp macro="" textlink="">
      <cdr:nvSpPr>
        <cdr:cNvPr id="2" name="TextBox 24">
          <a:extLst xmlns:a="http://schemas.openxmlformats.org/drawingml/2006/main">
            <a:ext uri="{FF2B5EF4-FFF2-40B4-BE49-F238E27FC236}">
              <a16:creationId xmlns:a16="http://schemas.microsoft.com/office/drawing/2014/main" id="{EBA70A71-D371-40B0-AB5A-2FC93AE84269}"/>
            </a:ext>
          </a:extLst>
        </cdr:cNvPr>
        <cdr:cNvSpPr txBox="1"/>
      </cdr:nvSpPr>
      <cdr:spPr>
        <a:xfrm xmlns:a="http://schemas.openxmlformats.org/drawingml/2006/main">
          <a:off x="3383454" y="635931"/>
          <a:ext cx="1173565" cy="408230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solidFill>
            <a:schemeClr val="bg1"/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Citr15314</a:t>
          </a:r>
        </a:p>
      </cdr:txBody>
    </cdr:sp>
  </cdr:relSizeAnchor>
  <cdr:relSizeAnchor xmlns:cdr="http://schemas.openxmlformats.org/drawingml/2006/chartDrawing">
    <cdr:from>
      <cdr:x>0.34822</cdr:x>
      <cdr:y>0.36628</cdr:y>
    </cdr:from>
    <cdr:to>
      <cdr:x>0.74905</cdr:x>
      <cdr:y>0.41443</cdr:y>
    </cdr:to>
    <cdr:sp macro="" textlink="">
      <cdr:nvSpPr>
        <cdr:cNvPr id="4" name="TextBox 24">
          <a:extLst xmlns:a="http://schemas.openxmlformats.org/drawingml/2006/main">
            <a:ext uri="{FF2B5EF4-FFF2-40B4-BE49-F238E27FC236}">
              <a16:creationId xmlns:a16="http://schemas.microsoft.com/office/drawing/2014/main" id="{C13C320F-5328-5EE1-754F-F9C319E78EC6}"/>
            </a:ext>
          </a:extLst>
        </cdr:cNvPr>
        <cdr:cNvSpPr txBox="1"/>
      </cdr:nvSpPr>
      <cdr:spPr>
        <a:xfrm xmlns:a="http://schemas.openxmlformats.org/drawingml/2006/main">
          <a:off x="1809211" y="1611615"/>
          <a:ext cx="2082621" cy="211882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solidFill>
            <a:schemeClr val="bg1"/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Rhodesian </a:t>
          </a:r>
          <a:r>
            <a:rPr lang="en-US" sz="1400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Sabanero</a:t>
          </a:r>
          <a:endParaRPr lang="en-US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0.17351</cdr:x>
      <cdr:y>0.32638</cdr:y>
    </cdr:from>
    <cdr:to>
      <cdr:x>0.32342</cdr:x>
      <cdr:y>0.39028</cdr:y>
    </cdr:to>
    <cdr:sp macro="" textlink="">
      <cdr:nvSpPr>
        <cdr:cNvPr id="5" name="TextBox 24">
          <a:extLst xmlns:a="http://schemas.openxmlformats.org/drawingml/2006/main">
            <a:ext uri="{FF2B5EF4-FFF2-40B4-BE49-F238E27FC236}">
              <a16:creationId xmlns:a16="http://schemas.microsoft.com/office/drawing/2014/main" id="{5160EE37-EE17-5F36-5C07-030ABCC1D99F}"/>
            </a:ext>
          </a:extLst>
        </cdr:cNvPr>
        <cdr:cNvSpPr txBox="1"/>
      </cdr:nvSpPr>
      <cdr:spPr>
        <a:xfrm xmlns:a="http://schemas.openxmlformats.org/drawingml/2006/main">
          <a:off x="901515" y="1436062"/>
          <a:ext cx="778882" cy="281158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solidFill>
            <a:schemeClr val="bg1"/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Misr-1</a:t>
          </a:r>
        </a:p>
      </cdr:txBody>
    </cdr:sp>
  </cdr:relSizeAnchor>
  <cdr:relSizeAnchor xmlns:cdr="http://schemas.openxmlformats.org/drawingml/2006/chartDrawing">
    <cdr:from>
      <cdr:x>0.45293</cdr:x>
      <cdr:y>0.07612</cdr:y>
    </cdr:from>
    <cdr:to>
      <cdr:x>0.62635</cdr:x>
      <cdr:y>0.14453</cdr:y>
    </cdr:to>
    <cdr:sp macro="" textlink="">
      <cdr:nvSpPr>
        <cdr:cNvPr id="6" name="TextBox 24">
          <a:extLst xmlns:a="http://schemas.openxmlformats.org/drawingml/2006/main">
            <a:ext uri="{FF2B5EF4-FFF2-40B4-BE49-F238E27FC236}">
              <a16:creationId xmlns:a16="http://schemas.microsoft.com/office/drawing/2014/main" id="{5103AC51-301B-2ADB-B4F6-D6A701D6B461}"/>
            </a:ext>
          </a:extLst>
        </cdr:cNvPr>
        <cdr:cNvSpPr txBox="1"/>
      </cdr:nvSpPr>
      <cdr:spPr>
        <a:xfrm xmlns:a="http://schemas.openxmlformats.org/drawingml/2006/main">
          <a:off x="2353258" y="334938"/>
          <a:ext cx="901069" cy="300993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85000"/>
          </a:schemeClr>
        </a:solidFill>
        <a:ln xmlns:a="http://schemas.openxmlformats.org/drawingml/2006/main" w="9525" cmpd="sng">
          <a:solidFill>
            <a:schemeClr val="bg1"/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r = 0.24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0.33506</cdr:x>
      <cdr:y>0.22712</cdr:y>
    </cdr:from>
    <cdr:to>
      <cdr:x>0.53764</cdr:x>
      <cdr:y>0.28575</cdr:y>
    </cdr:to>
    <cdr:sp macro="" textlink="">
      <cdr:nvSpPr>
        <cdr:cNvPr id="2" name="TextBox 24">
          <a:extLst xmlns:a="http://schemas.openxmlformats.org/drawingml/2006/main">
            <a:ext uri="{FF2B5EF4-FFF2-40B4-BE49-F238E27FC236}">
              <a16:creationId xmlns:a16="http://schemas.microsoft.com/office/drawing/2014/main" id="{5B567B5A-7C0E-F373-206F-80130198BA5E}"/>
            </a:ext>
          </a:extLst>
        </cdr:cNvPr>
        <cdr:cNvSpPr txBox="1"/>
      </cdr:nvSpPr>
      <cdr:spPr>
        <a:xfrm xmlns:a="http://schemas.openxmlformats.org/drawingml/2006/main">
          <a:off x="1670157" y="999321"/>
          <a:ext cx="1009798" cy="257959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solidFill>
            <a:schemeClr val="bg1"/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Mg- 27959</a:t>
          </a:r>
        </a:p>
      </cdr:txBody>
    </cdr:sp>
  </cdr:relSizeAnchor>
  <cdr:relSizeAnchor xmlns:cdr="http://schemas.openxmlformats.org/drawingml/2006/chartDrawing">
    <cdr:from>
      <cdr:x>0.34555</cdr:x>
      <cdr:y>0.29223</cdr:y>
    </cdr:from>
    <cdr:to>
      <cdr:x>0.56141</cdr:x>
      <cdr:y>0.36053</cdr:y>
    </cdr:to>
    <cdr:sp macro="" textlink="">
      <cdr:nvSpPr>
        <cdr:cNvPr id="3" name="TextBox 24">
          <a:extLst xmlns:a="http://schemas.openxmlformats.org/drawingml/2006/main">
            <a:ext uri="{FF2B5EF4-FFF2-40B4-BE49-F238E27FC236}">
              <a16:creationId xmlns:a16="http://schemas.microsoft.com/office/drawing/2014/main" id="{10C4718D-A415-DF63-D2F3-0EF4ADF8794E}"/>
            </a:ext>
          </a:extLst>
        </cdr:cNvPr>
        <cdr:cNvSpPr txBox="1"/>
      </cdr:nvSpPr>
      <cdr:spPr>
        <a:xfrm xmlns:a="http://schemas.openxmlformats.org/drawingml/2006/main">
          <a:off x="1722459" y="1285817"/>
          <a:ext cx="1075967" cy="300522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solidFill>
            <a:schemeClr val="bg1"/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PI525221</a:t>
          </a:r>
        </a:p>
      </cdr:txBody>
    </cdr:sp>
  </cdr:relSizeAnchor>
  <cdr:relSizeAnchor xmlns:cdr="http://schemas.openxmlformats.org/drawingml/2006/chartDrawing">
    <cdr:from>
      <cdr:x>0.31383</cdr:x>
      <cdr:y>0.37617</cdr:y>
    </cdr:from>
    <cdr:to>
      <cdr:x>0.58582</cdr:x>
      <cdr:y>0.45646</cdr:y>
    </cdr:to>
    <cdr:sp macro="" textlink="">
      <cdr:nvSpPr>
        <cdr:cNvPr id="5" name="TextBox 24">
          <a:extLst xmlns:a="http://schemas.openxmlformats.org/drawingml/2006/main">
            <a:ext uri="{FF2B5EF4-FFF2-40B4-BE49-F238E27FC236}">
              <a16:creationId xmlns:a16="http://schemas.microsoft.com/office/drawing/2014/main" id="{CCE47E5C-D0AA-91ED-70E1-27804990E06D}"/>
            </a:ext>
          </a:extLst>
        </cdr:cNvPr>
        <cdr:cNvSpPr txBox="1"/>
      </cdr:nvSpPr>
      <cdr:spPr>
        <a:xfrm xmlns:a="http://schemas.openxmlformats.org/drawingml/2006/main">
          <a:off x="1564309" y="1655153"/>
          <a:ext cx="1355779" cy="353272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solidFill>
            <a:schemeClr val="bg1"/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Shandweel-1</a:t>
          </a: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0.57426</cdr:x>
      <cdr:y>0.28507</cdr:y>
    </cdr:from>
    <cdr:to>
      <cdr:x>0.86873</cdr:x>
      <cdr:y>0.37864</cdr:y>
    </cdr:to>
    <cdr:sp macro="" textlink="">
      <cdr:nvSpPr>
        <cdr:cNvPr id="2" name="TextBox 24">
          <a:extLst xmlns:a="http://schemas.openxmlformats.org/drawingml/2006/main">
            <a:ext uri="{FF2B5EF4-FFF2-40B4-BE49-F238E27FC236}">
              <a16:creationId xmlns:a16="http://schemas.microsoft.com/office/drawing/2014/main" id="{8A6E6809-4A5F-BE11-1825-34D2CF494772}"/>
            </a:ext>
          </a:extLst>
        </cdr:cNvPr>
        <cdr:cNvSpPr txBox="1"/>
      </cdr:nvSpPr>
      <cdr:spPr>
        <a:xfrm xmlns:a="http://schemas.openxmlformats.org/drawingml/2006/main">
          <a:off x="2485011" y="1200460"/>
          <a:ext cx="1274287" cy="39403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9525" cmpd="sng">
          <a:solidFill>
            <a:schemeClr val="bg1"/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PI525434</a:t>
          </a:r>
        </a:p>
      </cdr:txBody>
    </cdr:sp>
  </cdr:relSizeAnchor>
  <cdr:relSizeAnchor xmlns:cdr="http://schemas.openxmlformats.org/drawingml/2006/chartDrawing">
    <cdr:from>
      <cdr:x>0.20841</cdr:x>
      <cdr:y>0.25924</cdr:y>
    </cdr:from>
    <cdr:to>
      <cdr:x>0.41691</cdr:x>
      <cdr:y>0.32886</cdr:y>
    </cdr:to>
    <cdr:sp macro="" textlink="">
      <cdr:nvSpPr>
        <cdr:cNvPr id="4" name="TextBox 24">
          <a:extLst xmlns:a="http://schemas.openxmlformats.org/drawingml/2006/main">
            <a:ext uri="{FF2B5EF4-FFF2-40B4-BE49-F238E27FC236}">
              <a16:creationId xmlns:a16="http://schemas.microsoft.com/office/drawing/2014/main" id="{06BA3384-CC32-73DF-4972-BEDA00D00656}"/>
            </a:ext>
          </a:extLst>
        </cdr:cNvPr>
        <cdr:cNvSpPr txBox="1"/>
      </cdr:nvSpPr>
      <cdr:spPr>
        <a:xfrm xmlns:a="http://schemas.openxmlformats.org/drawingml/2006/main">
          <a:off x="901872" y="1108296"/>
          <a:ext cx="902246" cy="297638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solidFill>
            <a:schemeClr val="bg1"/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Sakha-93</a:t>
          </a:r>
        </a:p>
      </cdr:txBody>
    </cdr:sp>
  </cdr:relSizeAnchor>
  <cdr:relSizeAnchor xmlns:cdr="http://schemas.openxmlformats.org/drawingml/2006/chartDrawing">
    <cdr:from>
      <cdr:x>0.45667</cdr:x>
      <cdr:y>0.3425</cdr:y>
    </cdr:from>
    <cdr:to>
      <cdr:x>0.73706</cdr:x>
      <cdr:y>0.44856</cdr:y>
    </cdr:to>
    <cdr:sp macro="" textlink="">
      <cdr:nvSpPr>
        <cdr:cNvPr id="6" name="TextBox 24">
          <a:extLst xmlns:a="http://schemas.openxmlformats.org/drawingml/2006/main">
            <a:ext uri="{FF2B5EF4-FFF2-40B4-BE49-F238E27FC236}">
              <a16:creationId xmlns:a16="http://schemas.microsoft.com/office/drawing/2014/main" id="{77F4704D-EE77-91F0-9777-E6F7926B7A8E}"/>
            </a:ext>
          </a:extLst>
        </cdr:cNvPr>
        <cdr:cNvSpPr txBox="1"/>
      </cdr:nvSpPr>
      <cdr:spPr>
        <a:xfrm xmlns:a="http://schemas.openxmlformats.org/drawingml/2006/main">
          <a:off x="1976172" y="1442282"/>
          <a:ext cx="1213329" cy="446649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solidFill>
            <a:schemeClr val="bg1"/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Gimmeiza-12</a:t>
          </a: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0.45888</cdr:x>
      <cdr:y>0.20269</cdr:y>
    </cdr:from>
    <cdr:to>
      <cdr:x>0.71201</cdr:x>
      <cdr:y>0.30175</cdr:y>
    </cdr:to>
    <cdr:sp macro="" textlink="">
      <cdr:nvSpPr>
        <cdr:cNvPr id="2" name="TextBox 24">
          <a:extLst xmlns:a="http://schemas.openxmlformats.org/drawingml/2006/main">
            <a:ext uri="{FF2B5EF4-FFF2-40B4-BE49-F238E27FC236}">
              <a16:creationId xmlns:a16="http://schemas.microsoft.com/office/drawing/2014/main" id="{3756EE4F-5F78-2C70-119E-C26FBA4EBB40}"/>
            </a:ext>
          </a:extLst>
        </cdr:cNvPr>
        <cdr:cNvSpPr txBox="1"/>
      </cdr:nvSpPr>
      <cdr:spPr>
        <a:xfrm xmlns:a="http://schemas.openxmlformats.org/drawingml/2006/main">
          <a:off x="1916941" y="907435"/>
          <a:ext cx="1057422" cy="443509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solidFill>
            <a:schemeClr val="bg1"/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PI525434</a:t>
          </a:r>
        </a:p>
      </cdr:txBody>
    </cdr:sp>
  </cdr:relSizeAnchor>
  <cdr:relSizeAnchor xmlns:cdr="http://schemas.openxmlformats.org/drawingml/2006/chartDrawing">
    <cdr:from>
      <cdr:x>0.48268</cdr:x>
      <cdr:y>0.28273</cdr:y>
    </cdr:from>
    <cdr:to>
      <cdr:x>0.79177</cdr:x>
      <cdr:y>0.37082</cdr:y>
    </cdr:to>
    <cdr:sp macro="" textlink="">
      <cdr:nvSpPr>
        <cdr:cNvPr id="3" name="TextBox 24">
          <a:extLst xmlns:a="http://schemas.openxmlformats.org/drawingml/2006/main">
            <a:ext uri="{FF2B5EF4-FFF2-40B4-BE49-F238E27FC236}">
              <a16:creationId xmlns:a16="http://schemas.microsoft.com/office/drawing/2014/main" id="{D2216717-930F-17A7-21F5-B2082A33E4D2}"/>
            </a:ext>
          </a:extLst>
        </cdr:cNvPr>
        <cdr:cNvSpPr txBox="1"/>
      </cdr:nvSpPr>
      <cdr:spPr>
        <a:xfrm xmlns:a="http://schemas.openxmlformats.org/drawingml/2006/main">
          <a:off x="2016359" y="1265805"/>
          <a:ext cx="1291186" cy="394354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solidFill>
            <a:schemeClr val="bg1"/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Shandweel-1</a:t>
          </a:r>
        </a:p>
      </cdr:txBody>
    </cdr:sp>
  </cdr:relSizeAnchor>
  <cdr:relSizeAnchor xmlns:cdr="http://schemas.openxmlformats.org/drawingml/2006/chartDrawing">
    <cdr:from>
      <cdr:x>0.15549</cdr:x>
      <cdr:y>0.23018</cdr:y>
    </cdr:from>
    <cdr:to>
      <cdr:x>0.38687</cdr:x>
      <cdr:y>0.31377</cdr:y>
    </cdr:to>
    <cdr:sp macro="" textlink="">
      <cdr:nvSpPr>
        <cdr:cNvPr id="5" name="TextBox 24">
          <a:extLst xmlns:a="http://schemas.openxmlformats.org/drawingml/2006/main">
            <a:ext uri="{FF2B5EF4-FFF2-40B4-BE49-F238E27FC236}">
              <a16:creationId xmlns:a16="http://schemas.microsoft.com/office/drawing/2014/main" id="{8FB15CE5-1B8D-40C1-0551-4DD507C77378}"/>
            </a:ext>
          </a:extLst>
        </cdr:cNvPr>
        <cdr:cNvSpPr txBox="1"/>
      </cdr:nvSpPr>
      <cdr:spPr>
        <a:xfrm xmlns:a="http://schemas.openxmlformats.org/drawingml/2006/main">
          <a:off x="649525" y="1030533"/>
          <a:ext cx="966576" cy="374209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solidFill>
            <a:schemeClr val="bg1"/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PI154279</a:t>
          </a: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0.73359</cdr:x>
      <cdr:y>0.30773</cdr:y>
    </cdr:from>
    <cdr:to>
      <cdr:x>0.94649</cdr:x>
      <cdr:y>0.39451</cdr:y>
    </cdr:to>
    <cdr:sp macro="" textlink="">
      <cdr:nvSpPr>
        <cdr:cNvPr id="2" name="TextBox 24">
          <a:extLst xmlns:a="http://schemas.openxmlformats.org/drawingml/2006/main">
            <a:ext uri="{FF2B5EF4-FFF2-40B4-BE49-F238E27FC236}">
              <a16:creationId xmlns:a16="http://schemas.microsoft.com/office/drawing/2014/main" id="{74D4A4C3-6CFD-E1C6-58C4-721C8D9ADA7F}"/>
            </a:ext>
          </a:extLst>
        </cdr:cNvPr>
        <cdr:cNvSpPr txBox="1"/>
      </cdr:nvSpPr>
      <cdr:spPr>
        <a:xfrm xmlns:a="http://schemas.openxmlformats.org/drawingml/2006/main">
          <a:off x="3353973" y="1365764"/>
          <a:ext cx="973379" cy="385146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solidFill>
            <a:schemeClr val="bg1"/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Citr15314</a:t>
          </a:r>
        </a:p>
      </cdr:txBody>
    </cdr:sp>
  </cdr:relSizeAnchor>
  <cdr:relSizeAnchor xmlns:cdr="http://schemas.openxmlformats.org/drawingml/2006/chartDrawing">
    <cdr:from>
      <cdr:x>0.40027</cdr:x>
      <cdr:y>0.2753</cdr:y>
    </cdr:from>
    <cdr:to>
      <cdr:x>0.59973</cdr:x>
      <cdr:y>0.34464</cdr:y>
    </cdr:to>
    <cdr:sp macro="" textlink="">
      <cdr:nvSpPr>
        <cdr:cNvPr id="3" name="TextBox 24">
          <a:extLst xmlns:a="http://schemas.openxmlformats.org/drawingml/2006/main">
            <a:ext uri="{FF2B5EF4-FFF2-40B4-BE49-F238E27FC236}">
              <a16:creationId xmlns:a16="http://schemas.microsoft.com/office/drawing/2014/main" id="{98FF13A1-4DC3-1E8E-D729-620C9E687713}"/>
            </a:ext>
          </a:extLst>
        </cdr:cNvPr>
        <cdr:cNvSpPr txBox="1"/>
      </cdr:nvSpPr>
      <cdr:spPr>
        <a:xfrm xmlns:a="http://schemas.openxmlformats.org/drawingml/2006/main">
          <a:off x="1830055" y="1221815"/>
          <a:ext cx="911889" cy="307777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solidFill>
            <a:schemeClr val="bg1"/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PI238391</a:t>
          </a:r>
        </a:p>
      </cdr:txBody>
    </cdr:sp>
  </cdr:relSizeAnchor>
  <cdr:relSizeAnchor xmlns:cdr="http://schemas.openxmlformats.org/drawingml/2006/chartDrawing">
    <cdr:from>
      <cdr:x>0.58987</cdr:x>
      <cdr:y>0.18511</cdr:y>
    </cdr:from>
    <cdr:to>
      <cdr:x>0.89024</cdr:x>
      <cdr:y>0.27254</cdr:y>
    </cdr:to>
    <cdr:sp macro="" textlink="">
      <cdr:nvSpPr>
        <cdr:cNvPr id="4" name="TextBox 24">
          <a:extLst xmlns:a="http://schemas.openxmlformats.org/drawingml/2006/main">
            <a:ext uri="{FF2B5EF4-FFF2-40B4-BE49-F238E27FC236}">
              <a16:creationId xmlns:a16="http://schemas.microsoft.com/office/drawing/2014/main" id="{3F4E0F81-658B-3B01-9419-1E2EE0B425F3}"/>
            </a:ext>
          </a:extLst>
        </cdr:cNvPr>
        <cdr:cNvSpPr txBox="1"/>
      </cdr:nvSpPr>
      <cdr:spPr>
        <a:xfrm xmlns:a="http://schemas.openxmlformats.org/drawingml/2006/main">
          <a:off x="2696872" y="821555"/>
          <a:ext cx="1373291" cy="388031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solidFill>
            <a:schemeClr val="bg1"/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Grekum-105</a:t>
          </a:r>
        </a:p>
      </cdr:txBody>
    </cdr:sp>
  </cdr:relSizeAnchor>
  <cdr:relSizeAnchor xmlns:cdr="http://schemas.openxmlformats.org/drawingml/2006/chartDrawing">
    <cdr:from>
      <cdr:x>0.33789</cdr:x>
      <cdr:y>0.16058</cdr:y>
    </cdr:from>
    <cdr:to>
      <cdr:x>0.56382</cdr:x>
      <cdr:y>0.2646</cdr:y>
    </cdr:to>
    <cdr:sp macro="" textlink="">
      <cdr:nvSpPr>
        <cdr:cNvPr id="5" name="TextBox 4">
          <a:extLst xmlns:a="http://schemas.openxmlformats.org/drawingml/2006/main">
            <a:ext uri="{FF2B5EF4-FFF2-40B4-BE49-F238E27FC236}">
              <a16:creationId xmlns:a16="http://schemas.microsoft.com/office/drawing/2014/main" id="{0ECF01A8-C88E-C2F8-D3DB-D25282F5BFFE}"/>
            </a:ext>
          </a:extLst>
        </cdr:cNvPr>
        <cdr:cNvSpPr txBox="1"/>
      </cdr:nvSpPr>
      <cdr:spPr>
        <a:xfrm xmlns:a="http://schemas.openxmlformats.org/drawingml/2006/main">
          <a:off x="1544827" y="712681"/>
          <a:ext cx="1032960" cy="4616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2" name="Google Shape;82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8178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2" name="Google Shape;10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6" name="Google Shape;11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5" name="Google Shape;125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5" name="Google Shape;135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" name="Google Shape;14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6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7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7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0" name="Google Shape;20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8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9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0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0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10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4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4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17"/>
          <p:cNvPicPr preferRelativeResize="0"/>
          <p:nvPr/>
        </p:nvPicPr>
        <p:blipFill rotWithShape="1">
          <a:blip r:embed="rId3">
            <a:alphaModFix/>
          </a:blip>
          <a:srcRect l="80389" t="27017" b="38704"/>
          <a:stretch/>
        </p:blipFill>
        <p:spPr>
          <a:xfrm>
            <a:off x="5579295" y="1598783"/>
            <a:ext cx="2066823" cy="226910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6" name="Google Shape;86;p17"/>
          <p:cNvGraphicFramePr/>
          <p:nvPr>
            <p:extLst>
              <p:ext uri="{D42A27DB-BD31-4B8C-83A1-F6EECF244321}">
                <p14:modId xmlns:p14="http://schemas.microsoft.com/office/powerpoint/2010/main" val="3128036987"/>
              </p:ext>
            </p:extLst>
          </p:nvPr>
        </p:nvGraphicFramePr>
        <p:xfrm>
          <a:off x="0" y="90637"/>
          <a:ext cx="5700669" cy="53623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7" name="Google Shape;87;p17"/>
          <p:cNvSpPr/>
          <p:nvPr/>
        </p:nvSpPr>
        <p:spPr>
          <a:xfrm rot="2716422">
            <a:off x="1158696" y="36848"/>
            <a:ext cx="364840" cy="62614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8" name="Google Shape;88;p17"/>
          <p:cNvPicPr preferRelativeResize="0"/>
          <p:nvPr/>
        </p:nvPicPr>
        <p:blipFill rotWithShape="1">
          <a:blip r:embed="rId5">
            <a:alphaModFix/>
          </a:blip>
          <a:srcRect t="11385"/>
          <a:stretch/>
        </p:blipFill>
        <p:spPr>
          <a:xfrm>
            <a:off x="7524744" y="225083"/>
            <a:ext cx="4631208" cy="3298703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/>
          <p:nvPr/>
        </p:nvSpPr>
        <p:spPr>
          <a:xfrm rot="464552">
            <a:off x="9570063" y="2164031"/>
            <a:ext cx="147484" cy="358115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7"/>
          <p:cNvSpPr txBox="1"/>
          <p:nvPr/>
        </p:nvSpPr>
        <p:spPr>
          <a:xfrm>
            <a:off x="9346183" y="1681316"/>
            <a:ext cx="105942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Egypt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8E3988-383B-06CA-F393-21F9169B724B}"/>
              </a:ext>
            </a:extLst>
          </p:cNvPr>
          <p:cNvSpPr txBox="1"/>
          <p:nvPr/>
        </p:nvSpPr>
        <p:spPr>
          <a:xfrm>
            <a:off x="0" y="6118782"/>
            <a:ext cx="1213103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Supplementary Figure 1: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number of genotypes used from each country and the names of the continents to which these countries belong.</a:t>
            </a:r>
            <a:endParaRPr lang="en-US"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19A2394-F559-DE2F-08DD-FAD4C7EF0A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31" t="6685" r="51479" b="24177"/>
          <a:stretch/>
        </p:blipFill>
        <p:spPr>
          <a:xfrm>
            <a:off x="297557" y="390379"/>
            <a:ext cx="5521772" cy="473913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4B48651-48BC-745E-9053-5B2B5205E7A2}"/>
              </a:ext>
            </a:extLst>
          </p:cNvPr>
          <p:cNvSpPr txBox="1"/>
          <p:nvPr/>
        </p:nvSpPr>
        <p:spPr>
          <a:xfrm>
            <a:off x="0" y="5842337"/>
            <a:ext cx="1229516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Supplementary Figure 2: </a:t>
            </a:r>
            <a:r>
              <a:rPr lang="en-US" sz="2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(a)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phenotypic variation among genotypes under both concentration of PEG </a:t>
            </a:r>
            <a:r>
              <a:rPr lang="en-US" sz="2000" b="0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(25% and 30 %), (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 phenotypic variation between susceptible and tolerant genotypes under PEG25%, (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 phenotypic variation between susceptible and tolerant genotypes under PEG30%, </a:t>
            </a:r>
            <a:endParaRPr lang="en-US" sz="2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B8FB218-44A8-46A3-2834-C75994E8AB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787" t="7160" r="46923" b="25191"/>
          <a:stretch/>
        </p:blipFill>
        <p:spPr>
          <a:xfrm>
            <a:off x="5819329" y="441373"/>
            <a:ext cx="5521771" cy="4637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428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9378FE87-1170-6CA1-04EA-AA5ED3F5326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000" t="4926" r="1692" b="24090"/>
          <a:stretch/>
        </p:blipFill>
        <p:spPr>
          <a:xfrm>
            <a:off x="-1" y="112541"/>
            <a:ext cx="5993867" cy="4951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384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" name="Google Shape;104;p3"/>
          <p:cNvGraphicFramePr/>
          <p:nvPr>
            <p:extLst>
              <p:ext uri="{D42A27DB-BD31-4B8C-83A1-F6EECF244321}">
                <p14:modId xmlns:p14="http://schemas.microsoft.com/office/powerpoint/2010/main" val="3428921262"/>
              </p:ext>
            </p:extLst>
          </p:nvPr>
        </p:nvGraphicFramePr>
        <p:xfrm>
          <a:off x="6268766" y="656831"/>
          <a:ext cx="5923234" cy="4810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5" name="Google Shape;105;p3"/>
          <p:cNvSpPr txBox="1"/>
          <p:nvPr/>
        </p:nvSpPr>
        <p:spPr>
          <a:xfrm>
            <a:off x="8736314" y="1066361"/>
            <a:ext cx="988138" cy="254700"/>
          </a:xfrm>
          <a:prstGeom prst="rect">
            <a:avLst/>
          </a:prstGeom>
          <a:solidFill>
            <a:srgbClr val="D8D8D8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r = 0.52**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3"/>
          <p:cNvSpPr txBox="1"/>
          <p:nvPr/>
        </p:nvSpPr>
        <p:spPr>
          <a:xfrm>
            <a:off x="10185400" y="1311462"/>
            <a:ext cx="1129200" cy="2547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Citr15314</a:t>
            </a:r>
            <a:endParaRPr sz="1400" b="1" i="0" u="none" strike="noStrike" cap="none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7" name="Google Shape;107;p3"/>
          <p:cNvSpPr txBox="1"/>
          <p:nvPr/>
        </p:nvSpPr>
        <p:spPr>
          <a:xfrm>
            <a:off x="10186000" y="2176847"/>
            <a:ext cx="1128600" cy="26355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Iwa8600064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08" name="Google Shape;108;p3"/>
          <p:cNvGraphicFramePr/>
          <p:nvPr/>
        </p:nvGraphicFramePr>
        <p:xfrm>
          <a:off x="338730" y="686631"/>
          <a:ext cx="5819079" cy="46925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9" name="Google Shape;109;p3"/>
          <p:cNvSpPr txBox="1"/>
          <p:nvPr/>
        </p:nvSpPr>
        <p:spPr>
          <a:xfrm>
            <a:off x="2749410" y="1048352"/>
            <a:ext cx="919556" cy="290719"/>
          </a:xfrm>
          <a:prstGeom prst="rect">
            <a:avLst/>
          </a:prstGeom>
          <a:solidFill>
            <a:srgbClr val="D8D8D8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 = 21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3"/>
          <p:cNvSpPr txBox="1"/>
          <p:nvPr/>
        </p:nvSpPr>
        <p:spPr>
          <a:xfrm>
            <a:off x="0" y="6077676"/>
            <a:ext cx="121920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Supplementary </a:t>
            </a:r>
            <a:r>
              <a:rPr lang="en-US" sz="2000" b="1" dirty="0">
                <a:latin typeface="Times New Roman"/>
                <a:ea typeface="Times New Roman"/>
                <a:cs typeface="Times New Roman"/>
                <a:sym typeface="Times New Roman"/>
              </a:rPr>
              <a:t>F</a:t>
            </a:r>
            <a:r>
              <a:rPr lang="en-US" sz="2000" b="1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igure 3a, b: 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Phenotypic correlation in a) germination Percentage, b) germination pace traits under both concentration of PEG 25 % and 30 %. </a:t>
            </a:r>
            <a:endParaRPr sz="20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1" name="Google Shape;111;p3"/>
          <p:cNvSpPr txBox="1"/>
          <p:nvPr/>
        </p:nvSpPr>
        <p:spPr>
          <a:xfrm>
            <a:off x="2818056" y="1339202"/>
            <a:ext cx="3770469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Citr15314, </a:t>
            </a:r>
            <a:r>
              <a:rPr lang="en-US" sz="1400" b="1" i="0" u="none" strike="noStrike" cap="none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Flcol</a:t>
            </a:r>
            <a:r>
              <a:rPr lang="en-US" sz="1400" b="1" i="0" u="none" strike="noStrike" cap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4408, Iwa8600064, </a:t>
            </a:r>
            <a:r>
              <a:rPr lang="en-US" sz="1400" b="1" i="0" u="none" strike="noStrike" cap="none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Hmira</a:t>
            </a:r>
            <a:r>
              <a:rPr lang="en-US" sz="1400" b="1" i="0" u="none" strike="noStrike" cap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Sids-12, Gimmeiza-12, Rhodesian </a:t>
            </a:r>
            <a:r>
              <a:rPr lang="en-US" sz="1400" b="1" i="0" u="none" strike="noStrike" cap="none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Sabanero</a:t>
            </a:r>
            <a:r>
              <a:rPr lang="en-US" sz="1400" b="1" i="0" u="none" strike="noStrike" cap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3"/>
          <p:cNvSpPr txBox="1"/>
          <p:nvPr/>
        </p:nvSpPr>
        <p:spPr>
          <a:xfrm>
            <a:off x="768052" y="562487"/>
            <a:ext cx="1120877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(a)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3"/>
          <p:cNvSpPr txBox="1"/>
          <p:nvPr/>
        </p:nvSpPr>
        <p:spPr>
          <a:xfrm>
            <a:off x="7114853" y="562488"/>
            <a:ext cx="609845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(b)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8" name="Google Shape;118;p4"/>
          <p:cNvGraphicFramePr/>
          <p:nvPr>
            <p:extLst>
              <p:ext uri="{D42A27DB-BD31-4B8C-83A1-F6EECF244321}">
                <p14:modId xmlns:p14="http://schemas.microsoft.com/office/powerpoint/2010/main" val="2657446275"/>
              </p:ext>
            </p:extLst>
          </p:nvPr>
        </p:nvGraphicFramePr>
        <p:xfrm>
          <a:off x="5739401" y="801858"/>
          <a:ext cx="5430345" cy="46745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9" name="Google Shape;119;p4"/>
          <p:cNvGraphicFramePr/>
          <p:nvPr>
            <p:extLst>
              <p:ext uri="{D42A27DB-BD31-4B8C-83A1-F6EECF244321}">
                <p14:modId xmlns:p14="http://schemas.microsoft.com/office/powerpoint/2010/main" val="3437455815"/>
              </p:ext>
            </p:extLst>
          </p:nvPr>
        </p:nvGraphicFramePr>
        <p:xfrm>
          <a:off x="217645" y="520712"/>
          <a:ext cx="5623775" cy="49557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0" name="Google Shape;120;p4"/>
          <p:cNvSpPr txBox="1"/>
          <p:nvPr/>
        </p:nvSpPr>
        <p:spPr>
          <a:xfrm>
            <a:off x="0" y="6150114"/>
            <a:ext cx="11953065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2000"/>
            </a:pPr>
            <a:r>
              <a:rPr lang="en-US" sz="20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Supplementary </a:t>
            </a:r>
            <a:r>
              <a:rPr lang="en-US" sz="2000" b="1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Figure 3c, d: 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Phenotypic correlation in c) </a:t>
            </a:r>
            <a:r>
              <a:rPr lang="en-US" sz="2000" dirty="0">
                <a:latin typeface="Times New Roman"/>
                <a:ea typeface="Times New Roman"/>
                <a:cs typeface="Times New Roman"/>
                <a:sym typeface="Times New Roman"/>
              </a:rPr>
              <a:t>root length, d) number 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of root length</a:t>
            </a:r>
            <a:r>
              <a:rPr lang="en-US" sz="2000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traits under both concentration of PEG 25 % and 30 %. </a:t>
            </a:r>
            <a:endParaRPr sz="20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1" name="Google Shape;121;p4"/>
          <p:cNvSpPr txBox="1"/>
          <p:nvPr/>
        </p:nvSpPr>
        <p:spPr>
          <a:xfrm>
            <a:off x="613307" y="954324"/>
            <a:ext cx="1120877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(c)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4"/>
          <p:cNvSpPr txBox="1"/>
          <p:nvPr/>
        </p:nvSpPr>
        <p:spPr>
          <a:xfrm>
            <a:off x="6350581" y="962238"/>
            <a:ext cx="1120877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(d)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" name="Google Shape;127;p18"/>
          <p:cNvGraphicFramePr/>
          <p:nvPr>
            <p:extLst>
              <p:ext uri="{D42A27DB-BD31-4B8C-83A1-F6EECF244321}">
                <p14:modId xmlns:p14="http://schemas.microsoft.com/office/powerpoint/2010/main" val="3752898357"/>
              </p:ext>
            </p:extLst>
          </p:nvPr>
        </p:nvGraphicFramePr>
        <p:xfrm>
          <a:off x="487680" y="883380"/>
          <a:ext cx="5195668" cy="43999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8" name="Google Shape;128;p18"/>
          <p:cNvSpPr txBox="1"/>
          <p:nvPr/>
        </p:nvSpPr>
        <p:spPr>
          <a:xfrm>
            <a:off x="0" y="6082342"/>
            <a:ext cx="11953065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Supplementary </a:t>
            </a:r>
            <a:r>
              <a:rPr lang="en-US" sz="2000" b="1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Figure 3e, f: 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Phenotypic correlation in e) shoot length, f) shoot-root length/ ratio traits under both concentration of PEG 25 % and 30 %. </a:t>
            </a:r>
            <a:endParaRPr sz="20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aphicFrame>
        <p:nvGraphicFramePr>
          <p:cNvPr id="129" name="Google Shape;129;p18"/>
          <p:cNvGraphicFramePr/>
          <p:nvPr>
            <p:extLst>
              <p:ext uri="{D42A27DB-BD31-4B8C-83A1-F6EECF244321}">
                <p14:modId xmlns:p14="http://schemas.microsoft.com/office/powerpoint/2010/main" val="685512966"/>
              </p:ext>
            </p:extLst>
          </p:nvPr>
        </p:nvGraphicFramePr>
        <p:xfrm>
          <a:off x="6215466" y="883379"/>
          <a:ext cx="4984651" cy="43999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0" name="Google Shape;130;p18"/>
          <p:cNvSpPr txBox="1"/>
          <p:nvPr/>
        </p:nvSpPr>
        <p:spPr>
          <a:xfrm>
            <a:off x="1176014" y="421715"/>
            <a:ext cx="1120877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(e)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18"/>
          <p:cNvSpPr txBox="1"/>
          <p:nvPr/>
        </p:nvSpPr>
        <p:spPr>
          <a:xfrm>
            <a:off x="6859362" y="421715"/>
            <a:ext cx="1120877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(f)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18"/>
          <p:cNvSpPr txBox="1"/>
          <p:nvPr/>
        </p:nvSpPr>
        <p:spPr>
          <a:xfrm>
            <a:off x="8503920" y="1266874"/>
            <a:ext cx="935502" cy="307777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 = -0.23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9"/>
          <p:cNvSpPr txBox="1"/>
          <p:nvPr/>
        </p:nvSpPr>
        <p:spPr>
          <a:xfrm>
            <a:off x="0" y="6150114"/>
            <a:ext cx="1219200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Supplementary </a:t>
            </a:r>
            <a:r>
              <a:rPr lang="en-US" sz="2000" b="1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Figure 3g, h, i: 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Phenotypic correlation in g) fresh biomass weight, h) dry biomass weight,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 water content traits under both concentration of PEG 25 % and 30 %. </a:t>
            </a:r>
            <a:endParaRPr sz="20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aphicFrame>
        <p:nvGraphicFramePr>
          <p:cNvPr id="138" name="Google Shape;138;p19"/>
          <p:cNvGraphicFramePr/>
          <p:nvPr>
            <p:extLst>
              <p:ext uri="{D42A27DB-BD31-4B8C-83A1-F6EECF244321}">
                <p14:modId xmlns:p14="http://schemas.microsoft.com/office/powerpoint/2010/main" val="1231183631"/>
              </p:ext>
            </p:extLst>
          </p:nvPr>
        </p:nvGraphicFramePr>
        <p:xfrm>
          <a:off x="0" y="1182521"/>
          <a:ext cx="4327358" cy="42751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9" name="Google Shape;139;p19"/>
          <p:cNvGraphicFramePr/>
          <p:nvPr>
            <p:extLst>
              <p:ext uri="{D42A27DB-BD31-4B8C-83A1-F6EECF244321}">
                <p14:modId xmlns:p14="http://schemas.microsoft.com/office/powerpoint/2010/main" val="1222648516"/>
              </p:ext>
            </p:extLst>
          </p:nvPr>
        </p:nvGraphicFramePr>
        <p:xfrm>
          <a:off x="3919460" y="1044259"/>
          <a:ext cx="4177405" cy="44770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0" name="Google Shape;140;p19"/>
          <p:cNvGraphicFramePr/>
          <p:nvPr>
            <p:extLst>
              <p:ext uri="{D42A27DB-BD31-4B8C-83A1-F6EECF244321}">
                <p14:modId xmlns:p14="http://schemas.microsoft.com/office/powerpoint/2010/main" val="3537211098"/>
              </p:ext>
            </p:extLst>
          </p:nvPr>
        </p:nvGraphicFramePr>
        <p:xfrm>
          <a:off x="7676713" y="1101018"/>
          <a:ext cx="4572000" cy="4438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1" name="Google Shape;141;p19"/>
          <p:cNvSpPr txBox="1"/>
          <p:nvPr/>
        </p:nvSpPr>
        <p:spPr>
          <a:xfrm>
            <a:off x="232118" y="582593"/>
            <a:ext cx="1120877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(g)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19"/>
          <p:cNvSpPr txBox="1"/>
          <p:nvPr/>
        </p:nvSpPr>
        <p:spPr>
          <a:xfrm>
            <a:off x="4975123" y="639354"/>
            <a:ext cx="1120877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(h)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19"/>
          <p:cNvSpPr txBox="1"/>
          <p:nvPr/>
        </p:nvSpPr>
        <p:spPr>
          <a:xfrm>
            <a:off x="9939354" y="639353"/>
            <a:ext cx="1120877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(i)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19"/>
          <p:cNvSpPr txBox="1"/>
          <p:nvPr/>
        </p:nvSpPr>
        <p:spPr>
          <a:xfrm>
            <a:off x="1944581" y="1505923"/>
            <a:ext cx="1060290" cy="307777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 = 0.367*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19"/>
          <p:cNvSpPr txBox="1"/>
          <p:nvPr/>
        </p:nvSpPr>
        <p:spPr>
          <a:xfrm>
            <a:off x="5441597" y="1505923"/>
            <a:ext cx="1120877" cy="307777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 = 0.393*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19"/>
          <p:cNvSpPr txBox="1"/>
          <p:nvPr/>
        </p:nvSpPr>
        <p:spPr>
          <a:xfrm>
            <a:off x="9806444" y="1558037"/>
            <a:ext cx="920620" cy="307777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 = 0.067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1333</TotalTime>
  <Words>417</Words>
  <Application>Microsoft Office PowerPoint</Application>
  <PresentationFormat>Widescreen</PresentationFormat>
  <Paragraphs>79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stud14</dc:creator>
  <cp:lastModifiedBy>stud14</cp:lastModifiedBy>
  <cp:revision>10</cp:revision>
  <dcterms:created xsi:type="dcterms:W3CDTF">2022-08-13T07:04:38Z</dcterms:created>
  <dcterms:modified xsi:type="dcterms:W3CDTF">2023-01-29T14:41:54Z</dcterms:modified>
</cp:coreProperties>
</file>