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1405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G\Desktop\&#44284;&#51228;\PM%20&#50672;&#44396;&#50669;&#47049;%20&#44053;&#54868;\&#49892;&#54744;\BC%20cell%20line_miRNA%20&#48156;&#54788;%20&#53685;&#54633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46D2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787-42A7-AE2D-1B4A78E161C1}"/>
              </c:ext>
            </c:extLst>
          </c:dPt>
          <c:errBars>
            <c:errBarType val="both"/>
            <c:errValType val="cust"/>
            <c:noEndCap val="0"/>
            <c:plus>
              <c:numRef>
                <c:f>'mir-4454 (3)'!$M$2:$M$22</c:f>
                <c:numCache>
                  <c:formatCode>General</c:formatCode>
                  <c:ptCount val="7"/>
                  <c:pt idx="0">
                    <c:v>2.7767104910515386E-2</c:v>
                  </c:pt>
                  <c:pt idx="1">
                    <c:v>5.8507286941280262E-3</c:v>
                  </c:pt>
                  <c:pt idx="2">
                    <c:v>1.8376207440882965E-4</c:v>
                  </c:pt>
                  <c:pt idx="3">
                    <c:v>9.9378740848228304E-3</c:v>
                  </c:pt>
                  <c:pt idx="4">
                    <c:v>1.752359446727415E-2</c:v>
                  </c:pt>
                  <c:pt idx="5">
                    <c:v>2.4634630569071711E-2</c:v>
                  </c:pt>
                  <c:pt idx="6">
                    <c:v>8.1006693931973579E-3</c:v>
                  </c:pt>
                </c:numCache>
                <c:extLst/>
              </c:numRef>
            </c:plus>
            <c:minus>
              <c:numRef>
                <c:f>'mir-4454 (3)'!$M$2:$M$22</c:f>
                <c:numCache>
                  <c:formatCode>General</c:formatCode>
                  <c:ptCount val="7"/>
                  <c:pt idx="0">
                    <c:v>2.7767104910515386E-2</c:v>
                  </c:pt>
                  <c:pt idx="1">
                    <c:v>5.8507286941280262E-3</c:v>
                  </c:pt>
                  <c:pt idx="2">
                    <c:v>1.8376207440882965E-4</c:v>
                  </c:pt>
                  <c:pt idx="3">
                    <c:v>9.9378740848228304E-3</c:v>
                  </c:pt>
                  <c:pt idx="4">
                    <c:v>1.752359446727415E-2</c:v>
                  </c:pt>
                  <c:pt idx="5">
                    <c:v>2.4634630569071711E-2</c:v>
                  </c:pt>
                  <c:pt idx="6">
                    <c:v>8.1006693931973579E-3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'mir-4454 (3)'!$E$2:$E$22</c:f>
              <c:strCache>
                <c:ptCount val="7"/>
                <c:pt idx="0">
                  <c:v>SV-HUC-1</c:v>
                </c:pt>
                <c:pt idx="1">
                  <c:v>RT4</c:v>
                </c:pt>
                <c:pt idx="2">
                  <c:v>5637</c:v>
                </c:pt>
                <c:pt idx="3">
                  <c:v>T24</c:v>
                </c:pt>
                <c:pt idx="4">
                  <c:v>J82</c:v>
                </c:pt>
                <c:pt idx="5">
                  <c:v>UMUC3</c:v>
                </c:pt>
                <c:pt idx="6">
                  <c:v>HT1376</c:v>
                </c:pt>
              </c:strCache>
              <c:extLst/>
            </c:strRef>
          </c:cat>
          <c:val>
            <c:numRef>
              <c:f>'mir-4454 (3)'!$L$2:$L$22</c:f>
              <c:numCache>
                <c:formatCode>General</c:formatCode>
                <c:ptCount val="7"/>
                <c:pt idx="0">
                  <c:v>0.18492140325439319</c:v>
                </c:pt>
                <c:pt idx="1">
                  <c:v>0.28495074861059533</c:v>
                </c:pt>
                <c:pt idx="2">
                  <c:v>6.4017222660808823E-2</c:v>
                </c:pt>
                <c:pt idx="3">
                  <c:v>0.12441313185054652</c:v>
                </c:pt>
                <c:pt idx="4">
                  <c:v>9.4711575308069854E-2</c:v>
                </c:pt>
                <c:pt idx="5">
                  <c:v>8.4998695157470383E-2</c:v>
                </c:pt>
                <c:pt idx="6">
                  <c:v>9.9881019720735473E-2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F787-42A7-AE2D-1B4A78E161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622392"/>
        <c:axId val="481617144"/>
      </c:barChart>
      <c:catAx>
        <c:axId val="481622392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617144"/>
        <c:crosses val="autoZero"/>
        <c:auto val="1"/>
        <c:lblAlgn val="ctr"/>
        <c:lblOffset val="100"/>
        <c:noMultiLvlLbl val="0"/>
      </c:catAx>
      <c:valAx>
        <c:axId val="481617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100" b="1" dirty="0"/>
                  <a:t>Relative</a:t>
                </a:r>
                <a:r>
                  <a:rPr lang="en-US" altLang="ko-KR" sz="1100" b="1" baseline="0" dirty="0"/>
                  <a:t> </a:t>
                </a:r>
                <a:r>
                  <a:rPr lang="en-US" altLang="ko-KR" sz="1100" b="1" dirty="0"/>
                  <a:t>Expression of</a:t>
                </a:r>
                <a:r>
                  <a:rPr lang="en-US" altLang="ko-KR" sz="1100" b="1" baseline="0" dirty="0"/>
                  <a:t> miR-4454</a:t>
                </a:r>
                <a:endParaRPr lang="en-US" altLang="ko-KR" sz="1100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622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75C447-97F2-4993-90BE-05BAD86AE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B8F6322-D268-4B49-95ED-61BA71F8C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1E5B2C-0F39-4C24-9595-4CA8DE367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B54799-25C4-447F-A479-389503D24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762B19-3A1E-4931-8D29-7330A6E1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7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E365FB-2872-4739-9398-8B9B11A7C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5B5A9BE-0757-49B1-9146-4E9FD26D4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32010D-6A1C-480E-8836-E474DB5BC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417827-60C9-455F-B497-8D750281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547BDF-DA01-4EF7-80BC-3CC471A5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991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0CE481A-A299-40C0-8F40-C16EDB1B93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46A869-2970-4CDD-AF27-661B81219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231D5A-D2C3-431E-8C58-9A9A5B05B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D40377-491D-48F0-838E-85CD6C661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22DD23-0CB1-484D-95AA-FEA2DBCEB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86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E9ED35-4597-49AE-9CD4-61129C35D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51B64A-6580-48FF-9E0C-78A4EA40D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A746BD-7D8A-4E77-9FBA-9CB71E45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3D36E3-3FE4-4E27-9D2B-365A1D2D5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B52911-6244-41F1-8C21-B13A1505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865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AF26C3-FC89-42B7-8000-854ED8033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4528571-41D2-4DF4-942D-E4C5B256E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315557-3522-409E-86E5-3040E550D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ED0943-765B-4523-9D43-70F95DCCA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95FA23-F1A0-4B70-BC52-0ED641E4A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62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663782-8879-4C8C-BB95-A3CF0F658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4FCA6CD-9030-4CD5-AFCC-6923B6477B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9C9D2A9-C159-49FD-A46D-227710CA1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1AF3C-F07A-44BB-A395-4446A061D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E122DDC-8929-44DB-BA89-333523A4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AE56FF-427D-4290-B6C2-A8CDBB28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893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7C1D1B-E578-473E-8DA9-BCBC1B48B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C6E98CF-7BAA-4A8E-8391-E299F7AC8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856085E-6E8A-421A-8815-00766D642B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90E47ED-0A23-4DB3-9089-71357AFA5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C37F56B-AF6F-4E9D-BADB-BFF90B79D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5884DAF-A31A-4EBA-8B61-817911D0D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D120913-6CE6-4353-A6D8-5E1A0FA0C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82B0000-4F59-401D-8880-59AC848A5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6928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45429A-A82B-451C-AFAB-6A8FD6980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41A3263-87DA-45EA-A516-72202235C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731D429-40FB-4577-BA50-FE3ACF613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C331937-96D7-45F7-AADD-BBF9F3A00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697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DDE6D4D-8A95-43D1-895D-F5B2D8597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B04E57A-FE7C-43D0-85E7-EDFCAE6A1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045028-41E4-442E-8966-BF20130E6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0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78F286-0AC4-424D-9DAF-F23F06A8D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107AF3-CDA2-4480-A2BE-6DE93103D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4D0DBB1-7EF7-45F3-BA63-705422031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81726CF-E3A2-4A80-8630-B1CC92579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134E32-2C02-426B-803D-1E0591776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9D56E24-1AE8-4D1C-8A91-407C6787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983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3BF3B2-B6A8-4D2E-809B-BFC647224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66151C1-AF8F-4764-AF0C-C6663B638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B13223-AF3C-4986-9752-3FDF3A09D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C08C389-30AE-490B-9A6D-214088870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27755E0-394C-456A-91C1-0EE4438DF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8B043A9-07D5-4F38-850E-D3E09B3E6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9884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3F7974A-00A6-49C4-BAAE-FE19BC0B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5D41794-220E-4050-B7AD-2DB1904B6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309D90-9B18-4540-8066-347DCF15BB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005D9-AADB-4DF0-BDE6-7E504F019A11}" type="datetimeFigureOut">
              <a:rPr lang="ko-KR" altLang="en-US" smtClean="0"/>
              <a:t>2023-07-07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54F07F-F704-4695-833C-3B22B8648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DA1C1D-60BD-4078-86DF-18F896AC1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1084-E4A8-4A59-9E4A-8FF993F55C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47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>
            <a:extLst>
              <a:ext uri="{FF2B5EF4-FFF2-40B4-BE49-F238E27FC236}">
                <a16:creationId xmlns:a16="http://schemas.microsoft.com/office/drawing/2014/main" id="{E68A6C20-3951-4E66-B379-A4E7399DD35F}"/>
              </a:ext>
            </a:extLst>
          </p:cNvPr>
          <p:cNvSpPr txBox="1"/>
          <p:nvPr/>
        </p:nvSpPr>
        <p:spPr>
          <a:xfrm>
            <a:off x="478971" y="4770448"/>
            <a:ext cx="10919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</a:t>
            </a: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S1. </a:t>
            </a:r>
            <a:r>
              <a:rPr lang="en-US" altLang="ko-K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the workflow. (A) Summary of the workflow used to analyze the full-length HERVH elements. (B) Summary of the workflow used to analyze solitary LTR7 family, without HERVH-int.</a:t>
            </a: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DC8F1E6E-A719-42CB-8B18-2697458A14F1}"/>
              </a:ext>
            </a:extLst>
          </p:cNvPr>
          <p:cNvGrpSpPr/>
          <p:nvPr/>
        </p:nvGrpSpPr>
        <p:grpSpPr>
          <a:xfrm>
            <a:off x="736847" y="1052748"/>
            <a:ext cx="5979492" cy="2376252"/>
            <a:chOff x="736847" y="1052748"/>
            <a:chExt cx="5979492" cy="2376252"/>
          </a:xfrm>
        </p:grpSpPr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6F3158ED-9192-41D7-AE53-69AA5FCBA956}"/>
                </a:ext>
              </a:extLst>
            </p:cNvPr>
            <p:cNvGrpSpPr/>
            <p:nvPr/>
          </p:nvGrpSpPr>
          <p:grpSpPr>
            <a:xfrm>
              <a:off x="897715" y="1441221"/>
              <a:ext cx="5818624" cy="1987779"/>
              <a:chOff x="3649623" y="2492904"/>
              <a:chExt cx="5818624" cy="1987779"/>
            </a:xfrm>
          </p:grpSpPr>
          <p:cxnSp>
            <p:nvCxnSpPr>
              <p:cNvPr id="29" name="직선 연결선 28">
                <a:extLst>
                  <a:ext uri="{FF2B5EF4-FFF2-40B4-BE49-F238E27FC236}">
                    <a16:creationId xmlns:a16="http://schemas.microsoft.com/office/drawing/2014/main" id="{DD1FB528-2E02-4C67-9BE2-12E1AEEC47E1}"/>
                  </a:ext>
                </a:extLst>
              </p:cNvPr>
              <p:cNvCxnSpPr>
                <a:cxnSpLocks/>
                <a:stCxn id="30" idx="2"/>
                <a:endCxn id="32" idx="0"/>
              </p:cNvCxnSpPr>
              <p:nvPr/>
            </p:nvCxnSpPr>
            <p:spPr>
              <a:xfrm>
                <a:off x="8002502" y="2970214"/>
                <a:ext cx="0" cy="103315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ED413D02-809D-4DBE-A58F-3C0352AC2454}"/>
                  </a:ext>
                </a:extLst>
              </p:cNvPr>
              <p:cNvSpPr/>
              <p:nvPr/>
            </p:nvSpPr>
            <p:spPr>
              <a:xfrm>
                <a:off x="6807609" y="2492904"/>
                <a:ext cx="2389786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435 ≤ LTR7 family  ≤ 465</a:t>
                </a:r>
                <a:endParaRPr lang="ko-KR" altLang="en-US" sz="12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53FE7C82-059C-48CB-B9DC-475F519D1A17}"/>
                  </a:ext>
                </a:extLst>
              </p:cNvPr>
              <p:cNvSpPr/>
              <p:nvPr/>
            </p:nvSpPr>
            <p:spPr>
              <a:xfrm>
                <a:off x="6536758" y="3244327"/>
                <a:ext cx="2931489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>
                    <a:solidFill>
                      <a:srgbClr val="202124"/>
                    </a:solidFill>
                    <a:latin typeface="Palatino Linotype" panose="02040502050505030304" pitchFamily="18" charset="0"/>
                  </a:rPr>
                  <a:t>Absence of </a:t>
                </a:r>
                <a:r>
                  <a:rPr lang="en-US" altLang="ko-KR" sz="1200" b="1" dirty="0">
                    <a:solidFill>
                      <a:srgbClr val="202124"/>
                    </a:solidFill>
                    <a:latin typeface="Palatino Linotype" panose="02040502050505030304" pitchFamily="18" charset="0"/>
                  </a:rPr>
                  <a:t>HERVH-int</a:t>
                </a:r>
                <a:r>
                  <a:rPr lang="en-US" altLang="ko-KR" sz="1200" dirty="0">
                    <a:solidFill>
                      <a:srgbClr val="202124"/>
                    </a:solidFill>
                    <a:latin typeface="Palatino Linotype" panose="02040502050505030304" pitchFamily="18" charset="0"/>
                  </a:rPr>
                  <a:t> inside 200 bp</a:t>
                </a:r>
                <a:endParaRPr lang="ko-KR" altLang="en-US" sz="12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E6E6EDC4-ECBF-4084-BA83-EBEDF3D6B16C}"/>
                  </a:ext>
                </a:extLst>
              </p:cNvPr>
              <p:cNvSpPr/>
              <p:nvPr/>
            </p:nvSpPr>
            <p:spPr>
              <a:xfrm>
                <a:off x="6925215" y="4003373"/>
                <a:ext cx="2154574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Solitary LTR</a:t>
                </a:r>
                <a:endParaRPr lang="ko-KR" altLang="en-US" sz="120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  <p:cxnSp>
            <p:nvCxnSpPr>
              <p:cNvPr id="33" name="직선 연결선 32">
                <a:extLst>
                  <a:ext uri="{FF2B5EF4-FFF2-40B4-BE49-F238E27FC236}">
                    <a16:creationId xmlns:a16="http://schemas.microsoft.com/office/drawing/2014/main" id="{6CB82928-70B5-4165-97E4-61124F4D8091}"/>
                  </a:ext>
                </a:extLst>
              </p:cNvPr>
              <p:cNvCxnSpPr>
                <a:cxnSpLocks/>
                <a:stCxn id="34" idx="2"/>
                <a:endCxn id="36" idx="0"/>
              </p:cNvCxnSpPr>
              <p:nvPr/>
            </p:nvCxnSpPr>
            <p:spPr>
              <a:xfrm flipH="1">
                <a:off x="4938652" y="2970214"/>
                <a:ext cx="1" cy="103315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직사각형 33">
                <a:extLst>
                  <a:ext uri="{FF2B5EF4-FFF2-40B4-BE49-F238E27FC236}">
                    <a16:creationId xmlns:a16="http://schemas.microsoft.com/office/drawing/2014/main" id="{76AABB65-EF05-4623-969B-5961A44CF40F}"/>
                  </a:ext>
                </a:extLst>
              </p:cNvPr>
              <p:cNvSpPr/>
              <p:nvPr/>
            </p:nvSpPr>
            <p:spPr>
              <a:xfrm>
                <a:off x="3852386" y="2492904"/>
                <a:ext cx="2172533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HERVH-int &gt; 7kb</a:t>
                </a:r>
                <a:endParaRPr lang="ko-KR" altLang="en-US" sz="12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5" name="직사각형 34">
                <a:extLst>
                  <a:ext uri="{FF2B5EF4-FFF2-40B4-BE49-F238E27FC236}">
                    <a16:creationId xmlns:a16="http://schemas.microsoft.com/office/drawing/2014/main" id="{EFA15BB6-9AB9-47A2-953A-B972050179DA}"/>
                  </a:ext>
                </a:extLst>
              </p:cNvPr>
              <p:cNvSpPr/>
              <p:nvPr/>
            </p:nvSpPr>
            <p:spPr>
              <a:xfrm>
                <a:off x="3682607" y="3244327"/>
                <a:ext cx="2512091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LTRs on both ends</a:t>
                </a:r>
                <a:endParaRPr lang="ko-KR" altLang="en-US" sz="120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6" name="직사각형 35">
                <a:extLst>
                  <a:ext uri="{FF2B5EF4-FFF2-40B4-BE49-F238E27FC236}">
                    <a16:creationId xmlns:a16="http://schemas.microsoft.com/office/drawing/2014/main" id="{98A545DB-4838-41EB-AEEE-19AB45E3BB0D}"/>
                  </a:ext>
                </a:extLst>
              </p:cNvPr>
              <p:cNvSpPr/>
              <p:nvPr/>
            </p:nvSpPr>
            <p:spPr>
              <a:xfrm>
                <a:off x="3649623" y="4003373"/>
                <a:ext cx="2578058" cy="4773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Full length of </a:t>
                </a:r>
                <a:r>
                  <a:rPr lang="en-US" altLang="ko-KR" sz="1200" b="1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HERVH</a:t>
                </a:r>
                <a:r>
                  <a:rPr lang="en-US" altLang="ko-KR" sz="12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family</a:t>
                </a:r>
                <a:endParaRPr lang="ko-KR" altLang="en-US" sz="12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3462658-A155-4540-B9B1-B2EB8F87ABD5}"/>
                </a:ext>
              </a:extLst>
            </p:cNvPr>
            <p:cNvSpPr txBox="1"/>
            <p:nvPr/>
          </p:nvSpPr>
          <p:spPr>
            <a:xfrm>
              <a:off x="736847" y="105274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Palatino Linotype" panose="02040502050505030304" pitchFamily="18" charset="0"/>
                </a:rPr>
                <a:t>A</a:t>
              </a:r>
              <a:endParaRPr lang="ko-KR" altLang="en-US" dirty="0">
                <a:latin typeface="Palatino Linotype" panose="02040502050505030304" pitchFamily="18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3423EB1-C53F-44F2-A93F-F6782824DCFB}"/>
                </a:ext>
              </a:extLst>
            </p:cNvPr>
            <p:cNvSpPr txBox="1"/>
            <p:nvPr/>
          </p:nvSpPr>
          <p:spPr>
            <a:xfrm>
              <a:off x="3784850" y="1052748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latin typeface="Palatino Linotype" panose="02040502050505030304" pitchFamily="18" charset="0"/>
                </a:rPr>
                <a:t>B</a:t>
              </a:r>
              <a:endParaRPr lang="ko-KR" altLang="en-US" dirty="0"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760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차트 5">
            <a:extLst>
              <a:ext uri="{FF2B5EF4-FFF2-40B4-BE49-F238E27FC236}">
                <a16:creationId xmlns:a16="http://schemas.microsoft.com/office/drawing/2014/main" id="{05E01D67-A5BE-4A1F-82E9-E0C883E235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777593"/>
              </p:ext>
            </p:extLst>
          </p:nvPr>
        </p:nvGraphicFramePr>
        <p:xfrm>
          <a:off x="538949" y="1180547"/>
          <a:ext cx="54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A4ACC0D-3A62-4439-A946-23B2C662A766}"/>
              </a:ext>
            </a:extLst>
          </p:cNvPr>
          <p:cNvSpPr txBox="1"/>
          <p:nvPr/>
        </p:nvSpPr>
        <p:spPr>
          <a:xfrm>
            <a:off x="478971" y="5318505"/>
            <a:ext cx="10919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</a:t>
            </a:r>
            <a:r>
              <a:rPr lang="en-US" altLang="ko-KR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expression of hsa-miR-4454 in bladder cancer cell lines.</a:t>
            </a:r>
          </a:p>
          <a:p>
            <a:pPr algn="just"/>
            <a:endParaRPr lang="en-US" altLang="ko-KR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166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87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Palatino Linotype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박은경</dc:creator>
  <cp:lastModifiedBy>Petar Dobricanin</cp:lastModifiedBy>
  <cp:revision>15</cp:revision>
  <dcterms:created xsi:type="dcterms:W3CDTF">2023-06-14T03:30:29Z</dcterms:created>
  <dcterms:modified xsi:type="dcterms:W3CDTF">2023-07-07T15:59:26Z</dcterms:modified>
</cp:coreProperties>
</file>