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61" r:id="rId3"/>
    <p:sldId id="273" r:id="rId4"/>
  </p:sldIdLst>
  <p:sldSz cx="6858000" cy="8655050"/>
  <p:notesSz cx="9939338" cy="6807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233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ocuments\&#48516;&#50620;&#49688;\20230412-&#50724;&#45824;&#50868;&#48393;_&#44592;&#53440;&#54805;&#51656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ocuments\&#48516;&#50620;&#49688;\20230412-&#50724;&#45824;&#50868;&#48393;_&#44592;&#53440;&#54805;&#51656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ocuments\&#48516;&#50620;&#49688;\20230412-&#50724;&#45824;&#50868;&#48393;_&#44592;&#53440;&#54805;&#51656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ocuments\&#48516;&#50620;&#49688;\20230412-&#50724;&#45824;&#50868;&#48393;_&#44592;&#53440;&#54805;&#51656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ocuments\&#48516;&#50620;&#49688;\20230412-&#50724;&#45824;&#50868;&#48393;_&#44592;&#53440;&#54805;&#51656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Sheet2!$AD$4:$AD$11</c:f>
              <c:strCache>
                <c:ptCount val="8"/>
                <c:pt idx="0">
                  <c:v>50-60</c:v>
                </c:pt>
                <c:pt idx="1">
                  <c:v>60-70</c:v>
                </c:pt>
                <c:pt idx="2">
                  <c:v>70-80</c:v>
                </c:pt>
                <c:pt idx="3">
                  <c:v>80-90</c:v>
                </c:pt>
                <c:pt idx="4">
                  <c:v>90-100</c:v>
                </c:pt>
                <c:pt idx="5">
                  <c:v>100-110</c:v>
                </c:pt>
                <c:pt idx="6">
                  <c:v>110-120</c:v>
                </c:pt>
                <c:pt idx="7">
                  <c:v>120-130</c:v>
                </c:pt>
              </c:strCache>
            </c:strRef>
          </c:cat>
          <c:val>
            <c:numRef>
              <c:f>Sheet2!$AE$4:$AE$11</c:f>
              <c:numCache>
                <c:formatCode>0</c:formatCode>
                <c:ptCount val="8"/>
                <c:pt idx="0">
                  <c:v>6</c:v>
                </c:pt>
                <c:pt idx="1">
                  <c:v>21</c:v>
                </c:pt>
                <c:pt idx="2">
                  <c:v>47</c:v>
                </c:pt>
                <c:pt idx="3">
                  <c:v>47</c:v>
                </c:pt>
                <c:pt idx="4">
                  <c:v>26</c:v>
                </c:pt>
                <c:pt idx="5">
                  <c:v>12</c:v>
                </c:pt>
                <c:pt idx="6">
                  <c:v>1</c:v>
                </c:pt>
                <c:pt idx="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0A-4207-A52B-71EE03F737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543032144"/>
        <c:axId val="543032560"/>
      </c:barChart>
      <c:catAx>
        <c:axId val="543032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43032560"/>
        <c:crosses val="autoZero"/>
        <c:auto val="1"/>
        <c:lblAlgn val="ctr"/>
        <c:lblOffset val="100"/>
        <c:noMultiLvlLbl val="0"/>
      </c:catAx>
      <c:valAx>
        <c:axId val="543032560"/>
        <c:scaling>
          <c:orientation val="minMax"/>
          <c:max val="60"/>
        </c:scaling>
        <c:delete val="0"/>
        <c:axPos val="l"/>
        <c:numFmt formatCode="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43032144"/>
        <c:crosses val="autoZero"/>
        <c:crossBetween val="between"/>
        <c:majorUnit val="10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Sheet2!$O$4:$O$15</c:f>
              <c:strCache>
                <c:ptCount val="12"/>
                <c:pt idx="0">
                  <c:v>15-16</c:v>
                </c:pt>
                <c:pt idx="1">
                  <c:v>16-17</c:v>
                </c:pt>
                <c:pt idx="2">
                  <c:v>17-18</c:v>
                </c:pt>
                <c:pt idx="3">
                  <c:v>18-19</c:v>
                </c:pt>
                <c:pt idx="4">
                  <c:v>19-20</c:v>
                </c:pt>
                <c:pt idx="5">
                  <c:v>20-21</c:v>
                </c:pt>
                <c:pt idx="6">
                  <c:v>21-22</c:v>
                </c:pt>
                <c:pt idx="7">
                  <c:v>22-23</c:v>
                </c:pt>
                <c:pt idx="8">
                  <c:v>23-24</c:v>
                </c:pt>
                <c:pt idx="9">
                  <c:v>24-25</c:v>
                </c:pt>
                <c:pt idx="10">
                  <c:v>25-26</c:v>
                </c:pt>
                <c:pt idx="11">
                  <c:v>26-27</c:v>
                </c:pt>
              </c:strCache>
            </c:strRef>
          </c:cat>
          <c:val>
            <c:numRef>
              <c:f>Sheet2!$P$4:$P$15</c:f>
              <c:numCache>
                <c:formatCode>0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7</c:v>
                </c:pt>
                <c:pt idx="4">
                  <c:v>3</c:v>
                </c:pt>
                <c:pt idx="5">
                  <c:v>13</c:v>
                </c:pt>
                <c:pt idx="6">
                  <c:v>30</c:v>
                </c:pt>
                <c:pt idx="7">
                  <c:v>51</c:v>
                </c:pt>
                <c:pt idx="8">
                  <c:v>24</c:v>
                </c:pt>
                <c:pt idx="9">
                  <c:v>20</c:v>
                </c:pt>
                <c:pt idx="10">
                  <c:v>6</c:v>
                </c:pt>
                <c:pt idx="1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B6-458D-A07C-67118CE5C9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544598736"/>
        <c:axId val="544586672"/>
      </c:barChart>
      <c:catAx>
        <c:axId val="544598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44586672"/>
        <c:crosses val="autoZero"/>
        <c:auto val="1"/>
        <c:lblAlgn val="ctr"/>
        <c:lblOffset val="100"/>
        <c:noMultiLvlLbl val="0"/>
      </c:catAx>
      <c:valAx>
        <c:axId val="544586672"/>
        <c:scaling>
          <c:orientation val="minMax"/>
        </c:scaling>
        <c:delete val="0"/>
        <c:axPos val="l"/>
        <c:numFmt formatCode="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44598736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Sheet2!$R$4:$R$11</c:f>
              <c:strCache>
                <c:ptCount val="8"/>
                <c:pt idx="0">
                  <c:v>4-5</c:v>
                </c:pt>
                <c:pt idx="1">
                  <c:v>5-6</c:v>
                </c:pt>
                <c:pt idx="2">
                  <c:v>6-7</c:v>
                </c:pt>
                <c:pt idx="3">
                  <c:v>7-8</c:v>
                </c:pt>
                <c:pt idx="4">
                  <c:v>8-9</c:v>
                </c:pt>
                <c:pt idx="5">
                  <c:v>9-10</c:v>
                </c:pt>
                <c:pt idx="6">
                  <c:v>10-11</c:v>
                </c:pt>
                <c:pt idx="7">
                  <c:v>11-12</c:v>
                </c:pt>
              </c:strCache>
            </c:strRef>
          </c:cat>
          <c:val>
            <c:numRef>
              <c:f>Sheet2!$S$4:$S$11</c:f>
              <c:numCache>
                <c:formatCode>0</c:formatCode>
                <c:ptCount val="8"/>
                <c:pt idx="0">
                  <c:v>7</c:v>
                </c:pt>
                <c:pt idx="1">
                  <c:v>33</c:v>
                </c:pt>
                <c:pt idx="2">
                  <c:v>61</c:v>
                </c:pt>
                <c:pt idx="3">
                  <c:v>40</c:v>
                </c:pt>
                <c:pt idx="4">
                  <c:v>14</c:v>
                </c:pt>
                <c:pt idx="5">
                  <c:v>5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D0-4F99-809C-F69A54D4CA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346474160"/>
        <c:axId val="134356848"/>
      </c:barChart>
      <c:catAx>
        <c:axId val="346474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4356848"/>
        <c:crosses val="autoZero"/>
        <c:auto val="1"/>
        <c:lblAlgn val="ctr"/>
        <c:lblOffset val="100"/>
        <c:noMultiLvlLbl val="0"/>
      </c:catAx>
      <c:valAx>
        <c:axId val="134356848"/>
        <c:scaling>
          <c:orientation val="minMax"/>
        </c:scaling>
        <c:delete val="0"/>
        <c:axPos val="l"/>
        <c:numFmt formatCode="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46474160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Sheet2!$U$4:$U$10</c:f>
              <c:strCache>
                <c:ptCount val="7"/>
                <c:pt idx="0">
                  <c:v>2.5-3.0</c:v>
                </c:pt>
                <c:pt idx="1">
                  <c:v>3.0-3.5</c:v>
                </c:pt>
                <c:pt idx="2">
                  <c:v>3.5-4.0</c:v>
                </c:pt>
                <c:pt idx="3">
                  <c:v>4.0-4.5</c:v>
                </c:pt>
                <c:pt idx="4">
                  <c:v>4.5-5.0</c:v>
                </c:pt>
                <c:pt idx="5">
                  <c:v>5.0-5.5</c:v>
                </c:pt>
                <c:pt idx="6">
                  <c:v>5.5-6.0</c:v>
                </c:pt>
              </c:strCache>
            </c:strRef>
          </c:cat>
          <c:val>
            <c:numRef>
              <c:f>Sheet2!$V$4:$V$10</c:f>
              <c:numCache>
                <c:formatCode>0</c:formatCode>
                <c:ptCount val="7"/>
                <c:pt idx="0">
                  <c:v>1</c:v>
                </c:pt>
                <c:pt idx="1">
                  <c:v>3</c:v>
                </c:pt>
                <c:pt idx="2">
                  <c:v>35</c:v>
                </c:pt>
                <c:pt idx="3">
                  <c:v>75</c:v>
                </c:pt>
                <c:pt idx="4">
                  <c:v>37</c:v>
                </c:pt>
                <c:pt idx="5">
                  <c:v>10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59-441B-BE22-5C8CDBE244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544595824"/>
        <c:axId val="544593744"/>
      </c:barChart>
      <c:catAx>
        <c:axId val="544595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44593744"/>
        <c:crosses val="autoZero"/>
        <c:auto val="1"/>
        <c:lblAlgn val="ctr"/>
        <c:lblOffset val="100"/>
        <c:noMultiLvlLbl val="0"/>
      </c:catAx>
      <c:valAx>
        <c:axId val="544593744"/>
        <c:scaling>
          <c:orientation val="minMax"/>
          <c:max val="90"/>
          <c:min val="0"/>
        </c:scaling>
        <c:delete val="0"/>
        <c:axPos val="l"/>
        <c:numFmt formatCode="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44595824"/>
        <c:crosses val="autoZero"/>
        <c:crossBetween val="between"/>
        <c:majorUnit val="15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Sheet2!$L$4:$L$11</c:f>
              <c:strCache>
                <c:ptCount val="8"/>
                <c:pt idx="0">
                  <c:v>50-55</c:v>
                </c:pt>
                <c:pt idx="1">
                  <c:v>55-60</c:v>
                </c:pt>
                <c:pt idx="2">
                  <c:v>60-65</c:v>
                </c:pt>
                <c:pt idx="3">
                  <c:v>65-70</c:v>
                </c:pt>
                <c:pt idx="4">
                  <c:v>70-75</c:v>
                </c:pt>
                <c:pt idx="5">
                  <c:v>75-80</c:v>
                </c:pt>
                <c:pt idx="6">
                  <c:v>80-85</c:v>
                </c:pt>
                <c:pt idx="7">
                  <c:v>85-90</c:v>
                </c:pt>
              </c:strCache>
            </c:strRef>
          </c:cat>
          <c:val>
            <c:numRef>
              <c:f>Sheet2!$M$4:$M$11</c:f>
              <c:numCache>
                <c:formatCode>0</c:formatCode>
                <c:ptCount val="8"/>
                <c:pt idx="0">
                  <c:v>1</c:v>
                </c:pt>
                <c:pt idx="1">
                  <c:v>7</c:v>
                </c:pt>
                <c:pt idx="2">
                  <c:v>17</c:v>
                </c:pt>
                <c:pt idx="3">
                  <c:v>27</c:v>
                </c:pt>
                <c:pt idx="4">
                  <c:v>42</c:v>
                </c:pt>
                <c:pt idx="5">
                  <c:v>30</c:v>
                </c:pt>
                <c:pt idx="6">
                  <c:v>27</c:v>
                </c:pt>
                <c:pt idx="7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36-46D4-BCE6-A4A55F6EAA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336180928"/>
        <c:axId val="336178016"/>
      </c:barChart>
      <c:catAx>
        <c:axId val="336180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36178016"/>
        <c:crosses val="autoZero"/>
        <c:auto val="1"/>
        <c:lblAlgn val="ctr"/>
        <c:lblOffset val="100"/>
        <c:noMultiLvlLbl val="0"/>
      </c:catAx>
      <c:valAx>
        <c:axId val="336178016"/>
        <c:scaling>
          <c:orientation val="minMax"/>
          <c:max val="50"/>
        </c:scaling>
        <c:delete val="0"/>
        <c:axPos val="l"/>
        <c:numFmt formatCode="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36180928"/>
        <c:crosses val="autoZero"/>
        <c:crossBetween val="between"/>
        <c:majorUnit val="10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16463"/>
            <a:ext cx="5829300" cy="301324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545905"/>
            <a:ext cx="5143500" cy="208963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EAB9-2156-4585-B362-AD668872236B}" type="datetimeFigureOut">
              <a:rPr lang="ko-KR" altLang="en-US" smtClean="0"/>
              <a:t>2023-08-06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8C20-0AA3-41EA-AE5E-D80CFF5159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1362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EAB9-2156-4585-B362-AD668872236B}" type="datetimeFigureOut">
              <a:rPr lang="ko-KR" altLang="en-US" smtClean="0"/>
              <a:t>2023-08-06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8C20-0AA3-41EA-AE5E-D80CFF5159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7808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60801"/>
            <a:ext cx="1478756" cy="733475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60801"/>
            <a:ext cx="4350544" cy="733475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EAB9-2156-4585-B362-AD668872236B}" type="datetimeFigureOut">
              <a:rPr lang="ko-KR" altLang="en-US" smtClean="0"/>
              <a:t>2023-08-06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8C20-0AA3-41EA-AE5E-D80CFF5159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3895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EAB9-2156-4585-B362-AD668872236B}" type="datetimeFigureOut">
              <a:rPr lang="ko-KR" altLang="en-US" smtClean="0"/>
              <a:t>2023-08-06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8C20-0AA3-41EA-AE5E-D80CFF5159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535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157754"/>
            <a:ext cx="5915025" cy="360026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5792074"/>
            <a:ext cx="5915025" cy="189329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EAB9-2156-4585-B362-AD668872236B}" type="datetimeFigureOut">
              <a:rPr lang="ko-KR" altLang="en-US" smtClean="0"/>
              <a:t>2023-08-06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8C20-0AA3-41EA-AE5E-D80CFF5159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569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304006"/>
            <a:ext cx="2914650" cy="549155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304006"/>
            <a:ext cx="2914650" cy="549155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EAB9-2156-4585-B362-AD668872236B}" type="datetimeFigureOut">
              <a:rPr lang="ko-KR" altLang="en-US" smtClean="0"/>
              <a:t>2023-08-06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8C20-0AA3-41EA-AE5E-D80CFF5159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72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60803"/>
            <a:ext cx="5915025" cy="167291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121690"/>
            <a:ext cx="2901255" cy="103980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161497"/>
            <a:ext cx="2901255" cy="465008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121690"/>
            <a:ext cx="2915543" cy="103980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161497"/>
            <a:ext cx="2915543" cy="465008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EAB9-2156-4585-B362-AD668872236B}" type="datetimeFigureOut">
              <a:rPr lang="ko-KR" altLang="en-US" smtClean="0"/>
              <a:t>2023-08-06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8C20-0AA3-41EA-AE5E-D80CFF5159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179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EAB9-2156-4585-B362-AD668872236B}" type="datetimeFigureOut">
              <a:rPr lang="ko-KR" altLang="en-US" smtClean="0"/>
              <a:t>2023-08-06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8C20-0AA3-41EA-AE5E-D80CFF5159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6877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EAB9-2156-4585-B362-AD668872236B}" type="datetimeFigureOut">
              <a:rPr lang="ko-KR" altLang="en-US" smtClean="0"/>
              <a:t>2023-08-06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8C20-0AA3-41EA-AE5E-D80CFF5159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9904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77003"/>
            <a:ext cx="2211884" cy="201951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246169"/>
            <a:ext cx="3471863" cy="615069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596515"/>
            <a:ext cx="2211884" cy="481036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EAB9-2156-4585-B362-AD668872236B}" type="datetimeFigureOut">
              <a:rPr lang="ko-KR" altLang="en-US" smtClean="0"/>
              <a:t>2023-08-06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8C20-0AA3-41EA-AE5E-D80CFF5159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1887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77003"/>
            <a:ext cx="2211884" cy="201951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246169"/>
            <a:ext cx="3471863" cy="615069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596515"/>
            <a:ext cx="2211884" cy="481036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EAB9-2156-4585-B362-AD668872236B}" type="datetimeFigureOut">
              <a:rPr lang="ko-KR" altLang="en-US" smtClean="0"/>
              <a:t>2023-08-06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8C20-0AA3-41EA-AE5E-D80CFF5159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8628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60803"/>
            <a:ext cx="5915025" cy="1672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304006"/>
            <a:ext cx="5915025" cy="5491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021951"/>
            <a:ext cx="1543050" cy="460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CEAB9-2156-4585-B362-AD668872236B}" type="datetimeFigureOut">
              <a:rPr lang="ko-KR" altLang="en-US" smtClean="0"/>
              <a:t>2023-08-06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021951"/>
            <a:ext cx="2314575" cy="460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021951"/>
            <a:ext cx="1543050" cy="460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C8C20-0AA3-41EA-AE5E-D80CFF5159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4343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2"/>
          <p:cNvSpPr txBox="1"/>
          <p:nvPr/>
        </p:nvSpPr>
        <p:spPr>
          <a:xfrm>
            <a:off x="1892" y="8118920"/>
            <a:ext cx="2959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Sup. </a:t>
            </a:r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Fig. S1. </a:t>
            </a:r>
            <a:r>
              <a:rPr kumimoji="1"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a, b</a:t>
            </a:r>
            <a:endParaRPr kumimoji="1"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64300" y="7004684"/>
            <a:ext cx="6334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S1.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of QTL analyses of tiller numbers in 2019 and 2022. The figure shows only chromosome 3. 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Results of QTL analysis of tiller number in F</a:t>
            </a:r>
            <a:r>
              <a:rPr lang="en-US" altLang="ko-KR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F</a:t>
            </a:r>
            <a:r>
              <a:rPr lang="en-US" altLang="ko-KR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RIL populations derived from a cross between </a:t>
            </a:r>
            <a:r>
              <a:rPr lang="en-US" altLang="ko-K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Odae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Unbong40 grown in a greenhouse. 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Results of QTL analysis of tiller number in the </a:t>
            </a:r>
            <a:r>
              <a:rPr lang="en-US" altLang="ko-K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Odae</a:t>
            </a:r>
            <a:r>
              <a:rPr lang="en-US" altLang="ko-KR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*5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/Unbong40 BC4F2:F3 population grown in the field. Red bars: QTL intervals for tiller number 64 DAS; green bars: QTL intervals for tiller number 71 DAS.</a:t>
            </a:r>
            <a:endParaRPr lang="ko-K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65710" y="949592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2000" b="1" dirty="0"/>
          </a:p>
        </p:txBody>
      </p:sp>
      <p:sp>
        <p:nvSpPr>
          <p:cNvPr id="9" name="직사각형 8"/>
          <p:cNvSpPr/>
          <p:nvPr/>
        </p:nvSpPr>
        <p:spPr>
          <a:xfrm>
            <a:off x="3221342" y="949592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2000" b="1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897" y="1149647"/>
            <a:ext cx="2468828" cy="5732838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3"/>
          <a:srcRect r="74363"/>
          <a:stretch/>
        </p:blipFill>
        <p:spPr>
          <a:xfrm>
            <a:off x="4098665" y="1136694"/>
            <a:ext cx="2302135" cy="581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239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2"/>
          <p:cNvSpPr txBox="1"/>
          <p:nvPr/>
        </p:nvSpPr>
        <p:spPr>
          <a:xfrm>
            <a:off x="1892" y="8129678"/>
            <a:ext cx="2959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Sup. Fig. S2. a, b</a:t>
            </a:r>
            <a:endParaRPr kumimoji="1"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39090" y="6318748"/>
            <a:ext cx="65381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S2.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Genotypes of </a:t>
            </a:r>
            <a:r>
              <a:rPr lang="en-US" altLang="ko-K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Odae</a:t>
            </a:r>
            <a:r>
              <a:rPr lang="en-US" altLang="ko-KR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*5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/Unbong40 BC4F1 plants at 180 KASP markers. 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Red: </a:t>
            </a:r>
            <a:r>
              <a:rPr lang="en-US" altLang="ko-K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Odae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genotype; yellow: heterozygous genotype. Arrow marks the position of OU3-32, the plant with the highest recurrent parent genome recovery rates, which was selected for further study. 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Graphic showing genotype of OU-32 at 180 KASP markers. Black: </a:t>
            </a:r>
            <a:r>
              <a:rPr lang="en-US" altLang="ko-K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Odae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genotype; red: heterozygous genotype.</a:t>
            </a:r>
            <a:endParaRPr lang="ko-K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142" y="106535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716" y="3273859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0" y="1686166"/>
            <a:ext cx="6807232" cy="1551957"/>
            <a:chOff x="0" y="1686166"/>
            <a:chExt cx="6807232" cy="1551957"/>
          </a:xfrm>
        </p:grpSpPr>
        <p:pic>
          <p:nvPicPr>
            <p:cNvPr id="15" name="그림 14"/>
            <p:cNvPicPr>
              <a:picLocks noChangeAspect="1"/>
            </p:cNvPicPr>
            <p:nvPr/>
          </p:nvPicPr>
          <p:blipFill rotWithShape="1">
            <a:blip r:embed="rId2"/>
            <a:srcRect b="59551"/>
            <a:stretch/>
          </p:blipFill>
          <p:spPr>
            <a:xfrm>
              <a:off x="0" y="1686166"/>
              <a:ext cx="6807232" cy="1024761"/>
            </a:xfrm>
            <a:prstGeom prst="rect">
              <a:avLst/>
            </a:prstGeom>
          </p:spPr>
        </p:pic>
        <p:sp>
          <p:nvSpPr>
            <p:cNvPr id="8" name="직사각형 7"/>
            <p:cNvSpPr/>
            <p:nvPr/>
          </p:nvSpPr>
          <p:spPr>
            <a:xfrm>
              <a:off x="23181" y="2653305"/>
              <a:ext cx="654590" cy="1183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아래쪽 화살표 설명선 9"/>
            <p:cNvSpPr/>
            <p:nvPr/>
          </p:nvSpPr>
          <p:spPr>
            <a:xfrm rot="10800000">
              <a:off x="1882586" y="2728605"/>
              <a:ext cx="1172585" cy="502222"/>
            </a:xfrm>
            <a:prstGeom prst="downArrowCallout">
              <a:avLst>
                <a:gd name="adj1" fmla="val 25000"/>
                <a:gd name="adj2" fmla="val 23183"/>
                <a:gd name="adj3" fmla="val 15916"/>
                <a:gd name="adj4" fmla="val 64977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99934" y="2868791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qTN3</a:t>
              </a:r>
              <a:endParaRPr lang="ko-KR" altLang="en-US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3"/>
          <a:srcRect b="13730"/>
          <a:stretch/>
        </p:blipFill>
        <p:spPr>
          <a:xfrm>
            <a:off x="199148" y="3707194"/>
            <a:ext cx="6630802" cy="233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620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차트 63"/>
          <p:cNvGraphicFramePr>
            <a:graphicFrameLocks/>
          </p:cNvGraphicFramePr>
          <p:nvPr/>
        </p:nvGraphicFramePr>
        <p:xfrm>
          <a:off x="2126521" y="4576397"/>
          <a:ext cx="2700000" cy="21148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차트 6"/>
          <p:cNvGraphicFramePr>
            <a:graphicFrameLocks/>
          </p:cNvGraphicFramePr>
          <p:nvPr/>
        </p:nvGraphicFramePr>
        <p:xfrm>
          <a:off x="3602372" y="37223"/>
          <a:ext cx="2700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차트 7"/>
          <p:cNvGraphicFramePr>
            <a:graphicFrameLocks/>
          </p:cNvGraphicFramePr>
          <p:nvPr/>
        </p:nvGraphicFramePr>
        <p:xfrm>
          <a:off x="3589564" y="2294661"/>
          <a:ext cx="2700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차트 8"/>
          <p:cNvGraphicFramePr>
            <a:graphicFrameLocks/>
          </p:cNvGraphicFramePr>
          <p:nvPr/>
        </p:nvGraphicFramePr>
        <p:xfrm>
          <a:off x="631097" y="2301319"/>
          <a:ext cx="2700000" cy="2031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917531" y="181567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01935" y="2433807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46256" y="249156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42757" y="47198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2935540" y="2982741"/>
            <a:ext cx="1016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No. of lines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2955063" y="782939"/>
            <a:ext cx="1016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No. of lines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-16211" y="3010025"/>
            <a:ext cx="1016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No. of lines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1511268" y="5252779"/>
            <a:ext cx="1016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No. of lines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56052" y="2011785"/>
            <a:ext cx="15969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Panicle length (cm)</a:t>
            </a:r>
            <a:endParaRPr lang="ko-KR" altLang="en-US" sz="12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995821" y="4234578"/>
            <a:ext cx="2076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Panicle number per plant</a:t>
            </a:r>
            <a:endParaRPr lang="ko-KR" altLang="en-US" sz="12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63068" y="4280726"/>
            <a:ext cx="1728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Culm diameter (mm)</a:t>
            </a:r>
            <a:endParaRPr lang="ko-KR" altLang="en-US" sz="12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381623" y="6595795"/>
            <a:ext cx="20505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Grain number per panicle</a:t>
            </a:r>
            <a:endParaRPr lang="ko-KR" altLang="en-US" sz="12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1"/>
          <p:cNvSpPr txBox="1"/>
          <p:nvPr/>
        </p:nvSpPr>
        <p:spPr>
          <a:xfrm>
            <a:off x="4708957" y="184572"/>
            <a:ext cx="434252" cy="21762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Odae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056212" y="16869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▼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11474" y="104973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▼</a:t>
            </a:r>
            <a:endParaRPr lang="ko-KR" alt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1"/>
          <p:cNvSpPr txBox="1"/>
          <p:nvPr/>
        </p:nvSpPr>
        <p:spPr>
          <a:xfrm>
            <a:off x="4318565" y="938552"/>
            <a:ext cx="737647" cy="26455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Unbong40</a:t>
            </a:r>
            <a:endParaRPr lang="ko-KR" altLang="en-US" sz="1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1"/>
          <p:cNvSpPr txBox="1"/>
          <p:nvPr/>
        </p:nvSpPr>
        <p:spPr>
          <a:xfrm>
            <a:off x="4970065" y="3205701"/>
            <a:ext cx="434252" cy="21762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Odae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970561" y="3333116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▼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784273" y="2812439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▼</a:t>
            </a:r>
            <a:endParaRPr lang="ko-KR" alt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1"/>
          <p:cNvSpPr txBox="1"/>
          <p:nvPr/>
        </p:nvSpPr>
        <p:spPr>
          <a:xfrm>
            <a:off x="4750502" y="2680161"/>
            <a:ext cx="737647" cy="26455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Unbong40</a:t>
            </a:r>
            <a:endParaRPr lang="ko-KR" altLang="en-US" sz="1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1"/>
          <p:cNvSpPr txBox="1"/>
          <p:nvPr/>
        </p:nvSpPr>
        <p:spPr>
          <a:xfrm>
            <a:off x="1523999" y="2437594"/>
            <a:ext cx="434252" cy="21762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Odae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872145" y="2444491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▼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221941" y="3016717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▼</a:t>
            </a:r>
            <a:endParaRPr lang="ko-KR" alt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1"/>
          <p:cNvSpPr txBox="1"/>
          <p:nvPr/>
        </p:nvSpPr>
        <p:spPr>
          <a:xfrm>
            <a:off x="2221941" y="2880828"/>
            <a:ext cx="737647" cy="26455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Unbong40</a:t>
            </a:r>
            <a:endParaRPr lang="ko-KR" altLang="en-US" sz="1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1"/>
          <p:cNvSpPr txBox="1"/>
          <p:nvPr/>
        </p:nvSpPr>
        <p:spPr>
          <a:xfrm>
            <a:off x="2410940" y="5236479"/>
            <a:ext cx="434252" cy="21762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Odae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494918" y="537828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▼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246302" y="4798118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▼</a:t>
            </a:r>
            <a:endParaRPr lang="ko-KR" alt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1"/>
          <p:cNvSpPr txBox="1"/>
          <p:nvPr/>
        </p:nvSpPr>
        <p:spPr>
          <a:xfrm>
            <a:off x="3069237" y="4686327"/>
            <a:ext cx="737647" cy="26455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Unbong40</a:t>
            </a:r>
            <a:endParaRPr lang="ko-KR" altLang="en-US" sz="1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75265" y="6942251"/>
            <a:ext cx="61851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S3.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Histogram showing distributions of agronomic traits in the F</a:t>
            </a:r>
            <a:r>
              <a:rPr lang="en-US" altLang="ko-KR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RIL population derived from a cross between </a:t>
            </a:r>
            <a:r>
              <a:rPr lang="en-US" altLang="ko-K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Odae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Unbong40. 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Culm length; 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panicle length; 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culm diameter; 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panicle number per plant; and 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(e)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grain number per panicle. The traits were measured in plants grown under greenhouse conditions in 2022. Inverted triangles indicate mean values of the two parental varieties. Black triangle: </a:t>
            </a:r>
            <a:r>
              <a:rPr lang="en-US" altLang="ko-K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Odae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red triangle: Unbong40.</a:t>
            </a:r>
          </a:p>
        </p:txBody>
      </p:sp>
      <p:graphicFrame>
        <p:nvGraphicFramePr>
          <p:cNvPr id="51" name="차트 50"/>
          <p:cNvGraphicFramePr>
            <a:graphicFrameLocks/>
          </p:cNvGraphicFramePr>
          <p:nvPr/>
        </p:nvGraphicFramePr>
        <p:xfrm>
          <a:off x="629527" y="40896"/>
          <a:ext cx="2700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6" name="TextBox 65"/>
          <p:cNvSpPr txBox="1"/>
          <p:nvPr/>
        </p:nvSpPr>
        <p:spPr>
          <a:xfrm>
            <a:off x="950793" y="18707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371081" y="1983525"/>
            <a:ext cx="1486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Culm length (cm)</a:t>
            </a:r>
            <a:endParaRPr lang="ko-KR" altLang="en-US" sz="12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 rot="16200000">
            <a:off x="20276" y="734936"/>
            <a:ext cx="1016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No. of lines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1"/>
          <p:cNvSpPr txBox="1"/>
          <p:nvPr/>
        </p:nvSpPr>
        <p:spPr>
          <a:xfrm>
            <a:off x="1518077" y="550610"/>
            <a:ext cx="434252" cy="21762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Odae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486484" y="88049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▼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435381" y="761066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▼</a:t>
            </a:r>
            <a:endParaRPr lang="ko-KR" alt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1"/>
          <p:cNvSpPr txBox="1"/>
          <p:nvPr/>
        </p:nvSpPr>
        <p:spPr>
          <a:xfrm>
            <a:off x="906527" y="649669"/>
            <a:ext cx="737647" cy="26455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Unbong40</a:t>
            </a:r>
            <a:endParaRPr lang="ko-KR" altLang="en-US" sz="1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テキスト ボックス 32"/>
          <p:cNvSpPr txBox="1"/>
          <p:nvPr/>
        </p:nvSpPr>
        <p:spPr>
          <a:xfrm>
            <a:off x="1892" y="8118920"/>
            <a:ext cx="28809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Sup. </a:t>
            </a:r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kumimoji="1" lang="en-US" altLang="ja-JP" sz="2800">
                <a:latin typeface="Arial" panose="020B0604020202020204" pitchFamily="34" charset="0"/>
                <a:cs typeface="Arial" panose="020B0604020202020204" pitchFamily="34" charset="0"/>
              </a:rPr>
              <a:t>S3</a:t>
            </a:r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1"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a-e</a:t>
            </a:r>
            <a:endParaRPr kumimoji="1"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632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8899</TotalTime>
  <Words>370</Words>
  <Application>Microsoft Office PowerPoint</Application>
  <PresentationFormat>Custom</PresentationFormat>
  <Paragraphs>46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맑은 고딕</vt:lpstr>
      <vt:lpstr>游ゴシック</vt:lpstr>
      <vt:lpstr>Arial</vt:lpstr>
      <vt:lpstr>Calibri</vt:lpstr>
      <vt:lpstr>Calibri Light</vt:lpstr>
      <vt:lpstr>Times New Roman</vt:lpstr>
      <vt:lpstr>Office 테마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MDPI</cp:lastModifiedBy>
  <cp:revision>140</cp:revision>
  <cp:lastPrinted>2023-04-14T03:47:59Z</cp:lastPrinted>
  <dcterms:created xsi:type="dcterms:W3CDTF">2022-12-01T05:16:48Z</dcterms:created>
  <dcterms:modified xsi:type="dcterms:W3CDTF">2023-08-06T09:50:16Z</dcterms:modified>
</cp:coreProperties>
</file>