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9" r:id="rId4"/>
    <p:sldId id="262" r:id="rId5"/>
    <p:sldId id="260" r:id="rId6"/>
    <p:sldId id="263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userId="ccae270cf01d69f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0135" autoAdjust="0"/>
  </p:normalViewPr>
  <p:slideViewPr>
    <p:cSldViewPr snapToGrid="0">
      <p:cViewPr varScale="1">
        <p:scale>
          <a:sx n="74" d="100"/>
          <a:sy n="74" d="100"/>
        </p:scale>
        <p:origin x="967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250D4-EDAD-4BCE-8D04-4A6DD589326C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B62A4-2159-432D-8411-03F477F8CE3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69372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B62A4-2159-432D-8411-03F477F8CE32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11314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B62A4-2159-432D-8411-03F477F8CE32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446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3E4914-78AA-4A04-87F4-0AE7D6791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B6B8D36-9CB5-49D8-AA78-A1EB74128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22BE74-3389-4580-A68F-4C9DC84E3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D66FB9-C404-4C58-A22E-EE1D5B735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0B9AF6-636D-4963-99B9-81FE0CCF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86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8925AC-6D7E-40A2-836A-2112999C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FE3F3F3-3D7C-4516-93B3-EC2CDCE41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19FBC1-776A-470C-8101-74CE2833B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762ADF-CE85-40DD-8113-CAEFF2630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723945-1F93-4E88-83E0-10113ED07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130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3B1C02F-40A9-4C70-8902-1A9DFE1763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08BE10E-9C14-41CF-8C5A-A837C9197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1029DC-E57A-4AF3-ACC1-748AA00E6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65E3E8-5A5C-4A6C-BFFC-BDE6A9609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9F5CF0-FFCF-4EB7-8EA8-088F833A7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599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2C178A-C4BB-4B84-9FF9-406DD4345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E64D9E-85E9-45B0-BF39-732800633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47E5E9-FBBB-4EF4-BC36-0DABCF61A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110F1F-0E59-4EB9-B041-F96CBA240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3AC83E-C3B3-439B-843C-78D5CC18F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3335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030604-55C0-404E-9F00-937192D02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73C6E09-E6D9-405F-BC4F-01993FB45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A87031-46E9-410B-A405-DE5D7EE7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C667D5-DC4F-4F88-9F42-562A98389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AFC128-A99F-4C2D-A4C1-B03E2496E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9997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43994-D16B-423E-BE0B-98E674C1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1C6F69-3137-4506-A792-69F66DB2D7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350CDDC-EA93-4023-891C-E2CAF4E82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D388DC8-AD8B-4EB8-8AB1-48B13A5E5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BCC5EE-60BD-4ADA-A7A8-493AD923D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1240FEB-E36E-481F-86E0-C9761E8AC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042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13EB93-6B91-4D38-A193-9791661D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4EE65B-232D-49EA-8306-A4D0F99A0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4EB5AB4-B883-4E19-B6E6-21F97326C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B5BD175-608E-439B-97B2-5B31BA672B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91244DA-64ED-430C-912F-153C32AC90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0B2B7F0-F2C0-47DF-A92B-E9004036C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1C59E1C-5BEA-4DEB-A397-920754E9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C50270F-FF52-4751-A2AF-E5CDDEE84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8439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6A63D7-8EBE-4B90-AA55-E8E567394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71C9475-CCF3-4B62-A678-045A34570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9D96A20-B826-4016-A341-0B5F4EA92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6864EE0-7DF8-46FF-8F6F-5C07E1E46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5085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CBFF731-69E4-4DE4-A429-1DE563B7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3CA0656-7580-4F7D-9FAE-C7BCF4D4D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8353760-50D5-40CF-832C-BB645CCCC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74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C2DE30-E2DD-4F0A-92B6-39FE78C26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068343-0F82-4656-A0B2-42CE7B3C6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7B682A6-3AFA-4CF9-8A38-F65B4F902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3876872-EB30-4CBC-AAB5-0DE8D168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8EBB06-3A3D-41CC-9210-98AFB42D5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6FD056-E10A-4BCE-BB13-029104962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0595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129E17-B372-45F7-A4AF-5E6F887C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C10BC79-4909-485D-BE08-952988283D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806F9E2-C349-4DE6-A0FA-4169406E92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7EE29A2-60D5-4393-9867-E4AA604FC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6D23851-961E-4594-8527-0998448E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9486B52-E684-4067-810B-5EB330447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18591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8E80821-124B-4404-B334-03893DB37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C08CB28-769C-429D-86E4-485DEF410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A42A4F-316D-445F-879D-18B47EDC3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1823D-F14F-41EA-9C1B-6F2EEFF5788D}" type="datetimeFigureOut">
              <a:rPr lang="es-ES_tradnl" smtClean="0"/>
              <a:t>20/05/2024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2F7703-3105-406C-B6D5-969DF17CB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76FE2E-A4EE-4D10-918A-7297E112DC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57839-F978-410F-9854-E9D913D4F4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442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780576" y="1026367"/>
            <a:ext cx="260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a) GSE36389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972134" y="370277"/>
            <a:ext cx="224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Endometrial </a:t>
            </a:r>
            <a:r>
              <a:rPr lang="es-ES_tradnl" sz="2000" b="1" dirty="0" err="1"/>
              <a:t>cancer</a:t>
            </a:r>
            <a:endParaRPr lang="es-ES_tradnl" sz="2000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D6A27-33CD-4008-A2BA-E620FF0F4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0" y="1359833"/>
            <a:ext cx="6409356" cy="480701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952231D-ADB5-44E9-88AD-BFEDDC0175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294" y="1762801"/>
            <a:ext cx="4787849" cy="3989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08E4A9E-77F2-4076-9F3F-FE3BE9F3082D}"/>
              </a:ext>
            </a:extLst>
          </p:cNvPr>
          <p:cNvSpPr txBox="1"/>
          <p:nvPr/>
        </p:nvSpPr>
        <p:spPr>
          <a:xfrm>
            <a:off x="86639" y="6270170"/>
            <a:ext cx="116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400" dirty="0"/>
              <a:t>Principal </a:t>
            </a:r>
            <a:r>
              <a:rPr lang="es-ES_tradnl" sz="1400" dirty="0" err="1"/>
              <a:t>Component</a:t>
            </a:r>
            <a:r>
              <a:rPr lang="es-ES_tradnl" sz="1400" dirty="0"/>
              <a:t> </a:t>
            </a:r>
            <a:r>
              <a:rPr lang="es-ES_tradnl" sz="1400" dirty="0" err="1"/>
              <a:t>Analysis</a:t>
            </a:r>
            <a:r>
              <a:rPr lang="es-ES_tradnl" sz="1400" dirty="0"/>
              <a:t> (PCA) </a:t>
            </a:r>
            <a:r>
              <a:rPr lang="en-US" sz="1400" dirty="0"/>
              <a:t>plots of the whole set of genes in the dataset (left) </a:t>
            </a:r>
            <a:r>
              <a:rPr lang="en-US" sz="1400" i="1" dirty="0"/>
              <a:t>vs</a:t>
            </a:r>
            <a:r>
              <a:rPr lang="en-US" sz="1400" dirty="0"/>
              <a:t>. differentially expressed genes after Comparative Analysis of Shapley value analysis (p-value &lt; 0.01) (right).</a:t>
            </a:r>
            <a:r>
              <a:rPr lang="es-ES_tradnl" sz="1400" dirty="0"/>
              <a:t>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46F2797-9136-4B04-99E5-FB6415AEDFCC}"/>
              </a:ext>
            </a:extLst>
          </p:cNvPr>
          <p:cNvSpPr/>
          <p:nvPr/>
        </p:nvSpPr>
        <p:spPr>
          <a:xfrm>
            <a:off x="2531390" y="1462009"/>
            <a:ext cx="1090047" cy="244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4411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780576" y="1026367"/>
            <a:ext cx="261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b) GSE63678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972134" y="370277"/>
            <a:ext cx="224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Endometrial </a:t>
            </a:r>
            <a:r>
              <a:rPr lang="es-ES_tradnl" sz="2000" b="1" dirty="0" err="1"/>
              <a:t>cancer</a:t>
            </a:r>
            <a:endParaRPr lang="es-ES_tradnl" sz="20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B29CEED-DB99-43DC-A9E9-53DBE625DA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6" y="1395772"/>
            <a:ext cx="6249178" cy="468688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3C460B4-4341-4AF9-9A8D-F651D5A43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098" y="1491962"/>
            <a:ext cx="5393404" cy="44945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C22473F-C13E-4EBD-AAA8-90DF6EE2A1AC}"/>
              </a:ext>
            </a:extLst>
          </p:cNvPr>
          <p:cNvSpPr txBox="1"/>
          <p:nvPr/>
        </p:nvSpPr>
        <p:spPr>
          <a:xfrm>
            <a:off x="86639" y="6270170"/>
            <a:ext cx="116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400" dirty="0"/>
              <a:t>Principal </a:t>
            </a:r>
            <a:r>
              <a:rPr lang="es-ES_tradnl" sz="1400" dirty="0" err="1"/>
              <a:t>Component</a:t>
            </a:r>
            <a:r>
              <a:rPr lang="es-ES_tradnl" sz="1400" dirty="0"/>
              <a:t> </a:t>
            </a:r>
            <a:r>
              <a:rPr lang="es-ES_tradnl" sz="1400" dirty="0" err="1"/>
              <a:t>Analysis</a:t>
            </a:r>
            <a:r>
              <a:rPr lang="es-ES_tradnl" sz="1400" dirty="0"/>
              <a:t> (PCA) </a:t>
            </a:r>
            <a:r>
              <a:rPr lang="en-US" sz="1400" dirty="0"/>
              <a:t>plots of the whole set of genes in the dataset (left) </a:t>
            </a:r>
            <a:r>
              <a:rPr lang="en-US" sz="1400" i="1" dirty="0"/>
              <a:t>vs</a:t>
            </a:r>
            <a:r>
              <a:rPr lang="en-US" sz="1400" dirty="0"/>
              <a:t>. differentially expressed genes after Comparative Analysis of Shapley value analysis (p-value &lt; 0.01) (right).</a:t>
            </a:r>
            <a:r>
              <a:rPr lang="es-ES_tradnl" sz="1400" dirty="0"/>
              <a:t> 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6BB71A9-A7CC-4D4A-B8E0-96BADD4CB71A}"/>
              </a:ext>
            </a:extLst>
          </p:cNvPr>
          <p:cNvSpPr/>
          <p:nvPr/>
        </p:nvSpPr>
        <p:spPr>
          <a:xfrm>
            <a:off x="2531390" y="1462009"/>
            <a:ext cx="1090047" cy="244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1136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47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c) GSE7846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5242723" y="370277"/>
            <a:ext cx="1707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Endometriosis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588DA8F-7191-4922-AD9D-59D9751F1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65" y="1437863"/>
            <a:ext cx="6280857" cy="441454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7E3637D-A760-49DA-B6D8-0B50881836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003" y="1794761"/>
            <a:ext cx="4716625" cy="39305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49A7778-86DC-4EEC-B01B-4A0612CFF30F}"/>
              </a:ext>
            </a:extLst>
          </p:cNvPr>
          <p:cNvSpPr txBox="1"/>
          <p:nvPr/>
        </p:nvSpPr>
        <p:spPr>
          <a:xfrm>
            <a:off x="86639" y="6270170"/>
            <a:ext cx="116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400" dirty="0"/>
              <a:t>Principal </a:t>
            </a:r>
            <a:r>
              <a:rPr lang="es-ES_tradnl" sz="1400" dirty="0" err="1"/>
              <a:t>Component</a:t>
            </a:r>
            <a:r>
              <a:rPr lang="es-ES_tradnl" sz="1400" dirty="0"/>
              <a:t> </a:t>
            </a:r>
            <a:r>
              <a:rPr lang="es-ES_tradnl" sz="1400" dirty="0" err="1"/>
              <a:t>Analysis</a:t>
            </a:r>
            <a:r>
              <a:rPr lang="es-ES_tradnl" sz="1400" dirty="0"/>
              <a:t> (PCA) </a:t>
            </a:r>
            <a:r>
              <a:rPr lang="en-US" sz="1400" dirty="0"/>
              <a:t>plots of the whole set of genes in the dataset (left) </a:t>
            </a:r>
            <a:r>
              <a:rPr lang="en-US" sz="1400" i="1" dirty="0"/>
              <a:t>vs</a:t>
            </a:r>
            <a:r>
              <a:rPr lang="en-US" sz="1400" dirty="0"/>
              <a:t>. differentially expressed genes after Comparative Analysis of Shapley value analysis (p-value &lt; 0.01) (right).</a:t>
            </a:r>
            <a:r>
              <a:rPr lang="es-ES_tradnl" sz="1400" dirty="0"/>
              <a:t>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5903736-FDAA-485A-BA2A-166B0AAAB632}"/>
              </a:ext>
            </a:extLst>
          </p:cNvPr>
          <p:cNvSpPr/>
          <p:nvPr/>
        </p:nvSpPr>
        <p:spPr>
          <a:xfrm>
            <a:off x="2531390" y="1462009"/>
            <a:ext cx="1090047" cy="244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19283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61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d) GSE17504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5242723" y="370277"/>
            <a:ext cx="1707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/>
              <a:t>Endometriosis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55BC745-2B82-48BC-991D-EB981E7B9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77" y="1459528"/>
            <a:ext cx="5836296" cy="437722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30936EE-682F-49A3-A898-E892E37AF8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88" y="1382552"/>
            <a:ext cx="5608163" cy="46734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9F3D399-32A0-4EE4-953E-7ED57B3A1418}"/>
              </a:ext>
            </a:extLst>
          </p:cNvPr>
          <p:cNvSpPr txBox="1"/>
          <p:nvPr/>
        </p:nvSpPr>
        <p:spPr>
          <a:xfrm>
            <a:off x="86639" y="6270170"/>
            <a:ext cx="116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400" dirty="0"/>
              <a:t>Principal </a:t>
            </a:r>
            <a:r>
              <a:rPr lang="es-ES_tradnl" sz="1400" dirty="0" err="1"/>
              <a:t>Component</a:t>
            </a:r>
            <a:r>
              <a:rPr lang="es-ES_tradnl" sz="1400" dirty="0"/>
              <a:t> </a:t>
            </a:r>
            <a:r>
              <a:rPr lang="es-ES_tradnl" sz="1400" dirty="0" err="1"/>
              <a:t>Analysis</a:t>
            </a:r>
            <a:r>
              <a:rPr lang="es-ES_tradnl" sz="1400" dirty="0"/>
              <a:t> (PCA) </a:t>
            </a:r>
            <a:r>
              <a:rPr lang="en-US" sz="1400" dirty="0"/>
              <a:t>plots of the whole set of genes in the dataset (left) </a:t>
            </a:r>
            <a:r>
              <a:rPr lang="en-US" sz="1400" i="1" dirty="0"/>
              <a:t>vs</a:t>
            </a:r>
            <a:r>
              <a:rPr lang="en-US" sz="1400" dirty="0"/>
              <a:t>. differentially expressed genes after Comparative Analysis of Shapley value analysis (p-value &lt; 0.01) (right).</a:t>
            </a:r>
            <a:r>
              <a:rPr lang="es-ES_tradnl" sz="1400" dirty="0"/>
              <a:t> 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D592191-288D-47AA-B89B-509DC3E90BEC}"/>
              </a:ext>
            </a:extLst>
          </p:cNvPr>
          <p:cNvSpPr/>
          <p:nvPr/>
        </p:nvSpPr>
        <p:spPr>
          <a:xfrm>
            <a:off x="2531390" y="1462009"/>
            <a:ext cx="1090047" cy="244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90053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60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e) GSE12814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888164" y="370277"/>
            <a:ext cx="2336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err="1"/>
              <a:t>Uterine</a:t>
            </a:r>
            <a:r>
              <a:rPr lang="es-ES_tradnl" sz="2000" b="1" dirty="0"/>
              <a:t> </a:t>
            </a:r>
            <a:r>
              <a:rPr lang="es-ES_tradnl" sz="2000" b="1" dirty="0" err="1"/>
              <a:t>leiomyomas</a:t>
            </a:r>
            <a:endParaRPr lang="es-ES_tradnl" sz="2000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BA65D24-B06F-4E67-ACB7-21F738F5B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" y="1469354"/>
            <a:ext cx="6060059" cy="454504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1408DC8-E4BB-4F27-ACE5-01D1FA78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096" y="1550868"/>
            <a:ext cx="5608162" cy="46734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0C3B122-484A-45EA-8730-94E004923187}"/>
              </a:ext>
            </a:extLst>
          </p:cNvPr>
          <p:cNvSpPr txBox="1"/>
          <p:nvPr/>
        </p:nvSpPr>
        <p:spPr>
          <a:xfrm>
            <a:off x="86639" y="6270170"/>
            <a:ext cx="116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400" dirty="0"/>
              <a:t>Principal </a:t>
            </a:r>
            <a:r>
              <a:rPr lang="es-ES_tradnl" sz="1400" dirty="0" err="1"/>
              <a:t>Component</a:t>
            </a:r>
            <a:r>
              <a:rPr lang="es-ES_tradnl" sz="1400" dirty="0"/>
              <a:t> </a:t>
            </a:r>
            <a:r>
              <a:rPr lang="es-ES_tradnl" sz="1400" dirty="0" err="1"/>
              <a:t>Analysis</a:t>
            </a:r>
            <a:r>
              <a:rPr lang="es-ES_tradnl" sz="1400" dirty="0"/>
              <a:t> (PCA) </a:t>
            </a:r>
            <a:r>
              <a:rPr lang="en-US" sz="1400" dirty="0"/>
              <a:t>plots of the whole set of genes in the dataset (left) </a:t>
            </a:r>
            <a:r>
              <a:rPr lang="en-US" sz="1400" i="1" dirty="0"/>
              <a:t>vs</a:t>
            </a:r>
            <a:r>
              <a:rPr lang="en-US" sz="1400" dirty="0"/>
              <a:t>. differentially expressed genes after Comparative Analysis of Shapley value analysis (p-value &lt; 0.01) (right).</a:t>
            </a:r>
            <a:r>
              <a:rPr lang="es-ES_tradnl" sz="1400" dirty="0"/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B154579-13AA-42BF-B6BF-3883E7273093}"/>
              </a:ext>
            </a:extLst>
          </p:cNvPr>
          <p:cNvSpPr/>
          <p:nvPr/>
        </p:nvSpPr>
        <p:spPr>
          <a:xfrm>
            <a:off x="2464232" y="1462009"/>
            <a:ext cx="1090047" cy="244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41791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66FDA2-E512-44BA-B4AC-29172E1E3A9B}"/>
              </a:ext>
            </a:extLst>
          </p:cNvPr>
          <p:cNvSpPr txBox="1"/>
          <p:nvPr/>
        </p:nvSpPr>
        <p:spPr>
          <a:xfrm>
            <a:off x="1823953" y="1026367"/>
            <a:ext cx="256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f) GSE23112 GEO </a:t>
            </a:r>
            <a:r>
              <a:rPr lang="es-ES_tradnl" b="1" dirty="0" err="1"/>
              <a:t>dataset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524518-BEF5-4D0A-A52D-276C3B94F293}"/>
              </a:ext>
            </a:extLst>
          </p:cNvPr>
          <p:cNvSpPr txBox="1"/>
          <p:nvPr/>
        </p:nvSpPr>
        <p:spPr>
          <a:xfrm>
            <a:off x="4888164" y="370277"/>
            <a:ext cx="2336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err="1"/>
              <a:t>Uterine</a:t>
            </a:r>
            <a:r>
              <a:rPr lang="es-ES_tradnl" sz="2000" b="1" dirty="0"/>
              <a:t> </a:t>
            </a:r>
            <a:r>
              <a:rPr lang="es-ES_tradnl" sz="2000" b="1" dirty="0" err="1"/>
              <a:t>leiomyomas</a:t>
            </a:r>
            <a:endParaRPr lang="es-ES_tradnl" sz="20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F3B1493-55A4-4459-A3AB-FC5853EFC0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5" y="1427082"/>
            <a:ext cx="6060059" cy="454504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BDCC483-52B0-4C68-AE10-EDF9AE610D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48" y="1512229"/>
            <a:ext cx="5677716" cy="47314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EEA5CEE-79E7-4731-ACA3-A501625E7F28}"/>
              </a:ext>
            </a:extLst>
          </p:cNvPr>
          <p:cNvSpPr txBox="1"/>
          <p:nvPr/>
        </p:nvSpPr>
        <p:spPr>
          <a:xfrm>
            <a:off x="86639" y="6270170"/>
            <a:ext cx="116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400" dirty="0"/>
              <a:t>Principal </a:t>
            </a:r>
            <a:r>
              <a:rPr lang="es-ES_tradnl" sz="1400" dirty="0" err="1"/>
              <a:t>Component</a:t>
            </a:r>
            <a:r>
              <a:rPr lang="es-ES_tradnl" sz="1400" dirty="0"/>
              <a:t> </a:t>
            </a:r>
            <a:r>
              <a:rPr lang="es-ES_tradnl" sz="1400" dirty="0" err="1"/>
              <a:t>Analysis</a:t>
            </a:r>
            <a:r>
              <a:rPr lang="es-ES_tradnl" sz="1400" dirty="0"/>
              <a:t> (PCA) </a:t>
            </a:r>
            <a:r>
              <a:rPr lang="en-US" sz="1400" dirty="0"/>
              <a:t>plots of the whole set of genes in the dataset (left) </a:t>
            </a:r>
            <a:r>
              <a:rPr lang="en-US" sz="1400" i="1" dirty="0"/>
              <a:t>vs</a:t>
            </a:r>
            <a:r>
              <a:rPr lang="en-US" sz="1400" dirty="0"/>
              <a:t>. differentially expressed genes after Comparative Analysis of Shapley value analysis (p-value &lt; 0.01) (right).</a:t>
            </a:r>
            <a:r>
              <a:rPr lang="es-ES_tradnl" sz="1400" dirty="0"/>
              <a:t> 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2D0436E-37CB-4681-AE8C-1C34C2A2A674}"/>
              </a:ext>
            </a:extLst>
          </p:cNvPr>
          <p:cNvSpPr/>
          <p:nvPr/>
        </p:nvSpPr>
        <p:spPr>
          <a:xfrm>
            <a:off x="2510726" y="1462009"/>
            <a:ext cx="1090047" cy="244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5495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276</Words>
  <Application>Microsoft Office PowerPoint</Application>
  <PresentationFormat>Panorámica</PresentationFormat>
  <Paragraphs>20</Paragraphs>
  <Slides>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Windows User</dc:creator>
  <cp:lastModifiedBy>Windows User</cp:lastModifiedBy>
  <cp:revision>16</cp:revision>
  <dcterms:created xsi:type="dcterms:W3CDTF">2024-05-16T14:56:22Z</dcterms:created>
  <dcterms:modified xsi:type="dcterms:W3CDTF">2024-05-20T19:33:55Z</dcterms:modified>
</cp:coreProperties>
</file>