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57" r:id="rId2"/>
    <p:sldId id="260" r:id="rId3"/>
    <p:sldId id="261" r:id="rId4"/>
    <p:sldId id="273" r:id="rId5"/>
    <p:sldId id="265" r:id="rId6"/>
    <p:sldId id="266" r:id="rId7"/>
    <p:sldId id="267" r:id="rId8"/>
    <p:sldId id="268" r:id="rId9"/>
    <p:sldId id="269" r:id="rId10"/>
    <p:sldId id="270" r:id="rId11"/>
    <p:sldId id="274" r:id="rId12"/>
    <p:sldId id="275" r:id="rId13"/>
    <p:sldId id="276" r:id="rId14"/>
    <p:sldId id="277"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imberly Genareau" initials="KG" lastIdx="1" clrIdx="0">
    <p:extLst>
      <p:ext uri="{19B8F6BF-5375-455C-9EA6-DF929625EA0E}">
        <p15:presenceInfo xmlns:p15="http://schemas.microsoft.com/office/powerpoint/2012/main" userId="283a0fdaa2fdcbf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7500"/>
    <a:srgbClr val="B00000"/>
    <a:srgbClr val="00FF00"/>
    <a:srgbClr val="FF0000"/>
    <a:srgbClr val="E800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03" autoAdjust="0"/>
    <p:restoredTop sz="94660"/>
  </p:normalViewPr>
  <p:slideViewPr>
    <p:cSldViewPr snapToGrid="0">
      <p:cViewPr varScale="1">
        <p:scale>
          <a:sx n="103" d="100"/>
          <a:sy n="103" d="100"/>
        </p:scale>
        <p:origin x="678" y="57"/>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1EDCCA-D1B3-467F-9957-16D65F23DFB7}" type="datetimeFigureOut">
              <a:rPr lang="en-US" smtClean="0"/>
              <a:t>6/4/2018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28D4FC-0CC7-477B-98F2-96D0F1286F05}" type="slidenum">
              <a:rPr lang="en-US" smtClean="0"/>
              <a:t>‹#›</a:t>
            </a:fld>
            <a:endParaRPr lang="en-US"/>
          </a:p>
        </p:txBody>
      </p:sp>
    </p:spTree>
    <p:extLst>
      <p:ext uri="{BB962C8B-B14F-4D97-AF65-F5344CB8AC3E}">
        <p14:creationId xmlns:p14="http://schemas.microsoft.com/office/powerpoint/2010/main" val="34932298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PI/NW (impurities have been picked out and has been washed)</a:t>
            </a:r>
            <a:r>
              <a:rPr lang="en-US" baseline="0" dirty="0"/>
              <a:t> </a:t>
            </a:r>
            <a:r>
              <a:rPr lang="en-US" baseline="0" dirty="0" err="1"/>
              <a:t>Lanthrop</a:t>
            </a:r>
            <a:r>
              <a:rPr lang="en-US" baseline="0" dirty="0"/>
              <a:t> Wells</a:t>
            </a:r>
            <a:br>
              <a:rPr lang="en-US" baseline="0" dirty="0"/>
            </a:br>
            <a:r>
              <a:rPr lang="en-US" baseline="0" dirty="0"/>
              <a:t>#6 O/NW (oxidized and not washed) </a:t>
            </a:r>
            <a:r>
              <a:rPr lang="en-US" baseline="0" dirty="0" err="1"/>
              <a:t>Lanthrop</a:t>
            </a:r>
            <a:r>
              <a:rPr lang="en-US" baseline="0" dirty="0"/>
              <a:t> Wells</a:t>
            </a:r>
            <a:br>
              <a:rPr lang="en-US" baseline="0" dirty="0"/>
            </a:br>
            <a:r>
              <a:rPr lang="en-US" baseline="0" dirty="0"/>
              <a:t>#13 Obsidian 2 (cut off exposed surface. </a:t>
            </a:r>
            <a:r>
              <a:rPr lang="en-US" baseline="0" dirty="0" err="1"/>
              <a:t>Rhyolitic</a:t>
            </a:r>
            <a:r>
              <a:rPr lang="en-US" baseline="0" dirty="0"/>
              <a:t> obsidian) </a:t>
            </a:r>
            <a:r>
              <a:rPr lang="en-US" baseline="0" dirty="0" err="1"/>
              <a:t>Valled</a:t>
            </a:r>
            <a:r>
              <a:rPr lang="en-US" baseline="0" dirty="0"/>
              <a:t> Caldera</a:t>
            </a:r>
            <a:endParaRPr lang="en-US" dirty="0"/>
          </a:p>
        </p:txBody>
      </p:sp>
      <p:sp>
        <p:nvSpPr>
          <p:cNvPr id="4" name="Slide Number Placeholder 3"/>
          <p:cNvSpPr>
            <a:spLocks noGrp="1"/>
          </p:cNvSpPr>
          <p:nvPr>
            <p:ph type="sldNum" sz="quarter" idx="10"/>
          </p:nvPr>
        </p:nvSpPr>
        <p:spPr/>
        <p:txBody>
          <a:bodyPr/>
          <a:lstStyle/>
          <a:p>
            <a:fld id="{5D862C64-AFE4-7341-B4F2-BBD42E2CC4C0}" type="slidenum">
              <a:rPr lang="en-US" smtClean="0"/>
              <a:t>4</a:t>
            </a:fld>
            <a:endParaRPr lang="en-US"/>
          </a:p>
        </p:txBody>
      </p:sp>
    </p:spTree>
    <p:extLst>
      <p:ext uri="{BB962C8B-B14F-4D97-AF65-F5344CB8AC3E}">
        <p14:creationId xmlns:p14="http://schemas.microsoft.com/office/powerpoint/2010/main" val="42491497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C62C3AA-0B30-4275-8C86-45FB3F673005}" type="datetimeFigureOut">
              <a:rPr lang="en-US" smtClean="0"/>
              <a:t>6/4/2018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1C7810-CEBA-4D42-840F-333401A63FE6}" type="slidenum">
              <a:rPr lang="en-US" smtClean="0"/>
              <a:t>‹#›</a:t>
            </a:fld>
            <a:endParaRPr lang="en-US"/>
          </a:p>
        </p:txBody>
      </p:sp>
    </p:spTree>
    <p:extLst>
      <p:ext uri="{BB962C8B-B14F-4D97-AF65-F5344CB8AC3E}">
        <p14:creationId xmlns:p14="http://schemas.microsoft.com/office/powerpoint/2010/main" val="9730986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C62C3AA-0B30-4275-8C86-45FB3F673005}" type="datetimeFigureOut">
              <a:rPr lang="en-US" smtClean="0"/>
              <a:t>6/4/2018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1C7810-CEBA-4D42-840F-333401A63FE6}" type="slidenum">
              <a:rPr lang="en-US" smtClean="0"/>
              <a:t>‹#›</a:t>
            </a:fld>
            <a:endParaRPr lang="en-US"/>
          </a:p>
        </p:txBody>
      </p:sp>
    </p:spTree>
    <p:extLst>
      <p:ext uri="{BB962C8B-B14F-4D97-AF65-F5344CB8AC3E}">
        <p14:creationId xmlns:p14="http://schemas.microsoft.com/office/powerpoint/2010/main" val="1649754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C62C3AA-0B30-4275-8C86-45FB3F673005}" type="datetimeFigureOut">
              <a:rPr lang="en-US" smtClean="0"/>
              <a:t>6/4/2018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1C7810-CEBA-4D42-840F-333401A63FE6}" type="slidenum">
              <a:rPr lang="en-US" smtClean="0"/>
              <a:t>‹#›</a:t>
            </a:fld>
            <a:endParaRPr lang="en-US"/>
          </a:p>
        </p:txBody>
      </p:sp>
    </p:spTree>
    <p:extLst>
      <p:ext uri="{BB962C8B-B14F-4D97-AF65-F5344CB8AC3E}">
        <p14:creationId xmlns:p14="http://schemas.microsoft.com/office/powerpoint/2010/main" val="454804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C62C3AA-0B30-4275-8C86-45FB3F673005}" type="datetimeFigureOut">
              <a:rPr lang="en-US" smtClean="0"/>
              <a:t>6/4/2018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1C7810-CEBA-4D42-840F-333401A63FE6}" type="slidenum">
              <a:rPr lang="en-US" smtClean="0"/>
              <a:t>‹#›</a:t>
            </a:fld>
            <a:endParaRPr lang="en-US"/>
          </a:p>
        </p:txBody>
      </p:sp>
    </p:spTree>
    <p:extLst>
      <p:ext uri="{BB962C8B-B14F-4D97-AF65-F5344CB8AC3E}">
        <p14:creationId xmlns:p14="http://schemas.microsoft.com/office/powerpoint/2010/main" val="6461215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C62C3AA-0B30-4275-8C86-45FB3F673005}" type="datetimeFigureOut">
              <a:rPr lang="en-US" smtClean="0"/>
              <a:t>6/4/2018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1C7810-CEBA-4D42-840F-333401A63FE6}" type="slidenum">
              <a:rPr lang="en-US" smtClean="0"/>
              <a:t>‹#›</a:t>
            </a:fld>
            <a:endParaRPr lang="en-US"/>
          </a:p>
        </p:txBody>
      </p:sp>
    </p:spTree>
    <p:extLst>
      <p:ext uri="{BB962C8B-B14F-4D97-AF65-F5344CB8AC3E}">
        <p14:creationId xmlns:p14="http://schemas.microsoft.com/office/powerpoint/2010/main" val="38708624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C62C3AA-0B30-4275-8C86-45FB3F673005}" type="datetimeFigureOut">
              <a:rPr lang="en-US" smtClean="0"/>
              <a:t>6/4/2018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1C7810-CEBA-4D42-840F-333401A63FE6}" type="slidenum">
              <a:rPr lang="en-US" smtClean="0"/>
              <a:t>‹#›</a:t>
            </a:fld>
            <a:endParaRPr lang="en-US"/>
          </a:p>
        </p:txBody>
      </p:sp>
    </p:spTree>
    <p:extLst>
      <p:ext uri="{BB962C8B-B14F-4D97-AF65-F5344CB8AC3E}">
        <p14:creationId xmlns:p14="http://schemas.microsoft.com/office/powerpoint/2010/main" val="6019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C62C3AA-0B30-4275-8C86-45FB3F673005}" type="datetimeFigureOut">
              <a:rPr lang="en-US" smtClean="0"/>
              <a:t>6/4/2018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01C7810-CEBA-4D42-840F-333401A63FE6}" type="slidenum">
              <a:rPr lang="en-US" smtClean="0"/>
              <a:t>‹#›</a:t>
            </a:fld>
            <a:endParaRPr lang="en-US"/>
          </a:p>
        </p:txBody>
      </p:sp>
    </p:spTree>
    <p:extLst>
      <p:ext uri="{BB962C8B-B14F-4D97-AF65-F5344CB8AC3E}">
        <p14:creationId xmlns:p14="http://schemas.microsoft.com/office/powerpoint/2010/main" val="3898844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C62C3AA-0B30-4275-8C86-45FB3F673005}" type="datetimeFigureOut">
              <a:rPr lang="en-US" smtClean="0"/>
              <a:t>6/4/2018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01C7810-CEBA-4D42-840F-333401A63FE6}" type="slidenum">
              <a:rPr lang="en-US" smtClean="0"/>
              <a:t>‹#›</a:t>
            </a:fld>
            <a:endParaRPr lang="en-US"/>
          </a:p>
        </p:txBody>
      </p:sp>
    </p:spTree>
    <p:extLst>
      <p:ext uri="{BB962C8B-B14F-4D97-AF65-F5344CB8AC3E}">
        <p14:creationId xmlns:p14="http://schemas.microsoft.com/office/powerpoint/2010/main" val="19182516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C62C3AA-0B30-4275-8C86-45FB3F673005}" type="datetimeFigureOut">
              <a:rPr lang="en-US" smtClean="0"/>
              <a:t>6/4/2018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01C7810-CEBA-4D42-840F-333401A63FE6}" type="slidenum">
              <a:rPr lang="en-US" smtClean="0"/>
              <a:t>‹#›</a:t>
            </a:fld>
            <a:endParaRPr lang="en-US"/>
          </a:p>
        </p:txBody>
      </p:sp>
    </p:spTree>
    <p:extLst>
      <p:ext uri="{BB962C8B-B14F-4D97-AF65-F5344CB8AC3E}">
        <p14:creationId xmlns:p14="http://schemas.microsoft.com/office/powerpoint/2010/main" val="4230985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C62C3AA-0B30-4275-8C86-45FB3F673005}" type="datetimeFigureOut">
              <a:rPr lang="en-US" smtClean="0"/>
              <a:t>6/4/2018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1C7810-CEBA-4D42-840F-333401A63FE6}" type="slidenum">
              <a:rPr lang="en-US" smtClean="0"/>
              <a:t>‹#›</a:t>
            </a:fld>
            <a:endParaRPr lang="en-US"/>
          </a:p>
        </p:txBody>
      </p:sp>
    </p:spTree>
    <p:extLst>
      <p:ext uri="{BB962C8B-B14F-4D97-AF65-F5344CB8AC3E}">
        <p14:creationId xmlns:p14="http://schemas.microsoft.com/office/powerpoint/2010/main" val="26154491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C62C3AA-0B30-4275-8C86-45FB3F673005}" type="datetimeFigureOut">
              <a:rPr lang="en-US" smtClean="0"/>
              <a:t>6/4/2018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1C7810-CEBA-4D42-840F-333401A63FE6}" type="slidenum">
              <a:rPr lang="en-US" smtClean="0"/>
              <a:t>‹#›</a:t>
            </a:fld>
            <a:endParaRPr lang="en-US"/>
          </a:p>
        </p:txBody>
      </p:sp>
    </p:spTree>
    <p:extLst>
      <p:ext uri="{BB962C8B-B14F-4D97-AF65-F5344CB8AC3E}">
        <p14:creationId xmlns:p14="http://schemas.microsoft.com/office/powerpoint/2010/main" val="2054795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62C3AA-0B30-4275-8C86-45FB3F673005}" type="datetimeFigureOut">
              <a:rPr lang="en-US" smtClean="0"/>
              <a:t>6/4/2018</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1C7810-CEBA-4D42-840F-333401A63FE6}" type="slidenum">
              <a:rPr lang="en-US" smtClean="0"/>
              <a:t>‹#›</a:t>
            </a:fld>
            <a:endParaRPr lang="en-US"/>
          </a:p>
        </p:txBody>
      </p:sp>
    </p:spTree>
    <p:extLst>
      <p:ext uri="{BB962C8B-B14F-4D97-AF65-F5344CB8AC3E}">
        <p14:creationId xmlns:p14="http://schemas.microsoft.com/office/powerpoint/2010/main" val="23095455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5" Type="http://schemas.microsoft.com/office/2007/relationships/hdphoto" Target="../media/hdphoto2.wdp"/><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png"/><Relationship Id="rId1" Type="http://schemas.openxmlformats.org/officeDocument/2006/relationships/slideLayout" Target="../slideLayouts/slideLayout7.xml"/><Relationship Id="rId5" Type="http://schemas.microsoft.com/office/2007/relationships/hdphoto" Target="../media/hdphoto5.wdp"/><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79569202"/>
              </p:ext>
            </p:extLst>
          </p:nvPr>
        </p:nvGraphicFramePr>
        <p:xfrm>
          <a:off x="156239" y="914534"/>
          <a:ext cx="3829475" cy="3391224"/>
        </p:xfrm>
        <a:graphic>
          <a:graphicData uri="http://schemas.openxmlformats.org/drawingml/2006/table">
            <a:tbl>
              <a:tblPr firstRow="1" firstCol="1" bandRow="1">
                <a:tableStyleId>{F5AB1C69-6EDB-4FF4-983F-18BD219EF322}</a:tableStyleId>
              </a:tblPr>
              <a:tblGrid>
                <a:gridCol w="934544">
                  <a:extLst>
                    <a:ext uri="{9D8B030D-6E8A-4147-A177-3AD203B41FA5}">
                      <a16:colId xmlns:a16="http://schemas.microsoft.com/office/drawing/2014/main" val="1467242727"/>
                    </a:ext>
                  </a:extLst>
                </a:gridCol>
                <a:gridCol w="653026">
                  <a:extLst>
                    <a:ext uri="{9D8B030D-6E8A-4147-A177-3AD203B41FA5}">
                      <a16:colId xmlns:a16="http://schemas.microsoft.com/office/drawing/2014/main" val="1623434331"/>
                    </a:ext>
                  </a:extLst>
                </a:gridCol>
                <a:gridCol w="779793">
                  <a:extLst>
                    <a:ext uri="{9D8B030D-6E8A-4147-A177-3AD203B41FA5}">
                      <a16:colId xmlns:a16="http://schemas.microsoft.com/office/drawing/2014/main" val="1481582"/>
                    </a:ext>
                  </a:extLst>
                </a:gridCol>
                <a:gridCol w="770510">
                  <a:extLst>
                    <a:ext uri="{9D8B030D-6E8A-4147-A177-3AD203B41FA5}">
                      <a16:colId xmlns:a16="http://schemas.microsoft.com/office/drawing/2014/main" val="3176786204"/>
                    </a:ext>
                  </a:extLst>
                </a:gridCol>
                <a:gridCol w="691602">
                  <a:extLst>
                    <a:ext uri="{9D8B030D-6E8A-4147-A177-3AD203B41FA5}">
                      <a16:colId xmlns:a16="http://schemas.microsoft.com/office/drawing/2014/main" val="3577641898"/>
                    </a:ext>
                  </a:extLst>
                </a:gridCol>
              </a:tblGrid>
              <a:tr h="565204">
                <a:tc>
                  <a:txBody>
                    <a:bodyPr/>
                    <a:lstStyle/>
                    <a:p>
                      <a:pPr marL="0" marR="0" algn="ctr">
                        <a:spcBef>
                          <a:spcPts val="0"/>
                        </a:spcBef>
                        <a:spcAft>
                          <a:spcPts val="0"/>
                        </a:spcAft>
                      </a:pPr>
                      <a:r>
                        <a:rPr lang="en-US" sz="1200" dirty="0">
                          <a:solidFill>
                            <a:sysClr val="windowText" lastClr="000000"/>
                          </a:solidFill>
                          <a:effectLst/>
                          <a:latin typeface="Times New Roman" panose="02020603050405020304" pitchFamily="18" charset="0"/>
                          <a:ea typeface="MS Mincho"/>
                          <a:cs typeface="Times New Roman" panose="02020603050405020304" pitchFamily="18" charset="0"/>
                        </a:rPr>
                        <a:t>Volcano</a:t>
                      </a:r>
                    </a:p>
                  </a:txBody>
                  <a:tcPr marL="36261" marR="36261" marT="0" marB="0"/>
                </a:tc>
                <a:tc>
                  <a:txBody>
                    <a:bodyPr/>
                    <a:lstStyle/>
                    <a:p>
                      <a:pPr marL="0" marR="0" algn="ctr">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Sample ID</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36261" marR="36261" marT="0" marB="0"/>
                </a:tc>
                <a:tc>
                  <a:txBody>
                    <a:bodyPr/>
                    <a:lstStyle/>
                    <a:p>
                      <a:pPr marL="0" marR="0" algn="ctr">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Eruption Date</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36261" marR="36261" marT="0" marB="0"/>
                </a:tc>
                <a:tc>
                  <a:txBody>
                    <a:bodyPr/>
                    <a:lstStyle/>
                    <a:p>
                      <a:pPr marL="0" marR="0" algn="ctr">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Collection Date</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36261" marR="36261" marT="0" marB="0"/>
                </a:tc>
                <a:tc>
                  <a:txBody>
                    <a:bodyPr/>
                    <a:lstStyle/>
                    <a:p>
                      <a:pPr marL="0" marR="0" algn="ctr">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Sample Type</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36261" marR="36261" marT="0" marB="0"/>
                </a:tc>
                <a:extLst>
                  <a:ext uri="{0D108BD9-81ED-4DB2-BD59-A6C34878D82A}">
                    <a16:rowId xmlns:a16="http://schemas.microsoft.com/office/drawing/2014/main" val="3254955691"/>
                  </a:ext>
                </a:extLst>
              </a:tr>
              <a:tr h="56520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solidFill>
                            <a:sysClr val="windowText" lastClr="000000"/>
                          </a:solidFill>
                          <a:effectLst/>
                          <a:latin typeface="Times New Roman" panose="02020603050405020304" pitchFamily="18" charset="0"/>
                          <a:cs typeface="Times New Roman" panose="02020603050405020304" pitchFamily="18" charset="0"/>
                        </a:rPr>
                        <a:t>Valles Caldera, NM, U.S.A.</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36261" marR="36261" marT="0" marB="0"/>
                </a:tc>
                <a:tc>
                  <a:txBody>
                    <a:bodyPr/>
                    <a:lstStyle/>
                    <a:p>
                      <a:pPr marL="0" marR="0" algn="ctr">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OB2</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36261" marR="36261" marT="0" marB="0"/>
                </a:tc>
                <a:tc>
                  <a:txBody>
                    <a:bodyPr/>
                    <a:lstStyle/>
                    <a:p>
                      <a:pPr marL="0" marR="0" algn="ctr">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50 ka</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36261" marR="36261" marT="0" marB="0"/>
                </a:tc>
                <a:tc>
                  <a:txBody>
                    <a:bodyPr/>
                    <a:lstStyle/>
                    <a:p>
                      <a:pPr marL="0" marR="0" algn="ctr">
                        <a:lnSpc>
                          <a:spcPct val="200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June 2015</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36261" marR="36261" marT="0" marB="0"/>
                </a:tc>
                <a:tc>
                  <a:txBody>
                    <a:bodyPr/>
                    <a:lstStyle/>
                    <a:p>
                      <a:pPr marL="0" marR="0" algn="ctr">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Obsidian</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36261" marR="36261" marT="0" marB="0"/>
                </a:tc>
                <a:extLst>
                  <a:ext uri="{0D108BD9-81ED-4DB2-BD59-A6C34878D82A}">
                    <a16:rowId xmlns:a16="http://schemas.microsoft.com/office/drawing/2014/main" val="3568058068"/>
                  </a:ext>
                </a:extLst>
              </a:tr>
              <a:tr h="56520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solidFill>
                            <a:sysClr val="windowText" lastClr="000000"/>
                          </a:solidFill>
                          <a:effectLst/>
                          <a:latin typeface="Times New Roman" panose="02020603050405020304" pitchFamily="18" charset="0"/>
                          <a:cs typeface="Times New Roman" panose="02020603050405020304" pitchFamily="18" charset="0"/>
                        </a:rPr>
                        <a:t>Lathrop Wells, NV, U.S.A.</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36261" marR="36261" marT="0" marB="0"/>
                </a:tc>
                <a:tc>
                  <a:txBody>
                    <a:bodyPr/>
                    <a:lstStyle/>
                    <a:p>
                      <a:pPr marL="0" marR="0" algn="ctr">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NIW</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36261" marR="36261" marT="0" marB="0"/>
                </a:tc>
                <a:tc>
                  <a:txBody>
                    <a:bodyPr/>
                    <a:lstStyle/>
                    <a:p>
                      <a:pPr marL="0" marR="0" algn="ctr">
                        <a:lnSpc>
                          <a:spcPct val="200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77 ka</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36261" marR="36261" marT="0" marB="0"/>
                </a:tc>
                <a:tc>
                  <a:txBody>
                    <a:bodyPr/>
                    <a:lstStyle/>
                    <a:p>
                      <a:pPr marL="0" marR="0" algn="ctr">
                        <a:lnSpc>
                          <a:spcPct val="200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Sept 2007</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36261" marR="36261" marT="0" marB="0"/>
                </a:tc>
                <a:tc>
                  <a:txBody>
                    <a:bodyPr/>
                    <a:lstStyle/>
                    <a:p>
                      <a:pPr marL="0" marR="0" algn="ctr">
                        <a:lnSpc>
                          <a:spcPct val="200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Scoria</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36261" marR="36261" marT="0" marB="0"/>
                </a:tc>
                <a:extLst>
                  <a:ext uri="{0D108BD9-81ED-4DB2-BD59-A6C34878D82A}">
                    <a16:rowId xmlns:a16="http://schemas.microsoft.com/office/drawing/2014/main" val="513297096"/>
                  </a:ext>
                </a:extLst>
              </a:tr>
              <a:tr h="565204">
                <a:tc>
                  <a:txBody>
                    <a:bodyPr/>
                    <a:lstStyle/>
                    <a:p>
                      <a:pPr marL="0" marR="0" algn="ctr">
                        <a:spcBef>
                          <a:spcPts val="0"/>
                        </a:spcBef>
                        <a:spcAft>
                          <a:spcPts val="0"/>
                        </a:spcAft>
                      </a:pP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36261" marR="36261" marT="0" marB="0"/>
                </a:tc>
                <a:tc>
                  <a:txBody>
                    <a:bodyPr/>
                    <a:lstStyle/>
                    <a:p>
                      <a:pPr marL="0" marR="0" algn="ctr">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ONW</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36261" marR="36261" marT="0" marB="0"/>
                </a:tc>
                <a:tc>
                  <a:txBody>
                    <a:bodyPr/>
                    <a:lstStyle/>
                    <a:p>
                      <a:pPr marL="0" marR="0" algn="ctr">
                        <a:lnSpc>
                          <a:spcPct val="200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77 ka</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36261" marR="36261" marT="0" marB="0"/>
                </a:tc>
                <a:tc>
                  <a:txBody>
                    <a:bodyPr/>
                    <a:lstStyle/>
                    <a:p>
                      <a:pPr marL="0" marR="0" algn="ctr">
                        <a:lnSpc>
                          <a:spcPct val="200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Sept 2007</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36261" marR="36261" marT="0" marB="0"/>
                </a:tc>
                <a:tc>
                  <a:txBody>
                    <a:bodyPr/>
                    <a:lstStyle/>
                    <a:p>
                      <a:pPr marL="0" marR="0" algn="ctr">
                        <a:lnSpc>
                          <a:spcPct val="200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Scoria</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36261" marR="36261" marT="0" marB="0"/>
                </a:tc>
                <a:extLst>
                  <a:ext uri="{0D108BD9-81ED-4DB2-BD59-A6C34878D82A}">
                    <a16:rowId xmlns:a16="http://schemas.microsoft.com/office/drawing/2014/main" val="2421914951"/>
                  </a:ext>
                </a:extLst>
              </a:tr>
              <a:tr h="565204">
                <a:tc>
                  <a:txBody>
                    <a:bodyPr/>
                    <a:lstStyle/>
                    <a:p>
                      <a:pPr marL="0" marR="0" algn="ctr">
                        <a:spcBef>
                          <a:spcPts val="0"/>
                        </a:spcBef>
                        <a:spcAft>
                          <a:spcPts val="0"/>
                        </a:spcAft>
                      </a:pP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36261" marR="36261" marT="0" marB="0"/>
                </a:tc>
                <a:tc>
                  <a:txBody>
                    <a:bodyPr/>
                    <a:lstStyle/>
                    <a:p>
                      <a:pPr marL="0" marR="0" algn="ctr">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PINW</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36261" marR="36261" marT="0" marB="0"/>
                </a:tc>
                <a:tc>
                  <a:txBody>
                    <a:bodyPr/>
                    <a:lstStyle/>
                    <a:p>
                      <a:pPr marL="0" marR="0" algn="ctr">
                        <a:lnSpc>
                          <a:spcPct val="200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77 ka</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36261" marR="36261" marT="0" marB="0"/>
                </a:tc>
                <a:tc>
                  <a:txBody>
                    <a:bodyPr/>
                    <a:lstStyle/>
                    <a:p>
                      <a:pPr marL="0" marR="0" algn="ctr">
                        <a:lnSpc>
                          <a:spcPct val="200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Sept 2007</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36261" marR="36261" marT="0" marB="0"/>
                </a:tc>
                <a:tc>
                  <a:txBody>
                    <a:bodyPr/>
                    <a:lstStyle/>
                    <a:p>
                      <a:pPr marL="0" marR="0" algn="ctr">
                        <a:lnSpc>
                          <a:spcPct val="200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Scoria</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36261" marR="36261" marT="0" marB="0"/>
                </a:tc>
                <a:extLst>
                  <a:ext uri="{0D108BD9-81ED-4DB2-BD59-A6C34878D82A}">
                    <a16:rowId xmlns:a16="http://schemas.microsoft.com/office/drawing/2014/main" val="3461184558"/>
                  </a:ext>
                </a:extLst>
              </a:tr>
              <a:tr h="565204">
                <a:tc>
                  <a:txBody>
                    <a:bodyPr/>
                    <a:lstStyle/>
                    <a:p>
                      <a:pPr marL="0" marR="0" algn="ctr">
                        <a:spcBef>
                          <a:spcPts val="0"/>
                        </a:spcBef>
                        <a:spcAft>
                          <a:spcPts val="0"/>
                        </a:spcAft>
                      </a:pPr>
                      <a:r>
                        <a:rPr lang="en-US" sz="1200" dirty="0" err="1">
                          <a:solidFill>
                            <a:sysClr val="windowText" lastClr="000000"/>
                          </a:solidFill>
                          <a:effectLst/>
                          <a:latin typeface="Times New Roman" panose="02020603050405020304" pitchFamily="18" charset="0"/>
                          <a:cs typeface="Times New Roman" panose="02020603050405020304" pitchFamily="18" charset="0"/>
                        </a:rPr>
                        <a:t>Taupo</a:t>
                      </a:r>
                      <a:r>
                        <a:rPr lang="en-US" sz="1200" dirty="0">
                          <a:solidFill>
                            <a:sysClr val="windowText" lastClr="000000"/>
                          </a:solidFill>
                          <a:effectLst/>
                          <a:latin typeface="Times New Roman" panose="02020603050405020304" pitchFamily="18" charset="0"/>
                          <a:cs typeface="Times New Roman" panose="02020603050405020304" pitchFamily="18" charset="0"/>
                        </a:rPr>
                        <a:t> Caldera, New Zealand</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36261" marR="36261" marT="0" marB="0"/>
                </a:tc>
                <a:tc>
                  <a:txBody>
                    <a:bodyPr/>
                    <a:lstStyle/>
                    <a:p>
                      <a:pPr marL="0" marR="0" algn="ctr">
                        <a:spcBef>
                          <a:spcPts val="0"/>
                        </a:spcBef>
                        <a:spcAft>
                          <a:spcPts val="0"/>
                        </a:spcAft>
                      </a:pPr>
                      <a:r>
                        <a:rPr lang="en-US" sz="1200" dirty="0" err="1">
                          <a:solidFill>
                            <a:sysClr val="windowText" lastClr="000000"/>
                          </a:solidFill>
                          <a:effectLst/>
                          <a:latin typeface="Times New Roman" panose="02020603050405020304" pitchFamily="18" charset="0"/>
                          <a:cs typeface="Times New Roman" panose="02020603050405020304" pitchFamily="18" charset="0"/>
                        </a:rPr>
                        <a:t>Taupo</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36261" marR="36261" marT="0" marB="0"/>
                </a:tc>
                <a:tc>
                  <a:txBody>
                    <a:bodyPr/>
                    <a:lstStyle/>
                    <a:p>
                      <a:pPr marL="0" marR="0" algn="ctr">
                        <a:lnSpc>
                          <a:spcPct val="200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1.8 ka</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36261" marR="36261" marT="0" marB="0"/>
                </a:tc>
                <a:tc>
                  <a:txBody>
                    <a:bodyPr/>
                    <a:lstStyle/>
                    <a:p>
                      <a:pPr marL="0" marR="0" algn="ctr">
                        <a:lnSpc>
                          <a:spcPct val="200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Apr</a:t>
                      </a:r>
                      <a:r>
                        <a:rPr lang="en-US" sz="1200" baseline="0" dirty="0">
                          <a:solidFill>
                            <a:sysClr val="windowText" lastClr="000000"/>
                          </a:solidFill>
                          <a:effectLst/>
                          <a:latin typeface="Times New Roman" panose="02020603050405020304" pitchFamily="18" charset="0"/>
                          <a:cs typeface="Times New Roman" panose="02020603050405020304" pitchFamily="18" charset="0"/>
                        </a:rPr>
                        <a:t> </a:t>
                      </a:r>
                      <a:r>
                        <a:rPr lang="en-US" sz="1200" dirty="0">
                          <a:solidFill>
                            <a:sysClr val="windowText" lastClr="000000"/>
                          </a:solidFill>
                          <a:effectLst/>
                          <a:latin typeface="Times New Roman" panose="02020603050405020304" pitchFamily="18" charset="0"/>
                          <a:cs typeface="Times New Roman" panose="02020603050405020304" pitchFamily="18" charset="0"/>
                        </a:rPr>
                        <a:t>2008</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36261" marR="36261" marT="0" marB="0"/>
                </a:tc>
                <a:tc>
                  <a:txBody>
                    <a:bodyPr/>
                    <a:lstStyle/>
                    <a:p>
                      <a:pPr marL="0" marR="0" algn="ctr">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Pumice clast</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36261" marR="36261" marT="0" marB="0"/>
                </a:tc>
                <a:extLst>
                  <a:ext uri="{0D108BD9-81ED-4DB2-BD59-A6C34878D82A}">
                    <a16:rowId xmlns:a16="http://schemas.microsoft.com/office/drawing/2014/main" val="415279501"/>
                  </a:ext>
                </a:extLst>
              </a:tr>
            </a:tbl>
          </a:graphicData>
        </a:graphic>
      </p:graphicFrame>
      <p:sp>
        <p:nvSpPr>
          <p:cNvPr id="3" name="TextBox 2"/>
          <p:cNvSpPr txBox="1"/>
          <p:nvPr/>
        </p:nvSpPr>
        <p:spPr>
          <a:xfrm>
            <a:off x="72038" y="83537"/>
            <a:ext cx="3913676" cy="830997"/>
          </a:xfrm>
          <a:prstGeom prst="rect">
            <a:avLst/>
          </a:prstGeom>
          <a:noFill/>
        </p:spPr>
        <p:txBody>
          <a:bodyPr wrap="square" rtlCol="0">
            <a:spAutoFit/>
          </a:bodyPr>
          <a:lstStyle/>
          <a:p>
            <a:pPr algn="just"/>
            <a:r>
              <a:rPr lang="en-US" sz="1200" b="1" dirty="0">
                <a:latin typeface="Times New Roman" panose="02020603050405020304" pitchFamily="18" charset="0"/>
                <a:cs typeface="Times New Roman" panose="02020603050405020304" pitchFamily="18" charset="0"/>
              </a:rPr>
              <a:t>Table S1. </a:t>
            </a:r>
            <a:r>
              <a:rPr lang="en-US" sz="1200" dirty="0">
                <a:latin typeface="Times New Roman" panose="02020603050405020304" pitchFamily="18" charset="0"/>
                <a:cs typeface="Times New Roman" panose="02020603050405020304" pitchFamily="18" charset="0"/>
              </a:rPr>
              <a:t>Sample information.  The table provides the source, eruption date, and original deposit type of each of the five ash samples prepared for the ice nucleation experiments.</a:t>
            </a:r>
          </a:p>
        </p:txBody>
      </p:sp>
    </p:spTree>
    <p:extLst>
      <p:ext uri="{BB962C8B-B14F-4D97-AF65-F5344CB8AC3E}">
        <p14:creationId xmlns:p14="http://schemas.microsoft.com/office/powerpoint/2010/main" val="6005161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815316105"/>
              </p:ext>
            </p:extLst>
          </p:nvPr>
        </p:nvGraphicFramePr>
        <p:xfrm>
          <a:off x="215836" y="649827"/>
          <a:ext cx="4151932" cy="4272648"/>
        </p:xfrm>
        <a:graphic>
          <a:graphicData uri="http://schemas.openxmlformats.org/drawingml/2006/table">
            <a:tbl>
              <a:tblPr firstRow="1" firstCol="1" bandRow="1">
                <a:tableStyleId>{F5AB1C69-6EDB-4FF4-983F-18BD219EF322}</a:tableStyleId>
              </a:tblPr>
              <a:tblGrid>
                <a:gridCol w="1139518">
                  <a:extLst>
                    <a:ext uri="{9D8B030D-6E8A-4147-A177-3AD203B41FA5}">
                      <a16:colId xmlns:a16="http://schemas.microsoft.com/office/drawing/2014/main" val="2938897310"/>
                    </a:ext>
                  </a:extLst>
                </a:gridCol>
                <a:gridCol w="1262522">
                  <a:extLst>
                    <a:ext uri="{9D8B030D-6E8A-4147-A177-3AD203B41FA5}">
                      <a16:colId xmlns:a16="http://schemas.microsoft.com/office/drawing/2014/main" val="3158647654"/>
                    </a:ext>
                  </a:extLst>
                </a:gridCol>
                <a:gridCol w="1749892">
                  <a:extLst>
                    <a:ext uri="{9D8B030D-6E8A-4147-A177-3AD203B41FA5}">
                      <a16:colId xmlns:a16="http://schemas.microsoft.com/office/drawing/2014/main" val="3103631767"/>
                    </a:ext>
                  </a:extLst>
                </a:gridCol>
              </a:tblGrid>
              <a:tr h="276720">
                <a:tc>
                  <a:txBody>
                    <a:bodyPr/>
                    <a:lstStyle/>
                    <a:p>
                      <a:pPr marL="0" marR="0" algn="ctr">
                        <a:lnSpc>
                          <a:spcPct val="115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Sample</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dirty="0" err="1">
                          <a:solidFill>
                            <a:sysClr val="windowText" lastClr="000000"/>
                          </a:solidFill>
                          <a:effectLst/>
                          <a:latin typeface="Times New Roman" panose="02020603050405020304" pitchFamily="18" charset="0"/>
                          <a:cs typeface="Times New Roman" panose="02020603050405020304" pitchFamily="18" charset="0"/>
                        </a:rPr>
                        <a:t>S</a:t>
                      </a:r>
                      <a:r>
                        <a:rPr lang="en-US" sz="1200" baseline="-25000" dirty="0" err="1">
                          <a:solidFill>
                            <a:sysClr val="windowText" lastClr="000000"/>
                          </a:solidFill>
                          <a:effectLst/>
                          <a:latin typeface="Times New Roman" panose="02020603050405020304" pitchFamily="18" charset="0"/>
                          <a:cs typeface="Times New Roman" panose="02020603050405020304" pitchFamily="18" charset="0"/>
                        </a:rPr>
                        <a:t>ice</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Temperature (</a:t>
                      </a:r>
                      <a:r>
                        <a:rPr lang="en-US" sz="1200">
                          <a:solidFill>
                            <a:sysClr val="windowText" lastClr="000000"/>
                          </a:solidFill>
                          <a:effectLst/>
                          <a:latin typeface="Times New Roman" panose="02020603050405020304" pitchFamily="18" charset="0"/>
                          <a:cs typeface="Times New Roman" panose="02020603050405020304" pitchFamily="18" charset="0"/>
                          <a:sym typeface="Symbol" panose="05050102010706020507" pitchFamily="18" charset="2"/>
                        </a:rPr>
                        <a:t></a:t>
                      </a:r>
                      <a:r>
                        <a:rPr lang="en-US" sz="1200">
                          <a:solidFill>
                            <a:sysClr val="windowText" lastClr="000000"/>
                          </a:solidFill>
                          <a:effectLst/>
                          <a:latin typeface="Times New Roman" panose="02020603050405020304" pitchFamily="18" charset="0"/>
                          <a:cs typeface="Times New Roman" panose="02020603050405020304" pitchFamily="18" charset="0"/>
                        </a:rPr>
                        <a:t>C)</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07414266"/>
                  </a:ext>
                </a:extLst>
              </a:tr>
              <a:tr h="0">
                <a:tc>
                  <a:txBody>
                    <a:bodyPr/>
                    <a:lstStyle/>
                    <a:p>
                      <a:pPr marL="0" marR="0" algn="ctr">
                        <a:lnSpc>
                          <a:spcPct val="115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NIW</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1.058</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15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-37.067</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18290491"/>
                  </a:ext>
                </a:extLst>
              </a:tr>
              <a:tr h="0">
                <a:tc>
                  <a:txBody>
                    <a:bodyPr/>
                    <a:lstStyle/>
                    <a:p>
                      <a:pPr marL="0" marR="0" algn="ctr">
                        <a:lnSpc>
                          <a:spcPct val="115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 </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1.019</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15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-41.017</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79555621"/>
                  </a:ext>
                </a:extLst>
              </a:tr>
              <a:tr h="0">
                <a:tc>
                  <a:txBody>
                    <a:bodyPr/>
                    <a:lstStyle/>
                    <a:p>
                      <a:pPr marL="0" marR="0" algn="ctr">
                        <a:lnSpc>
                          <a:spcPct val="115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 </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1.057</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15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-46.733</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52225807"/>
                  </a:ext>
                </a:extLst>
              </a:tr>
              <a:tr h="0">
                <a:tc>
                  <a:txBody>
                    <a:bodyPr/>
                    <a:lstStyle/>
                    <a:p>
                      <a:pPr marL="0" marR="0" algn="ctr">
                        <a:lnSpc>
                          <a:spcPct val="115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 </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 </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15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 </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46697452"/>
                  </a:ext>
                </a:extLst>
              </a:tr>
              <a:tr h="0">
                <a:tc>
                  <a:txBody>
                    <a:bodyPr/>
                    <a:lstStyle/>
                    <a:p>
                      <a:pPr marL="0" marR="0" algn="ctr">
                        <a:lnSpc>
                          <a:spcPct val="115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ONW</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1.171</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15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-38.717</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86849711"/>
                  </a:ext>
                </a:extLst>
              </a:tr>
              <a:tr h="0">
                <a:tc>
                  <a:txBody>
                    <a:bodyPr/>
                    <a:lstStyle/>
                    <a:p>
                      <a:pPr marL="0" marR="0" algn="ctr">
                        <a:lnSpc>
                          <a:spcPct val="115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 </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1.036</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15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-42.243</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56972355"/>
                  </a:ext>
                </a:extLst>
              </a:tr>
              <a:tr h="0">
                <a:tc>
                  <a:txBody>
                    <a:bodyPr/>
                    <a:lstStyle/>
                    <a:p>
                      <a:pPr marL="0" marR="0" algn="ctr">
                        <a:lnSpc>
                          <a:spcPct val="115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 </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1.068</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15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-48.410</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57860841"/>
                  </a:ext>
                </a:extLst>
              </a:tr>
              <a:tr h="0">
                <a:tc>
                  <a:txBody>
                    <a:bodyPr/>
                    <a:lstStyle/>
                    <a:p>
                      <a:pPr marL="0" marR="0" algn="ctr">
                        <a:lnSpc>
                          <a:spcPct val="115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 </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 </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15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 </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18224021"/>
                  </a:ext>
                </a:extLst>
              </a:tr>
              <a:tr h="0">
                <a:tc>
                  <a:txBody>
                    <a:bodyPr/>
                    <a:lstStyle/>
                    <a:p>
                      <a:pPr marL="0" marR="0" algn="ctr">
                        <a:lnSpc>
                          <a:spcPct val="115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Taupo</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1.148</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15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-36.777</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927402"/>
                  </a:ext>
                </a:extLst>
              </a:tr>
              <a:tr h="0">
                <a:tc>
                  <a:txBody>
                    <a:bodyPr/>
                    <a:lstStyle/>
                    <a:p>
                      <a:pPr marL="0" marR="0" algn="ctr">
                        <a:lnSpc>
                          <a:spcPct val="115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 </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1.075</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15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-43.053</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72254428"/>
                  </a:ext>
                </a:extLst>
              </a:tr>
              <a:tr h="0">
                <a:tc>
                  <a:txBody>
                    <a:bodyPr/>
                    <a:lstStyle/>
                    <a:p>
                      <a:pPr marL="0" marR="0" algn="ctr">
                        <a:lnSpc>
                          <a:spcPct val="115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 </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1.059</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15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-48.770</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52389639"/>
                  </a:ext>
                </a:extLst>
              </a:tr>
              <a:tr h="0">
                <a:tc>
                  <a:txBody>
                    <a:bodyPr/>
                    <a:lstStyle/>
                    <a:p>
                      <a:pPr marL="0" marR="0" algn="ctr">
                        <a:lnSpc>
                          <a:spcPct val="115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 </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 </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15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 </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39422178"/>
                  </a:ext>
                </a:extLst>
              </a:tr>
              <a:tr h="0">
                <a:tc>
                  <a:txBody>
                    <a:bodyPr/>
                    <a:lstStyle/>
                    <a:p>
                      <a:pPr marL="0" marR="0" algn="ctr">
                        <a:lnSpc>
                          <a:spcPct val="115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OB2</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1.034</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15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-35.650</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88434135"/>
                  </a:ext>
                </a:extLst>
              </a:tr>
              <a:tr h="0">
                <a:tc>
                  <a:txBody>
                    <a:bodyPr/>
                    <a:lstStyle/>
                    <a:p>
                      <a:pPr marL="0" marR="0" algn="ctr">
                        <a:lnSpc>
                          <a:spcPct val="115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 </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1.034</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15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-42.510</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21194898"/>
                  </a:ext>
                </a:extLst>
              </a:tr>
              <a:tr h="0">
                <a:tc>
                  <a:txBody>
                    <a:bodyPr/>
                    <a:lstStyle/>
                    <a:p>
                      <a:pPr marL="0" marR="0" algn="ctr">
                        <a:lnSpc>
                          <a:spcPct val="115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 </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1.025</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15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-47.020</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26903252"/>
                  </a:ext>
                </a:extLst>
              </a:tr>
              <a:tr h="0">
                <a:tc>
                  <a:txBody>
                    <a:bodyPr/>
                    <a:lstStyle/>
                    <a:p>
                      <a:pPr marL="0" marR="0" algn="ctr">
                        <a:lnSpc>
                          <a:spcPct val="115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 </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 </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15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 </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74731619"/>
                  </a:ext>
                </a:extLst>
              </a:tr>
              <a:tr h="0">
                <a:tc>
                  <a:txBody>
                    <a:bodyPr/>
                    <a:lstStyle/>
                    <a:p>
                      <a:pPr marL="0" marR="0" algn="ctr">
                        <a:lnSpc>
                          <a:spcPct val="115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PINW</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1.055</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15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-36.817</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88421069"/>
                  </a:ext>
                </a:extLst>
              </a:tr>
              <a:tr h="0">
                <a:tc>
                  <a:txBody>
                    <a:bodyPr/>
                    <a:lstStyle/>
                    <a:p>
                      <a:pPr marL="0" marR="0" algn="ctr">
                        <a:lnSpc>
                          <a:spcPct val="115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 </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1.036</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15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-42.440</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2771716"/>
                  </a:ext>
                </a:extLst>
              </a:tr>
              <a:tr h="0">
                <a:tc>
                  <a:txBody>
                    <a:bodyPr/>
                    <a:lstStyle/>
                    <a:p>
                      <a:pPr marL="0" marR="0" algn="ctr">
                        <a:lnSpc>
                          <a:spcPct val="115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 </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ysClr val="windowText" lastClr="000000"/>
                          </a:solidFill>
                          <a:effectLst/>
                          <a:latin typeface="Times New Roman" panose="02020603050405020304" pitchFamily="18" charset="0"/>
                          <a:cs typeface="Times New Roman" panose="02020603050405020304" pitchFamily="18" charset="0"/>
                        </a:rPr>
                        <a:t>1.039</a:t>
                      </a:r>
                      <a:endParaRPr lang="en-US" sz="120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15000"/>
                        </a:lnSpc>
                        <a:spcBef>
                          <a:spcPts val="0"/>
                        </a:spcBef>
                        <a:spcAft>
                          <a:spcPts val="0"/>
                        </a:spcAft>
                      </a:pPr>
                      <a:r>
                        <a:rPr lang="en-US" sz="1200" dirty="0">
                          <a:solidFill>
                            <a:sysClr val="windowText" lastClr="000000"/>
                          </a:solidFill>
                          <a:effectLst/>
                          <a:latin typeface="Times New Roman" panose="02020603050405020304" pitchFamily="18" charset="0"/>
                          <a:cs typeface="Times New Roman" panose="02020603050405020304" pitchFamily="18" charset="0"/>
                        </a:rPr>
                        <a:t>-48.187</a:t>
                      </a:r>
                      <a:endParaRPr lang="en-US" sz="1200" dirty="0">
                        <a:solidFill>
                          <a:sysClr val="windowText" lastClr="000000"/>
                        </a:solidFill>
                        <a:effectLst/>
                        <a:latin typeface="Times New Roman" panose="020206030504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1541452"/>
                  </a:ext>
                </a:extLst>
              </a:tr>
            </a:tbl>
          </a:graphicData>
        </a:graphic>
      </p:graphicFrame>
      <p:sp>
        <p:nvSpPr>
          <p:cNvPr id="3" name="TextBox 2"/>
          <p:cNvSpPr txBox="1"/>
          <p:nvPr/>
        </p:nvSpPr>
        <p:spPr>
          <a:xfrm>
            <a:off x="104530" y="116039"/>
            <a:ext cx="4202898" cy="461665"/>
          </a:xfrm>
          <a:prstGeom prst="rect">
            <a:avLst/>
          </a:prstGeom>
          <a:noFill/>
        </p:spPr>
        <p:txBody>
          <a:bodyPr wrap="square" rtlCol="0">
            <a:spAutoFit/>
          </a:bodyPr>
          <a:lstStyle/>
          <a:p>
            <a:pPr algn="just"/>
            <a:r>
              <a:rPr lang="en-US" sz="1200" b="1" dirty="0">
                <a:latin typeface="Times New Roman" panose="02020603050405020304" pitchFamily="18" charset="0"/>
                <a:cs typeface="Times New Roman" panose="02020603050405020304" pitchFamily="18" charset="0"/>
              </a:rPr>
              <a:t>Table S2. </a:t>
            </a:r>
            <a:r>
              <a:rPr lang="en-US" sz="1200" dirty="0">
                <a:latin typeface="Times New Roman" panose="02020603050405020304" pitchFamily="18" charset="0"/>
                <a:cs typeface="Times New Roman" panose="02020603050405020304" pitchFamily="18" charset="0"/>
              </a:rPr>
              <a:t>Calculated</a:t>
            </a:r>
            <a:r>
              <a:rPr lang="en-US" sz="1200" b="1"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S</a:t>
            </a:r>
            <a:r>
              <a:rPr lang="en-US" sz="1200" baseline="-25000" dirty="0" err="1">
                <a:latin typeface="Times New Roman" panose="02020603050405020304" pitchFamily="18" charset="0"/>
                <a:cs typeface="Times New Roman" panose="02020603050405020304" pitchFamily="18" charset="0"/>
              </a:rPr>
              <a:t>ice</a:t>
            </a:r>
            <a:r>
              <a:rPr lang="en-US" sz="1200" dirty="0">
                <a:latin typeface="Times New Roman" panose="02020603050405020304" pitchFamily="18" charset="0"/>
                <a:cs typeface="Times New Roman" panose="02020603050405020304" pitchFamily="18" charset="0"/>
              </a:rPr>
              <a:t> values for the five ash samples analyzed in deposition-mode ice nucleation experiments.</a:t>
            </a:r>
          </a:p>
        </p:txBody>
      </p:sp>
    </p:spTree>
    <p:extLst>
      <p:ext uri="{BB962C8B-B14F-4D97-AF65-F5344CB8AC3E}">
        <p14:creationId xmlns:p14="http://schemas.microsoft.com/office/powerpoint/2010/main" val="30418007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D198B65-584A-4E06-8A85-5B15E1486D3C}"/>
              </a:ext>
            </a:extLst>
          </p:cNvPr>
          <p:cNvPicPr>
            <a:picLocks noChangeAspect="1"/>
          </p:cNvPicPr>
          <p:nvPr/>
        </p:nvPicPr>
        <p:blipFill>
          <a:blip r:embed="rId2"/>
          <a:stretch>
            <a:fillRect/>
          </a:stretch>
        </p:blipFill>
        <p:spPr>
          <a:xfrm>
            <a:off x="1092555" y="0"/>
            <a:ext cx="6958889" cy="6858000"/>
          </a:xfrm>
          <a:prstGeom prst="rect">
            <a:avLst/>
          </a:prstGeom>
        </p:spPr>
      </p:pic>
    </p:spTree>
    <p:extLst>
      <p:ext uri="{BB962C8B-B14F-4D97-AF65-F5344CB8AC3E}">
        <p14:creationId xmlns:p14="http://schemas.microsoft.com/office/powerpoint/2010/main" val="4708516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7FB5C33-C868-45F9-92B8-56A7526419DE}"/>
              </a:ext>
            </a:extLst>
          </p:cNvPr>
          <p:cNvPicPr>
            <a:picLocks noChangeAspect="1"/>
          </p:cNvPicPr>
          <p:nvPr/>
        </p:nvPicPr>
        <p:blipFill>
          <a:blip r:embed="rId2"/>
          <a:stretch>
            <a:fillRect/>
          </a:stretch>
        </p:blipFill>
        <p:spPr>
          <a:xfrm>
            <a:off x="1010121" y="0"/>
            <a:ext cx="7123757" cy="6858000"/>
          </a:xfrm>
          <a:prstGeom prst="rect">
            <a:avLst/>
          </a:prstGeom>
        </p:spPr>
      </p:pic>
    </p:spTree>
    <p:extLst>
      <p:ext uri="{BB962C8B-B14F-4D97-AF65-F5344CB8AC3E}">
        <p14:creationId xmlns:p14="http://schemas.microsoft.com/office/powerpoint/2010/main" val="6371376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04F983D-7DFE-4BE9-9BF5-55C30C92D555}"/>
              </a:ext>
            </a:extLst>
          </p:cNvPr>
          <p:cNvPicPr>
            <a:picLocks noChangeAspect="1"/>
          </p:cNvPicPr>
          <p:nvPr/>
        </p:nvPicPr>
        <p:blipFill>
          <a:blip r:embed="rId2"/>
          <a:stretch>
            <a:fillRect/>
          </a:stretch>
        </p:blipFill>
        <p:spPr>
          <a:xfrm>
            <a:off x="1083794" y="0"/>
            <a:ext cx="6976412" cy="6858000"/>
          </a:xfrm>
          <a:prstGeom prst="rect">
            <a:avLst/>
          </a:prstGeom>
        </p:spPr>
      </p:pic>
    </p:spTree>
    <p:extLst>
      <p:ext uri="{BB962C8B-B14F-4D97-AF65-F5344CB8AC3E}">
        <p14:creationId xmlns:p14="http://schemas.microsoft.com/office/powerpoint/2010/main" val="29339126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1F717EA-F3F5-460E-892B-232073CF8CCA}"/>
              </a:ext>
            </a:extLst>
          </p:cNvPr>
          <p:cNvPicPr>
            <a:picLocks noChangeAspect="1"/>
          </p:cNvPicPr>
          <p:nvPr/>
        </p:nvPicPr>
        <p:blipFill>
          <a:blip r:embed="rId2"/>
          <a:stretch>
            <a:fillRect/>
          </a:stretch>
        </p:blipFill>
        <p:spPr>
          <a:xfrm>
            <a:off x="2608353" y="0"/>
            <a:ext cx="3927294" cy="6858000"/>
          </a:xfrm>
          <a:prstGeom prst="rect">
            <a:avLst/>
          </a:prstGeom>
        </p:spPr>
      </p:pic>
    </p:spTree>
    <p:extLst>
      <p:ext uri="{BB962C8B-B14F-4D97-AF65-F5344CB8AC3E}">
        <p14:creationId xmlns:p14="http://schemas.microsoft.com/office/powerpoint/2010/main" val="3754816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BEBA8EAE-BF5A-486C-A8C5-ECC9F3942E4B}">
                <a14:imgProps xmlns:a14="http://schemas.microsoft.com/office/drawing/2010/main">
                  <a14:imgLayer r:embed="rId3">
                    <a14:imgEffect>
                      <a14:brightnessContrast bright="12000" contrast="20000"/>
                    </a14:imgEffect>
                  </a14:imgLayer>
                </a14:imgProps>
              </a:ext>
              <a:ext uri="{28A0092B-C50C-407E-A947-70E740481C1C}">
                <a14:useLocalDpi xmlns:a14="http://schemas.microsoft.com/office/drawing/2010/main" val="0"/>
              </a:ext>
            </a:extLst>
          </a:blip>
          <a:stretch>
            <a:fillRect/>
          </a:stretch>
        </p:blipFill>
        <p:spPr>
          <a:xfrm>
            <a:off x="123147" y="96609"/>
            <a:ext cx="4096702" cy="2877201"/>
          </a:xfrm>
          <a:prstGeom prst="rect">
            <a:avLst/>
          </a:prstGeom>
        </p:spPr>
      </p:pic>
      <p:sp>
        <p:nvSpPr>
          <p:cNvPr id="5" name="TextBox 4"/>
          <p:cNvSpPr txBox="1"/>
          <p:nvPr/>
        </p:nvSpPr>
        <p:spPr>
          <a:xfrm>
            <a:off x="123147" y="139249"/>
            <a:ext cx="1407790" cy="307777"/>
          </a:xfrm>
          <a:prstGeom prst="rect">
            <a:avLst/>
          </a:prstGeom>
          <a:noFill/>
        </p:spPr>
        <p:txBody>
          <a:bodyPr wrap="square" rtlCol="0">
            <a:spAutoFit/>
          </a:bodyPr>
          <a:lstStyle/>
          <a:p>
            <a:r>
              <a:rPr lang="en-US" sz="1400" b="1" dirty="0">
                <a:solidFill>
                  <a:schemeClr val="bg1"/>
                </a:solidFill>
                <a:latin typeface="Times New Roman" panose="02020603050405020304" pitchFamily="18" charset="0"/>
                <a:cs typeface="Times New Roman" panose="02020603050405020304" pitchFamily="18" charset="0"/>
              </a:rPr>
              <a:t>(A) PINW</a:t>
            </a:r>
          </a:p>
        </p:txBody>
      </p:sp>
      <p:pic>
        <p:nvPicPr>
          <p:cNvPr id="6" name="Picture 5"/>
          <p:cNvPicPr/>
          <p:nvPr/>
        </p:nvPicPr>
        <p:blipFill>
          <a:blip r:embed="rId4">
            <a:extLst>
              <a:ext uri="{BEBA8EAE-BF5A-486C-A8C5-ECC9F3942E4B}">
                <a14:imgProps xmlns:a14="http://schemas.microsoft.com/office/drawing/2010/main">
                  <a14:imgLayer r:embed="rId5">
                    <a14:imgEffect>
                      <a14:brightnessContrast contrast="-7000"/>
                    </a14:imgEffect>
                  </a14:imgLayer>
                </a14:imgProps>
              </a:ext>
              <a:ext uri="{28A0092B-C50C-407E-A947-70E740481C1C}">
                <a14:useLocalDpi xmlns:a14="http://schemas.microsoft.com/office/drawing/2010/main" val="0"/>
              </a:ext>
            </a:extLst>
          </a:blip>
          <a:stretch>
            <a:fillRect/>
          </a:stretch>
        </p:blipFill>
        <p:spPr>
          <a:xfrm>
            <a:off x="4307267" y="96609"/>
            <a:ext cx="4029090" cy="2877201"/>
          </a:xfrm>
          <a:prstGeom prst="rect">
            <a:avLst/>
          </a:prstGeom>
        </p:spPr>
      </p:pic>
      <p:sp>
        <p:nvSpPr>
          <p:cNvPr id="7" name="TextBox 6"/>
          <p:cNvSpPr txBox="1"/>
          <p:nvPr/>
        </p:nvSpPr>
        <p:spPr>
          <a:xfrm>
            <a:off x="4360950" y="111139"/>
            <a:ext cx="1441684" cy="307777"/>
          </a:xfrm>
          <a:prstGeom prst="rect">
            <a:avLst/>
          </a:prstGeom>
          <a:noFill/>
        </p:spPr>
        <p:txBody>
          <a:bodyPr wrap="square" rtlCol="0">
            <a:spAutoFit/>
          </a:bodyPr>
          <a:lstStyle/>
          <a:p>
            <a:r>
              <a:rPr lang="en-US" sz="1400" b="1" dirty="0">
                <a:solidFill>
                  <a:schemeClr val="bg1"/>
                </a:solidFill>
                <a:latin typeface="Times New Roman" panose="02020603050405020304" pitchFamily="18" charset="0"/>
                <a:cs typeface="Times New Roman" panose="02020603050405020304" pitchFamily="18" charset="0"/>
              </a:rPr>
              <a:t>(B) ONW</a:t>
            </a:r>
          </a:p>
        </p:txBody>
      </p:sp>
      <p:pic>
        <p:nvPicPr>
          <p:cNvPr id="8" name="Picture 7"/>
          <p:cNvPicPr/>
          <p:nvPr/>
        </p:nvPicPr>
        <p:blipFill>
          <a:blip r:embed="rId6">
            <a:extLst>
              <a:ext uri="{BEBA8EAE-BF5A-486C-A8C5-ECC9F3942E4B}">
                <a14:imgProps xmlns:a14="http://schemas.microsoft.com/office/drawing/2010/main">
                  <a14:imgLayer r:embed="rId7">
                    <a14:imgEffect>
                      <a14:brightnessContrast bright="5000"/>
                    </a14:imgEffect>
                  </a14:imgLayer>
                </a14:imgProps>
              </a:ext>
              <a:ext uri="{28A0092B-C50C-407E-A947-70E740481C1C}">
                <a14:useLocalDpi xmlns:a14="http://schemas.microsoft.com/office/drawing/2010/main" val="0"/>
              </a:ext>
            </a:extLst>
          </a:blip>
          <a:stretch>
            <a:fillRect/>
          </a:stretch>
        </p:blipFill>
        <p:spPr>
          <a:xfrm>
            <a:off x="123147" y="3029769"/>
            <a:ext cx="4096702" cy="3013074"/>
          </a:xfrm>
          <a:prstGeom prst="rect">
            <a:avLst/>
          </a:prstGeom>
        </p:spPr>
      </p:pic>
      <p:sp>
        <p:nvSpPr>
          <p:cNvPr id="9" name="TextBox 8"/>
          <p:cNvSpPr txBox="1"/>
          <p:nvPr/>
        </p:nvSpPr>
        <p:spPr>
          <a:xfrm>
            <a:off x="123147" y="3016450"/>
            <a:ext cx="1209772" cy="307777"/>
          </a:xfrm>
          <a:prstGeom prst="rect">
            <a:avLst/>
          </a:prstGeom>
          <a:noFill/>
        </p:spPr>
        <p:txBody>
          <a:bodyPr wrap="square" rtlCol="0">
            <a:spAutoFit/>
          </a:bodyPr>
          <a:lstStyle/>
          <a:p>
            <a:r>
              <a:rPr lang="en-US" sz="1400" b="1" dirty="0">
                <a:solidFill>
                  <a:schemeClr val="bg1"/>
                </a:solidFill>
                <a:latin typeface="Times New Roman" panose="02020603050405020304" pitchFamily="18" charset="0"/>
                <a:cs typeface="Times New Roman" panose="02020603050405020304" pitchFamily="18" charset="0"/>
              </a:rPr>
              <a:t>(C) NIW</a:t>
            </a:r>
          </a:p>
        </p:txBody>
      </p:sp>
      <p:sp>
        <p:nvSpPr>
          <p:cNvPr id="10" name="TextBox 9"/>
          <p:cNvSpPr txBox="1"/>
          <p:nvPr/>
        </p:nvSpPr>
        <p:spPr>
          <a:xfrm>
            <a:off x="4307267" y="3170338"/>
            <a:ext cx="4029090" cy="1569660"/>
          </a:xfrm>
          <a:prstGeom prst="rect">
            <a:avLst/>
          </a:prstGeom>
          <a:noFill/>
        </p:spPr>
        <p:txBody>
          <a:bodyPr wrap="square" rtlCol="0">
            <a:spAutoFit/>
          </a:bodyPr>
          <a:lstStyle/>
          <a:p>
            <a:pPr algn="just"/>
            <a:r>
              <a:rPr lang="en-US" sz="1200" b="1" dirty="0">
                <a:latin typeface="Times New Roman" panose="02020603050405020304" pitchFamily="18" charset="0"/>
                <a:cs typeface="Times New Roman" panose="02020603050405020304" pitchFamily="18" charset="0"/>
              </a:rPr>
              <a:t>Figure S1. </a:t>
            </a:r>
            <a:r>
              <a:rPr lang="en-US" sz="1200" dirty="0">
                <a:latin typeface="Times New Roman" panose="02020603050405020304" pitchFamily="18" charset="0"/>
                <a:cs typeface="Times New Roman" panose="02020603050405020304" pitchFamily="18" charset="0"/>
              </a:rPr>
              <a:t>Backscattered electron images of polished ash grain mounts from the Lathrop Wells samples.  Variations in grayscale allow differentiation of mineral phases based on the electron backscatter coefficient, where higher atomic numbers produce brighter portions of the image.  In these samples, glass, plagioclase feldspar (</a:t>
            </a:r>
            <a:r>
              <a:rPr lang="en-US" sz="1200" dirty="0" err="1">
                <a:latin typeface="Times New Roman" panose="02020603050405020304" pitchFamily="18" charset="0"/>
                <a:cs typeface="Times New Roman" panose="02020603050405020304" pitchFamily="18" charset="0"/>
              </a:rPr>
              <a:t>Plag</a:t>
            </a:r>
            <a:r>
              <a:rPr lang="en-US" sz="1200" dirty="0">
                <a:latin typeface="Times New Roman" panose="02020603050405020304" pitchFamily="18" charset="0"/>
                <a:cs typeface="Times New Roman" panose="02020603050405020304" pitchFamily="18" charset="0"/>
              </a:rPr>
              <a:t>), pyroxene/olivine (</a:t>
            </a:r>
            <a:r>
              <a:rPr lang="en-US" sz="1200" dirty="0" err="1">
                <a:latin typeface="Times New Roman" panose="02020603050405020304" pitchFamily="18" charset="0"/>
                <a:cs typeface="Times New Roman" panose="02020603050405020304" pitchFamily="18" charset="0"/>
              </a:rPr>
              <a:t>Pyx</a:t>
            </a:r>
            <a:r>
              <a:rPr lang="en-US" sz="1200" dirty="0">
                <a:latin typeface="Times New Roman" panose="02020603050405020304" pitchFamily="18" charset="0"/>
                <a:cs typeface="Times New Roman" panose="02020603050405020304" pitchFamily="18" charset="0"/>
              </a:rPr>
              <a:t>), and Fe-oxide phases could be clearly distinguished and calculated as a percentage of image area.  </a:t>
            </a:r>
          </a:p>
        </p:txBody>
      </p:sp>
    </p:spTree>
    <p:extLst>
      <p:ext uri="{BB962C8B-B14F-4D97-AF65-F5344CB8AC3E}">
        <p14:creationId xmlns:p14="http://schemas.microsoft.com/office/powerpoint/2010/main" val="3491594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extLst>
              <a:ext uri="{BEBA8EAE-BF5A-486C-A8C5-ECC9F3942E4B}">
                <a14:imgProps xmlns:a14="http://schemas.microsoft.com/office/drawing/2010/main">
                  <a14:imgLayer r:embed="rId3">
                    <a14:imgEffect>
                      <a14:brightnessContrast bright="10000"/>
                    </a14:imgEffect>
                  </a14:imgLayer>
                </a14:imgProps>
              </a:ext>
              <a:ext uri="{28A0092B-C50C-407E-A947-70E740481C1C}">
                <a14:useLocalDpi xmlns:a14="http://schemas.microsoft.com/office/drawing/2010/main" val="0"/>
              </a:ext>
            </a:extLst>
          </a:blip>
          <a:stretch>
            <a:fillRect/>
          </a:stretch>
        </p:blipFill>
        <p:spPr>
          <a:xfrm>
            <a:off x="173038" y="172320"/>
            <a:ext cx="4324696" cy="3229986"/>
          </a:xfrm>
          <a:prstGeom prst="rect">
            <a:avLst/>
          </a:prstGeom>
        </p:spPr>
      </p:pic>
      <p:sp>
        <p:nvSpPr>
          <p:cNvPr id="3" name="TextBox 2"/>
          <p:cNvSpPr txBox="1"/>
          <p:nvPr/>
        </p:nvSpPr>
        <p:spPr>
          <a:xfrm>
            <a:off x="173038" y="185853"/>
            <a:ext cx="1233374" cy="307777"/>
          </a:xfrm>
          <a:prstGeom prst="rect">
            <a:avLst/>
          </a:prstGeom>
          <a:noFill/>
        </p:spPr>
        <p:txBody>
          <a:bodyPr wrap="square" rtlCol="0">
            <a:spAutoFit/>
          </a:bodyPr>
          <a:lstStyle/>
          <a:p>
            <a:r>
              <a:rPr lang="en-US" sz="1400" b="1" dirty="0">
                <a:solidFill>
                  <a:schemeClr val="bg1"/>
                </a:solidFill>
                <a:latin typeface="Times New Roman" panose="02020603050405020304" pitchFamily="18" charset="0"/>
                <a:cs typeface="Times New Roman" panose="02020603050405020304" pitchFamily="18" charset="0"/>
              </a:rPr>
              <a:t>(A) OB2</a:t>
            </a:r>
          </a:p>
        </p:txBody>
      </p:sp>
      <p:pic>
        <p:nvPicPr>
          <p:cNvPr id="10" name="Picture 9"/>
          <p:cNvPicPr/>
          <p:nvPr/>
        </p:nvPicPr>
        <p:blipFill>
          <a:blip r:embed="rId4">
            <a:extLst>
              <a:ext uri="{BEBA8EAE-BF5A-486C-A8C5-ECC9F3942E4B}">
                <a14:imgProps xmlns:a14="http://schemas.microsoft.com/office/drawing/2010/main">
                  <a14:imgLayer r:embed="rId5">
                    <a14:imgEffect>
                      <a14:sharpenSoften amount="50000"/>
                    </a14:imgEffect>
                    <a14:imgEffect>
                      <a14:brightnessContrast bright="-17000" contrast="33000"/>
                    </a14:imgEffect>
                  </a14:imgLayer>
                </a14:imgProps>
              </a:ext>
              <a:ext uri="{28A0092B-C50C-407E-A947-70E740481C1C}">
                <a14:useLocalDpi xmlns:a14="http://schemas.microsoft.com/office/drawing/2010/main" val="0"/>
              </a:ext>
            </a:extLst>
          </a:blip>
          <a:stretch>
            <a:fillRect/>
          </a:stretch>
        </p:blipFill>
        <p:spPr>
          <a:xfrm>
            <a:off x="4609133" y="186250"/>
            <a:ext cx="4200670" cy="3229986"/>
          </a:xfrm>
          <a:prstGeom prst="rect">
            <a:avLst/>
          </a:prstGeom>
        </p:spPr>
      </p:pic>
      <p:sp>
        <p:nvSpPr>
          <p:cNvPr id="11" name="TextBox 10"/>
          <p:cNvSpPr txBox="1"/>
          <p:nvPr/>
        </p:nvSpPr>
        <p:spPr>
          <a:xfrm>
            <a:off x="4624400" y="186250"/>
            <a:ext cx="1213421" cy="307777"/>
          </a:xfrm>
          <a:prstGeom prst="rect">
            <a:avLst/>
          </a:prstGeom>
          <a:noFill/>
        </p:spPr>
        <p:txBody>
          <a:bodyPr wrap="square" rtlCol="0">
            <a:spAutoFit/>
          </a:bodyPr>
          <a:lstStyle/>
          <a:p>
            <a:r>
              <a:rPr lang="en-US" sz="1400" b="1" dirty="0">
                <a:solidFill>
                  <a:schemeClr val="bg1"/>
                </a:solidFill>
                <a:latin typeface="Times New Roman" panose="02020603050405020304" pitchFamily="18" charset="0"/>
                <a:cs typeface="Times New Roman" panose="02020603050405020304" pitchFamily="18" charset="0"/>
              </a:rPr>
              <a:t>(B) </a:t>
            </a:r>
            <a:r>
              <a:rPr lang="en-US" sz="1400" b="1" dirty="0" err="1">
                <a:solidFill>
                  <a:schemeClr val="bg1"/>
                </a:solidFill>
                <a:latin typeface="Times New Roman" panose="02020603050405020304" pitchFamily="18" charset="0"/>
                <a:cs typeface="Times New Roman" panose="02020603050405020304" pitchFamily="18" charset="0"/>
              </a:rPr>
              <a:t>Taupo</a:t>
            </a:r>
            <a:endParaRPr lang="en-US" sz="1400" b="1" dirty="0">
              <a:solidFill>
                <a:schemeClr val="bg1"/>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139087" y="3467402"/>
            <a:ext cx="8670715" cy="1200329"/>
          </a:xfrm>
          <a:prstGeom prst="rect">
            <a:avLst/>
          </a:prstGeom>
          <a:noFill/>
        </p:spPr>
        <p:txBody>
          <a:bodyPr wrap="square" rtlCol="0">
            <a:spAutoFit/>
          </a:bodyPr>
          <a:lstStyle/>
          <a:p>
            <a:pPr algn="just"/>
            <a:r>
              <a:rPr lang="en-US" sz="1200" b="1" dirty="0">
                <a:latin typeface="Times New Roman" panose="02020603050405020304" pitchFamily="18" charset="0"/>
                <a:cs typeface="Times New Roman" panose="02020603050405020304" pitchFamily="18" charset="0"/>
              </a:rPr>
              <a:t>Figure S2. </a:t>
            </a:r>
            <a:r>
              <a:rPr lang="en-US" sz="1200" dirty="0">
                <a:latin typeface="Times New Roman" panose="02020603050405020304" pitchFamily="18" charset="0"/>
                <a:cs typeface="Times New Roman" panose="02020603050405020304" pitchFamily="18" charset="0"/>
              </a:rPr>
              <a:t>Backscattered electron images of polished ash grain mounts from (A) the Banco Bonito obsidian flow from the Valles Caldera, New Mexico; and (B) a milled pumice clast from the 1.8 ka Plinian eruption of the Taupo Caldera in New Zealand. Variations in grayscale allow differentiation of mineral phases based on the electron backscatter coefficient, where higher atomic numbers produce brighter portions of the image.  In these samples, glass and Fe-oxide phases could be clearly distinguished and calculated as a percentage of image area.  Due to similarities in the backscatter coefficient, there may be feldspar minerals and quartz included in the calculated glass proportion.</a:t>
            </a:r>
          </a:p>
        </p:txBody>
      </p:sp>
    </p:spTree>
    <p:extLst>
      <p:ext uri="{BB962C8B-B14F-4D97-AF65-F5344CB8AC3E}">
        <p14:creationId xmlns:p14="http://schemas.microsoft.com/office/powerpoint/2010/main" val="3611504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descr="070716_3.BMP"/>
          <p:cNvPicPr>
            <a:picLocks noChangeAspect="1"/>
          </p:cNvPicPr>
          <p:nvPr/>
        </p:nvPicPr>
        <p:blipFill rotWithShape="1">
          <a:blip r:embed="rId3">
            <a:extLst>
              <a:ext uri="{28A0092B-C50C-407E-A947-70E740481C1C}">
                <a14:useLocalDpi xmlns:a14="http://schemas.microsoft.com/office/drawing/2010/main" val="0"/>
              </a:ext>
            </a:extLst>
          </a:blip>
          <a:srcRect l="38449" t="36407" r="45897" b="31110"/>
          <a:stretch/>
        </p:blipFill>
        <p:spPr>
          <a:xfrm>
            <a:off x="7542013" y="3282370"/>
            <a:ext cx="1272389" cy="1980188"/>
          </a:xfrm>
          <a:prstGeom prst="rect">
            <a:avLst/>
          </a:prstGeom>
          <a:ln>
            <a:solidFill>
              <a:srgbClr val="0000FF"/>
            </a:solidFill>
          </a:ln>
        </p:spPr>
      </p:pic>
      <p:pic>
        <p:nvPicPr>
          <p:cNvPr id="4" name="Picture 3" descr="071116_1.bmp"/>
          <p:cNvPicPr>
            <a:picLocks noChangeAspect="1"/>
          </p:cNvPicPr>
          <p:nvPr/>
        </p:nvPicPr>
        <p:blipFill rotWithShape="1">
          <a:blip r:embed="rId4">
            <a:extLst>
              <a:ext uri="{28A0092B-C50C-407E-A947-70E740481C1C}">
                <a14:useLocalDpi xmlns:a14="http://schemas.microsoft.com/office/drawing/2010/main" val="0"/>
              </a:ext>
            </a:extLst>
          </a:blip>
          <a:srcRect l="39412" t="44595" r="42769" b="30094"/>
          <a:stretch/>
        </p:blipFill>
        <p:spPr>
          <a:xfrm>
            <a:off x="584802" y="404732"/>
            <a:ext cx="1448347" cy="1542951"/>
          </a:xfrm>
          <a:prstGeom prst="rect">
            <a:avLst/>
          </a:prstGeom>
          <a:ln>
            <a:solidFill>
              <a:srgbClr val="0000FF"/>
            </a:solidFill>
          </a:ln>
        </p:spPr>
      </p:pic>
      <p:pic>
        <p:nvPicPr>
          <p:cNvPr id="5" name="Picture 4" descr="071116_2.bmp"/>
          <p:cNvPicPr>
            <a:picLocks noChangeAspect="1"/>
          </p:cNvPicPr>
          <p:nvPr/>
        </p:nvPicPr>
        <p:blipFill rotWithShape="1">
          <a:blip r:embed="rId5">
            <a:extLst>
              <a:ext uri="{28A0092B-C50C-407E-A947-70E740481C1C}">
                <a14:useLocalDpi xmlns:a14="http://schemas.microsoft.com/office/drawing/2010/main" val="0"/>
              </a:ext>
            </a:extLst>
          </a:blip>
          <a:srcRect l="40253" t="39257" r="43328" b="35432"/>
          <a:stretch/>
        </p:blipFill>
        <p:spPr>
          <a:xfrm>
            <a:off x="2679830" y="404732"/>
            <a:ext cx="1334537" cy="1542951"/>
          </a:xfrm>
          <a:prstGeom prst="rect">
            <a:avLst/>
          </a:prstGeom>
          <a:ln>
            <a:solidFill>
              <a:srgbClr val="0000FF"/>
            </a:solidFill>
          </a:ln>
        </p:spPr>
      </p:pic>
      <p:sp>
        <p:nvSpPr>
          <p:cNvPr id="6" name="TextBox 5"/>
          <p:cNvSpPr txBox="1"/>
          <p:nvPr/>
        </p:nvSpPr>
        <p:spPr>
          <a:xfrm>
            <a:off x="41641" y="1926577"/>
            <a:ext cx="2534668" cy="646331"/>
          </a:xfrm>
          <a:prstGeom prst="rect">
            <a:avLst/>
          </a:prstGeom>
          <a:noFill/>
        </p:spPr>
        <p:txBody>
          <a:bodyPr wrap="none" rtlCol="0">
            <a:spAutoFit/>
          </a:bodyPr>
          <a:lstStyle/>
          <a:p>
            <a:pPr algn="ctr"/>
            <a:r>
              <a:rPr lang="en-US" dirty="0"/>
              <a:t>Ice</a:t>
            </a:r>
            <a:br>
              <a:rPr lang="en-US" dirty="0"/>
            </a:br>
            <a:r>
              <a:rPr lang="en-US" dirty="0"/>
              <a:t>PINW @ -37 </a:t>
            </a:r>
            <a:r>
              <a:rPr lang="en-US" dirty="0">
                <a:latin typeface="Times New Roman" panose="02020603050405020304" pitchFamily="18" charset="0"/>
                <a:cs typeface="Times New Roman" panose="02020603050405020304" pitchFamily="18" charset="0"/>
              </a:rPr>
              <a:t>℃</a:t>
            </a:r>
            <a:r>
              <a:rPr lang="en-US" dirty="0"/>
              <a:t>  </a:t>
            </a:r>
            <a:r>
              <a:rPr lang="en-US" dirty="0" err="1"/>
              <a:t>S</a:t>
            </a:r>
            <a:r>
              <a:rPr lang="en-US" baseline="-25000" dirty="0" err="1"/>
              <a:t>ice</a:t>
            </a:r>
            <a:r>
              <a:rPr lang="en-US" dirty="0"/>
              <a:t>=1.02</a:t>
            </a:r>
          </a:p>
        </p:txBody>
      </p:sp>
      <p:sp>
        <p:nvSpPr>
          <p:cNvPr id="7" name="TextBox 6"/>
          <p:cNvSpPr txBox="1"/>
          <p:nvPr/>
        </p:nvSpPr>
        <p:spPr>
          <a:xfrm>
            <a:off x="2765926" y="1947683"/>
            <a:ext cx="1227019" cy="369332"/>
          </a:xfrm>
          <a:prstGeom prst="rect">
            <a:avLst/>
          </a:prstGeom>
          <a:noFill/>
        </p:spPr>
        <p:txBody>
          <a:bodyPr wrap="none" rtlCol="0">
            <a:spAutoFit/>
          </a:bodyPr>
          <a:lstStyle/>
          <a:p>
            <a:pPr algn="ctr"/>
            <a:r>
              <a:rPr lang="en-US" dirty="0"/>
              <a:t>Ice nucleus</a:t>
            </a:r>
          </a:p>
        </p:txBody>
      </p:sp>
      <p:pic>
        <p:nvPicPr>
          <p:cNvPr id="8" name="Picture 7" descr="071116_3.bmp"/>
          <p:cNvPicPr>
            <a:picLocks noChangeAspect="1"/>
          </p:cNvPicPr>
          <p:nvPr/>
        </p:nvPicPr>
        <p:blipFill rotWithShape="1">
          <a:blip r:embed="rId6">
            <a:extLst>
              <a:ext uri="{28A0092B-C50C-407E-A947-70E740481C1C}">
                <a14:useLocalDpi xmlns:a14="http://schemas.microsoft.com/office/drawing/2010/main" val="0"/>
              </a:ext>
            </a:extLst>
          </a:blip>
          <a:srcRect l="41842" t="40992" r="41077" b="34822"/>
          <a:stretch/>
        </p:blipFill>
        <p:spPr>
          <a:xfrm>
            <a:off x="5165950" y="473307"/>
            <a:ext cx="1388350" cy="1474376"/>
          </a:xfrm>
          <a:prstGeom prst="rect">
            <a:avLst/>
          </a:prstGeom>
          <a:ln>
            <a:solidFill>
              <a:srgbClr val="0000FF"/>
            </a:solidFill>
          </a:ln>
        </p:spPr>
      </p:pic>
      <p:pic>
        <p:nvPicPr>
          <p:cNvPr id="9" name="Picture 8" descr="071116_4.bmp"/>
          <p:cNvPicPr>
            <a:picLocks noChangeAspect="1"/>
          </p:cNvPicPr>
          <p:nvPr/>
        </p:nvPicPr>
        <p:blipFill rotWithShape="1">
          <a:blip r:embed="rId7">
            <a:extLst>
              <a:ext uri="{28A0092B-C50C-407E-A947-70E740481C1C}">
                <a14:useLocalDpi xmlns:a14="http://schemas.microsoft.com/office/drawing/2010/main" val="0"/>
              </a:ext>
            </a:extLst>
          </a:blip>
          <a:srcRect l="42053" t="40072" r="43514" b="35743"/>
          <a:stretch/>
        </p:blipFill>
        <p:spPr>
          <a:xfrm>
            <a:off x="7264617" y="473307"/>
            <a:ext cx="1173102" cy="1474376"/>
          </a:xfrm>
          <a:prstGeom prst="rect">
            <a:avLst/>
          </a:prstGeom>
          <a:ln>
            <a:solidFill>
              <a:srgbClr val="0000FF"/>
            </a:solidFill>
          </a:ln>
        </p:spPr>
      </p:pic>
      <p:sp>
        <p:nvSpPr>
          <p:cNvPr id="10" name="TextBox 9"/>
          <p:cNvSpPr txBox="1"/>
          <p:nvPr/>
        </p:nvSpPr>
        <p:spPr>
          <a:xfrm>
            <a:off x="4690392" y="1947683"/>
            <a:ext cx="2350323" cy="646331"/>
          </a:xfrm>
          <a:prstGeom prst="rect">
            <a:avLst/>
          </a:prstGeom>
          <a:noFill/>
        </p:spPr>
        <p:txBody>
          <a:bodyPr wrap="none" rtlCol="0">
            <a:spAutoFit/>
          </a:bodyPr>
          <a:lstStyle/>
          <a:p>
            <a:pPr algn="ctr"/>
            <a:r>
              <a:rPr lang="en-US" dirty="0"/>
              <a:t>Ice</a:t>
            </a:r>
            <a:br>
              <a:rPr lang="en-US" dirty="0"/>
            </a:br>
            <a:r>
              <a:rPr lang="en-US" dirty="0"/>
              <a:t>OB2 @ -42 </a:t>
            </a:r>
            <a:r>
              <a:rPr lang="en-US" dirty="0">
                <a:latin typeface="Times New Roman" panose="02020603050405020304" pitchFamily="18" charset="0"/>
                <a:cs typeface="Times New Roman" panose="02020603050405020304" pitchFamily="18" charset="0"/>
              </a:rPr>
              <a:t>℃ </a:t>
            </a:r>
            <a:r>
              <a:rPr lang="en-US" dirty="0" err="1"/>
              <a:t>S</a:t>
            </a:r>
            <a:r>
              <a:rPr lang="en-US" baseline="-25000" dirty="0" err="1"/>
              <a:t>ice</a:t>
            </a:r>
            <a:r>
              <a:rPr lang="en-US" dirty="0"/>
              <a:t>=1.04</a:t>
            </a:r>
          </a:p>
        </p:txBody>
      </p:sp>
      <p:sp>
        <p:nvSpPr>
          <p:cNvPr id="11" name="TextBox 10"/>
          <p:cNvSpPr txBox="1"/>
          <p:nvPr/>
        </p:nvSpPr>
        <p:spPr>
          <a:xfrm>
            <a:off x="7264617" y="1947683"/>
            <a:ext cx="1227019" cy="369332"/>
          </a:xfrm>
          <a:prstGeom prst="rect">
            <a:avLst/>
          </a:prstGeom>
          <a:noFill/>
        </p:spPr>
        <p:txBody>
          <a:bodyPr wrap="none" rtlCol="0">
            <a:spAutoFit/>
          </a:bodyPr>
          <a:lstStyle/>
          <a:p>
            <a:pPr algn="ctr"/>
            <a:r>
              <a:rPr lang="en-US" dirty="0"/>
              <a:t>Ice nucleus</a:t>
            </a:r>
          </a:p>
        </p:txBody>
      </p:sp>
      <p:pic>
        <p:nvPicPr>
          <p:cNvPr id="12" name="Picture 11" descr="071116_5.bmp"/>
          <p:cNvPicPr>
            <a:picLocks noChangeAspect="1"/>
          </p:cNvPicPr>
          <p:nvPr/>
        </p:nvPicPr>
        <p:blipFill rotWithShape="1">
          <a:blip r:embed="rId8">
            <a:extLst>
              <a:ext uri="{28A0092B-C50C-407E-A947-70E740481C1C}">
                <a14:useLocalDpi xmlns:a14="http://schemas.microsoft.com/office/drawing/2010/main" val="0"/>
              </a:ext>
            </a:extLst>
          </a:blip>
          <a:srcRect l="38532" t="43816" r="30087" b="28997"/>
          <a:stretch/>
        </p:blipFill>
        <p:spPr>
          <a:xfrm>
            <a:off x="215237" y="3433036"/>
            <a:ext cx="2550689" cy="1657327"/>
          </a:xfrm>
          <a:prstGeom prst="rect">
            <a:avLst/>
          </a:prstGeom>
          <a:ln>
            <a:solidFill>
              <a:srgbClr val="0000FF"/>
            </a:solidFill>
          </a:ln>
        </p:spPr>
      </p:pic>
      <p:pic>
        <p:nvPicPr>
          <p:cNvPr id="13" name="Picture 12" descr="071116_6.bmp"/>
          <p:cNvPicPr>
            <a:picLocks noChangeAspect="1"/>
          </p:cNvPicPr>
          <p:nvPr/>
        </p:nvPicPr>
        <p:blipFill rotWithShape="1">
          <a:blip r:embed="rId9">
            <a:extLst>
              <a:ext uri="{28A0092B-C50C-407E-A947-70E740481C1C}">
                <a14:useLocalDpi xmlns:a14="http://schemas.microsoft.com/office/drawing/2010/main" val="0"/>
              </a:ext>
            </a:extLst>
          </a:blip>
          <a:srcRect l="39670" t="39403" r="41925" b="33410"/>
          <a:stretch/>
        </p:blipFill>
        <p:spPr>
          <a:xfrm>
            <a:off x="3013471" y="3433036"/>
            <a:ext cx="1495973" cy="1657327"/>
          </a:xfrm>
          <a:prstGeom prst="rect">
            <a:avLst/>
          </a:prstGeom>
          <a:ln>
            <a:solidFill>
              <a:srgbClr val="0000FF"/>
            </a:solidFill>
          </a:ln>
        </p:spPr>
      </p:pic>
      <p:sp>
        <p:nvSpPr>
          <p:cNvPr id="14" name="TextBox 13"/>
          <p:cNvSpPr txBox="1"/>
          <p:nvPr/>
        </p:nvSpPr>
        <p:spPr>
          <a:xfrm>
            <a:off x="328532" y="5090363"/>
            <a:ext cx="2510624" cy="646331"/>
          </a:xfrm>
          <a:prstGeom prst="rect">
            <a:avLst/>
          </a:prstGeom>
          <a:noFill/>
        </p:spPr>
        <p:txBody>
          <a:bodyPr wrap="none" rtlCol="0">
            <a:spAutoFit/>
          </a:bodyPr>
          <a:lstStyle/>
          <a:p>
            <a:pPr algn="ctr"/>
            <a:r>
              <a:rPr lang="en-US" dirty="0"/>
              <a:t>Ice</a:t>
            </a:r>
            <a:br>
              <a:rPr lang="en-US" dirty="0"/>
            </a:br>
            <a:r>
              <a:rPr lang="en-US" dirty="0"/>
              <a:t>ONW @ -42 </a:t>
            </a:r>
            <a:r>
              <a:rPr lang="en-US" dirty="0">
                <a:latin typeface="Times New Roman" panose="02020603050405020304" pitchFamily="18" charset="0"/>
                <a:cs typeface="Times New Roman" panose="02020603050405020304" pitchFamily="18" charset="0"/>
              </a:rPr>
              <a:t>℃</a:t>
            </a:r>
            <a:r>
              <a:rPr lang="en-US" dirty="0"/>
              <a:t>  </a:t>
            </a:r>
            <a:r>
              <a:rPr lang="en-US" dirty="0" err="1"/>
              <a:t>S</a:t>
            </a:r>
            <a:r>
              <a:rPr lang="en-US" baseline="-25000" dirty="0" err="1"/>
              <a:t>ice</a:t>
            </a:r>
            <a:r>
              <a:rPr lang="en-US" dirty="0"/>
              <a:t>=1.03</a:t>
            </a:r>
          </a:p>
        </p:txBody>
      </p:sp>
      <p:sp>
        <p:nvSpPr>
          <p:cNvPr id="15" name="TextBox 14"/>
          <p:cNvSpPr txBox="1"/>
          <p:nvPr/>
        </p:nvSpPr>
        <p:spPr>
          <a:xfrm>
            <a:off x="3176623" y="5090363"/>
            <a:ext cx="1227019" cy="369332"/>
          </a:xfrm>
          <a:prstGeom prst="rect">
            <a:avLst/>
          </a:prstGeom>
          <a:noFill/>
        </p:spPr>
        <p:txBody>
          <a:bodyPr wrap="none" rtlCol="0">
            <a:spAutoFit/>
          </a:bodyPr>
          <a:lstStyle/>
          <a:p>
            <a:pPr algn="ctr"/>
            <a:r>
              <a:rPr lang="en-US" dirty="0"/>
              <a:t>Ice nucleus</a:t>
            </a:r>
          </a:p>
        </p:txBody>
      </p:sp>
      <p:cxnSp>
        <p:nvCxnSpPr>
          <p:cNvPr id="17" name="Straight Connector 16"/>
          <p:cNvCxnSpPr/>
          <p:nvPr/>
        </p:nvCxnSpPr>
        <p:spPr>
          <a:xfrm>
            <a:off x="3519304" y="4971986"/>
            <a:ext cx="621792"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1228640" y="1852778"/>
            <a:ext cx="621792"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3285985" y="1852778"/>
            <a:ext cx="621792"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849161" y="1863540"/>
            <a:ext cx="621792"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7712782" y="1852778"/>
            <a:ext cx="621792"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2021276" y="4975457"/>
            <a:ext cx="621792"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8138722" y="5126119"/>
            <a:ext cx="621792"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3285985" y="1545001"/>
            <a:ext cx="608785" cy="307777"/>
          </a:xfrm>
          <a:prstGeom prst="rect">
            <a:avLst/>
          </a:prstGeom>
          <a:noFill/>
        </p:spPr>
        <p:txBody>
          <a:bodyPr wrap="none" rtlCol="0">
            <a:spAutoFit/>
          </a:bodyPr>
          <a:lstStyle/>
          <a:p>
            <a:pPr algn="ctr"/>
            <a:r>
              <a:rPr lang="en-US" sz="1400" dirty="0"/>
              <a:t>10μm</a:t>
            </a:r>
          </a:p>
        </p:txBody>
      </p:sp>
      <p:pic>
        <p:nvPicPr>
          <p:cNvPr id="26" name="Picture 25" descr="070716_2.BMP"/>
          <p:cNvPicPr>
            <a:picLocks noChangeAspect="1"/>
          </p:cNvPicPr>
          <p:nvPr/>
        </p:nvPicPr>
        <p:blipFill rotWithShape="1">
          <a:blip r:embed="rId10">
            <a:extLst>
              <a:ext uri="{28A0092B-C50C-407E-A947-70E740481C1C}">
                <a14:useLocalDpi xmlns:a14="http://schemas.microsoft.com/office/drawing/2010/main" val="0"/>
              </a:ext>
            </a:extLst>
          </a:blip>
          <a:srcRect l="38449" t="36578" r="40537" b="30939"/>
          <a:stretch/>
        </p:blipFill>
        <p:spPr>
          <a:xfrm>
            <a:off x="5603409" y="3282370"/>
            <a:ext cx="1708065" cy="1980188"/>
          </a:xfrm>
          <a:prstGeom prst="rect">
            <a:avLst/>
          </a:prstGeom>
          <a:ln>
            <a:solidFill>
              <a:srgbClr val="0000FF"/>
            </a:solidFill>
          </a:ln>
        </p:spPr>
      </p:pic>
      <p:cxnSp>
        <p:nvCxnSpPr>
          <p:cNvPr id="28" name="Straight Connector 27"/>
          <p:cNvCxnSpPr/>
          <p:nvPr/>
        </p:nvCxnSpPr>
        <p:spPr>
          <a:xfrm>
            <a:off x="6554300" y="5131323"/>
            <a:ext cx="621792"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5203619" y="5302909"/>
            <a:ext cx="2534669" cy="646331"/>
          </a:xfrm>
          <a:prstGeom prst="rect">
            <a:avLst/>
          </a:prstGeom>
          <a:noFill/>
        </p:spPr>
        <p:txBody>
          <a:bodyPr wrap="none" rtlCol="0">
            <a:spAutoFit/>
          </a:bodyPr>
          <a:lstStyle/>
          <a:p>
            <a:pPr algn="ctr"/>
            <a:r>
              <a:rPr lang="en-US" dirty="0"/>
              <a:t>Ice</a:t>
            </a:r>
            <a:br>
              <a:rPr lang="en-US" dirty="0"/>
            </a:br>
            <a:r>
              <a:rPr lang="en-US" dirty="0"/>
              <a:t>PINW @ -37 </a:t>
            </a:r>
            <a:r>
              <a:rPr lang="en-US" dirty="0">
                <a:latin typeface="Times New Roman" panose="02020603050405020304" pitchFamily="18" charset="0"/>
                <a:cs typeface="Times New Roman" panose="02020603050405020304" pitchFamily="18" charset="0"/>
              </a:rPr>
              <a:t>℃</a:t>
            </a:r>
            <a:r>
              <a:rPr lang="en-US" dirty="0"/>
              <a:t>  </a:t>
            </a:r>
            <a:r>
              <a:rPr lang="en-US" dirty="0" err="1"/>
              <a:t>S</a:t>
            </a:r>
            <a:r>
              <a:rPr lang="en-US" baseline="-25000" dirty="0" err="1"/>
              <a:t>ice</a:t>
            </a:r>
            <a:r>
              <a:rPr lang="en-US" dirty="0"/>
              <a:t>=1.05</a:t>
            </a:r>
          </a:p>
        </p:txBody>
      </p:sp>
      <p:sp>
        <p:nvSpPr>
          <p:cNvPr id="30" name="TextBox 29"/>
          <p:cNvSpPr txBox="1"/>
          <p:nvPr/>
        </p:nvSpPr>
        <p:spPr>
          <a:xfrm>
            <a:off x="7587383" y="5302909"/>
            <a:ext cx="1227019" cy="369332"/>
          </a:xfrm>
          <a:prstGeom prst="rect">
            <a:avLst/>
          </a:prstGeom>
          <a:noFill/>
        </p:spPr>
        <p:txBody>
          <a:bodyPr wrap="none" rtlCol="0">
            <a:spAutoFit/>
          </a:bodyPr>
          <a:lstStyle/>
          <a:p>
            <a:pPr algn="ctr"/>
            <a:r>
              <a:rPr lang="en-US" dirty="0"/>
              <a:t>Ice nucleus</a:t>
            </a:r>
          </a:p>
        </p:txBody>
      </p:sp>
      <p:sp>
        <p:nvSpPr>
          <p:cNvPr id="31" name="TextBox 30">
            <a:extLst>
              <a:ext uri="{FF2B5EF4-FFF2-40B4-BE49-F238E27FC236}">
                <a16:creationId xmlns:a16="http://schemas.microsoft.com/office/drawing/2014/main" id="{E11F8941-F958-480D-A9CC-C47520D6EF2B}"/>
              </a:ext>
            </a:extLst>
          </p:cNvPr>
          <p:cNvSpPr txBox="1"/>
          <p:nvPr/>
        </p:nvSpPr>
        <p:spPr>
          <a:xfrm>
            <a:off x="67393" y="6006262"/>
            <a:ext cx="8909509" cy="276999"/>
          </a:xfrm>
          <a:prstGeom prst="rect">
            <a:avLst/>
          </a:prstGeom>
          <a:noFill/>
        </p:spPr>
        <p:txBody>
          <a:bodyPr wrap="square" rtlCol="0">
            <a:spAutoFit/>
          </a:bodyPr>
          <a:lstStyle/>
          <a:p>
            <a:pPr algn="just"/>
            <a:r>
              <a:rPr lang="en-US" sz="1200" b="1" dirty="0">
                <a:latin typeface="Times New Roman" panose="02020603050405020304" pitchFamily="18" charset="0"/>
                <a:cs typeface="Times New Roman" panose="02020603050405020304" pitchFamily="18" charset="0"/>
              </a:rPr>
              <a:t>Figure S3. </a:t>
            </a:r>
            <a:r>
              <a:rPr lang="en-US" sz="1200" dirty="0">
                <a:latin typeface="Times New Roman" panose="02020603050405020304" pitchFamily="18" charset="0"/>
                <a:cs typeface="Times New Roman" panose="02020603050405020304" pitchFamily="18" charset="0"/>
              </a:rPr>
              <a:t>Photographs of ice nucleation on ash grains during deposition-mode experiments. Scale bar is the same (10 </a:t>
            </a:r>
            <a:r>
              <a:rPr lang="en-US" sz="1200" dirty="0">
                <a:latin typeface="Symbol" panose="05050102010706020507" pitchFamily="18" charset="2"/>
                <a:cs typeface="Times New Roman" panose="02020603050405020304" pitchFamily="18" charset="0"/>
              </a:rPr>
              <a:t>m</a:t>
            </a:r>
            <a:r>
              <a:rPr lang="en-US" sz="1200" dirty="0">
                <a:latin typeface="Times New Roman" panose="02020603050405020304" pitchFamily="18" charset="0"/>
                <a:cs typeface="Times New Roman" panose="02020603050405020304" pitchFamily="18" charset="0"/>
              </a:rPr>
              <a:t>m) in all images. </a:t>
            </a:r>
          </a:p>
        </p:txBody>
      </p:sp>
    </p:spTree>
    <p:extLst>
      <p:ext uri="{BB962C8B-B14F-4D97-AF65-F5344CB8AC3E}">
        <p14:creationId xmlns:p14="http://schemas.microsoft.com/office/powerpoint/2010/main" val="38988733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t="5400" b="14901"/>
          <a:stretch/>
        </p:blipFill>
        <p:spPr>
          <a:xfrm>
            <a:off x="112403" y="102320"/>
            <a:ext cx="9004343" cy="4098205"/>
          </a:xfrm>
          <a:prstGeom prst="rect">
            <a:avLst/>
          </a:prstGeom>
        </p:spPr>
      </p:pic>
      <p:sp>
        <p:nvSpPr>
          <p:cNvPr id="4" name="TextBox 3"/>
          <p:cNvSpPr txBox="1"/>
          <p:nvPr/>
        </p:nvSpPr>
        <p:spPr>
          <a:xfrm>
            <a:off x="112403" y="4319811"/>
            <a:ext cx="8900223" cy="646331"/>
          </a:xfrm>
          <a:prstGeom prst="rect">
            <a:avLst/>
          </a:prstGeom>
          <a:noFill/>
        </p:spPr>
        <p:txBody>
          <a:bodyPr wrap="square" rtlCol="0">
            <a:spAutoFit/>
          </a:bodyPr>
          <a:lstStyle/>
          <a:p>
            <a:pPr algn="just"/>
            <a:r>
              <a:rPr lang="en-US" sz="1200" b="1" dirty="0">
                <a:latin typeface="Times New Roman" panose="02020603050405020304" pitchFamily="18" charset="0"/>
                <a:cs typeface="Times New Roman" panose="02020603050405020304" pitchFamily="18" charset="0"/>
              </a:rPr>
              <a:t>Figure S4. </a:t>
            </a:r>
            <a:r>
              <a:rPr lang="en-US" sz="1200" dirty="0">
                <a:latin typeface="Times New Roman" panose="02020603050405020304" pitchFamily="18" charset="0"/>
                <a:cs typeface="Times New Roman" panose="02020603050405020304" pitchFamily="18" charset="0"/>
              </a:rPr>
              <a:t>X-ray diffraction spectra of sample OB2, revealing the presence of quartz, magnetite, albite, and actinolite. The large curves on the left indicate a significant quantity of amorphous glass in this milled obsidian sample derived from the Banco Bonito lava flow in the Valles Caldera, New Mexico, U.S.A.  (theta = angle of diffraction).  </a:t>
            </a:r>
          </a:p>
        </p:txBody>
      </p:sp>
      <p:sp>
        <p:nvSpPr>
          <p:cNvPr id="5" name="Diamond 4">
            <a:extLst>
              <a:ext uri="{FF2B5EF4-FFF2-40B4-BE49-F238E27FC236}">
                <a16:creationId xmlns:a16="http://schemas.microsoft.com/office/drawing/2014/main" id="{814DD91B-59F0-4854-A8A6-22B9C3552903}"/>
              </a:ext>
            </a:extLst>
          </p:cNvPr>
          <p:cNvSpPr/>
          <p:nvPr/>
        </p:nvSpPr>
        <p:spPr>
          <a:xfrm>
            <a:off x="4854489" y="1242667"/>
            <a:ext cx="93083" cy="93082"/>
          </a:xfrm>
          <a:prstGeom prst="diamond">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D8ACEF7-303D-4DC4-98A3-83C430AC875C}"/>
              </a:ext>
            </a:extLst>
          </p:cNvPr>
          <p:cNvSpPr/>
          <p:nvPr/>
        </p:nvSpPr>
        <p:spPr>
          <a:xfrm>
            <a:off x="4858576" y="1495644"/>
            <a:ext cx="84911" cy="6296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E7313F01-97ED-4044-B034-6FB220176D5C}"/>
              </a:ext>
            </a:extLst>
          </p:cNvPr>
          <p:cNvSpPr/>
          <p:nvPr/>
        </p:nvSpPr>
        <p:spPr>
          <a:xfrm>
            <a:off x="4862702" y="1678809"/>
            <a:ext cx="80785" cy="79394"/>
          </a:xfrm>
          <a:prstGeom prst="ellipse">
            <a:avLst/>
          </a:prstGeom>
          <a:solidFill>
            <a:srgbClr val="00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6596D8F8-BF88-4522-8D1F-B197EC0A0BE3}"/>
              </a:ext>
            </a:extLst>
          </p:cNvPr>
          <p:cNvSpPr txBox="1"/>
          <p:nvPr/>
        </p:nvSpPr>
        <p:spPr>
          <a:xfrm>
            <a:off x="4932822" y="1144480"/>
            <a:ext cx="1323975" cy="276999"/>
          </a:xfrm>
          <a:prstGeom prst="rect">
            <a:avLst/>
          </a:prstGeom>
          <a:noFill/>
        </p:spPr>
        <p:txBody>
          <a:bodyPr wrap="square" rtlCol="0">
            <a:spAutoFit/>
          </a:bodyPr>
          <a:lstStyle/>
          <a:p>
            <a:r>
              <a:rPr lang="en-US" sz="1200" dirty="0"/>
              <a:t>albite</a:t>
            </a:r>
          </a:p>
        </p:txBody>
      </p:sp>
      <p:sp>
        <p:nvSpPr>
          <p:cNvPr id="10" name="TextBox 9">
            <a:extLst>
              <a:ext uri="{FF2B5EF4-FFF2-40B4-BE49-F238E27FC236}">
                <a16:creationId xmlns:a16="http://schemas.microsoft.com/office/drawing/2014/main" id="{31B66C67-52E2-44CC-B2D7-EED99CAAF75C}"/>
              </a:ext>
            </a:extLst>
          </p:cNvPr>
          <p:cNvSpPr txBox="1"/>
          <p:nvPr/>
        </p:nvSpPr>
        <p:spPr>
          <a:xfrm>
            <a:off x="4922157" y="1356232"/>
            <a:ext cx="1323975" cy="276999"/>
          </a:xfrm>
          <a:prstGeom prst="rect">
            <a:avLst/>
          </a:prstGeom>
          <a:noFill/>
        </p:spPr>
        <p:txBody>
          <a:bodyPr wrap="square" rtlCol="0">
            <a:spAutoFit/>
          </a:bodyPr>
          <a:lstStyle/>
          <a:p>
            <a:r>
              <a:rPr lang="en-US" sz="1200" dirty="0"/>
              <a:t>quartz</a:t>
            </a:r>
          </a:p>
        </p:txBody>
      </p:sp>
      <p:sp>
        <p:nvSpPr>
          <p:cNvPr id="11" name="TextBox 10">
            <a:extLst>
              <a:ext uri="{FF2B5EF4-FFF2-40B4-BE49-F238E27FC236}">
                <a16:creationId xmlns:a16="http://schemas.microsoft.com/office/drawing/2014/main" id="{89ECD319-A95A-414F-A9E6-A7F1BA155A3E}"/>
              </a:ext>
            </a:extLst>
          </p:cNvPr>
          <p:cNvSpPr txBox="1"/>
          <p:nvPr/>
        </p:nvSpPr>
        <p:spPr>
          <a:xfrm>
            <a:off x="4922156" y="1559523"/>
            <a:ext cx="1323975" cy="276999"/>
          </a:xfrm>
          <a:prstGeom prst="rect">
            <a:avLst/>
          </a:prstGeom>
          <a:noFill/>
        </p:spPr>
        <p:txBody>
          <a:bodyPr wrap="square" rtlCol="0">
            <a:spAutoFit/>
          </a:bodyPr>
          <a:lstStyle/>
          <a:p>
            <a:r>
              <a:rPr lang="en-US" sz="1200" dirty="0"/>
              <a:t>magnetite</a:t>
            </a:r>
          </a:p>
        </p:txBody>
      </p:sp>
      <p:sp>
        <p:nvSpPr>
          <p:cNvPr id="13" name="Isosceles Triangle 12">
            <a:extLst>
              <a:ext uri="{FF2B5EF4-FFF2-40B4-BE49-F238E27FC236}">
                <a16:creationId xmlns:a16="http://schemas.microsoft.com/office/drawing/2014/main" id="{202112B4-FAA5-4B19-A04D-34E051F2EF7B}"/>
              </a:ext>
            </a:extLst>
          </p:cNvPr>
          <p:cNvSpPr/>
          <p:nvPr/>
        </p:nvSpPr>
        <p:spPr>
          <a:xfrm>
            <a:off x="4864736" y="1880427"/>
            <a:ext cx="93083" cy="94139"/>
          </a:xfrm>
          <a:prstGeom prst="triangle">
            <a:avLst/>
          </a:prstGeom>
          <a:solidFill>
            <a:srgbClr val="E80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F6B9D204-4EA1-41F5-BF46-CC9780EE05A1}"/>
              </a:ext>
            </a:extLst>
          </p:cNvPr>
          <p:cNvSpPr txBox="1"/>
          <p:nvPr/>
        </p:nvSpPr>
        <p:spPr>
          <a:xfrm>
            <a:off x="4925190" y="1771794"/>
            <a:ext cx="1323975" cy="276999"/>
          </a:xfrm>
          <a:prstGeom prst="rect">
            <a:avLst/>
          </a:prstGeom>
          <a:noFill/>
        </p:spPr>
        <p:txBody>
          <a:bodyPr wrap="square" rtlCol="0">
            <a:spAutoFit/>
          </a:bodyPr>
          <a:lstStyle/>
          <a:p>
            <a:r>
              <a:rPr lang="en-US" sz="1200" dirty="0"/>
              <a:t>actinolite</a:t>
            </a:r>
          </a:p>
        </p:txBody>
      </p:sp>
    </p:spTree>
    <p:extLst>
      <p:ext uri="{BB962C8B-B14F-4D97-AF65-F5344CB8AC3E}">
        <p14:creationId xmlns:p14="http://schemas.microsoft.com/office/powerpoint/2010/main" val="14395982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t="4955" b="15051"/>
          <a:stretch/>
        </p:blipFill>
        <p:spPr>
          <a:xfrm>
            <a:off x="46420" y="176383"/>
            <a:ext cx="9027959" cy="4124156"/>
          </a:xfrm>
          <a:prstGeom prst="rect">
            <a:avLst/>
          </a:prstGeom>
        </p:spPr>
      </p:pic>
      <p:sp>
        <p:nvSpPr>
          <p:cNvPr id="4" name="TextBox 3"/>
          <p:cNvSpPr txBox="1"/>
          <p:nvPr/>
        </p:nvSpPr>
        <p:spPr>
          <a:xfrm>
            <a:off x="126691" y="4444981"/>
            <a:ext cx="8900223" cy="646331"/>
          </a:xfrm>
          <a:prstGeom prst="rect">
            <a:avLst/>
          </a:prstGeom>
          <a:noFill/>
        </p:spPr>
        <p:txBody>
          <a:bodyPr wrap="square" rtlCol="0">
            <a:spAutoFit/>
          </a:bodyPr>
          <a:lstStyle/>
          <a:p>
            <a:pPr algn="just"/>
            <a:r>
              <a:rPr lang="en-US" sz="1200" b="1" dirty="0">
                <a:latin typeface="Times New Roman" panose="02020603050405020304" pitchFamily="18" charset="0"/>
                <a:cs typeface="Times New Roman" panose="02020603050405020304" pitchFamily="18" charset="0"/>
              </a:rPr>
              <a:t>Figure S5. </a:t>
            </a:r>
            <a:r>
              <a:rPr lang="en-US" sz="1200" dirty="0">
                <a:latin typeface="Times New Roman" panose="02020603050405020304" pitchFamily="18" charset="0"/>
                <a:cs typeface="Times New Roman" panose="02020603050405020304" pitchFamily="18" charset="0"/>
              </a:rPr>
              <a:t>X-ray diffraction spectra of sample Taupo, revealing the presence of quartz, magnetite, albite, and orthoclase. The large curves on the left indicate a significant quantity of amorphous glass in this milled pumice sample derived from the 1.8 ka </a:t>
            </a:r>
            <a:r>
              <a:rPr lang="en-US" sz="1200" dirty="0" err="1">
                <a:latin typeface="Times New Roman" panose="02020603050405020304" pitchFamily="18" charset="0"/>
                <a:cs typeface="Times New Roman" panose="02020603050405020304" pitchFamily="18" charset="0"/>
              </a:rPr>
              <a:t>Taupo</a:t>
            </a:r>
            <a:r>
              <a:rPr lang="en-US" sz="1200" dirty="0">
                <a:latin typeface="Times New Roman" panose="02020603050405020304" pitchFamily="18" charset="0"/>
                <a:cs typeface="Times New Roman" panose="02020603050405020304" pitchFamily="18" charset="0"/>
              </a:rPr>
              <a:t> eruption of the </a:t>
            </a:r>
            <a:r>
              <a:rPr lang="en-US" sz="1200" dirty="0" err="1">
                <a:latin typeface="Times New Roman" panose="02020603050405020304" pitchFamily="18" charset="0"/>
                <a:cs typeface="Times New Roman" panose="02020603050405020304" pitchFamily="18" charset="0"/>
              </a:rPr>
              <a:t>Taupo</a:t>
            </a:r>
            <a:r>
              <a:rPr lang="en-US" sz="1200" dirty="0">
                <a:latin typeface="Times New Roman" panose="02020603050405020304" pitchFamily="18" charset="0"/>
                <a:cs typeface="Times New Roman" panose="02020603050405020304" pitchFamily="18" charset="0"/>
              </a:rPr>
              <a:t> Caldera, New Zealand.    </a:t>
            </a:r>
          </a:p>
        </p:txBody>
      </p:sp>
      <p:sp>
        <p:nvSpPr>
          <p:cNvPr id="5" name="Isosceles Triangle 4">
            <a:extLst>
              <a:ext uri="{FF2B5EF4-FFF2-40B4-BE49-F238E27FC236}">
                <a16:creationId xmlns:a16="http://schemas.microsoft.com/office/drawing/2014/main" id="{70294988-B1DD-4AB8-966D-AFF2D107D980}"/>
              </a:ext>
            </a:extLst>
          </p:cNvPr>
          <p:cNvSpPr/>
          <p:nvPr/>
        </p:nvSpPr>
        <p:spPr>
          <a:xfrm>
            <a:off x="4859290" y="1021531"/>
            <a:ext cx="93083" cy="94139"/>
          </a:xfrm>
          <a:prstGeom prst="triangle">
            <a:avLst/>
          </a:prstGeom>
          <a:solidFill>
            <a:srgbClr val="E80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2EBF554-2F30-4C29-8936-D318462AFBE9}"/>
              </a:ext>
            </a:extLst>
          </p:cNvPr>
          <p:cNvSpPr/>
          <p:nvPr/>
        </p:nvSpPr>
        <p:spPr>
          <a:xfrm>
            <a:off x="4858576" y="1242778"/>
            <a:ext cx="84911" cy="6296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87566B59-BE99-4B7C-B050-CD30945879EB}"/>
              </a:ext>
            </a:extLst>
          </p:cNvPr>
          <p:cNvSpPr/>
          <p:nvPr/>
        </p:nvSpPr>
        <p:spPr>
          <a:xfrm>
            <a:off x="4862702" y="1393156"/>
            <a:ext cx="80785" cy="79394"/>
          </a:xfrm>
          <a:prstGeom prst="ellipse">
            <a:avLst/>
          </a:prstGeom>
          <a:solidFill>
            <a:srgbClr val="00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B7515458-42A2-488E-B794-0BC005265E16}"/>
              </a:ext>
            </a:extLst>
          </p:cNvPr>
          <p:cNvSpPr txBox="1"/>
          <p:nvPr/>
        </p:nvSpPr>
        <p:spPr>
          <a:xfrm>
            <a:off x="4988832" y="1135761"/>
            <a:ext cx="1323975" cy="276999"/>
          </a:xfrm>
          <a:prstGeom prst="rect">
            <a:avLst/>
          </a:prstGeom>
          <a:noFill/>
        </p:spPr>
        <p:txBody>
          <a:bodyPr wrap="square" rtlCol="0">
            <a:spAutoFit/>
          </a:bodyPr>
          <a:lstStyle/>
          <a:p>
            <a:r>
              <a:rPr lang="en-US" sz="1200" dirty="0"/>
              <a:t>albite</a:t>
            </a:r>
          </a:p>
        </p:txBody>
      </p:sp>
      <p:sp>
        <p:nvSpPr>
          <p:cNvPr id="11" name="TextBox 10">
            <a:extLst>
              <a:ext uri="{FF2B5EF4-FFF2-40B4-BE49-F238E27FC236}">
                <a16:creationId xmlns:a16="http://schemas.microsoft.com/office/drawing/2014/main" id="{B2E2276F-DFF0-4347-B814-BE5D6D393ACA}"/>
              </a:ext>
            </a:extLst>
          </p:cNvPr>
          <p:cNvSpPr txBox="1"/>
          <p:nvPr/>
        </p:nvSpPr>
        <p:spPr>
          <a:xfrm>
            <a:off x="4985089" y="1294353"/>
            <a:ext cx="1323975" cy="276999"/>
          </a:xfrm>
          <a:prstGeom prst="rect">
            <a:avLst/>
          </a:prstGeom>
          <a:noFill/>
        </p:spPr>
        <p:txBody>
          <a:bodyPr wrap="square" rtlCol="0">
            <a:spAutoFit/>
          </a:bodyPr>
          <a:lstStyle/>
          <a:p>
            <a:r>
              <a:rPr lang="en-US" sz="1200" dirty="0"/>
              <a:t>quartz</a:t>
            </a:r>
          </a:p>
        </p:txBody>
      </p:sp>
      <p:sp>
        <p:nvSpPr>
          <p:cNvPr id="12" name="TextBox 11">
            <a:extLst>
              <a:ext uri="{FF2B5EF4-FFF2-40B4-BE49-F238E27FC236}">
                <a16:creationId xmlns:a16="http://schemas.microsoft.com/office/drawing/2014/main" id="{C8A907AE-6B84-401A-A5B8-16C52396DBE3}"/>
              </a:ext>
            </a:extLst>
          </p:cNvPr>
          <p:cNvSpPr txBox="1"/>
          <p:nvPr/>
        </p:nvSpPr>
        <p:spPr>
          <a:xfrm>
            <a:off x="4988832" y="929941"/>
            <a:ext cx="1323975" cy="276999"/>
          </a:xfrm>
          <a:prstGeom prst="rect">
            <a:avLst/>
          </a:prstGeom>
          <a:noFill/>
        </p:spPr>
        <p:txBody>
          <a:bodyPr wrap="square" rtlCol="0">
            <a:spAutoFit/>
          </a:bodyPr>
          <a:lstStyle/>
          <a:p>
            <a:r>
              <a:rPr lang="en-US" sz="1200" dirty="0"/>
              <a:t>magnetite</a:t>
            </a:r>
          </a:p>
        </p:txBody>
      </p:sp>
      <p:sp>
        <p:nvSpPr>
          <p:cNvPr id="2" name="Flowchart: Collate 1">
            <a:extLst>
              <a:ext uri="{FF2B5EF4-FFF2-40B4-BE49-F238E27FC236}">
                <a16:creationId xmlns:a16="http://schemas.microsoft.com/office/drawing/2014/main" id="{0FC4E3A1-89B8-4D86-8178-3012849DABB5}"/>
              </a:ext>
            </a:extLst>
          </p:cNvPr>
          <p:cNvSpPr/>
          <p:nvPr/>
        </p:nvSpPr>
        <p:spPr>
          <a:xfrm>
            <a:off x="4867335" y="1590188"/>
            <a:ext cx="84911" cy="100827"/>
          </a:xfrm>
          <a:prstGeom prst="flowChartCollate">
            <a:avLst/>
          </a:prstGeom>
          <a:solidFill>
            <a:srgbClr val="FF7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TextBox 14">
            <a:extLst>
              <a:ext uri="{FF2B5EF4-FFF2-40B4-BE49-F238E27FC236}">
                <a16:creationId xmlns:a16="http://schemas.microsoft.com/office/drawing/2014/main" id="{1D27EDA3-673B-43E6-ABAC-5F3A933A9C77}"/>
              </a:ext>
            </a:extLst>
          </p:cNvPr>
          <p:cNvSpPr txBox="1"/>
          <p:nvPr/>
        </p:nvSpPr>
        <p:spPr>
          <a:xfrm>
            <a:off x="4981346" y="1502101"/>
            <a:ext cx="1323975" cy="276999"/>
          </a:xfrm>
          <a:prstGeom prst="rect">
            <a:avLst/>
          </a:prstGeom>
          <a:noFill/>
        </p:spPr>
        <p:txBody>
          <a:bodyPr wrap="square" rtlCol="0">
            <a:spAutoFit/>
          </a:bodyPr>
          <a:lstStyle/>
          <a:p>
            <a:r>
              <a:rPr lang="en-US" sz="1200" dirty="0"/>
              <a:t>orthoclase</a:t>
            </a:r>
          </a:p>
        </p:txBody>
      </p:sp>
    </p:spTree>
    <p:extLst>
      <p:ext uri="{BB962C8B-B14F-4D97-AF65-F5344CB8AC3E}">
        <p14:creationId xmlns:p14="http://schemas.microsoft.com/office/powerpoint/2010/main" val="30432702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t="4854" b="14791"/>
          <a:stretch/>
        </p:blipFill>
        <p:spPr>
          <a:xfrm>
            <a:off x="106760" y="263921"/>
            <a:ext cx="8921202" cy="4093768"/>
          </a:xfrm>
          <a:prstGeom prst="rect">
            <a:avLst/>
          </a:prstGeom>
        </p:spPr>
      </p:pic>
      <p:sp>
        <p:nvSpPr>
          <p:cNvPr id="4" name="TextBox 3"/>
          <p:cNvSpPr txBox="1"/>
          <p:nvPr/>
        </p:nvSpPr>
        <p:spPr>
          <a:xfrm>
            <a:off x="127739" y="4499372"/>
            <a:ext cx="8900223" cy="646331"/>
          </a:xfrm>
          <a:prstGeom prst="rect">
            <a:avLst/>
          </a:prstGeom>
          <a:noFill/>
        </p:spPr>
        <p:txBody>
          <a:bodyPr wrap="square" rtlCol="0">
            <a:spAutoFit/>
          </a:bodyPr>
          <a:lstStyle/>
          <a:p>
            <a:pPr algn="just"/>
            <a:r>
              <a:rPr lang="en-US" sz="1200" b="1" dirty="0">
                <a:latin typeface="Times New Roman" panose="02020603050405020304" pitchFamily="18" charset="0"/>
                <a:cs typeface="Times New Roman" panose="02020603050405020304" pitchFamily="18" charset="0"/>
              </a:rPr>
              <a:t>Figure S6. </a:t>
            </a:r>
            <a:r>
              <a:rPr lang="en-US" sz="1200" dirty="0">
                <a:latin typeface="Times New Roman" panose="02020603050405020304" pitchFamily="18" charset="0"/>
                <a:cs typeface="Times New Roman" panose="02020603050405020304" pitchFamily="18" charset="0"/>
              </a:rPr>
              <a:t>X-ray diffraction spectra of sample NIW, revealing the presence of forsterite, magnetite, albite, anorthite, ilmenite, and enstatite. The large curve on the left indicates a significant quantity of amorphous glass in this milled scoria sample derived from the Lathrop Wells eruption 77 ka in the Southwestern Nevada Volcanic Field, U.S.A.    </a:t>
            </a:r>
          </a:p>
        </p:txBody>
      </p:sp>
      <p:sp>
        <p:nvSpPr>
          <p:cNvPr id="6" name="Isosceles Triangle 5">
            <a:extLst>
              <a:ext uri="{FF2B5EF4-FFF2-40B4-BE49-F238E27FC236}">
                <a16:creationId xmlns:a16="http://schemas.microsoft.com/office/drawing/2014/main" id="{FA905A2B-6A18-4A01-8C4C-02214E6D97D6}"/>
              </a:ext>
            </a:extLst>
          </p:cNvPr>
          <p:cNvSpPr/>
          <p:nvPr/>
        </p:nvSpPr>
        <p:spPr>
          <a:xfrm>
            <a:off x="4859290" y="1021531"/>
            <a:ext cx="93083" cy="94139"/>
          </a:xfrm>
          <a:prstGeom prst="triangle">
            <a:avLst/>
          </a:prstGeom>
          <a:solidFill>
            <a:srgbClr val="E80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iamond 6">
            <a:extLst>
              <a:ext uri="{FF2B5EF4-FFF2-40B4-BE49-F238E27FC236}">
                <a16:creationId xmlns:a16="http://schemas.microsoft.com/office/drawing/2014/main" id="{C111F712-52B2-40D2-919A-D9B68E84AA0C}"/>
              </a:ext>
            </a:extLst>
          </p:cNvPr>
          <p:cNvSpPr/>
          <p:nvPr/>
        </p:nvSpPr>
        <p:spPr>
          <a:xfrm>
            <a:off x="4854489" y="1242667"/>
            <a:ext cx="93083" cy="93082"/>
          </a:xfrm>
          <a:prstGeom prst="diamond">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sosceles Triangle 7">
            <a:extLst>
              <a:ext uri="{FF2B5EF4-FFF2-40B4-BE49-F238E27FC236}">
                <a16:creationId xmlns:a16="http://schemas.microsoft.com/office/drawing/2014/main" id="{90F89A9B-A04F-4F94-9D47-EE7B99F04DAD}"/>
              </a:ext>
            </a:extLst>
          </p:cNvPr>
          <p:cNvSpPr/>
          <p:nvPr/>
        </p:nvSpPr>
        <p:spPr>
          <a:xfrm rot="10800000">
            <a:off x="4850404" y="1866680"/>
            <a:ext cx="93083" cy="94139"/>
          </a:xfrm>
          <a:prstGeom prst="triangle">
            <a:avLst/>
          </a:prstGeom>
          <a:solidFill>
            <a:srgbClr val="B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lowchart: Collate 8">
            <a:extLst>
              <a:ext uri="{FF2B5EF4-FFF2-40B4-BE49-F238E27FC236}">
                <a16:creationId xmlns:a16="http://schemas.microsoft.com/office/drawing/2014/main" id="{F3819225-CC28-4CB7-B376-C792BD48EC7E}"/>
              </a:ext>
            </a:extLst>
          </p:cNvPr>
          <p:cNvSpPr/>
          <p:nvPr/>
        </p:nvSpPr>
        <p:spPr>
          <a:xfrm>
            <a:off x="4850404" y="2066271"/>
            <a:ext cx="84911" cy="100827"/>
          </a:xfrm>
          <a:prstGeom prst="flowChartCollate">
            <a:avLst/>
          </a:prstGeom>
          <a:solidFill>
            <a:srgbClr val="FF7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a:extLst>
              <a:ext uri="{FF2B5EF4-FFF2-40B4-BE49-F238E27FC236}">
                <a16:creationId xmlns:a16="http://schemas.microsoft.com/office/drawing/2014/main" id="{3E0618BF-2654-4B0E-9F26-1C8877CE10CB}"/>
              </a:ext>
            </a:extLst>
          </p:cNvPr>
          <p:cNvSpPr/>
          <p:nvPr/>
        </p:nvSpPr>
        <p:spPr>
          <a:xfrm>
            <a:off x="4858576" y="1495644"/>
            <a:ext cx="84911" cy="6296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90A29674-3C24-49E7-A00B-1484B792DC62}"/>
              </a:ext>
            </a:extLst>
          </p:cNvPr>
          <p:cNvSpPr/>
          <p:nvPr/>
        </p:nvSpPr>
        <p:spPr>
          <a:xfrm>
            <a:off x="4862702" y="1678809"/>
            <a:ext cx="80785" cy="79394"/>
          </a:xfrm>
          <a:prstGeom prst="ellipse">
            <a:avLst/>
          </a:prstGeom>
          <a:solidFill>
            <a:srgbClr val="00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F36D7BF9-6915-4194-95D8-EF7BDB1D0E20}"/>
              </a:ext>
            </a:extLst>
          </p:cNvPr>
          <p:cNvSpPr txBox="1"/>
          <p:nvPr/>
        </p:nvSpPr>
        <p:spPr>
          <a:xfrm>
            <a:off x="4985091" y="1761140"/>
            <a:ext cx="1323975" cy="276999"/>
          </a:xfrm>
          <a:prstGeom prst="rect">
            <a:avLst/>
          </a:prstGeom>
          <a:noFill/>
        </p:spPr>
        <p:txBody>
          <a:bodyPr wrap="square" rtlCol="0">
            <a:spAutoFit/>
          </a:bodyPr>
          <a:lstStyle/>
          <a:p>
            <a:r>
              <a:rPr lang="en-US" sz="1200" dirty="0"/>
              <a:t>enstatite</a:t>
            </a:r>
          </a:p>
        </p:txBody>
      </p:sp>
      <p:sp>
        <p:nvSpPr>
          <p:cNvPr id="13" name="TextBox 12">
            <a:extLst>
              <a:ext uri="{FF2B5EF4-FFF2-40B4-BE49-F238E27FC236}">
                <a16:creationId xmlns:a16="http://schemas.microsoft.com/office/drawing/2014/main" id="{CFE7E82B-85B4-4AF4-9DA9-E044A9442864}"/>
              </a:ext>
            </a:extLst>
          </p:cNvPr>
          <p:cNvSpPr txBox="1"/>
          <p:nvPr/>
        </p:nvSpPr>
        <p:spPr>
          <a:xfrm>
            <a:off x="4988832" y="1387741"/>
            <a:ext cx="1323975" cy="276999"/>
          </a:xfrm>
          <a:prstGeom prst="rect">
            <a:avLst/>
          </a:prstGeom>
          <a:noFill/>
        </p:spPr>
        <p:txBody>
          <a:bodyPr wrap="square" rtlCol="0">
            <a:spAutoFit/>
          </a:bodyPr>
          <a:lstStyle/>
          <a:p>
            <a:r>
              <a:rPr lang="en-US" sz="1200" dirty="0"/>
              <a:t>albite</a:t>
            </a:r>
          </a:p>
        </p:txBody>
      </p:sp>
      <p:sp>
        <p:nvSpPr>
          <p:cNvPr id="14" name="TextBox 13">
            <a:extLst>
              <a:ext uri="{FF2B5EF4-FFF2-40B4-BE49-F238E27FC236}">
                <a16:creationId xmlns:a16="http://schemas.microsoft.com/office/drawing/2014/main" id="{FC62E745-60F8-4B1A-AABD-9B787BA74401}"/>
              </a:ext>
            </a:extLst>
          </p:cNvPr>
          <p:cNvSpPr txBox="1"/>
          <p:nvPr/>
        </p:nvSpPr>
        <p:spPr>
          <a:xfrm>
            <a:off x="4988832" y="1559420"/>
            <a:ext cx="1323975" cy="276999"/>
          </a:xfrm>
          <a:prstGeom prst="rect">
            <a:avLst/>
          </a:prstGeom>
          <a:noFill/>
        </p:spPr>
        <p:txBody>
          <a:bodyPr wrap="square" rtlCol="0">
            <a:spAutoFit/>
          </a:bodyPr>
          <a:lstStyle/>
          <a:p>
            <a:r>
              <a:rPr lang="en-US" sz="1200" dirty="0"/>
              <a:t>forsterite</a:t>
            </a:r>
          </a:p>
        </p:txBody>
      </p:sp>
      <p:sp>
        <p:nvSpPr>
          <p:cNvPr id="15" name="TextBox 14">
            <a:extLst>
              <a:ext uri="{FF2B5EF4-FFF2-40B4-BE49-F238E27FC236}">
                <a16:creationId xmlns:a16="http://schemas.microsoft.com/office/drawing/2014/main" id="{6FB3BA5D-57F2-4A60-BF2C-4048C0D8C2FE}"/>
              </a:ext>
            </a:extLst>
          </p:cNvPr>
          <p:cNvSpPr txBox="1"/>
          <p:nvPr/>
        </p:nvSpPr>
        <p:spPr>
          <a:xfrm>
            <a:off x="4988832" y="929941"/>
            <a:ext cx="1323975" cy="276999"/>
          </a:xfrm>
          <a:prstGeom prst="rect">
            <a:avLst/>
          </a:prstGeom>
          <a:noFill/>
        </p:spPr>
        <p:txBody>
          <a:bodyPr wrap="square" rtlCol="0">
            <a:spAutoFit/>
          </a:bodyPr>
          <a:lstStyle/>
          <a:p>
            <a:r>
              <a:rPr lang="en-US" sz="1200" dirty="0"/>
              <a:t>ilmenite</a:t>
            </a:r>
          </a:p>
        </p:txBody>
      </p:sp>
      <p:sp>
        <p:nvSpPr>
          <p:cNvPr id="16" name="TextBox 15">
            <a:extLst>
              <a:ext uri="{FF2B5EF4-FFF2-40B4-BE49-F238E27FC236}">
                <a16:creationId xmlns:a16="http://schemas.microsoft.com/office/drawing/2014/main" id="{2D0680FD-BA2A-42AD-A7A1-834B8903D106}"/>
              </a:ext>
            </a:extLst>
          </p:cNvPr>
          <p:cNvSpPr txBox="1"/>
          <p:nvPr/>
        </p:nvSpPr>
        <p:spPr>
          <a:xfrm>
            <a:off x="4985092" y="1158841"/>
            <a:ext cx="1323975" cy="276999"/>
          </a:xfrm>
          <a:prstGeom prst="rect">
            <a:avLst/>
          </a:prstGeom>
          <a:noFill/>
        </p:spPr>
        <p:txBody>
          <a:bodyPr wrap="square" rtlCol="0">
            <a:spAutoFit/>
          </a:bodyPr>
          <a:lstStyle/>
          <a:p>
            <a:r>
              <a:rPr lang="en-US" sz="1200" dirty="0"/>
              <a:t>magnetite</a:t>
            </a:r>
          </a:p>
        </p:txBody>
      </p:sp>
      <p:sp>
        <p:nvSpPr>
          <p:cNvPr id="17" name="TextBox 16">
            <a:extLst>
              <a:ext uri="{FF2B5EF4-FFF2-40B4-BE49-F238E27FC236}">
                <a16:creationId xmlns:a16="http://schemas.microsoft.com/office/drawing/2014/main" id="{D8632757-2D65-4D82-A5E0-9016243A6C84}"/>
              </a:ext>
            </a:extLst>
          </p:cNvPr>
          <p:cNvSpPr txBox="1"/>
          <p:nvPr/>
        </p:nvSpPr>
        <p:spPr>
          <a:xfrm>
            <a:off x="4985090" y="1980861"/>
            <a:ext cx="1323975" cy="276999"/>
          </a:xfrm>
          <a:prstGeom prst="rect">
            <a:avLst/>
          </a:prstGeom>
          <a:noFill/>
        </p:spPr>
        <p:txBody>
          <a:bodyPr wrap="square" rtlCol="0">
            <a:spAutoFit/>
          </a:bodyPr>
          <a:lstStyle/>
          <a:p>
            <a:r>
              <a:rPr lang="en-US" sz="1200" dirty="0"/>
              <a:t>anorthite</a:t>
            </a:r>
          </a:p>
        </p:txBody>
      </p:sp>
    </p:spTree>
    <p:extLst>
      <p:ext uri="{BB962C8B-B14F-4D97-AF65-F5344CB8AC3E}">
        <p14:creationId xmlns:p14="http://schemas.microsoft.com/office/powerpoint/2010/main" val="39837433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t="4245" b="15178"/>
          <a:stretch/>
        </p:blipFill>
        <p:spPr>
          <a:xfrm>
            <a:off x="102123" y="176383"/>
            <a:ext cx="8921202" cy="4105105"/>
          </a:xfrm>
          <a:prstGeom prst="rect">
            <a:avLst/>
          </a:prstGeom>
        </p:spPr>
      </p:pic>
      <p:sp>
        <p:nvSpPr>
          <p:cNvPr id="4" name="TextBox 3"/>
          <p:cNvSpPr txBox="1"/>
          <p:nvPr/>
        </p:nvSpPr>
        <p:spPr>
          <a:xfrm>
            <a:off x="123102" y="4410237"/>
            <a:ext cx="8900223" cy="646331"/>
          </a:xfrm>
          <a:prstGeom prst="rect">
            <a:avLst/>
          </a:prstGeom>
          <a:noFill/>
        </p:spPr>
        <p:txBody>
          <a:bodyPr wrap="square" rtlCol="0">
            <a:spAutoFit/>
          </a:bodyPr>
          <a:lstStyle/>
          <a:p>
            <a:pPr algn="just"/>
            <a:r>
              <a:rPr lang="en-US" sz="1200" b="1" dirty="0">
                <a:latin typeface="Times New Roman" panose="02020603050405020304" pitchFamily="18" charset="0"/>
                <a:cs typeface="Times New Roman" panose="02020603050405020304" pitchFamily="18" charset="0"/>
              </a:rPr>
              <a:t>Figure S7. </a:t>
            </a:r>
            <a:r>
              <a:rPr lang="en-US" sz="1200" dirty="0">
                <a:latin typeface="Times New Roman" panose="02020603050405020304" pitchFamily="18" charset="0"/>
                <a:cs typeface="Times New Roman" panose="02020603050405020304" pitchFamily="18" charset="0"/>
              </a:rPr>
              <a:t>X-ray diffraction spectra of sample ONW, revealing the presence of forsterite, magnetite, albite, augite, ilmenite, and enstatite. The curve on the left indicating amorphous glass is not present due to instrument complications during the initial stages of measurement.  This milled scoria sample derived from the Lathrop Wells eruption 77 ka in the Southwestern Nevada Volcanic Field, U.S.A.    </a:t>
            </a:r>
          </a:p>
        </p:txBody>
      </p:sp>
      <p:sp>
        <p:nvSpPr>
          <p:cNvPr id="5" name="TextBox 4">
            <a:extLst>
              <a:ext uri="{FF2B5EF4-FFF2-40B4-BE49-F238E27FC236}">
                <a16:creationId xmlns:a16="http://schemas.microsoft.com/office/drawing/2014/main" id="{6B290C2C-08DB-4E37-A59B-7399E540FA37}"/>
              </a:ext>
            </a:extLst>
          </p:cNvPr>
          <p:cNvSpPr txBox="1"/>
          <p:nvPr/>
        </p:nvSpPr>
        <p:spPr>
          <a:xfrm>
            <a:off x="4985091" y="1761140"/>
            <a:ext cx="1323975" cy="276999"/>
          </a:xfrm>
          <a:prstGeom prst="rect">
            <a:avLst/>
          </a:prstGeom>
          <a:noFill/>
        </p:spPr>
        <p:txBody>
          <a:bodyPr wrap="square" rtlCol="0">
            <a:spAutoFit/>
          </a:bodyPr>
          <a:lstStyle/>
          <a:p>
            <a:r>
              <a:rPr lang="en-US" sz="1200" dirty="0"/>
              <a:t>augite</a:t>
            </a:r>
          </a:p>
        </p:txBody>
      </p:sp>
      <p:sp>
        <p:nvSpPr>
          <p:cNvPr id="6" name="TextBox 5">
            <a:extLst>
              <a:ext uri="{FF2B5EF4-FFF2-40B4-BE49-F238E27FC236}">
                <a16:creationId xmlns:a16="http://schemas.microsoft.com/office/drawing/2014/main" id="{6980E14B-6AB4-403C-BACD-90E2D131CBCA}"/>
              </a:ext>
            </a:extLst>
          </p:cNvPr>
          <p:cNvSpPr txBox="1"/>
          <p:nvPr/>
        </p:nvSpPr>
        <p:spPr>
          <a:xfrm>
            <a:off x="4988832" y="1387741"/>
            <a:ext cx="1323975" cy="276999"/>
          </a:xfrm>
          <a:prstGeom prst="rect">
            <a:avLst/>
          </a:prstGeom>
          <a:noFill/>
        </p:spPr>
        <p:txBody>
          <a:bodyPr wrap="square" rtlCol="0">
            <a:spAutoFit/>
          </a:bodyPr>
          <a:lstStyle/>
          <a:p>
            <a:r>
              <a:rPr lang="en-US" sz="1200" dirty="0"/>
              <a:t>albite</a:t>
            </a:r>
          </a:p>
        </p:txBody>
      </p:sp>
      <p:sp>
        <p:nvSpPr>
          <p:cNvPr id="7" name="TextBox 6">
            <a:extLst>
              <a:ext uri="{FF2B5EF4-FFF2-40B4-BE49-F238E27FC236}">
                <a16:creationId xmlns:a16="http://schemas.microsoft.com/office/drawing/2014/main" id="{8A2BE6DB-E11E-4379-B961-5AE0F5F60BEF}"/>
              </a:ext>
            </a:extLst>
          </p:cNvPr>
          <p:cNvSpPr txBox="1"/>
          <p:nvPr/>
        </p:nvSpPr>
        <p:spPr>
          <a:xfrm>
            <a:off x="4988832" y="1559420"/>
            <a:ext cx="1323975" cy="276999"/>
          </a:xfrm>
          <a:prstGeom prst="rect">
            <a:avLst/>
          </a:prstGeom>
          <a:noFill/>
        </p:spPr>
        <p:txBody>
          <a:bodyPr wrap="square" rtlCol="0">
            <a:spAutoFit/>
          </a:bodyPr>
          <a:lstStyle/>
          <a:p>
            <a:r>
              <a:rPr lang="en-US" sz="1200" dirty="0"/>
              <a:t>ilmenite</a:t>
            </a:r>
          </a:p>
        </p:txBody>
      </p:sp>
      <p:sp>
        <p:nvSpPr>
          <p:cNvPr id="8" name="TextBox 7">
            <a:extLst>
              <a:ext uri="{FF2B5EF4-FFF2-40B4-BE49-F238E27FC236}">
                <a16:creationId xmlns:a16="http://schemas.microsoft.com/office/drawing/2014/main" id="{D34DD4BB-98AA-4FDA-87C1-7D316FB74BCE}"/>
              </a:ext>
            </a:extLst>
          </p:cNvPr>
          <p:cNvSpPr txBox="1"/>
          <p:nvPr/>
        </p:nvSpPr>
        <p:spPr>
          <a:xfrm>
            <a:off x="4988832" y="929941"/>
            <a:ext cx="1323975" cy="276999"/>
          </a:xfrm>
          <a:prstGeom prst="rect">
            <a:avLst/>
          </a:prstGeom>
          <a:noFill/>
        </p:spPr>
        <p:txBody>
          <a:bodyPr wrap="square" rtlCol="0">
            <a:spAutoFit/>
          </a:bodyPr>
          <a:lstStyle/>
          <a:p>
            <a:r>
              <a:rPr lang="en-US" sz="1200" dirty="0"/>
              <a:t>forsterite</a:t>
            </a:r>
          </a:p>
        </p:txBody>
      </p:sp>
      <p:sp>
        <p:nvSpPr>
          <p:cNvPr id="9" name="TextBox 8">
            <a:extLst>
              <a:ext uri="{FF2B5EF4-FFF2-40B4-BE49-F238E27FC236}">
                <a16:creationId xmlns:a16="http://schemas.microsoft.com/office/drawing/2014/main" id="{C8443F1D-524F-4E1F-BFB8-82D831CD2AD3}"/>
              </a:ext>
            </a:extLst>
          </p:cNvPr>
          <p:cNvSpPr txBox="1"/>
          <p:nvPr/>
        </p:nvSpPr>
        <p:spPr>
          <a:xfrm>
            <a:off x="4985092" y="1158841"/>
            <a:ext cx="1323975" cy="276999"/>
          </a:xfrm>
          <a:prstGeom prst="rect">
            <a:avLst/>
          </a:prstGeom>
          <a:noFill/>
        </p:spPr>
        <p:txBody>
          <a:bodyPr wrap="square" rtlCol="0">
            <a:spAutoFit/>
          </a:bodyPr>
          <a:lstStyle/>
          <a:p>
            <a:r>
              <a:rPr lang="en-US" sz="1200" dirty="0"/>
              <a:t>magnetite</a:t>
            </a:r>
          </a:p>
        </p:txBody>
      </p:sp>
      <p:sp>
        <p:nvSpPr>
          <p:cNvPr id="10" name="TextBox 9">
            <a:extLst>
              <a:ext uri="{FF2B5EF4-FFF2-40B4-BE49-F238E27FC236}">
                <a16:creationId xmlns:a16="http://schemas.microsoft.com/office/drawing/2014/main" id="{B8E6FFE2-8856-4EE5-98CC-08C3B8A298D5}"/>
              </a:ext>
            </a:extLst>
          </p:cNvPr>
          <p:cNvSpPr txBox="1"/>
          <p:nvPr/>
        </p:nvSpPr>
        <p:spPr>
          <a:xfrm>
            <a:off x="4985090" y="1980861"/>
            <a:ext cx="1323975" cy="276999"/>
          </a:xfrm>
          <a:prstGeom prst="rect">
            <a:avLst/>
          </a:prstGeom>
          <a:noFill/>
        </p:spPr>
        <p:txBody>
          <a:bodyPr wrap="square" rtlCol="0">
            <a:spAutoFit/>
          </a:bodyPr>
          <a:lstStyle/>
          <a:p>
            <a:r>
              <a:rPr lang="en-US" sz="1200" dirty="0"/>
              <a:t>enstatite</a:t>
            </a:r>
          </a:p>
        </p:txBody>
      </p:sp>
      <p:sp>
        <p:nvSpPr>
          <p:cNvPr id="11" name="Isosceles Triangle 10">
            <a:extLst>
              <a:ext uri="{FF2B5EF4-FFF2-40B4-BE49-F238E27FC236}">
                <a16:creationId xmlns:a16="http://schemas.microsoft.com/office/drawing/2014/main" id="{48A586A5-E309-4608-9853-CB8F13A2FF87}"/>
              </a:ext>
            </a:extLst>
          </p:cNvPr>
          <p:cNvSpPr/>
          <p:nvPr/>
        </p:nvSpPr>
        <p:spPr>
          <a:xfrm>
            <a:off x="4859290" y="1021531"/>
            <a:ext cx="93083" cy="94139"/>
          </a:xfrm>
          <a:prstGeom prst="triangle">
            <a:avLst/>
          </a:prstGeom>
          <a:solidFill>
            <a:srgbClr val="E80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iamond 11">
            <a:extLst>
              <a:ext uri="{FF2B5EF4-FFF2-40B4-BE49-F238E27FC236}">
                <a16:creationId xmlns:a16="http://schemas.microsoft.com/office/drawing/2014/main" id="{3FE8D186-60B4-41CC-886A-D88356AFC4B1}"/>
              </a:ext>
            </a:extLst>
          </p:cNvPr>
          <p:cNvSpPr/>
          <p:nvPr/>
        </p:nvSpPr>
        <p:spPr>
          <a:xfrm>
            <a:off x="4854489" y="1242667"/>
            <a:ext cx="93083" cy="93082"/>
          </a:xfrm>
          <a:prstGeom prst="diamond">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a:extLst>
              <a:ext uri="{FF2B5EF4-FFF2-40B4-BE49-F238E27FC236}">
                <a16:creationId xmlns:a16="http://schemas.microsoft.com/office/drawing/2014/main" id="{D81ACE46-1077-4CFB-8861-0EC39ED73041}"/>
              </a:ext>
            </a:extLst>
          </p:cNvPr>
          <p:cNvSpPr/>
          <p:nvPr/>
        </p:nvSpPr>
        <p:spPr>
          <a:xfrm rot="10800000">
            <a:off x="4850404" y="1866680"/>
            <a:ext cx="93083" cy="94139"/>
          </a:xfrm>
          <a:prstGeom prst="triangle">
            <a:avLst/>
          </a:prstGeom>
          <a:solidFill>
            <a:srgbClr val="B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lowchart: Collate 13">
            <a:extLst>
              <a:ext uri="{FF2B5EF4-FFF2-40B4-BE49-F238E27FC236}">
                <a16:creationId xmlns:a16="http://schemas.microsoft.com/office/drawing/2014/main" id="{8BEDB60B-4796-46C3-8392-055A9903DDB5}"/>
              </a:ext>
            </a:extLst>
          </p:cNvPr>
          <p:cNvSpPr/>
          <p:nvPr/>
        </p:nvSpPr>
        <p:spPr>
          <a:xfrm>
            <a:off x="4850404" y="2066271"/>
            <a:ext cx="84911" cy="100827"/>
          </a:xfrm>
          <a:prstGeom prst="flowChartCollate">
            <a:avLst/>
          </a:prstGeom>
          <a:solidFill>
            <a:srgbClr val="FF7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Rectangle 14">
            <a:extLst>
              <a:ext uri="{FF2B5EF4-FFF2-40B4-BE49-F238E27FC236}">
                <a16:creationId xmlns:a16="http://schemas.microsoft.com/office/drawing/2014/main" id="{E2ECAD84-CA47-4003-AE81-853F807DE7CF}"/>
              </a:ext>
            </a:extLst>
          </p:cNvPr>
          <p:cNvSpPr/>
          <p:nvPr/>
        </p:nvSpPr>
        <p:spPr>
          <a:xfrm>
            <a:off x="4858576" y="1495644"/>
            <a:ext cx="84911" cy="6296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D808B00F-437D-4F84-948A-7D5E5CC39EB5}"/>
              </a:ext>
            </a:extLst>
          </p:cNvPr>
          <p:cNvSpPr/>
          <p:nvPr/>
        </p:nvSpPr>
        <p:spPr>
          <a:xfrm>
            <a:off x="4862702" y="1678809"/>
            <a:ext cx="80785" cy="79394"/>
          </a:xfrm>
          <a:prstGeom prst="ellipse">
            <a:avLst/>
          </a:prstGeom>
          <a:solidFill>
            <a:srgbClr val="00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460002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t="4067" b="15279"/>
          <a:stretch/>
        </p:blipFill>
        <p:spPr>
          <a:xfrm>
            <a:off x="69630" y="250648"/>
            <a:ext cx="8989338" cy="4140377"/>
          </a:xfrm>
          <a:prstGeom prst="rect">
            <a:avLst/>
          </a:prstGeom>
        </p:spPr>
      </p:pic>
      <p:sp>
        <p:nvSpPr>
          <p:cNvPr id="4" name="TextBox 3"/>
          <p:cNvSpPr txBox="1"/>
          <p:nvPr/>
        </p:nvSpPr>
        <p:spPr>
          <a:xfrm>
            <a:off x="69630" y="4534022"/>
            <a:ext cx="8900223" cy="646331"/>
          </a:xfrm>
          <a:prstGeom prst="rect">
            <a:avLst/>
          </a:prstGeom>
          <a:noFill/>
        </p:spPr>
        <p:txBody>
          <a:bodyPr wrap="square" rtlCol="0">
            <a:spAutoFit/>
          </a:bodyPr>
          <a:lstStyle/>
          <a:p>
            <a:pPr algn="just"/>
            <a:r>
              <a:rPr lang="en-US" sz="1200" b="1" dirty="0">
                <a:latin typeface="Times New Roman" panose="02020603050405020304" pitchFamily="18" charset="0"/>
                <a:cs typeface="Times New Roman" panose="02020603050405020304" pitchFamily="18" charset="0"/>
              </a:rPr>
              <a:t>Figure S8. </a:t>
            </a:r>
            <a:r>
              <a:rPr lang="en-US" sz="1200" dirty="0">
                <a:latin typeface="Times New Roman" panose="02020603050405020304" pitchFamily="18" charset="0"/>
                <a:cs typeface="Times New Roman" panose="02020603050405020304" pitchFamily="18" charset="0"/>
              </a:rPr>
              <a:t>X-ray diffraction spectra of sample PINW, revealing the presence of forsterite, magnetite, albite, anorthite, enstatite, and a hydrate phase. The large curve on the left indicates a significant quantity of amorphous glass in this milled scoria sample derived from the Lathrop Wells eruption 77 ka in the Southwestern Nevada Volcanic Field, U.S.A.    </a:t>
            </a:r>
          </a:p>
        </p:txBody>
      </p:sp>
      <p:sp>
        <p:nvSpPr>
          <p:cNvPr id="5" name="Rectangle 4">
            <a:extLst>
              <a:ext uri="{FF2B5EF4-FFF2-40B4-BE49-F238E27FC236}">
                <a16:creationId xmlns:a16="http://schemas.microsoft.com/office/drawing/2014/main" id="{CC97F0E8-1120-4C7D-B810-6DFA6EC4E1F6}"/>
              </a:ext>
            </a:extLst>
          </p:cNvPr>
          <p:cNvSpPr/>
          <p:nvPr/>
        </p:nvSpPr>
        <p:spPr>
          <a:xfrm>
            <a:off x="4858576" y="1495644"/>
            <a:ext cx="84911" cy="6296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FDCC60BC-BF67-4CFA-808D-39A3248AE613}"/>
              </a:ext>
            </a:extLst>
          </p:cNvPr>
          <p:cNvSpPr/>
          <p:nvPr/>
        </p:nvSpPr>
        <p:spPr>
          <a:xfrm>
            <a:off x="4862702" y="1678809"/>
            <a:ext cx="80785" cy="79394"/>
          </a:xfrm>
          <a:prstGeom prst="ellipse">
            <a:avLst/>
          </a:prstGeom>
          <a:solidFill>
            <a:srgbClr val="00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331017AB-E31F-4DAD-9F4E-3C61CD9E49D6}"/>
              </a:ext>
            </a:extLst>
          </p:cNvPr>
          <p:cNvSpPr txBox="1"/>
          <p:nvPr/>
        </p:nvSpPr>
        <p:spPr>
          <a:xfrm>
            <a:off x="4985091" y="1761140"/>
            <a:ext cx="1323975" cy="276999"/>
          </a:xfrm>
          <a:prstGeom prst="rect">
            <a:avLst/>
          </a:prstGeom>
          <a:noFill/>
        </p:spPr>
        <p:txBody>
          <a:bodyPr wrap="square" rtlCol="0">
            <a:spAutoFit/>
          </a:bodyPr>
          <a:lstStyle/>
          <a:p>
            <a:r>
              <a:rPr lang="en-US" sz="1200" dirty="0"/>
              <a:t>enstatite</a:t>
            </a:r>
          </a:p>
        </p:txBody>
      </p:sp>
      <p:sp>
        <p:nvSpPr>
          <p:cNvPr id="8" name="TextBox 7">
            <a:extLst>
              <a:ext uri="{FF2B5EF4-FFF2-40B4-BE49-F238E27FC236}">
                <a16:creationId xmlns:a16="http://schemas.microsoft.com/office/drawing/2014/main" id="{865437E3-B4B8-42E2-8E42-B0B47C915D5F}"/>
              </a:ext>
            </a:extLst>
          </p:cNvPr>
          <p:cNvSpPr txBox="1"/>
          <p:nvPr/>
        </p:nvSpPr>
        <p:spPr>
          <a:xfrm>
            <a:off x="4988832" y="1387741"/>
            <a:ext cx="1323975" cy="276999"/>
          </a:xfrm>
          <a:prstGeom prst="rect">
            <a:avLst/>
          </a:prstGeom>
          <a:noFill/>
        </p:spPr>
        <p:txBody>
          <a:bodyPr wrap="square" rtlCol="0">
            <a:spAutoFit/>
          </a:bodyPr>
          <a:lstStyle/>
          <a:p>
            <a:r>
              <a:rPr lang="en-US" sz="1200" dirty="0"/>
              <a:t>albite</a:t>
            </a:r>
          </a:p>
        </p:txBody>
      </p:sp>
      <p:sp>
        <p:nvSpPr>
          <p:cNvPr id="9" name="TextBox 8">
            <a:extLst>
              <a:ext uri="{FF2B5EF4-FFF2-40B4-BE49-F238E27FC236}">
                <a16:creationId xmlns:a16="http://schemas.microsoft.com/office/drawing/2014/main" id="{9C8AD6C7-69E1-4178-877B-B393D55DE03F}"/>
              </a:ext>
            </a:extLst>
          </p:cNvPr>
          <p:cNvSpPr txBox="1"/>
          <p:nvPr/>
        </p:nvSpPr>
        <p:spPr>
          <a:xfrm>
            <a:off x="4988832" y="1559420"/>
            <a:ext cx="2388281" cy="276999"/>
          </a:xfrm>
          <a:prstGeom prst="rect">
            <a:avLst/>
          </a:prstGeom>
          <a:noFill/>
        </p:spPr>
        <p:txBody>
          <a:bodyPr wrap="square" rtlCol="0">
            <a:spAutoFit/>
          </a:bodyPr>
          <a:lstStyle/>
          <a:p>
            <a:r>
              <a:rPr lang="en-US" sz="1200" dirty="0"/>
              <a:t>sodium aluminosilicate hydrate</a:t>
            </a:r>
          </a:p>
        </p:txBody>
      </p:sp>
      <p:sp>
        <p:nvSpPr>
          <p:cNvPr id="10" name="TextBox 9">
            <a:extLst>
              <a:ext uri="{FF2B5EF4-FFF2-40B4-BE49-F238E27FC236}">
                <a16:creationId xmlns:a16="http://schemas.microsoft.com/office/drawing/2014/main" id="{54FE5502-E8A4-4FA4-B749-1C1ECD385364}"/>
              </a:ext>
            </a:extLst>
          </p:cNvPr>
          <p:cNvSpPr txBox="1"/>
          <p:nvPr/>
        </p:nvSpPr>
        <p:spPr>
          <a:xfrm>
            <a:off x="4988832" y="929941"/>
            <a:ext cx="1323975" cy="276999"/>
          </a:xfrm>
          <a:prstGeom prst="rect">
            <a:avLst/>
          </a:prstGeom>
          <a:noFill/>
        </p:spPr>
        <p:txBody>
          <a:bodyPr wrap="square" rtlCol="0">
            <a:spAutoFit/>
          </a:bodyPr>
          <a:lstStyle/>
          <a:p>
            <a:r>
              <a:rPr lang="en-US" sz="1200" dirty="0"/>
              <a:t>forsterite</a:t>
            </a:r>
          </a:p>
        </p:txBody>
      </p:sp>
      <p:sp>
        <p:nvSpPr>
          <p:cNvPr id="11" name="TextBox 10">
            <a:extLst>
              <a:ext uri="{FF2B5EF4-FFF2-40B4-BE49-F238E27FC236}">
                <a16:creationId xmlns:a16="http://schemas.microsoft.com/office/drawing/2014/main" id="{20DEDDF2-7335-447F-8B30-24CA58D1EA02}"/>
              </a:ext>
            </a:extLst>
          </p:cNvPr>
          <p:cNvSpPr txBox="1"/>
          <p:nvPr/>
        </p:nvSpPr>
        <p:spPr>
          <a:xfrm>
            <a:off x="4985092" y="1158841"/>
            <a:ext cx="1323975" cy="276999"/>
          </a:xfrm>
          <a:prstGeom prst="rect">
            <a:avLst/>
          </a:prstGeom>
          <a:noFill/>
        </p:spPr>
        <p:txBody>
          <a:bodyPr wrap="square" rtlCol="0">
            <a:spAutoFit/>
          </a:bodyPr>
          <a:lstStyle/>
          <a:p>
            <a:r>
              <a:rPr lang="en-US" sz="1200" dirty="0"/>
              <a:t>anorthite</a:t>
            </a:r>
          </a:p>
        </p:txBody>
      </p:sp>
      <p:sp>
        <p:nvSpPr>
          <p:cNvPr id="12" name="TextBox 11">
            <a:extLst>
              <a:ext uri="{FF2B5EF4-FFF2-40B4-BE49-F238E27FC236}">
                <a16:creationId xmlns:a16="http://schemas.microsoft.com/office/drawing/2014/main" id="{900DEE9F-8573-4A70-A252-EC0D6445A7FC}"/>
              </a:ext>
            </a:extLst>
          </p:cNvPr>
          <p:cNvSpPr txBox="1"/>
          <p:nvPr/>
        </p:nvSpPr>
        <p:spPr>
          <a:xfrm>
            <a:off x="4985090" y="1980861"/>
            <a:ext cx="1323975" cy="276999"/>
          </a:xfrm>
          <a:prstGeom prst="rect">
            <a:avLst/>
          </a:prstGeom>
          <a:noFill/>
        </p:spPr>
        <p:txBody>
          <a:bodyPr wrap="square" rtlCol="0">
            <a:spAutoFit/>
          </a:bodyPr>
          <a:lstStyle/>
          <a:p>
            <a:r>
              <a:rPr lang="en-US" sz="1200" dirty="0"/>
              <a:t>magnetite</a:t>
            </a:r>
          </a:p>
        </p:txBody>
      </p:sp>
      <p:sp>
        <p:nvSpPr>
          <p:cNvPr id="13" name="Isosceles Triangle 12">
            <a:extLst>
              <a:ext uri="{FF2B5EF4-FFF2-40B4-BE49-F238E27FC236}">
                <a16:creationId xmlns:a16="http://schemas.microsoft.com/office/drawing/2014/main" id="{DEF9C6F5-C0D9-47AF-9C54-49058F0BAA13}"/>
              </a:ext>
            </a:extLst>
          </p:cNvPr>
          <p:cNvSpPr/>
          <p:nvPr/>
        </p:nvSpPr>
        <p:spPr>
          <a:xfrm>
            <a:off x="4859290" y="1021531"/>
            <a:ext cx="93083" cy="94139"/>
          </a:xfrm>
          <a:prstGeom prst="triangle">
            <a:avLst/>
          </a:prstGeom>
          <a:solidFill>
            <a:srgbClr val="E80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iamond 13">
            <a:extLst>
              <a:ext uri="{FF2B5EF4-FFF2-40B4-BE49-F238E27FC236}">
                <a16:creationId xmlns:a16="http://schemas.microsoft.com/office/drawing/2014/main" id="{EF7D1D4A-6546-48C5-AF5D-3032F4D9877C}"/>
              </a:ext>
            </a:extLst>
          </p:cNvPr>
          <p:cNvSpPr/>
          <p:nvPr/>
        </p:nvSpPr>
        <p:spPr>
          <a:xfrm>
            <a:off x="4854489" y="1242667"/>
            <a:ext cx="93083" cy="93082"/>
          </a:xfrm>
          <a:prstGeom prst="diamond">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a:extLst>
              <a:ext uri="{FF2B5EF4-FFF2-40B4-BE49-F238E27FC236}">
                <a16:creationId xmlns:a16="http://schemas.microsoft.com/office/drawing/2014/main" id="{88AB636C-6F39-42BC-ACA2-017334253A6C}"/>
              </a:ext>
            </a:extLst>
          </p:cNvPr>
          <p:cNvSpPr/>
          <p:nvPr/>
        </p:nvSpPr>
        <p:spPr>
          <a:xfrm rot="10800000">
            <a:off x="4850404" y="1866680"/>
            <a:ext cx="93083" cy="94139"/>
          </a:xfrm>
          <a:prstGeom prst="triangle">
            <a:avLst/>
          </a:prstGeom>
          <a:solidFill>
            <a:srgbClr val="B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lowchart: Collate 15">
            <a:extLst>
              <a:ext uri="{FF2B5EF4-FFF2-40B4-BE49-F238E27FC236}">
                <a16:creationId xmlns:a16="http://schemas.microsoft.com/office/drawing/2014/main" id="{D5BC3684-6D77-414E-980E-12D8D5BE5FEB}"/>
              </a:ext>
            </a:extLst>
          </p:cNvPr>
          <p:cNvSpPr/>
          <p:nvPr/>
        </p:nvSpPr>
        <p:spPr>
          <a:xfrm>
            <a:off x="4850404" y="2066271"/>
            <a:ext cx="84911" cy="100827"/>
          </a:xfrm>
          <a:prstGeom prst="flowChartCollate">
            <a:avLst/>
          </a:prstGeom>
          <a:solidFill>
            <a:srgbClr val="FF7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50214464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12415</TotalTime>
  <Words>810</Words>
  <Application>Microsoft Office PowerPoint</Application>
  <PresentationFormat>On-screen Show (4:3)</PresentationFormat>
  <Paragraphs>140</Paragraphs>
  <Slides>14</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MS Mincho</vt:lpstr>
      <vt:lpstr>Arial</vt:lpstr>
      <vt:lpstr>Calibri</vt:lpstr>
      <vt:lpstr>Calibri Light</vt:lpstr>
      <vt:lpstr>Symbol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Kimberly Genareau</dc:creator>
  <cp:lastModifiedBy>Genareau, Kimberly Delfina</cp:lastModifiedBy>
  <cp:revision>105</cp:revision>
  <dcterms:created xsi:type="dcterms:W3CDTF">2017-07-05T00:32:59Z</dcterms:created>
  <dcterms:modified xsi:type="dcterms:W3CDTF">2018-06-05T00:15:11Z</dcterms:modified>
</cp:coreProperties>
</file>