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3"/>
  </p:notesMasterIdLst>
  <p:sldIdLst>
    <p:sldId id="260" r:id="rId2"/>
    <p:sldId id="269" r:id="rId3"/>
    <p:sldId id="270" r:id="rId4"/>
    <p:sldId id="262" r:id="rId5"/>
    <p:sldId id="261" r:id="rId6"/>
    <p:sldId id="263" r:id="rId7"/>
    <p:sldId id="264" r:id="rId8"/>
    <p:sldId id="265" r:id="rId9"/>
    <p:sldId id="267" r:id="rId10"/>
    <p:sldId id="268" r:id="rId11"/>
    <p:sldId id="266" r:id="rId12"/>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D983"/>
    <a:srgbClr val="15C4FF"/>
    <a:srgbClr val="FF80E7"/>
    <a:srgbClr val="96CA00"/>
    <a:srgbClr val="FF9289"/>
    <a:srgbClr val="00DA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42" autoAdjust="0"/>
    <p:restoredTop sz="96366"/>
  </p:normalViewPr>
  <p:slideViewPr>
    <p:cSldViewPr snapToGrid="0" snapToObjects="1">
      <p:cViewPr varScale="1">
        <p:scale>
          <a:sx n="82" d="100"/>
          <a:sy n="82" d="100"/>
        </p:scale>
        <p:origin x="2072" y="168"/>
      </p:cViewPr>
      <p:guideLst>
        <p:guide orient="horz" pos="3168"/>
        <p:guide pos="2448"/>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70EE22D9-3FC6-4F60-900A-E339B7B687E8}"/>
    <pc:docChg chg="modSld">
      <pc:chgData name="" userId="" providerId="" clId="Web-{70EE22D9-3FC6-4F60-900A-E339B7B687E8}" dt="2018-11-05T20:55:26.808" v="11" actId="20577"/>
      <pc:docMkLst>
        <pc:docMk/>
      </pc:docMkLst>
      <pc:sldChg chg="modSp">
        <pc:chgData name="" userId="" providerId="" clId="Web-{70EE22D9-3FC6-4F60-900A-E339B7B687E8}" dt="2018-11-05T20:55:26.808" v="10" actId="20577"/>
        <pc:sldMkLst>
          <pc:docMk/>
          <pc:sldMk cId="2250018074" sldId="260"/>
        </pc:sldMkLst>
        <pc:spChg chg="mod">
          <ac:chgData name="" userId="" providerId="" clId="Web-{70EE22D9-3FC6-4F60-900A-E339B7B687E8}" dt="2018-11-05T20:55:26.808" v="10" actId="20577"/>
          <ac:spMkLst>
            <pc:docMk/>
            <pc:sldMk cId="2250018074" sldId="260"/>
            <ac:spMk id="55" creationId="{E9DF857A-EBA0-1B4F-8A6F-DFF6D01F506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Users\dave\GG%20Dropbox\BUSINESS%20DEVELOPMENT\publications\2018_cell%20lysate%20(OX40)\raw%20figures%20-%20DJ\OX40%20titer%20details%20(ELISA,%20Flow)%20DJ.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dave\GG%20Dropbox\BUSINESS%20DEVELOPMENT\publications\2018_cell%20lysate%20(OX40)\raw%20figures%20-%20DJ\OX40%20titer%20details%20(ELISA,%20Flow)%20DJ.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a:t>OX40</a:t>
            </a:r>
            <a:r>
              <a:rPr lang="en-US" baseline="0"/>
              <a:t> soluble immunization (ELISA)</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0"/>
          <c:order val="0"/>
          <c:tx>
            <c:strRef>
              <c:f>'Table 1'!$B$3</c:f>
              <c:strCache>
                <c:ptCount val="1"/>
                <c:pt idx="0">
                  <c:v>Mouse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'Table 1'!$A$4:$A$11</c:f>
              <c:strCache>
                <c:ptCount val="8"/>
                <c:pt idx="0">
                  <c:v>1000</c:v>
                </c:pt>
                <c:pt idx="1">
                  <c:v>333</c:v>
                </c:pt>
                <c:pt idx="2">
                  <c:v>111</c:v>
                </c:pt>
                <c:pt idx="3">
                  <c:v>37</c:v>
                </c:pt>
                <c:pt idx="4">
                  <c:v>12</c:v>
                </c:pt>
                <c:pt idx="5">
                  <c:v>4</c:v>
                </c:pt>
                <c:pt idx="6">
                  <c:v>1</c:v>
                </c:pt>
                <c:pt idx="7">
                  <c:v>None</c:v>
                </c:pt>
              </c:strCache>
            </c:strRef>
          </c:cat>
          <c:val>
            <c:numRef>
              <c:f>'Table 1'!$B$4:$B$11</c:f>
              <c:numCache>
                <c:formatCode>General</c:formatCode>
                <c:ptCount val="8"/>
                <c:pt idx="0">
                  <c:v>3.48</c:v>
                </c:pt>
                <c:pt idx="1">
                  <c:v>3.41</c:v>
                </c:pt>
                <c:pt idx="2">
                  <c:v>0.78</c:v>
                </c:pt>
                <c:pt idx="3">
                  <c:v>0.22</c:v>
                </c:pt>
                <c:pt idx="4">
                  <c:v>0.12</c:v>
                </c:pt>
                <c:pt idx="5">
                  <c:v>0.1</c:v>
                </c:pt>
                <c:pt idx="6">
                  <c:v>0.1</c:v>
                </c:pt>
                <c:pt idx="7">
                  <c:v>0.14000000000000001</c:v>
                </c:pt>
              </c:numCache>
            </c:numRef>
          </c:val>
          <c:smooth val="0"/>
          <c:extLst>
            <c:ext xmlns:c16="http://schemas.microsoft.com/office/drawing/2014/chart" uri="{C3380CC4-5D6E-409C-BE32-E72D297353CC}">
              <c16:uniqueId val="{00000000-D7D9-144A-BAB3-B91104267BC2}"/>
            </c:ext>
          </c:extLst>
        </c:ser>
        <c:ser>
          <c:idx val="1"/>
          <c:order val="1"/>
          <c:tx>
            <c:strRef>
              <c:f>'Table 1'!$C$3</c:f>
              <c:strCache>
                <c:ptCount val="1"/>
                <c:pt idx="0">
                  <c:v>Mouse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'Table 1'!$A$4:$A$11</c:f>
              <c:strCache>
                <c:ptCount val="8"/>
                <c:pt idx="0">
                  <c:v>1000</c:v>
                </c:pt>
                <c:pt idx="1">
                  <c:v>333</c:v>
                </c:pt>
                <c:pt idx="2">
                  <c:v>111</c:v>
                </c:pt>
                <c:pt idx="3">
                  <c:v>37</c:v>
                </c:pt>
                <c:pt idx="4">
                  <c:v>12</c:v>
                </c:pt>
                <c:pt idx="5">
                  <c:v>4</c:v>
                </c:pt>
                <c:pt idx="6">
                  <c:v>1</c:v>
                </c:pt>
                <c:pt idx="7">
                  <c:v>None</c:v>
                </c:pt>
              </c:strCache>
            </c:strRef>
          </c:cat>
          <c:val>
            <c:numRef>
              <c:f>'Table 1'!$C$4:$C$11</c:f>
              <c:numCache>
                <c:formatCode>General</c:formatCode>
                <c:ptCount val="8"/>
                <c:pt idx="0">
                  <c:v>3.52</c:v>
                </c:pt>
                <c:pt idx="1">
                  <c:v>3.45</c:v>
                </c:pt>
                <c:pt idx="2">
                  <c:v>2.63</c:v>
                </c:pt>
                <c:pt idx="3">
                  <c:v>0.74</c:v>
                </c:pt>
                <c:pt idx="4">
                  <c:v>0.24</c:v>
                </c:pt>
                <c:pt idx="5">
                  <c:v>0.12</c:v>
                </c:pt>
                <c:pt idx="6">
                  <c:v>0.08</c:v>
                </c:pt>
                <c:pt idx="7">
                  <c:v>0.16</c:v>
                </c:pt>
              </c:numCache>
            </c:numRef>
          </c:val>
          <c:smooth val="0"/>
          <c:extLst>
            <c:ext xmlns:c16="http://schemas.microsoft.com/office/drawing/2014/chart" uri="{C3380CC4-5D6E-409C-BE32-E72D297353CC}">
              <c16:uniqueId val="{00000001-D7D9-144A-BAB3-B91104267BC2}"/>
            </c:ext>
          </c:extLst>
        </c:ser>
        <c:ser>
          <c:idx val="2"/>
          <c:order val="2"/>
          <c:tx>
            <c:strRef>
              <c:f>'Table 1'!$D$3</c:f>
              <c:strCache>
                <c:ptCount val="1"/>
                <c:pt idx="0">
                  <c:v>Mouse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'Table 1'!$A$4:$A$11</c:f>
              <c:strCache>
                <c:ptCount val="8"/>
                <c:pt idx="0">
                  <c:v>1000</c:v>
                </c:pt>
                <c:pt idx="1">
                  <c:v>333</c:v>
                </c:pt>
                <c:pt idx="2">
                  <c:v>111</c:v>
                </c:pt>
                <c:pt idx="3">
                  <c:v>37</c:v>
                </c:pt>
                <c:pt idx="4">
                  <c:v>12</c:v>
                </c:pt>
                <c:pt idx="5">
                  <c:v>4</c:v>
                </c:pt>
                <c:pt idx="6">
                  <c:v>1</c:v>
                </c:pt>
                <c:pt idx="7">
                  <c:v>None</c:v>
                </c:pt>
              </c:strCache>
            </c:strRef>
          </c:cat>
          <c:val>
            <c:numRef>
              <c:f>'Table 1'!$D$4:$D$11</c:f>
              <c:numCache>
                <c:formatCode>General</c:formatCode>
                <c:ptCount val="8"/>
                <c:pt idx="0">
                  <c:v>3.52</c:v>
                </c:pt>
                <c:pt idx="1">
                  <c:v>3.56</c:v>
                </c:pt>
                <c:pt idx="2">
                  <c:v>3.06</c:v>
                </c:pt>
                <c:pt idx="3">
                  <c:v>0.94</c:v>
                </c:pt>
                <c:pt idx="4">
                  <c:v>0.28999999999999998</c:v>
                </c:pt>
                <c:pt idx="5">
                  <c:v>0.13</c:v>
                </c:pt>
                <c:pt idx="6">
                  <c:v>0.08</c:v>
                </c:pt>
                <c:pt idx="7">
                  <c:v>0.12</c:v>
                </c:pt>
              </c:numCache>
            </c:numRef>
          </c:val>
          <c:smooth val="0"/>
          <c:extLst>
            <c:ext xmlns:c16="http://schemas.microsoft.com/office/drawing/2014/chart" uri="{C3380CC4-5D6E-409C-BE32-E72D297353CC}">
              <c16:uniqueId val="{00000002-D7D9-144A-BAB3-B91104267BC2}"/>
            </c:ext>
          </c:extLst>
        </c:ser>
        <c:ser>
          <c:idx val="3"/>
          <c:order val="3"/>
          <c:tx>
            <c:strRef>
              <c:f>'Table 1'!$E$3</c:f>
              <c:strCache>
                <c:ptCount val="1"/>
                <c:pt idx="0">
                  <c:v>Mouse 4</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'Table 1'!$A$4:$A$11</c:f>
              <c:strCache>
                <c:ptCount val="8"/>
                <c:pt idx="0">
                  <c:v>1000</c:v>
                </c:pt>
                <c:pt idx="1">
                  <c:v>333</c:v>
                </c:pt>
                <c:pt idx="2">
                  <c:v>111</c:v>
                </c:pt>
                <c:pt idx="3">
                  <c:v>37</c:v>
                </c:pt>
                <c:pt idx="4">
                  <c:v>12</c:v>
                </c:pt>
                <c:pt idx="5">
                  <c:v>4</c:v>
                </c:pt>
                <c:pt idx="6">
                  <c:v>1</c:v>
                </c:pt>
                <c:pt idx="7">
                  <c:v>None</c:v>
                </c:pt>
              </c:strCache>
            </c:strRef>
          </c:cat>
          <c:val>
            <c:numRef>
              <c:f>'Table 1'!$E$4:$E$11</c:f>
              <c:numCache>
                <c:formatCode>General</c:formatCode>
                <c:ptCount val="8"/>
                <c:pt idx="0">
                  <c:v>3.52</c:v>
                </c:pt>
                <c:pt idx="1">
                  <c:v>3.33</c:v>
                </c:pt>
                <c:pt idx="2">
                  <c:v>1.18</c:v>
                </c:pt>
                <c:pt idx="3">
                  <c:v>0.28999999999999998</c:v>
                </c:pt>
                <c:pt idx="4">
                  <c:v>0.11</c:v>
                </c:pt>
                <c:pt idx="5">
                  <c:v>7.0000000000000007E-2</c:v>
                </c:pt>
                <c:pt idx="6">
                  <c:v>0.06</c:v>
                </c:pt>
                <c:pt idx="7">
                  <c:v>7.0000000000000007E-2</c:v>
                </c:pt>
              </c:numCache>
            </c:numRef>
          </c:val>
          <c:smooth val="0"/>
          <c:extLst>
            <c:ext xmlns:c16="http://schemas.microsoft.com/office/drawing/2014/chart" uri="{C3380CC4-5D6E-409C-BE32-E72D297353CC}">
              <c16:uniqueId val="{00000003-D7D9-144A-BAB3-B91104267BC2}"/>
            </c:ext>
          </c:extLst>
        </c:ser>
        <c:ser>
          <c:idx val="4"/>
          <c:order val="4"/>
          <c:tx>
            <c:strRef>
              <c:f>'Table 1'!$F$3</c:f>
              <c:strCache>
                <c:ptCount val="1"/>
                <c:pt idx="0">
                  <c:v>Mouse 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'Table 1'!$A$4:$A$11</c:f>
              <c:strCache>
                <c:ptCount val="8"/>
                <c:pt idx="0">
                  <c:v>1000</c:v>
                </c:pt>
                <c:pt idx="1">
                  <c:v>333</c:v>
                </c:pt>
                <c:pt idx="2">
                  <c:v>111</c:v>
                </c:pt>
                <c:pt idx="3">
                  <c:v>37</c:v>
                </c:pt>
                <c:pt idx="4">
                  <c:v>12</c:v>
                </c:pt>
                <c:pt idx="5">
                  <c:v>4</c:v>
                </c:pt>
                <c:pt idx="6">
                  <c:v>1</c:v>
                </c:pt>
                <c:pt idx="7">
                  <c:v>None</c:v>
                </c:pt>
              </c:strCache>
            </c:strRef>
          </c:cat>
          <c:val>
            <c:numRef>
              <c:f>'Table 1'!$F$4:$F$11</c:f>
              <c:numCache>
                <c:formatCode>General</c:formatCode>
                <c:ptCount val="8"/>
                <c:pt idx="0">
                  <c:v>3.56</c:v>
                </c:pt>
                <c:pt idx="1">
                  <c:v>3.51</c:v>
                </c:pt>
                <c:pt idx="2">
                  <c:v>2.65</c:v>
                </c:pt>
                <c:pt idx="3">
                  <c:v>0.85</c:v>
                </c:pt>
                <c:pt idx="4">
                  <c:v>0.27</c:v>
                </c:pt>
                <c:pt idx="5">
                  <c:v>0.12</c:v>
                </c:pt>
                <c:pt idx="6">
                  <c:v>0.08</c:v>
                </c:pt>
                <c:pt idx="7">
                  <c:v>7.0000000000000007E-2</c:v>
                </c:pt>
              </c:numCache>
            </c:numRef>
          </c:val>
          <c:smooth val="0"/>
          <c:extLst>
            <c:ext xmlns:c16="http://schemas.microsoft.com/office/drawing/2014/chart" uri="{C3380CC4-5D6E-409C-BE32-E72D297353CC}">
              <c16:uniqueId val="{00000004-D7D9-144A-BAB3-B91104267BC2}"/>
            </c:ext>
          </c:extLst>
        </c:ser>
        <c:ser>
          <c:idx val="5"/>
          <c:order val="5"/>
          <c:tx>
            <c:strRef>
              <c:f>'Table 1'!$G$3</c:f>
              <c:strCache>
                <c:ptCount val="1"/>
                <c:pt idx="0">
                  <c:v>Normal mouse serum</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'Table 1'!$A$4:$A$11</c:f>
              <c:strCache>
                <c:ptCount val="8"/>
                <c:pt idx="0">
                  <c:v>1000</c:v>
                </c:pt>
                <c:pt idx="1">
                  <c:v>333</c:v>
                </c:pt>
                <c:pt idx="2">
                  <c:v>111</c:v>
                </c:pt>
                <c:pt idx="3">
                  <c:v>37</c:v>
                </c:pt>
                <c:pt idx="4">
                  <c:v>12</c:v>
                </c:pt>
                <c:pt idx="5">
                  <c:v>4</c:v>
                </c:pt>
                <c:pt idx="6">
                  <c:v>1</c:v>
                </c:pt>
                <c:pt idx="7">
                  <c:v>None</c:v>
                </c:pt>
              </c:strCache>
            </c:strRef>
          </c:cat>
          <c:val>
            <c:numRef>
              <c:f>'Table 1'!$G$4:$G$11</c:f>
              <c:numCache>
                <c:formatCode>General</c:formatCode>
                <c:ptCount val="8"/>
                <c:pt idx="0">
                  <c:v>0.18</c:v>
                </c:pt>
                <c:pt idx="1">
                  <c:v>0.06</c:v>
                </c:pt>
                <c:pt idx="2">
                  <c:v>0.06</c:v>
                </c:pt>
                <c:pt idx="3">
                  <c:v>0.05</c:v>
                </c:pt>
                <c:pt idx="4">
                  <c:v>0.06</c:v>
                </c:pt>
                <c:pt idx="5">
                  <c:v>0.05</c:v>
                </c:pt>
                <c:pt idx="6">
                  <c:v>0.05</c:v>
                </c:pt>
                <c:pt idx="7">
                  <c:v>0.1</c:v>
                </c:pt>
              </c:numCache>
            </c:numRef>
          </c:val>
          <c:smooth val="0"/>
          <c:extLst>
            <c:ext xmlns:c16="http://schemas.microsoft.com/office/drawing/2014/chart" uri="{C3380CC4-5D6E-409C-BE32-E72D297353CC}">
              <c16:uniqueId val="{00000005-D7D9-144A-BAB3-B91104267BC2}"/>
            </c:ext>
          </c:extLst>
        </c:ser>
        <c:dLbls>
          <c:showLegendKey val="0"/>
          <c:showVal val="0"/>
          <c:showCatName val="0"/>
          <c:showSerName val="0"/>
          <c:showPercent val="0"/>
          <c:showBubbleSize val="0"/>
        </c:dLbls>
        <c:marker val="1"/>
        <c:smooth val="0"/>
        <c:axId val="590218968"/>
        <c:axId val="590217984"/>
      </c:lineChart>
      <c:catAx>
        <c:axId val="590218968"/>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1200"/>
                  <a:t>Antigen concentration (ng/mL)</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590217984"/>
        <c:crosses val="autoZero"/>
        <c:auto val="1"/>
        <c:lblAlgn val="ctr"/>
        <c:lblOffset val="100"/>
        <c:noMultiLvlLbl val="0"/>
      </c:catAx>
      <c:valAx>
        <c:axId val="590217984"/>
        <c:scaling>
          <c:orientation val="minMax"/>
        </c:scaling>
        <c:delete val="0"/>
        <c:axPos val="l"/>
        <c:majorGridlines>
          <c:spPr>
            <a:ln w="9525" cap="flat" cmpd="sng" algn="ctr">
              <a:solidFill>
                <a:schemeClr val="tx1">
                  <a:lumMod val="15000"/>
                  <a:lumOff val="85000"/>
                </a:schemeClr>
              </a:solidFill>
              <a:prstDash val="dash"/>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1200"/>
                  <a:t>Absorbance</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590218968"/>
        <c:crosses val="autoZero"/>
        <c:crossBetween val="between"/>
      </c:valAx>
      <c:spPr>
        <a:noFill/>
        <a:ln w="19050">
          <a:solidFill>
            <a:schemeClr val="tx1"/>
          </a:solid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dirty="0"/>
              <a:t>OX40</a:t>
            </a:r>
            <a:r>
              <a:rPr lang="en-US" baseline="0" dirty="0"/>
              <a:t> cells/DNA immunization (flow cytometry): OX40-expressing cells</a:t>
            </a:r>
          </a:p>
        </c:rich>
      </c:tx>
      <c:layout>
        <c:manualLayout>
          <c:xMode val="edge"/>
          <c:yMode val="edge"/>
          <c:x val="0.1616845529780036"/>
          <c:y val="2.012939343163627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2"/>
          <c:order val="0"/>
          <c:tx>
            <c:strRef>
              <c:f>'Table 1'!$B$48</c:f>
              <c:strCache>
                <c:ptCount val="1"/>
                <c:pt idx="0">
                  <c:v>Mouse 6</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numRef>
              <c:f>'Table 1'!$A$49:$A$55</c:f>
              <c:numCache>
                <c:formatCode>General</c:formatCode>
                <c:ptCount val="7"/>
                <c:pt idx="0">
                  <c:v>200</c:v>
                </c:pt>
                <c:pt idx="1">
                  <c:v>600</c:v>
                </c:pt>
                <c:pt idx="2">
                  <c:v>1800</c:v>
                </c:pt>
                <c:pt idx="3">
                  <c:v>5400</c:v>
                </c:pt>
                <c:pt idx="4">
                  <c:v>16200</c:v>
                </c:pt>
                <c:pt idx="5">
                  <c:v>48600</c:v>
                </c:pt>
                <c:pt idx="6">
                  <c:v>145800</c:v>
                </c:pt>
              </c:numCache>
            </c:numRef>
          </c:cat>
          <c:val>
            <c:numRef>
              <c:f>'Table 1'!$B$49:$B$55</c:f>
              <c:numCache>
                <c:formatCode>General</c:formatCode>
                <c:ptCount val="7"/>
                <c:pt idx="0">
                  <c:v>212.79</c:v>
                </c:pt>
                <c:pt idx="1">
                  <c:v>219.95</c:v>
                </c:pt>
                <c:pt idx="2">
                  <c:v>134.6</c:v>
                </c:pt>
                <c:pt idx="3">
                  <c:v>71.2</c:v>
                </c:pt>
                <c:pt idx="4">
                  <c:v>35.76</c:v>
                </c:pt>
                <c:pt idx="5">
                  <c:v>27.27</c:v>
                </c:pt>
                <c:pt idx="6">
                  <c:v>25.21</c:v>
                </c:pt>
              </c:numCache>
            </c:numRef>
          </c:val>
          <c:smooth val="0"/>
          <c:extLst>
            <c:ext xmlns:c16="http://schemas.microsoft.com/office/drawing/2014/chart" uri="{C3380CC4-5D6E-409C-BE32-E72D297353CC}">
              <c16:uniqueId val="{00000000-10D8-2F49-9302-E1C2E0F08644}"/>
            </c:ext>
          </c:extLst>
        </c:ser>
        <c:ser>
          <c:idx val="3"/>
          <c:order val="1"/>
          <c:tx>
            <c:strRef>
              <c:f>'Table 1'!$C$48</c:f>
              <c:strCache>
                <c:ptCount val="1"/>
                <c:pt idx="0">
                  <c:v>Mouse 7</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numRef>
              <c:f>'Table 1'!$A$49:$A$55</c:f>
              <c:numCache>
                <c:formatCode>General</c:formatCode>
                <c:ptCount val="7"/>
                <c:pt idx="0">
                  <c:v>200</c:v>
                </c:pt>
                <c:pt idx="1">
                  <c:v>600</c:v>
                </c:pt>
                <c:pt idx="2">
                  <c:v>1800</c:v>
                </c:pt>
                <c:pt idx="3">
                  <c:v>5400</c:v>
                </c:pt>
                <c:pt idx="4">
                  <c:v>16200</c:v>
                </c:pt>
                <c:pt idx="5">
                  <c:v>48600</c:v>
                </c:pt>
                <c:pt idx="6">
                  <c:v>145800</c:v>
                </c:pt>
              </c:numCache>
            </c:numRef>
          </c:cat>
          <c:val>
            <c:numRef>
              <c:f>'Table 1'!$C$49:$C$55</c:f>
              <c:numCache>
                <c:formatCode>General</c:formatCode>
                <c:ptCount val="7"/>
                <c:pt idx="0">
                  <c:v>25.45</c:v>
                </c:pt>
                <c:pt idx="1">
                  <c:v>22.73</c:v>
                </c:pt>
                <c:pt idx="2">
                  <c:v>23.96</c:v>
                </c:pt>
                <c:pt idx="3">
                  <c:v>24.72</c:v>
                </c:pt>
                <c:pt idx="4">
                  <c:v>23.47</c:v>
                </c:pt>
                <c:pt idx="5">
                  <c:v>24.57</c:v>
                </c:pt>
                <c:pt idx="6">
                  <c:v>23.93</c:v>
                </c:pt>
              </c:numCache>
            </c:numRef>
          </c:val>
          <c:smooth val="0"/>
          <c:extLst>
            <c:ext xmlns:c16="http://schemas.microsoft.com/office/drawing/2014/chart" uri="{C3380CC4-5D6E-409C-BE32-E72D297353CC}">
              <c16:uniqueId val="{00000001-10D8-2F49-9302-E1C2E0F08644}"/>
            </c:ext>
          </c:extLst>
        </c:ser>
        <c:ser>
          <c:idx val="4"/>
          <c:order val="2"/>
          <c:tx>
            <c:strRef>
              <c:f>'Table 1'!$D$48</c:f>
              <c:strCache>
                <c:ptCount val="1"/>
                <c:pt idx="0">
                  <c:v>Mouse 8</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numRef>
              <c:f>'Table 1'!$A$49:$A$55</c:f>
              <c:numCache>
                <c:formatCode>General</c:formatCode>
                <c:ptCount val="7"/>
                <c:pt idx="0">
                  <c:v>200</c:v>
                </c:pt>
                <c:pt idx="1">
                  <c:v>600</c:v>
                </c:pt>
                <c:pt idx="2">
                  <c:v>1800</c:v>
                </c:pt>
                <c:pt idx="3">
                  <c:v>5400</c:v>
                </c:pt>
                <c:pt idx="4">
                  <c:v>16200</c:v>
                </c:pt>
                <c:pt idx="5">
                  <c:v>48600</c:v>
                </c:pt>
                <c:pt idx="6">
                  <c:v>145800</c:v>
                </c:pt>
              </c:numCache>
            </c:numRef>
          </c:cat>
          <c:val>
            <c:numRef>
              <c:f>'Table 1'!$D$49:$D$55</c:f>
              <c:numCache>
                <c:formatCode>General</c:formatCode>
                <c:ptCount val="7"/>
                <c:pt idx="0">
                  <c:v>85.91</c:v>
                </c:pt>
                <c:pt idx="1">
                  <c:v>86.62</c:v>
                </c:pt>
                <c:pt idx="2">
                  <c:v>53.02</c:v>
                </c:pt>
                <c:pt idx="3">
                  <c:v>35.79</c:v>
                </c:pt>
                <c:pt idx="4">
                  <c:v>27.4</c:v>
                </c:pt>
                <c:pt idx="5">
                  <c:v>23.93</c:v>
                </c:pt>
                <c:pt idx="6">
                  <c:v>23.36</c:v>
                </c:pt>
              </c:numCache>
            </c:numRef>
          </c:val>
          <c:smooth val="0"/>
          <c:extLst>
            <c:ext xmlns:c16="http://schemas.microsoft.com/office/drawing/2014/chart" uri="{C3380CC4-5D6E-409C-BE32-E72D297353CC}">
              <c16:uniqueId val="{00000002-10D8-2F49-9302-E1C2E0F08644}"/>
            </c:ext>
          </c:extLst>
        </c:ser>
        <c:ser>
          <c:idx val="5"/>
          <c:order val="3"/>
          <c:tx>
            <c:strRef>
              <c:f>'Table 1'!$E$48</c:f>
              <c:strCache>
                <c:ptCount val="1"/>
                <c:pt idx="0">
                  <c:v>Normal mouse serum</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numRef>
              <c:f>'Table 1'!$A$49:$A$55</c:f>
              <c:numCache>
                <c:formatCode>General</c:formatCode>
                <c:ptCount val="7"/>
                <c:pt idx="0">
                  <c:v>200</c:v>
                </c:pt>
                <c:pt idx="1">
                  <c:v>600</c:v>
                </c:pt>
                <c:pt idx="2">
                  <c:v>1800</c:v>
                </c:pt>
                <c:pt idx="3">
                  <c:v>5400</c:v>
                </c:pt>
                <c:pt idx="4">
                  <c:v>16200</c:v>
                </c:pt>
                <c:pt idx="5">
                  <c:v>48600</c:v>
                </c:pt>
                <c:pt idx="6">
                  <c:v>145800</c:v>
                </c:pt>
              </c:numCache>
            </c:numRef>
          </c:cat>
          <c:val>
            <c:numRef>
              <c:f>'Table 1'!$E$49:$E$55</c:f>
              <c:numCache>
                <c:formatCode>General</c:formatCode>
                <c:ptCount val="7"/>
                <c:pt idx="0">
                  <c:v>24.64</c:v>
                </c:pt>
                <c:pt idx="1">
                  <c:v>24.71</c:v>
                </c:pt>
                <c:pt idx="2">
                  <c:v>24.33</c:v>
                </c:pt>
                <c:pt idx="3">
                  <c:v>23.54</c:v>
                </c:pt>
                <c:pt idx="4">
                  <c:v>24.13</c:v>
                </c:pt>
                <c:pt idx="5">
                  <c:v>23.72</c:v>
                </c:pt>
                <c:pt idx="6">
                  <c:v>22.91</c:v>
                </c:pt>
              </c:numCache>
            </c:numRef>
          </c:val>
          <c:smooth val="0"/>
          <c:extLst>
            <c:ext xmlns:c16="http://schemas.microsoft.com/office/drawing/2014/chart" uri="{C3380CC4-5D6E-409C-BE32-E72D297353CC}">
              <c16:uniqueId val="{00000003-10D8-2F49-9302-E1C2E0F08644}"/>
            </c:ext>
          </c:extLst>
        </c:ser>
        <c:dLbls>
          <c:showLegendKey val="0"/>
          <c:showVal val="0"/>
          <c:showCatName val="0"/>
          <c:showSerName val="0"/>
          <c:showPercent val="0"/>
          <c:showBubbleSize val="0"/>
        </c:dLbls>
        <c:marker val="1"/>
        <c:smooth val="0"/>
        <c:axId val="590218968"/>
        <c:axId val="590217984"/>
      </c:lineChart>
      <c:catAx>
        <c:axId val="590218968"/>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1200"/>
                  <a:t>Serum dilution (1/x)</a:t>
                </a:r>
              </a:p>
            </c:rich>
          </c:tx>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590217984"/>
        <c:crosses val="autoZero"/>
        <c:auto val="1"/>
        <c:lblAlgn val="ctr"/>
        <c:lblOffset val="100"/>
        <c:noMultiLvlLbl val="0"/>
      </c:catAx>
      <c:valAx>
        <c:axId val="590217984"/>
        <c:scaling>
          <c:orientation val="minMax"/>
        </c:scaling>
        <c:delete val="0"/>
        <c:axPos val="l"/>
        <c:majorGridlines>
          <c:spPr>
            <a:ln w="9525" cap="flat" cmpd="sng" algn="ctr">
              <a:solidFill>
                <a:schemeClr val="tx1">
                  <a:lumMod val="15000"/>
                  <a:lumOff val="85000"/>
                </a:schemeClr>
              </a:solidFill>
              <a:prstDash val="dash"/>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1200"/>
                  <a:t>Mean fluorescent intensity</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590218968"/>
        <c:crosses val="autoZero"/>
        <c:crossBetween val="between"/>
      </c:valAx>
      <c:spPr>
        <a:noFill/>
        <a:ln w="19050">
          <a:solidFill>
            <a:schemeClr val="tx1"/>
          </a:solid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8F8837-3CE8-9247-B95C-990BEF642C4D}" type="datetimeFigureOut">
              <a:rPr lang="en-US" smtClean="0"/>
              <a:t>12/12/18</a:t>
            </a:fld>
            <a:endParaRPr lang="en-US"/>
          </a:p>
        </p:txBody>
      </p:sp>
      <p:sp>
        <p:nvSpPr>
          <p:cNvPr id="4" name="Slide Image Placeholder 3"/>
          <p:cNvSpPr>
            <a:spLocks noGrp="1" noRot="1" noChangeAspect="1"/>
          </p:cNvSpPr>
          <p:nvPr>
            <p:ph type="sldImg" idx="2"/>
          </p:nvPr>
        </p:nvSpPr>
        <p:spPr>
          <a:xfrm>
            <a:off x="2236788" y="1143000"/>
            <a:ext cx="23844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F44F7E-DE5E-AE4E-969A-16070D1E9FB4}" type="slidenum">
              <a:rPr lang="en-US" smtClean="0"/>
              <a:t>‹#›</a:t>
            </a:fld>
            <a:endParaRPr lang="en-US"/>
          </a:p>
        </p:txBody>
      </p:sp>
    </p:spTree>
    <p:extLst>
      <p:ext uri="{BB962C8B-B14F-4D97-AF65-F5344CB8AC3E}">
        <p14:creationId xmlns:p14="http://schemas.microsoft.com/office/powerpoint/2010/main" val="2409134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85AB559-7D76-2F40-AC4B-7B13456A9FDE}" type="datetimeFigureOut">
              <a:rPr lang="en-US" smtClean="0"/>
              <a:t>12/12/18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2655375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5AB559-7D76-2F40-AC4B-7B13456A9FDE}" type="datetimeFigureOut">
              <a:rPr lang="en-US" smtClean="0"/>
              <a:t>12/12/18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1490028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5AB559-7D76-2F40-AC4B-7B13456A9FDE}" type="datetimeFigureOut">
              <a:rPr lang="en-US" smtClean="0"/>
              <a:t>12/12/18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2905870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5AB559-7D76-2F40-AC4B-7B13456A9FDE}" type="datetimeFigureOut">
              <a:rPr lang="en-US" smtClean="0"/>
              <a:t>12/12/18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3759660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5AB559-7D76-2F40-AC4B-7B13456A9FDE}" type="datetimeFigureOut">
              <a:rPr lang="en-US" smtClean="0"/>
              <a:t>12/12/18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2245073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85AB559-7D76-2F40-AC4B-7B13456A9FDE}" type="datetimeFigureOut">
              <a:rPr lang="en-US" smtClean="0"/>
              <a:t>12/12/18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3601883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85AB559-7D76-2F40-AC4B-7B13456A9FDE}" type="datetimeFigureOut">
              <a:rPr lang="en-US" smtClean="0"/>
              <a:t>12/12/18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312356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5AB559-7D76-2F40-AC4B-7B13456A9FDE}" type="datetimeFigureOut">
              <a:rPr lang="en-US" smtClean="0"/>
              <a:t>12/12/18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2998471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5AB559-7D76-2F40-AC4B-7B13456A9FDE}" type="datetimeFigureOut">
              <a:rPr lang="en-US" smtClean="0"/>
              <a:t>12/12/18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2123025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385AB559-7D76-2F40-AC4B-7B13456A9FDE}" type="datetimeFigureOut">
              <a:rPr lang="en-US" smtClean="0"/>
              <a:t>12/12/18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3431032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385AB559-7D76-2F40-AC4B-7B13456A9FDE}" type="datetimeFigureOut">
              <a:rPr lang="en-US" smtClean="0"/>
              <a:t>12/12/18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204F8D0-2FDE-1740-8327-0C0641C98AB4}" type="slidenum">
              <a:rPr lang="en-US" smtClean="0"/>
              <a:t>‹#›</a:t>
            </a:fld>
            <a:endParaRPr lang="en-US"/>
          </a:p>
        </p:txBody>
      </p:sp>
    </p:spTree>
    <p:extLst>
      <p:ext uri="{BB962C8B-B14F-4D97-AF65-F5344CB8AC3E}">
        <p14:creationId xmlns:p14="http://schemas.microsoft.com/office/powerpoint/2010/main" val="3210312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385AB559-7D76-2F40-AC4B-7B13456A9FDE}" type="datetimeFigureOut">
              <a:rPr lang="en-US" smtClean="0"/>
              <a:t>12/12/18</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E204F8D0-2FDE-1740-8327-0C0641C98AB4}" type="slidenum">
              <a:rPr lang="en-US" smtClean="0"/>
              <a:t>‹#›</a:t>
            </a:fld>
            <a:endParaRPr lang="en-US"/>
          </a:p>
        </p:txBody>
      </p:sp>
    </p:spTree>
    <p:extLst>
      <p:ext uri="{BB962C8B-B14F-4D97-AF65-F5344CB8AC3E}">
        <p14:creationId xmlns:p14="http://schemas.microsoft.com/office/powerpoint/2010/main" val="24181934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6.tmp"/><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8.png"/><Relationship Id="rId18" Type="http://schemas.openxmlformats.org/officeDocument/2006/relationships/image" Target="../media/image73.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67.png"/><Relationship Id="rId17" Type="http://schemas.openxmlformats.org/officeDocument/2006/relationships/image" Target="../media/image72.png"/><Relationship Id="rId2" Type="http://schemas.openxmlformats.org/officeDocument/2006/relationships/image" Target="../media/image57.png"/><Relationship Id="rId16"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5" Type="http://schemas.openxmlformats.org/officeDocument/2006/relationships/image" Target="../media/image7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 Id="rId14" Type="http://schemas.openxmlformats.org/officeDocument/2006/relationships/image" Target="../media/image69.png"/></Relationships>
</file>

<file path=ppt/slides/_rels/slide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3" Type="http://schemas.openxmlformats.org/officeDocument/2006/relationships/image" Target="../media/image24.png"/><Relationship Id="rId18" Type="http://schemas.openxmlformats.org/officeDocument/2006/relationships/image" Target="../media/image29.png"/><Relationship Id="rId26" Type="http://schemas.openxmlformats.org/officeDocument/2006/relationships/image" Target="../media/image37.png"/><Relationship Id="rId39" Type="http://schemas.openxmlformats.org/officeDocument/2006/relationships/image" Target="../media/image50.png"/><Relationship Id="rId21" Type="http://schemas.openxmlformats.org/officeDocument/2006/relationships/image" Target="../media/image32.png"/><Relationship Id="rId34" Type="http://schemas.openxmlformats.org/officeDocument/2006/relationships/image" Target="../media/image45.png"/><Relationship Id="rId42" Type="http://schemas.openxmlformats.org/officeDocument/2006/relationships/image" Target="../media/image53.png"/><Relationship Id="rId7" Type="http://schemas.openxmlformats.org/officeDocument/2006/relationships/image" Target="../media/image1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29" Type="http://schemas.openxmlformats.org/officeDocument/2006/relationships/image" Target="../media/image40.png"/><Relationship Id="rId41" Type="http://schemas.openxmlformats.org/officeDocument/2006/relationships/image" Target="../media/image52.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24" Type="http://schemas.openxmlformats.org/officeDocument/2006/relationships/image" Target="../media/image35.png"/><Relationship Id="rId32" Type="http://schemas.openxmlformats.org/officeDocument/2006/relationships/image" Target="../media/image43.png"/><Relationship Id="rId37" Type="http://schemas.openxmlformats.org/officeDocument/2006/relationships/image" Target="../media/image48.png"/><Relationship Id="rId40" Type="http://schemas.openxmlformats.org/officeDocument/2006/relationships/image" Target="../media/image51.pn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image" Target="../media/image34.png"/><Relationship Id="rId28" Type="http://schemas.openxmlformats.org/officeDocument/2006/relationships/image" Target="../media/image39.png"/><Relationship Id="rId36" Type="http://schemas.openxmlformats.org/officeDocument/2006/relationships/image" Target="../media/image47.png"/><Relationship Id="rId10" Type="http://schemas.openxmlformats.org/officeDocument/2006/relationships/image" Target="../media/image21.png"/><Relationship Id="rId19" Type="http://schemas.openxmlformats.org/officeDocument/2006/relationships/image" Target="../media/image30.png"/><Relationship Id="rId31" Type="http://schemas.openxmlformats.org/officeDocument/2006/relationships/image" Target="../media/image42.png"/><Relationship Id="rId44" Type="http://schemas.openxmlformats.org/officeDocument/2006/relationships/image" Target="../media/image55.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 Id="rId27" Type="http://schemas.openxmlformats.org/officeDocument/2006/relationships/image" Target="../media/image38.png"/><Relationship Id="rId30" Type="http://schemas.openxmlformats.org/officeDocument/2006/relationships/image" Target="../media/image41.png"/><Relationship Id="rId35" Type="http://schemas.openxmlformats.org/officeDocument/2006/relationships/image" Target="../media/image46.png"/><Relationship Id="rId43" Type="http://schemas.openxmlformats.org/officeDocument/2006/relationships/image" Target="../media/image54.png"/><Relationship Id="rId8" Type="http://schemas.openxmlformats.org/officeDocument/2006/relationships/image" Target="../media/image19.png"/><Relationship Id="rId3" Type="http://schemas.openxmlformats.org/officeDocument/2006/relationships/image" Target="../media/image14.png"/><Relationship Id="rId12" Type="http://schemas.openxmlformats.org/officeDocument/2006/relationships/image" Target="../media/image23.png"/><Relationship Id="rId17" Type="http://schemas.openxmlformats.org/officeDocument/2006/relationships/image" Target="../media/image28.png"/><Relationship Id="rId25" Type="http://schemas.openxmlformats.org/officeDocument/2006/relationships/image" Target="../media/image36.png"/><Relationship Id="rId33" Type="http://schemas.openxmlformats.org/officeDocument/2006/relationships/image" Target="../media/image44.png"/><Relationship Id="rId38"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FDF91-F26A-A945-851E-5B7920E9997C}"/>
              </a:ext>
            </a:extLst>
          </p:cNvPr>
          <p:cNvSpPr txBox="1"/>
          <p:nvPr/>
        </p:nvSpPr>
        <p:spPr>
          <a:xfrm flipH="1">
            <a:off x="130731" y="176613"/>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S1</a:t>
            </a:r>
          </a:p>
        </p:txBody>
      </p:sp>
      <p:sp>
        <p:nvSpPr>
          <p:cNvPr id="55" name="TextBox 54">
            <a:extLst>
              <a:ext uri="{FF2B5EF4-FFF2-40B4-BE49-F238E27FC236}">
                <a16:creationId xmlns:a16="http://schemas.microsoft.com/office/drawing/2014/main" id="{E9DF857A-EBA0-1B4F-8A6F-DFF6D01F506E}"/>
              </a:ext>
            </a:extLst>
          </p:cNvPr>
          <p:cNvSpPr txBox="1"/>
          <p:nvPr/>
        </p:nvSpPr>
        <p:spPr>
          <a:xfrm flipH="1">
            <a:off x="282895" y="5094768"/>
            <a:ext cx="7206610" cy="461665"/>
          </a:xfrm>
          <a:prstGeom prst="rect">
            <a:avLst/>
          </a:prstGeom>
          <a:noFill/>
        </p:spPr>
        <p:txBody>
          <a:bodyPr wrap="square" rtlCol="0" anchor="t">
            <a:spAutoFit/>
          </a:bodyPr>
          <a:lstStyle/>
          <a:p>
            <a:pPr algn="just"/>
            <a:r>
              <a:rPr lang="en-US" sz="1200" b="1" dirty="0">
                <a:solidFill>
                  <a:srgbClr val="333333"/>
                </a:solidFill>
                <a:latin typeface="Arial" panose="020B0604020202020204" pitchFamily="34" charset="0"/>
                <a:cs typeface="Arial" panose="020B0604020202020204" pitchFamily="34" charset="0"/>
              </a:rPr>
              <a:t>Supplementary Figure S1</a:t>
            </a:r>
            <a:r>
              <a:rPr lang="en-US" sz="1200" dirty="0">
                <a:solidFill>
                  <a:srgbClr val="333333"/>
                </a:solidFill>
                <a:latin typeface="Arial" panose="020B0604020202020204" pitchFamily="34" charset="0"/>
                <a:cs typeface="Arial" panose="020B0604020202020204" pitchFamily="34" charset="0"/>
              </a:rPr>
              <a:t>: Serum titers for five mice immunized with soluble OX40 extracellular domain, as measured by ELISA.</a:t>
            </a:r>
          </a:p>
        </p:txBody>
      </p:sp>
      <p:graphicFrame>
        <p:nvGraphicFramePr>
          <p:cNvPr id="56" name="Chart 55">
            <a:extLst>
              <a:ext uri="{FF2B5EF4-FFF2-40B4-BE49-F238E27FC236}">
                <a16:creationId xmlns:a16="http://schemas.microsoft.com/office/drawing/2014/main" id="{E40E0CD3-D956-41C0-BA54-FBE714075632}"/>
              </a:ext>
            </a:extLst>
          </p:cNvPr>
          <p:cNvGraphicFramePr>
            <a:graphicFrameLocks/>
          </p:cNvGraphicFramePr>
          <p:nvPr>
            <p:extLst>
              <p:ext uri="{D42A27DB-BD31-4B8C-83A1-F6EECF244321}">
                <p14:modId xmlns:p14="http://schemas.microsoft.com/office/powerpoint/2010/main" val="1197274338"/>
              </p:ext>
            </p:extLst>
          </p:nvPr>
        </p:nvGraphicFramePr>
        <p:xfrm>
          <a:off x="587376" y="980845"/>
          <a:ext cx="6369048" cy="386261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50018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FDF91-F26A-A945-851E-5B7920E9997C}"/>
              </a:ext>
            </a:extLst>
          </p:cNvPr>
          <p:cNvSpPr txBox="1"/>
          <p:nvPr/>
        </p:nvSpPr>
        <p:spPr>
          <a:xfrm flipH="1">
            <a:off x="180028" y="159328"/>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S10</a:t>
            </a:r>
          </a:p>
        </p:txBody>
      </p:sp>
      <p:pic>
        <p:nvPicPr>
          <p:cNvPr id="4" name="Picture 3">
            <a:extLst>
              <a:ext uri="{FF2B5EF4-FFF2-40B4-BE49-F238E27FC236}">
                <a16:creationId xmlns:a16="http://schemas.microsoft.com/office/drawing/2014/main" id="{21FEFE56-4B21-FF4E-BE49-8F7A9ABBB3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1792450" y="6041552"/>
            <a:ext cx="4801283" cy="2338335"/>
          </a:xfrm>
          <a:prstGeom prst="rect">
            <a:avLst/>
          </a:prstGeom>
        </p:spPr>
      </p:pic>
      <p:sp>
        <p:nvSpPr>
          <p:cNvPr id="5" name="TextBox 4">
            <a:extLst>
              <a:ext uri="{FF2B5EF4-FFF2-40B4-BE49-F238E27FC236}">
                <a16:creationId xmlns:a16="http://schemas.microsoft.com/office/drawing/2014/main" id="{0522D8F1-3C31-D846-9201-47689944EBC4}"/>
              </a:ext>
            </a:extLst>
          </p:cNvPr>
          <p:cNvSpPr txBox="1"/>
          <p:nvPr/>
        </p:nvSpPr>
        <p:spPr>
          <a:xfrm rot="16200000">
            <a:off x="1327836" y="2835503"/>
            <a:ext cx="3911648" cy="276999"/>
          </a:xfrm>
          <a:prstGeom prst="rect">
            <a:avLst/>
          </a:prstGeom>
          <a:noFill/>
        </p:spPr>
        <p:txBody>
          <a:bodyPr wrap="none" rtlCol="0">
            <a:spAutoFit/>
          </a:bodyPr>
          <a:lstStyle/>
          <a:p>
            <a:r>
              <a:rPr lang="en-US" sz="1200" dirty="0">
                <a:solidFill>
                  <a:srgbClr val="FF6000"/>
                </a:solidFill>
                <a:latin typeface="Arial" panose="020B0604020202020204" pitchFamily="34" charset="0"/>
                <a:cs typeface="Arial" panose="020B0604020202020204" pitchFamily="34" charset="0"/>
              </a:rPr>
              <a:t>tOX40.24 (●)</a:t>
            </a:r>
            <a:r>
              <a:rPr lang="en-US" sz="1200" dirty="0">
                <a:latin typeface="Arial" panose="020B0604020202020204" pitchFamily="34" charset="0"/>
                <a:cs typeface="Arial" panose="020B0604020202020204" pitchFamily="34" charset="0"/>
              </a:rPr>
              <a:t>, </a:t>
            </a:r>
            <a:r>
              <a:rPr lang="en-US" sz="1200" dirty="0">
                <a:solidFill>
                  <a:srgbClr val="A00000"/>
                </a:solidFill>
                <a:latin typeface="Arial" panose="020B0604020202020204" pitchFamily="34" charset="0"/>
                <a:cs typeface="Arial" panose="020B0604020202020204" pitchFamily="34" charset="0"/>
              </a:rPr>
              <a:t>tOX40.4 (●)</a:t>
            </a:r>
            <a:r>
              <a:rPr lang="en-US" sz="1200" dirty="0">
                <a:latin typeface="Arial" panose="020B0604020202020204" pitchFamily="34" charset="0"/>
                <a:cs typeface="Arial" panose="020B0604020202020204" pitchFamily="34" charset="0"/>
              </a:rPr>
              <a:t>, </a:t>
            </a:r>
            <a:r>
              <a:rPr lang="en-US" sz="1200" dirty="0">
                <a:solidFill>
                  <a:srgbClr val="FF0C0C"/>
                </a:solidFill>
                <a:latin typeface="Arial" panose="020B0604020202020204" pitchFamily="34" charset="0"/>
                <a:cs typeface="Arial" panose="020B0604020202020204" pitchFamily="34" charset="0"/>
              </a:rPr>
              <a:t>tOX40.31 (●)</a:t>
            </a:r>
            <a:r>
              <a:rPr lang="en-US" sz="1200" dirty="0">
                <a:latin typeface="Arial" panose="020B0604020202020204" pitchFamily="34" charset="0"/>
                <a:cs typeface="Arial" panose="020B0604020202020204" pitchFamily="34" charset="0"/>
              </a:rPr>
              <a:t>, </a:t>
            </a:r>
            <a:r>
              <a:rPr lang="en-US" sz="1200" dirty="0">
                <a:solidFill>
                  <a:srgbClr val="CD0162"/>
                </a:solidFill>
                <a:latin typeface="Arial" panose="020B0604020202020204" pitchFamily="34" charset="0"/>
                <a:cs typeface="Arial" panose="020B0604020202020204" pitchFamily="34" charset="0"/>
              </a:rPr>
              <a:t>tOX40.41 (■)</a:t>
            </a:r>
          </a:p>
        </p:txBody>
      </p:sp>
      <p:sp>
        <p:nvSpPr>
          <p:cNvPr id="6" name="TextBox 5">
            <a:extLst>
              <a:ext uri="{FF2B5EF4-FFF2-40B4-BE49-F238E27FC236}">
                <a16:creationId xmlns:a16="http://schemas.microsoft.com/office/drawing/2014/main" id="{C03A4CF7-98BE-3041-A775-A2AD0AD539A1}"/>
              </a:ext>
            </a:extLst>
          </p:cNvPr>
          <p:cNvSpPr txBox="1"/>
          <p:nvPr/>
        </p:nvSpPr>
        <p:spPr>
          <a:xfrm rot="16200000">
            <a:off x="1464073" y="2711899"/>
            <a:ext cx="4126451" cy="276999"/>
          </a:xfrm>
          <a:prstGeom prst="rect">
            <a:avLst/>
          </a:prstGeom>
          <a:noFill/>
        </p:spPr>
        <p:txBody>
          <a:bodyPr wrap="none" rtlCol="0">
            <a:spAutoFit/>
          </a:bodyPr>
          <a:lstStyle/>
          <a:p>
            <a:r>
              <a:rPr lang="en-US" sz="1200" dirty="0">
                <a:solidFill>
                  <a:srgbClr val="A8824A"/>
                </a:solidFill>
                <a:latin typeface="Arial" panose="020B0604020202020204" pitchFamily="34" charset="0"/>
                <a:cs typeface="Arial" panose="020B0604020202020204" pitchFamily="34" charset="0"/>
              </a:rPr>
              <a:t>tOX40.22 (●)</a:t>
            </a:r>
            <a:r>
              <a:rPr lang="en-US" sz="1200" dirty="0">
                <a:latin typeface="Arial" panose="020B0604020202020204" pitchFamily="34" charset="0"/>
                <a:cs typeface="Arial" panose="020B0604020202020204" pitchFamily="34" charset="0"/>
              </a:rPr>
              <a:t>, </a:t>
            </a:r>
            <a:r>
              <a:rPr lang="en-US" sz="1200" dirty="0" err="1">
                <a:solidFill>
                  <a:srgbClr val="800080"/>
                </a:solidFill>
                <a:latin typeface="Arial" panose="020B0604020202020204" pitchFamily="34" charset="0"/>
                <a:cs typeface="Arial" panose="020B0604020202020204" pitchFamily="34" charset="0"/>
              </a:rPr>
              <a:t>pogalizumab</a:t>
            </a:r>
            <a:r>
              <a:rPr lang="en-US" sz="1200" dirty="0">
                <a:solidFill>
                  <a:srgbClr val="800080"/>
                </a:solidFill>
                <a:latin typeface="Arial" panose="020B0604020202020204" pitchFamily="34" charset="0"/>
                <a:cs typeface="Arial" panose="020B0604020202020204" pitchFamily="34" charset="0"/>
              </a:rPr>
              <a:t> benchmark (●)</a:t>
            </a:r>
            <a:r>
              <a:rPr lang="en-US" sz="1200" dirty="0">
                <a:latin typeface="Arial" panose="020B0604020202020204" pitchFamily="34" charset="0"/>
                <a:cs typeface="Arial" panose="020B0604020202020204" pitchFamily="34" charset="0"/>
              </a:rPr>
              <a:t>, </a:t>
            </a:r>
            <a:r>
              <a:rPr lang="en-US" sz="1200" dirty="0">
                <a:solidFill>
                  <a:srgbClr val="6B6B6B"/>
                </a:solidFill>
                <a:latin typeface="Arial" panose="020B0604020202020204" pitchFamily="34" charset="0"/>
                <a:cs typeface="Arial" panose="020B0604020202020204" pitchFamily="34" charset="0"/>
              </a:rPr>
              <a:t>tOX40.23 (●)</a:t>
            </a:r>
          </a:p>
        </p:txBody>
      </p:sp>
      <p:sp>
        <p:nvSpPr>
          <p:cNvPr id="7" name="TextBox 6">
            <a:extLst>
              <a:ext uri="{FF2B5EF4-FFF2-40B4-BE49-F238E27FC236}">
                <a16:creationId xmlns:a16="http://schemas.microsoft.com/office/drawing/2014/main" id="{AA453767-28E0-4F45-9CBB-1A8F84FD3859}"/>
              </a:ext>
            </a:extLst>
          </p:cNvPr>
          <p:cNvSpPr txBox="1"/>
          <p:nvPr/>
        </p:nvSpPr>
        <p:spPr>
          <a:xfrm rot="16200000">
            <a:off x="698177" y="1664698"/>
            <a:ext cx="6194559" cy="304699"/>
          </a:xfrm>
          <a:prstGeom prst="rect">
            <a:avLst/>
          </a:prstGeom>
          <a:noFill/>
        </p:spPr>
        <p:txBody>
          <a:bodyPr wrap="square" rtlCol="0">
            <a:spAutoFit/>
          </a:bodyPr>
          <a:lstStyle/>
          <a:p>
            <a:r>
              <a:rPr lang="en-US" sz="1200" dirty="0">
                <a:solidFill>
                  <a:srgbClr val="888811"/>
                </a:solidFill>
                <a:latin typeface="Arial" panose="020B0604020202020204" pitchFamily="34" charset="0"/>
                <a:cs typeface="Arial" panose="020B0604020202020204" pitchFamily="34" charset="0"/>
              </a:rPr>
              <a:t>tOX40.54 (■)</a:t>
            </a:r>
            <a:r>
              <a:rPr lang="en-US" sz="1200" dirty="0">
                <a:latin typeface="Arial" panose="020B0604020202020204" pitchFamily="34" charset="0"/>
                <a:cs typeface="Arial" panose="020B0604020202020204" pitchFamily="34" charset="0"/>
              </a:rPr>
              <a:t>, </a:t>
            </a:r>
            <a:r>
              <a:rPr lang="en-US" sz="1200" dirty="0">
                <a:solidFill>
                  <a:srgbClr val="077E97"/>
                </a:solidFill>
                <a:latin typeface="Arial" panose="020B0604020202020204" pitchFamily="34" charset="0"/>
                <a:cs typeface="Arial" panose="020B0604020202020204" pitchFamily="34" charset="0"/>
              </a:rPr>
              <a:t>tOX40.50 (■)</a:t>
            </a:r>
            <a:r>
              <a:rPr lang="en-US" sz="1200" dirty="0">
                <a:latin typeface="Arial" panose="020B0604020202020204" pitchFamily="34" charset="0"/>
                <a:cs typeface="Arial" panose="020B0604020202020204" pitchFamily="34" charset="0"/>
              </a:rPr>
              <a:t>, </a:t>
            </a:r>
            <a:r>
              <a:rPr lang="en-US" sz="1200" dirty="0">
                <a:solidFill>
                  <a:srgbClr val="9C0000"/>
                </a:solidFill>
                <a:latin typeface="Arial" panose="020B0604020202020204" pitchFamily="34" charset="0"/>
                <a:cs typeface="Arial" panose="020B0604020202020204" pitchFamily="34" charset="0"/>
              </a:rPr>
              <a:t>tOX40.37 (■)</a:t>
            </a:r>
            <a:r>
              <a:rPr lang="en-US" sz="1200" dirty="0">
                <a:latin typeface="Arial" panose="020B0604020202020204" pitchFamily="34" charset="0"/>
                <a:cs typeface="Arial" panose="020B0604020202020204" pitchFamily="34" charset="0"/>
              </a:rPr>
              <a:t> </a:t>
            </a:r>
            <a:r>
              <a:rPr lang="en-US" sz="1200" dirty="0">
                <a:solidFill>
                  <a:srgbClr val="007F00"/>
                </a:solidFill>
                <a:latin typeface="Arial" panose="020B0604020202020204" pitchFamily="34" charset="0"/>
                <a:cs typeface="Arial" panose="020B0604020202020204" pitchFamily="34" charset="0"/>
              </a:rPr>
              <a:t>tOX40.39 (■)</a:t>
            </a:r>
            <a:r>
              <a:rPr lang="en-US" sz="1200" dirty="0">
                <a:latin typeface="Arial" panose="020B0604020202020204" pitchFamily="34" charset="0"/>
                <a:cs typeface="Arial" panose="020B0604020202020204" pitchFamily="34" charset="0"/>
              </a:rPr>
              <a:t>, </a:t>
            </a:r>
            <a:r>
              <a:rPr lang="en-US" sz="1200" dirty="0">
                <a:solidFill>
                  <a:srgbClr val="0000FF"/>
                </a:solidFill>
                <a:latin typeface="Arial" panose="020B0604020202020204" pitchFamily="34" charset="0"/>
                <a:cs typeface="Arial" panose="020B0604020202020204" pitchFamily="34" charset="0"/>
              </a:rPr>
              <a:t>tOX40.40 (■)</a:t>
            </a:r>
          </a:p>
        </p:txBody>
      </p:sp>
      <p:sp>
        <p:nvSpPr>
          <p:cNvPr id="8" name="TextBox 7">
            <a:extLst>
              <a:ext uri="{FF2B5EF4-FFF2-40B4-BE49-F238E27FC236}">
                <a16:creationId xmlns:a16="http://schemas.microsoft.com/office/drawing/2014/main" id="{A3D68ACC-F86A-7E4D-8013-FF18E755B743}"/>
              </a:ext>
            </a:extLst>
          </p:cNvPr>
          <p:cNvSpPr txBox="1"/>
          <p:nvPr/>
        </p:nvSpPr>
        <p:spPr>
          <a:xfrm rot="16200000">
            <a:off x="3502036" y="4253954"/>
            <a:ext cx="1072730" cy="276999"/>
          </a:xfrm>
          <a:prstGeom prst="rect">
            <a:avLst/>
          </a:prstGeom>
          <a:noFill/>
        </p:spPr>
        <p:txBody>
          <a:bodyPr wrap="none" rtlCol="0">
            <a:spAutoFit/>
          </a:bodyPr>
          <a:lstStyle/>
          <a:p>
            <a:r>
              <a:rPr lang="en-US" sz="1200" dirty="0">
                <a:solidFill>
                  <a:srgbClr val="0606C1"/>
                </a:solidFill>
                <a:latin typeface="Arial" panose="020B0604020202020204" pitchFamily="34" charset="0"/>
                <a:cs typeface="Arial" panose="020B0604020202020204" pitchFamily="34" charset="0"/>
              </a:rPr>
              <a:t>tOX40.19 (●)</a:t>
            </a:r>
          </a:p>
        </p:txBody>
      </p:sp>
      <p:sp>
        <p:nvSpPr>
          <p:cNvPr id="9" name="TextBox 8">
            <a:extLst>
              <a:ext uri="{FF2B5EF4-FFF2-40B4-BE49-F238E27FC236}">
                <a16:creationId xmlns:a16="http://schemas.microsoft.com/office/drawing/2014/main" id="{F5A046D3-CA51-1941-942C-DE39912EDFC9}"/>
              </a:ext>
            </a:extLst>
          </p:cNvPr>
          <p:cNvSpPr txBox="1"/>
          <p:nvPr/>
        </p:nvSpPr>
        <p:spPr>
          <a:xfrm rot="16200000">
            <a:off x="3219061" y="3766642"/>
            <a:ext cx="2047355" cy="276999"/>
          </a:xfrm>
          <a:prstGeom prst="rect">
            <a:avLst/>
          </a:prstGeom>
          <a:noFill/>
        </p:spPr>
        <p:txBody>
          <a:bodyPr wrap="none" rtlCol="0">
            <a:spAutoFit/>
          </a:bodyPr>
          <a:lstStyle/>
          <a:p>
            <a:r>
              <a:rPr lang="en-US" sz="1200" dirty="0">
                <a:solidFill>
                  <a:srgbClr val="007E00"/>
                </a:solidFill>
                <a:latin typeface="Arial" panose="020B0604020202020204" pitchFamily="34" charset="0"/>
                <a:cs typeface="Arial" panose="020B0604020202020204" pitchFamily="34" charset="0"/>
              </a:rPr>
              <a:t>tOX40.15 (●)</a:t>
            </a:r>
            <a:r>
              <a:rPr lang="en-US" sz="1200" dirty="0">
                <a:latin typeface="Arial" panose="020B0604020202020204" pitchFamily="34" charset="0"/>
                <a:cs typeface="Arial" panose="020B0604020202020204" pitchFamily="34" charset="0"/>
              </a:rPr>
              <a:t>, tOX40.35 (●)</a:t>
            </a:r>
          </a:p>
        </p:txBody>
      </p:sp>
      <p:sp>
        <p:nvSpPr>
          <p:cNvPr id="10" name="TextBox 9">
            <a:extLst>
              <a:ext uri="{FF2B5EF4-FFF2-40B4-BE49-F238E27FC236}">
                <a16:creationId xmlns:a16="http://schemas.microsoft.com/office/drawing/2014/main" id="{069CC716-D3FA-A640-9868-C4BB5CD57C23}"/>
              </a:ext>
            </a:extLst>
          </p:cNvPr>
          <p:cNvSpPr txBox="1"/>
          <p:nvPr/>
        </p:nvSpPr>
        <p:spPr>
          <a:xfrm rot="16200000">
            <a:off x="3918766" y="4238760"/>
            <a:ext cx="1072730" cy="276999"/>
          </a:xfrm>
          <a:prstGeom prst="rect">
            <a:avLst/>
          </a:prstGeom>
          <a:noFill/>
        </p:spPr>
        <p:txBody>
          <a:bodyPr wrap="none" rtlCol="0">
            <a:spAutoFit/>
          </a:bodyPr>
          <a:lstStyle/>
          <a:p>
            <a:r>
              <a:rPr lang="en-US" sz="1200" dirty="0">
                <a:solidFill>
                  <a:srgbClr val="FF0000"/>
                </a:solidFill>
                <a:latin typeface="Arial" panose="020B0604020202020204" pitchFamily="34" charset="0"/>
                <a:cs typeface="Arial" panose="020B0604020202020204" pitchFamily="34" charset="0"/>
              </a:rPr>
              <a:t>tOX40.42 (■)</a:t>
            </a:r>
          </a:p>
        </p:txBody>
      </p:sp>
      <p:sp>
        <p:nvSpPr>
          <p:cNvPr id="11" name="TextBox 10">
            <a:extLst>
              <a:ext uri="{FF2B5EF4-FFF2-40B4-BE49-F238E27FC236}">
                <a16:creationId xmlns:a16="http://schemas.microsoft.com/office/drawing/2014/main" id="{2E91AD70-9081-B340-BD66-56C7182D8982}"/>
              </a:ext>
            </a:extLst>
          </p:cNvPr>
          <p:cNvSpPr txBox="1"/>
          <p:nvPr/>
        </p:nvSpPr>
        <p:spPr>
          <a:xfrm rot="16200000">
            <a:off x="4163945" y="4238759"/>
            <a:ext cx="1072730" cy="276999"/>
          </a:xfrm>
          <a:prstGeom prst="rect">
            <a:avLst/>
          </a:prstGeom>
          <a:noFill/>
        </p:spPr>
        <p:txBody>
          <a:bodyPr wrap="none" rtlCol="0">
            <a:spAutoFit/>
          </a:bodyPr>
          <a:lstStyle/>
          <a:p>
            <a:r>
              <a:rPr lang="en-US" sz="1200" dirty="0">
                <a:solidFill>
                  <a:srgbClr val="1573D0"/>
                </a:solidFill>
                <a:latin typeface="Arial" panose="020B0604020202020204" pitchFamily="34" charset="0"/>
                <a:cs typeface="Arial" panose="020B0604020202020204" pitchFamily="34" charset="0"/>
              </a:rPr>
              <a:t>tOX40.21 (●)</a:t>
            </a:r>
          </a:p>
        </p:txBody>
      </p:sp>
      <p:sp>
        <p:nvSpPr>
          <p:cNvPr id="12" name="TextBox 11">
            <a:extLst>
              <a:ext uri="{FF2B5EF4-FFF2-40B4-BE49-F238E27FC236}">
                <a16:creationId xmlns:a16="http://schemas.microsoft.com/office/drawing/2014/main" id="{F98541B8-2630-2B4E-B8BD-DCC3C8B5D4D5}"/>
              </a:ext>
            </a:extLst>
          </p:cNvPr>
          <p:cNvSpPr txBox="1"/>
          <p:nvPr/>
        </p:nvSpPr>
        <p:spPr>
          <a:xfrm rot="16200000">
            <a:off x="2228521" y="7227308"/>
            <a:ext cx="6453949"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Concentration (ug/mL)</a:t>
            </a:r>
          </a:p>
        </p:txBody>
      </p:sp>
      <p:sp>
        <p:nvSpPr>
          <p:cNvPr id="13" name="TextBox 12">
            <a:extLst>
              <a:ext uri="{FF2B5EF4-FFF2-40B4-BE49-F238E27FC236}">
                <a16:creationId xmlns:a16="http://schemas.microsoft.com/office/drawing/2014/main" id="{52F966E9-4883-1745-A566-A72BE63F3DA1}"/>
              </a:ext>
            </a:extLst>
          </p:cNvPr>
          <p:cNvSpPr txBox="1"/>
          <p:nvPr/>
        </p:nvSpPr>
        <p:spPr>
          <a:xfrm rot="10800000">
            <a:off x="2555401" y="9580145"/>
            <a:ext cx="3004687" cy="307777"/>
          </a:xfrm>
          <a:prstGeom prst="rect">
            <a:avLst/>
          </a:prstGeom>
          <a:noFill/>
        </p:spPr>
        <p:txBody>
          <a:bodyPr wrap="square" rtlCol="0">
            <a:spAutoFit/>
          </a:bodyPr>
          <a:lstStyle/>
          <a:p>
            <a:pPr algn="ctr"/>
            <a:r>
              <a:rPr lang="en-US" sz="1400" dirty="0">
                <a:latin typeface="Arial" panose="020B0604020202020204" pitchFamily="34" charset="0"/>
                <a:cs typeface="Arial" panose="020B0604020202020204" pitchFamily="34" charset="0"/>
              </a:rPr>
              <a:t>RLU (relative light units)</a:t>
            </a:r>
          </a:p>
        </p:txBody>
      </p:sp>
      <p:sp>
        <p:nvSpPr>
          <p:cNvPr id="14" name="TextBox 13">
            <a:extLst>
              <a:ext uri="{FF2B5EF4-FFF2-40B4-BE49-F238E27FC236}">
                <a16:creationId xmlns:a16="http://schemas.microsoft.com/office/drawing/2014/main" id="{4FF08250-D3A0-164C-9C5D-A3A5E2346E21}"/>
              </a:ext>
            </a:extLst>
          </p:cNvPr>
          <p:cNvSpPr txBox="1"/>
          <p:nvPr/>
        </p:nvSpPr>
        <p:spPr>
          <a:xfrm rot="16200000" flipH="1">
            <a:off x="4332163" y="6424091"/>
            <a:ext cx="4582242" cy="1354217"/>
          </a:xfrm>
          <a:prstGeom prst="rect">
            <a:avLst/>
          </a:prstGeom>
          <a:noFill/>
        </p:spPr>
        <p:txBody>
          <a:bodyPr wrap="square" rtlCol="0" anchor="t">
            <a:spAutoFit/>
          </a:bodyPr>
          <a:lstStyle/>
          <a:p>
            <a:pPr algn="just">
              <a:spcBef>
                <a:spcPts val="600"/>
              </a:spcBef>
              <a:spcAft>
                <a:spcPts val="600"/>
              </a:spcAft>
            </a:pPr>
            <a:r>
              <a:rPr lang="en-US" sz="1200" b="1" dirty="0">
                <a:solidFill>
                  <a:srgbClr val="333333"/>
                </a:solidFill>
                <a:latin typeface="Arial" panose="020B0604020202020204" pitchFamily="34" charset="0"/>
                <a:cs typeface="Arial" panose="020B0604020202020204" pitchFamily="34" charset="0"/>
              </a:rPr>
              <a:t>Supplementary Figure S10</a:t>
            </a:r>
            <a:r>
              <a:rPr lang="en-US" sz="1200" dirty="0">
                <a:solidFill>
                  <a:srgbClr val="333333"/>
                </a:solidFill>
                <a:latin typeface="Arial" panose="020B0604020202020204" pitchFamily="34" charset="0"/>
                <a:cs typeface="Arial" panose="020B0604020202020204" pitchFamily="34" charset="0"/>
              </a:rPr>
              <a:t>: Assessment of OX40 agonism by candidate </a:t>
            </a:r>
            <a:r>
              <a:rPr lang="en-US" sz="1200" dirty="0" err="1">
                <a:solidFill>
                  <a:srgbClr val="333333"/>
                </a:solidFill>
                <a:latin typeface="Arial" panose="020B0604020202020204" pitchFamily="34" charset="0"/>
                <a:cs typeface="Arial" panose="020B0604020202020204" pitchFamily="34" charset="0"/>
              </a:rPr>
              <a:t>mAbs</a:t>
            </a:r>
            <a:r>
              <a:rPr lang="en-US" sz="1200" dirty="0">
                <a:solidFill>
                  <a:srgbClr val="333333"/>
                </a:solidFill>
                <a:latin typeface="Arial" panose="020B0604020202020204" pitchFamily="34" charset="0"/>
                <a:cs typeface="Arial" panose="020B0604020202020204" pitchFamily="34" charset="0"/>
              </a:rPr>
              <a:t>, using a Promega </a:t>
            </a:r>
            <a:r>
              <a:rPr lang="en-US" sz="1200" i="1" dirty="0">
                <a:solidFill>
                  <a:srgbClr val="333333"/>
                </a:solidFill>
                <a:latin typeface="Arial" panose="020B0604020202020204" pitchFamily="34" charset="0"/>
                <a:cs typeface="Arial" panose="020B0604020202020204" pitchFamily="34" charset="0"/>
              </a:rPr>
              <a:t>in vitro </a:t>
            </a:r>
            <a:r>
              <a:rPr lang="en-US" sz="1200" dirty="0">
                <a:solidFill>
                  <a:srgbClr val="333333"/>
                </a:solidFill>
                <a:latin typeface="Arial" panose="020B0604020202020204" pitchFamily="34" charset="0"/>
                <a:cs typeface="Arial" panose="020B0604020202020204" pitchFamily="34" charset="0"/>
              </a:rPr>
              <a:t>cell assay. Agonism is detected by luminescence, or relative light units (RLU), across a dilution series of each </a:t>
            </a:r>
            <a:r>
              <a:rPr lang="en-US" sz="1200" dirty="0" err="1">
                <a:solidFill>
                  <a:srgbClr val="333333"/>
                </a:solidFill>
                <a:latin typeface="Arial" panose="020B0604020202020204" pitchFamily="34" charset="0"/>
                <a:cs typeface="Arial" panose="020B0604020202020204" pitchFamily="34" charset="0"/>
              </a:rPr>
              <a:t>mAb</a:t>
            </a:r>
            <a:r>
              <a:rPr lang="en-US" sz="1200" dirty="0">
                <a:solidFill>
                  <a:srgbClr val="333333"/>
                </a:solidFill>
                <a:latin typeface="Arial" panose="020B0604020202020204" pitchFamily="34" charset="0"/>
                <a:cs typeface="Arial" panose="020B0604020202020204" pitchFamily="34" charset="0"/>
              </a:rPr>
              <a:t>. </a:t>
            </a:r>
            <a:r>
              <a:rPr lang="en-US" sz="1200" dirty="0" err="1">
                <a:solidFill>
                  <a:srgbClr val="333333"/>
                </a:solidFill>
                <a:latin typeface="Arial" panose="020B0604020202020204" pitchFamily="34" charset="0"/>
                <a:cs typeface="Arial" panose="020B0604020202020204" pitchFamily="34" charset="0"/>
              </a:rPr>
              <a:t>Pogalizumab</a:t>
            </a:r>
            <a:r>
              <a:rPr lang="en-US" sz="1200" dirty="0">
                <a:solidFill>
                  <a:srgbClr val="333333"/>
                </a:solidFill>
                <a:latin typeface="Arial" panose="020B0604020202020204" pitchFamily="34" charset="0"/>
                <a:cs typeface="Arial" panose="020B0604020202020204" pitchFamily="34" charset="0"/>
              </a:rPr>
              <a:t> is provided as a positive control reference (benchmark).</a:t>
            </a:r>
          </a:p>
          <a:p>
            <a:pPr algn="just">
              <a:spcBef>
                <a:spcPts val="600"/>
              </a:spcBef>
              <a:spcAft>
                <a:spcPts val="600"/>
              </a:spcAft>
            </a:pPr>
            <a:endParaRPr lang="en-US" sz="1200" dirty="0">
              <a:solidFill>
                <a:srgbClr val="3333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4751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68">
            <a:extLst>
              <a:ext uri="{FF2B5EF4-FFF2-40B4-BE49-F238E27FC236}">
                <a16:creationId xmlns:a16="http://schemas.microsoft.com/office/drawing/2014/main" id="{09DC0BF5-9C1B-D84A-888E-6FDC86BB6AA0}"/>
              </a:ext>
            </a:extLst>
          </p:cNvPr>
          <p:cNvPicPr>
            <a:picLocks noChangeAspect="1"/>
          </p:cNvPicPr>
          <p:nvPr/>
        </p:nvPicPr>
        <p:blipFill rotWithShape="1">
          <a:blip r:embed="rId2"/>
          <a:srcRect l="7052" t="17864" r="10296" b="4584"/>
          <a:stretch/>
        </p:blipFill>
        <p:spPr>
          <a:xfrm>
            <a:off x="5451151" y="2404895"/>
            <a:ext cx="1956926" cy="1107257"/>
          </a:xfrm>
          <a:prstGeom prst="rect">
            <a:avLst/>
          </a:prstGeom>
        </p:spPr>
      </p:pic>
      <p:sp>
        <p:nvSpPr>
          <p:cNvPr id="2" name="TextBox 1">
            <a:extLst>
              <a:ext uri="{FF2B5EF4-FFF2-40B4-BE49-F238E27FC236}">
                <a16:creationId xmlns:a16="http://schemas.microsoft.com/office/drawing/2014/main" id="{FFAFDF91-F26A-A945-851E-5B7920E9997C}"/>
              </a:ext>
            </a:extLst>
          </p:cNvPr>
          <p:cNvSpPr txBox="1"/>
          <p:nvPr/>
        </p:nvSpPr>
        <p:spPr>
          <a:xfrm flipH="1">
            <a:off x="85602" y="125016"/>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S11</a:t>
            </a:r>
          </a:p>
        </p:txBody>
      </p:sp>
      <p:pic>
        <p:nvPicPr>
          <p:cNvPr id="4" name="Picture 3">
            <a:extLst>
              <a:ext uri="{FF2B5EF4-FFF2-40B4-BE49-F238E27FC236}">
                <a16:creationId xmlns:a16="http://schemas.microsoft.com/office/drawing/2014/main" id="{E168BC2F-C0AC-F24F-A1C2-5AD1988EC2C5}"/>
              </a:ext>
            </a:extLst>
          </p:cNvPr>
          <p:cNvPicPr>
            <a:picLocks noChangeAspect="1"/>
          </p:cNvPicPr>
          <p:nvPr/>
        </p:nvPicPr>
        <p:blipFill rotWithShape="1">
          <a:blip r:embed="rId3"/>
          <a:srcRect t="6311"/>
          <a:stretch/>
        </p:blipFill>
        <p:spPr>
          <a:xfrm>
            <a:off x="22244" y="909055"/>
            <a:ext cx="1760063" cy="994364"/>
          </a:xfrm>
          <a:prstGeom prst="rect">
            <a:avLst/>
          </a:prstGeom>
        </p:spPr>
      </p:pic>
      <p:pic>
        <p:nvPicPr>
          <p:cNvPr id="6" name="Picture 5">
            <a:extLst>
              <a:ext uri="{FF2B5EF4-FFF2-40B4-BE49-F238E27FC236}">
                <a16:creationId xmlns:a16="http://schemas.microsoft.com/office/drawing/2014/main" id="{F9EE586A-E75F-5F4F-87B2-A42B9BF3F70D}"/>
              </a:ext>
            </a:extLst>
          </p:cNvPr>
          <p:cNvPicPr>
            <a:picLocks noChangeAspect="1"/>
          </p:cNvPicPr>
          <p:nvPr/>
        </p:nvPicPr>
        <p:blipFill rotWithShape="1">
          <a:blip r:embed="rId4"/>
          <a:srcRect t="7771"/>
          <a:stretch/>
        </p:blipFill>
        <p:spPr>
          <a:xfrm>
            <a:off x="1845551" y="909055"/>
            <a:ext cx="1760064" cy="978865"/>
          </a:xfrm>
          <a:prstGeom prst="rect">
            <a:avLst/>
          </a:prstGeom>
        </p:spPr>
      </p:pic>
      <p:pic>
        <p:nvPicPr>
          <p:cNvPr id="8" name="Picture 7">
            <a:extLst>
              <a:ext uri="{FF2B5EF4-FFF2-40B4-BE49-F238E27FC236}">
                <a16:creationId xmlns:a16="http://schemas.microsoft.com/office/drawing/2014/main" id="{0F46010E-D0A8-784B-9B18-72B4DF6F7E25}"/>
              </a:ext>
            </a:extLst>
          </p:cNvPr>
          <p:cNvPicPr>
            <a:picLocks noChangeAspect="1"/>
          </p:cNvPicPr>
          <p:nvPr/>
        </p:nvPicPr>
        <p:blipFill rotWithShape="1">
          <a:blip r:embed="rId5"/>
          <a:srcRect t="9907"/>
          <a:stretch/>
        </p:blipFill>
        <p:spPr>
          <a:xfrm>
            <a:off x="3660304" y="909055"/>
            <a:ext cx="1820068" cy="988800"/>
          </a:xfrm>
          <a:prstGeom prst="rect">
            <a:avLst/>
          </a:prstGeom>
        </p:spPr>
      </p:pic>
      <p:pic>
        <p:nvPicPr>
          <p:cNvPr id="10" name="Picture 9">
            <a:extLst>
              <a:ext uri="{FF2B5EF4-FFF2-40B4-BE49-F238E27FC236}">
                <a16:creationId xmlns:a16="http://schemas.microsoft.com/office/drawing/2014/main" id="{4EE8015F-D3C7-F043-B662-E180739E2135}"/>
              </a:ext>
            </a:extLst>
          </p:cNvPr>
          <p:cNvPicPr>
            <a:picLocks noChangeAspect="1"/>
          </p:cNvPicPr>
          <p:nvPr/>
        </p:nvPicPr>
        <p:blipFill rotWithShape="1">
          <a:blip r:embed="rId6"/>
          <a:srcRect t="8052" b="-1"/>
          <a:stretch/>
        </p:blipFill>
        <p:spPr>
          <a:xfrm>
            <a:off x="5421620" y="873205"/>
            <a:ext cx="1820067" cy="1009152"/>
          </a:xfrm>
          <a:prstGeom prst="rect">
            <a:avLst/>
          </a:prstGeom>
        </p:spPr>
      </p:pic>
      <p:pic>
        <p:nvPicPr>
          <p:cNvPr id="12" name="Picture 11">
            <a:extLst>
              <a:ext uri="{FF2B5EF4-FFF2-40B4-BE49-F238E27FC236}">
                <a16:creationId xmlns:a16="http://schemas.microsoft.com/office/drawing/2014/main" id="{58D308FE-62FF-DD4E-BA6B-0C01D459ACDA}"/>
              </a:ext>
            </a:extLst>
          </p:cNvPr>
          <p:cNvPicPr>
            <a:picLocks noChangeAspect="1"/>
          </p:cNvPicPr>
          <p:nvPr/>
        </p:nvPicPr>
        <p:blipFill rotWithShape="1">
          <a:blip r:embed="rId7"/>
          <a:srcRect t="8341"/>
          <a:stretch/>
        </p:blipFill>
        <p:spPr>
          <a:xfrm>
            <a:off x="1897172" y="2462447"/>
            <a:ext cx="1799057" cy="994364"/>
          </a:xfrm>
          <a:prstGeom prst="rect">
            <a:avLst/>
          </a:prstGeom>
        </p:spPr>
      </p:pic>
      <p:pic>
        <p:nvPicPr>
          <p:cNvPr id="14" name="Picture 13">
            <a:extLst>
              <a:ext uri="{FF2B5EF4-FFF2-40B4-BE49-F238E27FC236}">
                <a16:creationId xmlns:a16="http://schemas.microsoft.com/office/drawing/2014/main" id="{85D1679E-A21E-6B4F-B29D-08BE586BFD91}"/>
              </a:ext>
            </a:extLst>
          </p:cNvPr>
          <p:cNvPicPr>
            <a:picLocks noChangeAspect="1"/>
          </p:cNvPicPr>
          <p:nvPr/>
        </p:nvPicPr>
        <p:blipFill rotWithShape="1">
          <a:blip r:embed="rId8"/>
          <a:srcRect t="9056"/>
          <a:stretch/>
        </p:blipFill>
        <p:spPr>
          <a:xfrm>
            <a:off x="3643287" y="2470544"/>
            <a:ext cx="1799056" cy="986618"/>
          </a:xfrm>
          <a:prstGeom prst="rect">
            <a:avLst/>
          </a:prstGeom>
        </p:spPr>
      </p:pic>
      <p:pic>
        <p:nvPicPr>
          <p:cNvPr id="16" name="Picture 15">
            <a:extLst>
              <a:ext uri="{FF2B5EF4-FFF2-40B4-BE49-F238E27FC236}">
                <a16:creationId xmlns:a16="http://schemas.microsoft.com/office/drawing/2014/main" id="{7271C4EC-6F52-D746-98D4-155A76E6C7AB}"/>
              </a:ext>
            </a:extLst>
          </p:cNvPr>
          <p:cNvPicPr>
            <a:picLocks noChangeAspect="1"/>
          </p:cNvPicPr>
          <p:nvPr/>
        </p:nvPicPr>
        <p:blipFill rotWithShape="1">
          <a:blip r:embed="rId9"/>
          <a:srcRect t="9160"/>
          <a:stretch/>
        </p:blipFill>
        <p:spPr>
          <a:xfrm>
            <a:off x="76386" y="4071114"/>
            <a:ext cx="1820068" cy="996985"/>
          </a:xfrm>
          <a:prstGeom prst="rect">
            <a:avLst/>
          </a:prstGeom>
        </p:spPr>
      </p:pic>
      <p:pic>
        <p:nvPicPr>
          <p:cNvPr id="18" name="Picture 17">
            <a:extLst>
              <a:ext uri="{FF2B5EF4-FFF2-40B4-BE49-F238E27FC236}">
                <a16:creationId xmlns:a16="http://schemas.microsoft.com/office/drawing/2014/main" id="{09E54243-2267-A149-8619-02785789326D}"/>
              </a:ext>
            </a:extLst>
          </p:cNvPr>
          <p:cNvPicPr>
            <a:picLocks noChangeAspect="1"/>
          </p:cNvPicPr>
          <p:nvPr/>
        </p:nvPicPr>
        <p:blipFill rotWithShape="1">
          <a:blip r:embed="rId10"/>
          <a:srcRect t="9061"/>
          <a:stretch/>
        </p:blipFill>
        <p:spPr>
          <a:xfrm>
            <a:off x="1914151" y="4051330"/>
            <a:ext cx="1840242" cy="1009151"/>
          </a:xfrm>
          <a:prstGeom prst="rect">
            <a:avLst/>
          </a:prstGeom>
        </p:spPr>
      </p:pic>
      <p:pic>
        <p:nvPicPr>
          <p:cNvPr id="20" name="Picture 19">
            <a:extLst>
              <a:ext uri="{FF2B5EF4-FFF2-40B4-BE49-F238E27FC236}">
                <a16:creationId xmlns:a16="http://schemas.microsoft.com/office/drawing/2014/main" id="{56536E9C-E534-1E4C-979B-69AAF375F7ED}"/>
              </a:ext>
            </a:extLst>
          </p:cNvPr>
          <p:cNvPicPr>
            <a:picLocks noChangeAspect="1"/>
          </p:cNvPicPr>
          <p:nvPr/>
        </p:nvPicPr>
        <p:blipFill rotWithShape="1">
          <a:blip r:embed="rId11"/>
          <a:srcRect t="6930"/>
          <a:stretch/>
        </p:blipFill>
        <p:spPr>
          <a:xfrm>
            <a:off x="3719753" y="4036266"/>
            <a:ext cx="1799056" cy="1009682"/>
          </a:xfrm>
          <a:prstGeom prst="rect">
            <a:avLst/>
          </a:prstGeom>
        </p:spPr>
      </p:pic>
      <p:pic>
        <p:nvPicPr>
          <p:cNvPr id="22" name="Picture 21">
            <a:extLst>
              <a:ext uri="{FF2B5EF4-FFF2-40B4-BE49-F238E27FC236}">
                <a16:creationId xmlns:a16="http://schemas.microsoft.com/office/drawing/2014/main" id="{EBF44286-17B5-F544-AAF8-1FA66061F539}"/>
              </a:ext>
            </a:extLst>
          </p:cNvPr>
          <p:cNvPicPr>
            <a:picLocks noChangeAspect="1"/>
          </p:cNvPicPr>
          <p:nvPr/>
        </p:nvPicPr>
        <p:blipFill rotWithShape="1">
          <a:blip r:embed="rId12"/>
          <a:srcRect t="8004"/>
          <a:stretch/>
        </p:blipFill>
        <p:spPr>
          <a:xfrm>
            <a:off x="5480372" y="4048936"/>
            <a:ext cx="1820068" cy="1009681"/>
          </a:xfrm>
          <a:prstGeom prst="rect">
            <a:avLst/>
          </a:prstGeom>
        </p:spPr>
      </p:pic>
      <p:pic>
        <p:nvPicPr>
          <p:cNvPr id="24" name="Picture 23">
            <a:extLst>
              <a:ext uri="{FF2B5EF4-FFF2-40B4-BE49-F238E27FC236}">
                <a16:creationId xmlns:a16="http://schemas.microsoft.com/office/drawing/2014/main" id="{A12BF9C1-B5E9-5D4E-AC04-BEB73A60D288}"/>
              </a:ext>
            </a:extLst>
          </p:cNvPr>
          <p:cNvPicPr>
            <a:picLocks noChangeAspect="1"/>
          </p:cNvPicPr>
          <p:nvPr/>
        </p:nvPicPr>
        <p:blipFill rotWithShape="1">
          <a:blip r:embed="rId13"/>
          <a:srcRect t="7342"/>
          <a:stretch/>
        </p:blipFill>
        <p:spPr>
          <a:xfrm>
            <a:off x="44052" y="5692844"/>
            <a:ext cx="1956926" cy="1093421"/>
          </a:xfrm>
          <a:prstGeom prst="rect">
            <a:avLst/>
          </a:prstGeom>
        </p:spPr>
      </p:pic>
      <p:pic>
        <p:nvPicPr>
          <p:cNvPr id="26" name="Picture 25">
            <a:extLst>
              <a:ext uri="{FF2B5EF4-FFF2-40B4-BE49-F238E27FC236}">
                <a16:creationId xmlns:a16="http://schemas.microsoft.com/office/drawing/2014/main" id="{706461C2-454B-1041-B003-906D91F153C2}"/>
              </a:ext>
            </a:extLst>
          </p:cNvPr>
          <p:cNvPicPr>
            <a:picLocks noChangeAspect="1"/>
          </p:cNvPicPr>
          <p:nvPr/>
        </p:nvPicPr>
        <p:blipFill rotWithShape="1">
          <a:blip r:embed="rId14"/>
          <a:srcRect t="7624" r="7620"/>
          <a:stretch/>
        </p:blipFill>
        <p:spPr>
          <a:xfrm>
            <a:off x="1939538" y="5700870"/>
            <a:ext cx="1807809" cy="1090088"/>
          </a:xfrm>
          <a:prstGeom prst="rect">
            <a:avLst/>
          </a:prstGeom>
        </p:spPr>
      </p:pic>
      <p:pic>
        <p:nvPicPr>
          <p:cNvPr id="28" name="Picture 27">
            <a:extLst>
              <a:ext uri="{FF2B5EF4-FFF2-40B4-BE49-F238E27FC236}">
                <a16:creationId xmlns:a16="http://schemas.microsoft.com/office/drawing/2014/main" id="{885C509E-5A1E-D642-98A2-8EBB0076B576}"/>
              </a:ext>
            </a:extLst>
          </p:cNvPr>
          <p:cNvPicPr>
            <a:picLocks noChangeAspect="1"/>
          </p:cNvPicPr>
          <p:nvPr/>
        </p:nvPicPr>
        <p:blipFill rotWithShape="1">
          <a:blip r:embed="rId15"/>
          <a:srcRect t="9461" b="-1"/>
          <a:stretch/>
        </p:blipFill>
        <p:spPr>
          <a:xfrm>
            <a:off x="3710728" y="5762047"/>
            <a:ext cx="1820069" cy="993701"/>
          </a:xfrm>
          <a:prstGeom prst="rect">
            <a:avLst/>
          </a:prstGeom>
        </p:spPr>
      </p:pic>
      <p:pic>
        <p:nvPicPr>
          <p:cNvPr id="32" name="Picture 31">
            <a:extLst>
              <a:ext uri="{FF2B5EF4-FFF2-40B4-BE49-F238E27FC236}">
                <a16:creationId xmlns:a16="http://schemas.microsoft.com/office/drawing/2014/main" id="{2722E703-4382-5D48-A27A-2B2D04A2CB8D}"/>
              </a:ext>
            </a:extLst>
          </p:cNvPr>
          <p:cNvPicPr>
            <a:picLocks noChangeAspect="1"/>
          </p:cNvPicPr>
          <p:nvPr/>
        </p:nvPicPr>
        <p:blipFill rotWithShape="1">
          <a:blip r:embed="rId16"/>
          <a:srcRect t="9184" r="13439" b="-1"/>
          <a:stretch/>
        </p:blipFill>
        <p:spPr>
          <a:xfrm>
            <a:off x="5423651" y="5658838"/>
            <a:ext cx="1808123" cy="1143918"/>
          </a:xfrm>
          <a:prstGeom prst="rect">
            <a:avLst/>
          </a:prstGeom>
        </p:spPr>
      </p:pic>
      <p:sp>
        <p:nvSpPr>
          <p:cNvPr id="46" name="TextBox 45">
            <a:extLst>
              <a:ext uri="{FF2B5EF4-FFF2-40B4-BE49-F238E27FC236}">
                <a16:creationId xmlns:a16="http://schemas.microsoft.com/office/drawing/2014/main" id="{EBDE63DC-102D-5B45-92D5-A3C99F09F6AE}"/>
              </a:ext>
            </a:extLst>
          </p:cNvPr>
          <p:cNvSpPr txBox="1"/>
          <p:nvPr/>
        </p:nvSpPr>
        <p:spPr>
          <a:xfrm>
            <a:off x="611195" y="651565"/>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tOX40.4</a:t>
            </a:r>
          </a:p>
        </p:txBody>
      </p:sp>
      <p:sp>
        <p:nvSpPr>
          <p:cNvPr id="48" name="TextBox 47">
            <a:extLst>
              <a:ext uri="{FF2B5EF4-FFF2-40B4-BE49-F238E27FC236}">
                <a16:creationId xmlns:a16="http://schemas.microsoft.com/office/drawing/2014/main" id="{CFE7CF02-D08F-7E46-A481-CF8F8EBA25FF}"/>
              </a:ext>
            </a:extLst>
          </p:cNvPr>
          <p:cNvSpPr txBox="1"/>
          <p:nvPr/>
        </p:nvSpPr>
        <p:spPr>
          <a:xfrm>
            <a:off x="2427013" y="651565"/>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tOX40.15</a:t>
            </a:r>
          </a:p>
        </p:txBody>
      </p:sp>
      <p:sp>
        <p:nvSpPr>
          <p:cNvPr id="49" name="TextBox 48">
            <a:extLst>
              <a:ext uri="{FF2B5EF4-FFF2-40B4-BE49-F238E27FC236}">
                <a16:creationId xmlns:a16="http://schemas.microsoft.com/office/drawing/2014/main" id="{431B147E-AD8A-2C4A-9D74-32E018B8C46B}"/>
              </a:ext>
            </a:extLst>
          </p:cNvPr>
          <p:cNvSpPr txBox="1"/>
          <p:nvPr/>
        </p:nvSpPr>
        <p:spPr>
          <a:xfrm>
            <a:off x="4226642" y="651565"/>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tOX40.19</a:t>
            </a:r>
          </a:p>
        </p:txBody>
      </p:sp>
      <p:sp>
        <p:nvSpPr>
          <p:cNvPr id="50" name="TextBox 49">
            <a:extLst>
              <a:ext uri="{FF2B5EF4-FFF2-40B4-BE49-F238E27FC236}">
                <a16:creationId xmlns:a16="http://schemas.microsoft.com/office/drawing/2014/main" id="{40454FA4-F85B-4743-AB15-7E7519BA19E7}"/>
              </a:ext>
            </a:extLst>
          </p:cNvPr>
          <p:cNvSpPr txBox="1"/>
          <p:nvPr/>
        </p:nvSpPr>
        <p:spPr>
          <a:xfrm>
            <a:off x="5998430" y="651565"/>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tOX40.21</a:t>
            </a:r>
          </a:p>
        </p:txBody>
      </p:sp>
      <p:sp>
        <p:nvSpPr>
          <p:cNvPr id="52" name="TextBox 51">
            <a:extLst>
              <a:ext uri="{FF2B5EF4-FFF2-40B4-BE49-F238E27FC236}">
                <a16:creationId xmlns:a16="http://schemas.microsoft.com/office/drawing/2014/main" id="{7521774F-0863-F74B-BC56-45A46D7FA2F1}"/>
              </a:ext>
            </a:extLst>
          </p:cNvPr>
          <p:cNvSpPr txBox="1"/>
          <p:nvPr/>
        </p:nvSpPr>
        <p:spPr>
          <a:xfrm>
            <a:off x="2427013" y="2174190"/>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tOX40.23</a:t>
            </a:r>
          </a:p>
        </p:txBody>
      </p:sp>
      <p:sp>
        <p:nvSpPr>
          <p:cNvPr id="53" name="TextBox 52">
            <a:extLst>
              <a:ext uri="{FF2B5EF4-FFF2-40B4-BE49-F238E27FC236}">
                <a16:creationId xmlns:a16="http://schemas.microsoft.com/office/drawing/2014/main" id="{A43BB1F3-0D3A-C64E-BC45-E88592635D1A}"/>
              </a:ext>
            </a:extLst>
          </p:cNvPr>
          <p:cNvSpPr txBox="1"/>
          <p:nvPr/>
        </p:nvSpPr>
        <p:spPr>
          <a:xfrm>
            <a:off x="4226642" y="2174190"/>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tOX40.24</a:t>
            </a:r>
          </a:p>
        </p:txBody>
      </p:sp>
      <p:sp>
        <p:nvSpPr>
          <p:cNvPr id="54" name="TextBox 53">
            <a:extLst>
              <a:ext uri="{FF2B5EF4-FFF2-40B4-BE49-F238E27FC236}">
                <a16:creationId xmlns:a16="http://schemas.microsoft.com/office/drawing/2014/main" id="{BCE4A788-6FEB-BC47-AF0A-8CABD681A8D2}"/>
              </a:ext>
            </a:extLst>
          </p:cNvPr>
          <p:cNvSpPr txBox="1"/>
          <p:nvPr/>
        </p:nvSpPr>
        <p:spPr>
          <a:xfrm>
            <a:off x="611195" y="3819264"/>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tOX40.35</a:t>
            </a:r>
          </a:p>
        </p:txBody>
      </p:sp>
      <p:sp>
        <p:nvSpPr>
          <p:cNvPr id="56" name="TextBox 55">
            <a:extLst>
              <a:ext uri="{FF2B5EF4-FFF2-40B4-BE49-F238E27FC236}">
                <a16:creationId xmlns:a16="http://schemas.microsoft.com/office/drawing/2014/main" id="{C0641EB9-39A5-E244-99B6-F731C8D2C65C}"/>
              </a:ext>
            </a:extLst>
          </p:cNvPr>
          <p:cNvSpPr txBox="1"/>
          <p:nvPr/>
        </p:nvSpPr>
        <p:spPr>
          <a:xfrm>
            <a:off x="2427013" y="3819264"/>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tOX40.37</a:t>
            </a:r>
          </a:p>
        </p:txBody>
      </p:sp>
      <p:sp>
        <p:nvSpPr>
          <p:cNvPr id="57" name="TextBox 56">
            <a:extLst>
              <a:ext uri="{FF2B5EF4-FFF2-40B4-BE49-F238E27FC236}">
                <a16:creationId xmlns:a16="http://schemas.microsoft.com/office/drawing/2014/main" id="{53F4DF82-5237-BD4C-AB55-3E9498FCEA53}"/>
              </a:ext>
            </a:extLst>
          </p:cNvPr>
          <p:cNvSpPr txBox="1"/>
          <p:nvPr/>
        </p:nvSpPr>
        <p:spPr>
          <a:xfrm>
            <a:off x="4226642" y="3819264"/>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tOX40.39</a:t>
            </a:r>
          </a:p>
        </p:txBody>
      </p:sp>
      <p:sp>
        <p:nvSpPr>
          <p:cNvPr id="58" name="TextBox 57">
            <a:extLst>
              <a:ext uri="{FF2B5EF4-FFF2-40B4-BE49-F238E27FC236}">
                <a16:creationId xmlns:a16="http://schemas.microsoft.com/office/drawing/2014/main" id="{964DA7EC-387F-D849-9417-BE285F79BCF8}"/>
              </a:ext>
            </a:extLst>
          </p:cNvPr>
          <p:cNvSpPr txBox="1"/>
          <p:nvPr/>
        </p:nvSpPr>
        <p:spPr>
          <a:xfrm>
            <a:off x="5998430" y="3819264"/>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tOX40.40</a:t>
            </a:r>
          </a:p>
        </p:txBody>
      </p:sp>
      <p:sp>
        <p:nvSpPr>
          <p:cNvPr id="59" name="TextBox 58">
            <a:extLst>
              <a:ext uri="{FF2B5EF4-FFF2-40B4-BE49-F238E27FC236}">
                <a16:creationId xmlns:a16="http://schemas.microsoft.com/office/drawing/2014/main" id="{0941230F-0684-2E40-BAE2-6204537EAD90}"/>
              </a:ext>
            </a:extLst>
          </p:cNvPr>
          <p:cNvSpPr txBox="1"/>
          <p:nvPr/>
        </p:nvSpPr>
        <p:spPr>
          <a:xfrm>
            <a:off x="611195" y="5432665"/>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tOX40.41</a:t>
            </a:r>
          </a:p>
        </p:txBody>
      </p:sp>
      <p:sp>
        <p:nvSpPr>
          <p:cNvPr id="60" name="TextBox 59">
            <a:extLst>
              <a:ext uri="{FF2B5EF4-FFF2-40B4-BE49-F238E27FC236}">
                <a16:creationId xmlns:a16="http://schemas.microsoft.com/office/drawing/2014/main" id="{219C0B32-1677-5740-8DBF-08DBADB994EB}"/>
              </a:ext>
            </a:extLst>
          </p:cNvPr>
          <p:cNvSpPr txBox="1"/>
          <p:nvPr/>
        </p:nvSpPr>
        <p:spPr>
          <a:xfrm>
            <a:off x="2427013" y="5432665"/>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tOX40.42</a:t>
            </a:r>
          </a:p>
        </p:txBody>
      </p:sp>
      <p:sp>
        <p:nvSpPr>
          <p:cNvPr id="61" name="TextBox 60">
            <a:extLst>
              <a:ext uri="{FF2B5EF4-FFF2-40B4-BE49-F238E27FC236}">
                <a16:creationId xmlns:a16="http://schemas.microsoft.com/office/drawing/2014/main" id="{8AF487DE-2D63-D847-A6D5-88DFE0C6E256}"/>
              </a:ext>
            </a:extLst>
          </p:cNvPr>
          <p:cNvSpPr txBox="1"/>
          <p:nvPr/>
        </p:nvSpPr>
        <p:spPr>
          <a:xfrm>
            <a:off x="4226642" y="5432665"/>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tOX40.50</a:t>
            </a:r>
          </a:p>
        </p:txBody>
      </p:sp>
      <p:sp>
        <p:nvSpPr>
          <p:cNvPr id="63" name="TextBox 62">
            <a:extLst>
              <a:ext uri="{FF2B5EF4-FFF2-40B4-BE49-F238E27FC236}">
                <a16:creationId xmlns:a16="http://schemas.microsoft.com/office/drawing/2014/main" id="{68F46E21-2455-0C41-8D86-EB40D19A9231}"/>
              </a:ext>
            </a:extLst>
          </p:cNvPr>
          <p:cNvSpPr txBox="1"/>
          <p:nvPr/>
        </p:nvSpPr>
        <p:spPr>
          <a:xfrm>
            <a:off x="5998430" y="5432665"/>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tOX40.54</a:t>
            </a:r>
          </a:p>
        </p:txBody>
      </p:sp>
      <p:pic>
        <p:nvPicPr>
          <p:cNvPr id="65" name="Picture 64">
            <a:extLst>
              <a:ext uri="{FF2B5EF4-FFF2-40B4-BE49-F238E27FC236}">
                <a16:creationId xmlns:a16="http://schemas.microsoft.com/office/drawing/2014/main" id="{AF2791D0-791A-7345-8334-CE7330A4E430}"/>
              </a:ext>
            </a:extLst>
          </p:cNvPr>
          <p:cNvPicPr>
            <a:picLocks noChangeAspect="1"/>
          </p:cNvPicPr>
          <p:nvPr/>
        </p:nvPicPr>
        <p:blipFill rotWithShape="1">
          <a:blip r:embed="rId17"/>
          <a:srcRect t="6582" r="7749"/>
          <a:stretch/>
        </p:blipFill>
        <p:spPr>
          <a:xfrm>
            <a:off x="16476" y="7404326"/>
            <a:ext cx="1797345" cy="1097529"/>
          </a:xfrm>
          <a:prstGeom prst="rect">
            <a:avLst/>
          </a:prstGeom>
        </p:spPr>
      </p:pic>
      <p:sp>
        <p:nvSpPr>
          <p:cNvPr id="66" name="TextBox 65">
            <a:extLst>
              <a:ext uri="{FF2B5EF4-FFF2-40B4-BE49-F238E27FC236}">
                <a16:creationId xmlns:a16="http://schemas.microsoft.com/office/drawing/2014/main" id="{BD26EC6E-6B06-DB4C-AEEB-29FDC18496F3}"/>
              </a:ext>
            </a:extLst>
          </p:cNvPr>
          <p:cNvSpPr txBox="1"/>
          <p:nvPr/>
        </p:nvSpPr>
        <p:spPr>
          <a:xfrm>
            <a:off x="611195" y="7126915"/>
            <a:ext cx="1054368" cy="276999"/>
          </a:xfrm>
          <a:prstGeom prst="rect">
            <a:avLst/>
          </a:prstGeom>
          <a:noFill/>
        </p:spPr>
        <p:txBody>
          <a:bodyPr wrap="square" rtlCol="0">
            <a:spAutoFit/>
          </a:bodyPr>
          <a:lstStyle/>
          <a:p>
            <a:pPr algn="ctr"/>
            <a:r>
              <a:rPr lang="en-US" sz="1200" dirty="0" err="1">
                <a:latin typeface="Arial" panose="020B0604020202020204" pitchFamily="34" charset="0"/>
                <a:cs typeface="Arial" panose="020B0604020202020204" pitchFamily="34" charset="0"/>
              </a:rPr>
              <a:t>pogalizumab</a:t>
            </a:r>
            <a:endParaRPr lang="en-US" sz="1200" dirty="0">
              <a:latin typeface="Arial" panose="020B0604020202020204" pitchFamily="34" charset="0"/>
              <a:cs typeface="Arial" panose="020B0604020202020204" pitchFamily="34" charset="0"/>
            </a:endParaRPr>
          </a:p>
        </p:txBody>
      </p:sp>
      <p:sp>
        <p:nvSpPr>
          <p:cNvPr id="67" name="TextBox 66">
            <a:extLst>
              <a:ext uri="{FF2B5EF4-FFF2-40B4-BE49-F238E27FC236}">
                <a16:creationId xmlns:a16="http://schemas.microsoft.com/office/drawing/2014/main" id="{1CAB60A0-35B8-D24C-8DFA-331C4BC557CC}"/>
              </a:ext>
            </a:extLst>
          </p:cNvPr>
          <p:cNvSpPr txBox="1"/>
          <p:nvPr/>
        </p:nvSpPr>
        <p:spPr>
          <a:xfrm>
            <a:off x="5998430" y="2174190"/>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tOX40.31</a:t>
            </a:r>
          </a:p>
        </p:txBody>
      </p:sp>
      <p:pic>
        <p:nvPicPr>
          <p:cNvPr id="3" name="Picture 2">
            <a:extLst>
              <a:ext uri="{FF2B5EF4-FFF2-40B4-BE49-F238E27FC236}">
                <a16:creationId xmlns:a16="http://schemas.microsoft.com/office/drawing/2014/main" id="{B7730118-EFB0-4FAE-9483-838CF60FB17B}"/>
              </a:ext>
            </a:extLst>
          </p:cNvPr>
          <p:cNvPicPr>
            <a:picLocks noChangeAspect="1"/>
          </p:cNvPicPr>
          <p:nvPr/>
        </p:nvPicPr>
        <p:blipFill>
          <a:blip r:embed="rId18"/>
          <a:stretch>
            <a:fillRect/>
          </a:stretch>
        </p:blipFill>
        <p:spPr>
          <a:xfrm>
            <a:off x="85602" y="2417110"/>
            <a:ext cx="1801368" cy="1045210"/>
          </a:xfrm>
          <a:prstGeom prst="rect">
            <a:avLst/>
          </a:prstGeom>
        </p:spPr>
      </p:pic>
      <p:sp>
        <p:nvSpPr>
          <p:cNvPr id="36" name="TextBox 35">
            <a:extLst>
              <a:ext uri="{FF2B5EF4-FFF2-40B4-BE49-F238E27FC236}">
                <a16:creationId xmlns:a16="http://schemas.microsoft.com/office/drawing/2014/main" id="{D3E53616-0D18-4966-BDDD-23892E087FD4}"/>
              </a:ext>
            </a:extLst>
          </p:cNvPr>
          <p:cNvSpPr txBox="1"/>
          <p:nvPr/>
        </p:nvSpPr>
        <p:spPr>
          <a:xfrm>
            <a:off x="611195" y="2174190"/>
            <a:ext cx="1054368" cy="276999"/>
          </a:xfrm>
          <a:prstGeom prst="rect">
            <a:avLst/>
          </a:prstGeom>
          <a:noFill/>
        </p:spPr>
        <p:txBody>
          <a:bodyPr wrap="square" rtlCol="0">
            <a:spAutoFit/>
          </a:bodyPr>
          <a:lstStyle/>
          <a:p>
            <a:pPr algn="ctr"/>
            <a:r>
              <a:rPr lang="en-US" sz="1200" dirty="0">
                <a:latin typeface="Arial" panose="020B0604020202020204" pitchFamily="34" charset="0"/>
                <a:cs typeface="Arial" panose="020B0604020202020204" pitchFamily="34" charset="0"/>
              </a:rPr>
              <a:t>tOX40.22</a:t>
            </a:r>
          </a:p>
        </p:txBody>
      </p:sp>
      <p:sp>
        <p:nvSpPr>
          <p:cNvPr id="37" name="TextBox 36">
            <a:extLst>
              <a:ext uri="{FF2B5EF4-FFF2-40B4-BE49-F238E27FC236}">
                <a16:creationId xmlns:a16="http://schemas.microsoft.com/office/drawing/2014/main" id="{0344E222-E2C1-BD41-9738-842AD4CF8FC6}"/>
              </a:ext>
            </a:extLst>
          </p:cNvPr>
          <p:cNvSpPr txBox="1"/>
          <p:nvPr/>
        </p:nvSpPr>
        <p:spPr>
          <a:xfrm flipH="1">
            <a:off x="2427013" y="7468536"/>
            <a:ext cx="4503351" cy="646331"/>
          </a:xfrm>
          <a:prstGeom prst="rect">
            <a:avLst/>
          </a:prstGeom>
          <a:noFill/>
        </p:spPr>
        <p:txBody>
          <a:bodyPr wrap="square" rtlCol="0" anchor="t">
            <a:spAutoFit/>
          </a:bodyPr>
          <a:lstStyle/>
          <a:p>
            <a:pPr algn="just">
              <a:spcBef>
                <a:spcPts val="600"/>
              </a:spcBef>
              <a:spcAft>
                <a:spcPts val="600"/>
              </a:spcAft>
            </a:pPr>
            <a:r>
              <a:rPr lang="en-US" sz="1200" b="1" dirty="0">
                <a:solidFill>
                  <a:srgbClr val="333333"/>
                </a:solidFill>
                <a:latin typeface="Arial" panose="020B0604020202020204" pitchFamily="34" charset="0"/>
                <a:cs typeface="Arial" panose="020B0604020202020204" pitchFamily="34" charset="0"/>
              </a:rPr>
              <a:t>Supplementary Figure S11</a:t>
            </a:r>
            <a:r>
              <a:rPr lang="en-US" sz="1200" dirty="0">
                <a:solidFill>
                  <a:srgbClr val="333333"/>
                </a:solidFill>
                <a:latin typeface="Arial" panose="020B0604020202020204" pitchFamily="34" charset="0"/>
                <a:cs typeface="Arial" panose="020B0604020202020204" pitchFamily="34" charset="0"/>
              </a:rPr>
              <a:t>: Assessment of kinetics of </a:t>
            </a:r>
            <a:r>
              <a:rPr lang="en-US" sz="1200" dirty="0" err="1">
                <a:solidFill>
                  <a:srgbClr val="333333"/>
                </a:solidFill>
                <a:latin typeface="Arial" panose="020B0604020202020204" pitchFamily="34" charset="0"/>
                <a:cs typeface="Arial" panose="020B0604020202020204" pitchFamily="34" charset="0"/>
              </a:rPr>
              <a:t>mAb</a:t>
            </a:r>
            <a:r>
              <a:rPr lang="en-US" sz="1200" dirty="0">
                <a:solidFill>
                  <a:srgbClr val="333333"/>
                </a:solidFill>
                <a:latin typeface="Arial" panose="020B0604020202020204" pitchFamily="34" charset="0"/>
                <a:cs typeface="Arial" panose="020B0604020202020204" pitchFamily="34" charset="0"/>
              </a:rPr>
              <a:t> binding to soluble OX40 antigen, using Octet. </a:t>
            </a:r>
            <a:r>
              <a:rPr lang="en-US" sz="1200" dirty="0" err="1">
                <a:solidFill>
                  <a:srgbClr val="333333"/>
                </a:solidFill>
                <a:latin typeface="Arial" panose="020B0604020202020204" pitchFamily="34" charset="0"/>
                <a:cs typeface="Arial" panose="020B0604020202020204" pitchFamily="34" charset="0"/>
              </a:rPr>
              <a:t>Pogalizumab</a:t>
            </a:r>
            <a:r>
              <a:rPr lang="en-US" sz="1200" dirty="0">
                <a:solidFill>
                  <a:srgbClr val="333333"/>
                </a:solidFill>
                <a:latin typeface="Arial" panose="020B0604020202020204" pitchFamily="34" charset="0"/>
                <a:cs typeface="Arial" panose="020B0604020202020204" pitchFamily="34" charset="0"/>
              </a:rPr>
              <a:t> is provided as a positive control reference (benchmark). </a:t>
            </a:r>
          </a:p>
        </p:txBody>
      </p:sp>
    </p:spTree>
    <p:extLst>
      <p:ext uri="{BB962C8B-B14F-4D97-AF65-F5344CB8AC3E}">
        <p14:creationId xmlns:p14="http://schemas.microsoft.com/office/powerpoint/2010/main" val="796747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FDF91-F26A-A945-851E-5B7920E9997C}"/>
              </a:ext>
            </a:extLst>
          </p:cNvPr>
          <p:cNvSpPr txBox="1"/>
          <p:nvPr/>
        </p:nvSpPr>
        <p:spPr>
          <a:xfrm flipH="1">
            <a:off x="130731" y="176613"/>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S2</a:t>
            </a:r>
          </a:p>
        </p:txBody>
      </p:sp>
      <p:graphicFrame>
        <p:nvGraphicFramePr>
          <p:cNvPr id="4" name="Chart 3">
            <a:extLst>
              <a:ext uri="{FF2B5EF4-FFF2-40B4-BE49-F238E27FC236}">
                <a16:creationId xmlns:a16="http://schemas.microsoft.com/office/drawing/2014/main" id="{80DA184A-B89D-47E3-B8EB-8A2D20C5D2DD}"/>
              </a:ext>
            </a:extLst>
          </p:cNvPr>
          <p:cNvGraphicFramePr>
            <a:graphicFrameLocks/>
          </p:cNvGraphicFramePr>
          <p:nvPr>
            <p:extLst>
              <p:ext uri="{D42A27DB-BD31-4B8C-83A1-F6EECF244321}">
                <p14:modId xmlns:p14="http://schemas.microsoft.com/office/powerpoint/2010/main" val="2774191054"/>
              </p:ext>
            </p:extLst>
          </p:nvPr>
        </p:nvGraphicFramePr>
        <p:xfrm>
          <a:off x="545563" y="1021895"/>
          <a:ext cx="6431641" cy="3785509"/>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ADC3A8E8-C855-4F4E-8249-F79049EF27F3}"/>
              </a:ext>
            </a:extLst>
          </p:cNvPr>
          <p:cNvSpPr txBox="1"/>
          <p:nvPr/>
        </p:nvSpPr>
        <p:spPr>
          <a:xfrm flipH="1">
            <a:off x="282895" y="5144854"/>
            <a:ext cx="7206610" cy="830997"/>
          </a:xfrm>
          <a:prstGeom prst="rect">
            <a:avLst/>
          </a:prstGeom>
          <a:noFill/>
        </p:spPr>
        <p:txBody>
          <a:bodyPr wrap="square" rtlCol="0" anchor="t">
            <a:spAutoFit/>
          </a:bodyPr>
          <a:lstStyle/>
          <a:p>
            <a:pPr algn="just"/>
            <a:r>
              <a:rPr lang="en-US" sz="1200" b="1" dirty="0">
                <a:solidFill>
                  <a:srgbClr val="333333"/>
                </a:solidFill>
                <a:latin typeface="Arial" panose="020B0604020202020204" pitchFamily="34" charset="0"/>
                <a:cs typeface="Arial" panose="020B0604020202020204" pitchFamily="34" charset="0"/>
              </a:rPr>
              <a:t>Supplementary Figure S2</a:t>
            </a:r>
            <a:r>
              <a:rPr lang="en-US" sz="1200" dirty="0">
                <a:solidFill>
                  <a:srgbClr val="333333"/>
                </a:solidFill>
                <a:latin typeface="Arial" panose="020B0604020202020204" pitchFamily="34" charset="0"/>
                <a:cs typeface="Arial" panose="020B0604020202020204" pitchFamily="34" charset="0"/>
              </a:rPr>
              <a:t>: Serum titers for three mice immunized with soluble OX40 extracellular domain, as measured by binding to cells expressing recombinant OX40, followed by flow cytometry. Mouse 8 was killed by a cage mate after the ELISA but prior to tissue harvest and thus was not utilized in the final </a:t>
            </a:r>
            <a:r>
              <a:rPr lang="en-US" sz="1200" dirty="0" err="1">
                <a:solidFill>
                  <a:srgbClr val="333333"/>
                </a:solidFill>
                <a:latin typeface="Arial" panose="020B0604020202020204" pitchFamily="34" charset="0"/>
                <a:cs typeface="Arial" panose="020B0604020202020204" pitchFamily="34" charset="0"/>
              </a:rPr>
              <a:t>scFv</a:t>
            </a:r>
            <a:r>
              <a:rPr lang="en-US" sz="1200" dirty="0">
                <a:solidFill>
                  <a:srgbClr val="333333"/>
                </a:solidFill>
                <a:latin typeface="Arial" panose="020B0604020202020204" pitchFamily="34" charset="0"/>
                <a:cs typeface="Arial" panose="020B0604020202020204" pitchFamily="34" charset="0"/>
              </a:rPr>
              <a:t> library.</a:t>
            </a:r>
          </a:p>
        </p:txBody>
      </p:sp>
    </p:spTree>
    <p:extLst>
      <p:ext uri="{BB962C8B-B14F-4D97-AF65-F5344CB8AC3E}">
        <p14:creationId xmlns:p14="http://schemas.microsoft.com/office/powerpoint/2010/main" val="559207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FDF91-F26A-A945-851E-5B7920E9997C}"/>
              </a:ext>
            </a:extLst>
          </p:cNvPr>
          <p:cNvSpPr txBox="1"/>
          <p:nvPr/>
        </p:nvSpPr>
        <p:spPr>
          <a:xfrm flipH="1">
            <a:off x="130731" y="176613"/>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S3</a:t>
            </a:r>
          </a:p>
        </p:txBody>
      </p:sp>
      <p:pic>
        <p:nvPicPr>
          <p:cNvPr id="4" name="Picture 3">
            <a:extLst>
              <a:ext uri="{FF2B5EF4-FFF2-40B4-BE49-F238E27FC236}">
                <a16:creationId xmlns:a16="http://schemas.microsoft.com/office/drawing/2014/main" id="{B2F455EA-6EFE-DA43-994E-4A6D80804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263" y="1439373"/>
            <a:ext cx="6290672" cy="4656640"/>
          </a:xfrm>
          <a:prstGeom prst="rect">
            <a:avLst/>
          </a:prstGeom>
        </p:spPr>
      </p:pic>
      <p:sp>
        <p:nvSpPr>
          <p:cNvPr id="5" name="Rectangle 4">
            <a:extLst>
              <a:ext uri="{FF2B5EF4-FFF2-40B4-BE49-F238E27FC236}">
                <a16:creationId xmlns:a16="http://schemas.microsoft.com/office/drawing/2014/main" id="{157A29BA-B802-154A-A06D-F2607F5ADB89}"/>
              </a:ext>
            </a:extLst>
          </p:cNvPr>
          <p:cNvSpPr/>
          <p:nvPr/>
        </p:nvSpPr>
        <p:spPr>
          <a:xfrm>
            <a:off x="2209979" y="3350136"/>
            <a:ext cx="3570890" cy="553467"/>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OX40 (N-terminal FLAG tag)</a:t>
            </a:r>
          </a:p>
        </p:txBody>
      </p:sp>
      <p:sp>
        <p:nvSpPr>
          <p:cNvPr id="6" name="TextBox 5">
            <a:extLst>
              <a:ext uri="{FF2B5EF4-FFF2-40B4-BE49-F238E27FC236}">
                <a16:creationId xmlns:a16="http://schemas.microsoft.com/office/drawing/2014/main" id="{6F22EE1F-D2B0-1C4E-A620-8B576A671090}"/>
              </a:ext>
            </a:extLst>
          </p:cNvPr>
          <p:cNvSpPr txBox="1"/>
          <p:nvPr/>
        </p:nvSpPr>
        <p:spPr>
          <a:xfrm flipH="1">
            <a:off x="298394" y="6732195"/>
            <a:ext cx="7094298" cy="1169551"/>
          </a:xfrm>
          <a:prstGeom prst="rect">
            <a:avLst/>
          </a:prstGeom>
          <a:noFill/>
        </p:spPr>
        <p:txBody>
          <a:bodyPr wrap="square" rtlCol="0" anchor="t">
            <a:spAutoFit/>
          </a:bodyPr>
          <a:lstStyle/>
          <a:p>
            <a:pPr algn="just">
              <a:spcBef>
                <a:spcPts val="600"/>
              </a:spcBef>
              <a:spcAft>
                <a:spcPts val="600"/>
              </a:spcAft>
            </a:pPr>
            <a:r>
              <a:rPr lang="en-US" sz="1200" b="1" dirty="0">
                <a:solidFill>
                  <a:srgbClr val="333333"/>
                </a:solidFill>
                <a:latin typeface="Arial" panose="020B0604020202020204" pitchFamily="34" charset="0"/>
                <a:cs typeface="Arial" panose="020B0604020202020204" pitchFamily="34" charset="0"/>
              </a:rPr>
              <a:t>Supplementary Figure S3</a:t>
            </a:r>
            <a:r>
              <a:rPr lang="en-US" sz="1200" dirty="0">
                <a:solidFill>
                  <a:srgbClr val="333333"/>
                </a:solidFill>
                <a:latin typeface="Arial" panose="020B0604020202020204" pitchFamily="34" charset="0"/>
                <a:cs typeface="Arial" panose="020B0604020202020204" pitchFamily="34" charset="0"/>
              </a:rPr>
              <a:t>: Vector map for DNA construct used to stably transfect FLAG-tagged OX40 antigen in CHO cells. FRT site in the vector recombines with an FRT landing pad engineered into the CHO cells. For engineering of 3T3 cells, we used the same vector without the N-terminal FLAG tag.</a:t>
            </a:r>
          </a:p>
          <a:p>
            <a:pPr algn="just">
              <a:spcBef>
                <a:spcPts val="600"/>
              </a:spcBef>
              <a:spcAft>
                <a:spcPts val="600"/>
              </a:spcAft>
            </a:pPr>
            <a:endParaRPr lang="en-US" sz="1200" dirty="0">
              <a:solidFill>
                <a:srgbClr val="3333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8302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FDF91-F26A-A945-851E-5B7920E9997C}"/>
              </a:ext>
            </a:extLst>
          </p:cNvPr>
          <p:cNvSpPr txBox="1"/>
          <p:nvPr/>
        </p:nvSpPr>
        <p:spPr>
          <a:xfrm flipH="1">
            <a:off x="130731" y="176613"/>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S4</a:t>
            </a:r>
          </a:p>
        </p:txBody>
      </p:sp>
      <p:sp>
        <p:nvSpPr>
          <p:cNvPr id="55" name="TextBox 54">
            <a:extLst>
              <a:ext uri="{FF2B5EF4-FFF2-40B4-BE49-F238E27FC236}">
                <a16:creationId xmlns:a16="http://schemas.microsoft.com/office/drawing/2014/main" id="{E9DF857A-EBA0-1B4F-8A6F-DFF6D01F506E}"/>
              </a:ext>
            </a:extLst>
          </p:cNvPr>
          <p:cNvSpPr txBox="1"/>
          <p:nvPr/>
        </p:nvSpPr>
        <p:spPr>
          <a:xfrm flipH="1">
            <a:off x="130731" y="4327119"/>
            <a:ext cx="7339187" cy="1384995"/>
          </a:xfrm>
          <a:prstGeom prst="rect">
            <a:avLst/>
          </a:prstGeom>
          <a:noFill/>
        </p:spPr>
        <p:txBody>
          <a:bodyPr wrap="square" rtlCol="0" anchor="t">
            <a:spAutoFit/>
          </a:bodyPr>
          <a:lstStyle/>
          <a:p>
            <a:pPr algn="just"/>
            <a:r>
              <a:rPr lang="en-US" sz="1200" b="1" dirty="0">
                <a:solidFill>
                  <a:srgbClr val="333333"/>
                </a:solidFill>
                <a:latin typeface="Arial" panose="020B0604020202020204" pitchFamily="34" charset="0"/>
                <a:cs typeface="Arial" panose="020B0604020202020204" pitchFamily="34" charset="0"/>
              </a:rPr>
              <a:t>Supplementary Figure S4</a:t>
            </a:r>
            <a:r>
              <a:rPr lang="en-US" sz="1200" dirty="0">
                <a:solidFill>
                  <a:srgbClr val="333333"/>
                </a:solidFill>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Panning for OX40 </a:t>
            </a:r>
            <a:r>
              <a:rPr lang="en-US" sz="1200" dirty="0" err="1">
                <a:latin typeface="Arial" panose="020B0604020202020204" pitchFamily="34" charset="0"/>
                <a:cs typeface="Arial" panose="020B0604020202020204" pitchFamily="34" charset="0"/>
              </a:rPr>
              <a:t>scFv</a:t>
            </a:r>
            <a:r>
              <a:rPr lang="en-US" sz="1200" dirty="0">
                <a:latin typeface="Arial" panose="020B0604020202020204" pitchFamily="34" charset="0"/>
                <a:cs typeface="Arial" panose="020B0604020202020204" pitchFamily="34" charset="0"/>
              </a:rPr>
              <a:t> binders using four different cell lysate concentrations. An anti-c-</a:t>
            </a:r>
            <a:r>
              <a:rPr lang="en-US" sz="1200" dirty="0" err="1">
                <a:latin typeface="Arial" panose="020B0604020202020204" pitchFamily="34" charset="0"/>
                <a:cs typeface="Arial" panose="020B0604020202020204" pitchFamily="34" charset="0"/>
              </a:rPr>
              <a:t>Myc</a:t>
            </a:r>
            <a:r>
              <a:rPr lang="en-US" sz="1200" dirty="0">
                <a:latin typeface="Arial" panose="020B0604020202020204" pitchFamily="34" charset="0"/>
                <a:cs typeface="Arial" panose="020B0604020202020204" pitchFamily="34" charset="0"/>
              </a:rPr>
              <a:t> (AF488) staining is used to identify the </a:t>
            </a:r>
            <a:r>
              <a:rPr lang="en-US" sz="1200" dirty="0" err="1">
                <a:latin typeface="Arial" panose="020B0604020202020204" pitchFamily="34" charset="0"/>
                <a:cs typeface="Arial" panose="020B0604020202020204" pitchFamily="34" charset="0"/>
              </a:rPr>
              <a:t>scFv</a:t>
            </a:r>
            <a:r>
              <a:rPr lang="en-US" sz="1200" dirty="0">
                <a:latin typeface="Arial" panose="020B0604020202020204" pitchFamily="34" charset="0"/>
                <a:cs typeface="Arial" panose="020B0604020202020204" pitchFamily="34" charset="0"/>
              </a:rPr>
              <a:t> that display on the surface of the yeast (x-axis) and an anti-FLAG (APC) staining is used to identify the binding with cell lysate expressing OX40-FLAG (y-axis), respectively. A negative control is used to set a quadrangle gate for the FACS selection (upper right corner). The percentage in each quadrangle represents the proportion of c-</a:t>
            </a:r>
            <a:r>
              <a:rPr lang="en-US" sz="1200" dirty="0" err="1">
                <a:latin typeface="Arial" panose="020B0604020202020204" pitchFamily="34" charset="0"/>
                <a:cs typeface="Arial" panose="020B0604020202020204" pitchFamily="34" charset="0"/>
              </a:rPr>
              <a:t>Myc</a:t>
            </a:r>
            <a:r>
              <a:rPr lang="en-US" sz="1200" dirty="0">
                <a:latin typeface="Arial" panose="020B0604020202020204" pitchFamily="34" charset="0"/>
                <a:cs typeface="Arial" panose="020B0604020202020204" pitchFamily="34" charset="0"/>
              </a:rPr>
              <a:t> positive yeast cells that fell within the gate. Each of the panels shows the second round of sorting. The original </a:t>
            </a:r>
            <a:r>
              <a:rPr lang="en-US" sz="1200" dirty="0" err="1">
                <a:latin typeface="Arial" panose="020B0604020202020204" pitchFamily="34" charset="0"/>
                <a:cs typeface="Arial" panose="020B0604020202020204" pitchFamily="34" charset="0"/>
              </a:rPr>
              <a:t>scFv</a:t>
            </a:r>
            <a:r>
              <a:rPr lang="en-US" sz="1200" dirty="0">
                <a:latin typeface="Arial" panose="020B0604020202020204" pitchFamily="34" charset="0"/>
                <a:cs typeface="Arial" panose="020B0604020202020204" pitchFamily="34" charset="0"/>
              </a:rPr>
              <a:t> library is the same for each panel.</a:t>
            </a:r>
            <a:endParaRPr lang="en-US" sz="1200" dirty="0">
              <a:solidFill>
                <a:srgbClr val="33333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F8EADE9-8EE4-42EE-853E-102C32E32EA4}"/>
              </a:ext>
            </a:extLst>
          </p:cNvPr>
          <p:cNvPicPr>
            <a:picLocks noChangeAspect="1"/>
          </p:cNvPicPr>
          <p:nvPr/>
        </p:nvPicPr>
        <p:blipFill>
          <a:blip r:embed="rId2"/>
          <a:stretch>
            <a:fillRect/>
          </a:stretch>
        </p:blipFill>
        <p:spPr>
          <a:xfrm>
            <a:off x="435151" y="2083377"/>
            <a:ext cx="1371600" cy="1354583"/>
          </a:xfrm>
          <a:prstGeom prst="rect">
            <a:avLst/>
          </a:prstGeom>
        </p:spPr>
      </p:pic>
      <p:pic>
        <p:nvPicPr>
          <p:cNvPr id="4" name="Picture 3">
            <a:extLst>
              <a:ext uri="{FF2B5EF4-FFF2-40B4-BE49-F238E27FC236}">
                <a16:creationId xmlns:a16="http://schemas.microsoft.com/office/drawing/2014/main" id="{F13D0DC0-C623-4658-8572-27F5D78ADF24}"/>
              </a:ext>
            </a:extLst>
          </p:cNvPr>
          <p:cNvPicPr>
            <a:picLocks noChangeAspect="1"/>
          </p:cNvPicPr>
          <p:nvPr/>
        </p:nvPicPr>
        <p:blipFill>
          <a:blip r:embed="rId3"/>
          <a:stretch>
            <a:fillRect/>
          </a:stretch>
        </p:blipFill>
        <p:spPr>
          <a:xfrm>
            <a:off x="1850665" y="2091089"/>
            <a:ext cx="1368564" cy="1341261"/>
          </a:xfrm>
          <a:prstGeom prst="rect">
            <a:avLst/>
          </a:prstGeom>
        </p:spPr>
      </p:pic>
      <p:pic>
        <p:nvPicPr>
          <p:cNvPr id="5" name="Picture 4">
            <a:extLst>
              <a:ext uri="{FF2B5EF4-FFF2-40B4-BE49-F238E27FC236}">
                <a16:creationId xmlns:a16="http://schemas.microsoft.com/office/drawing/2014/main" id="{CBF7A866-18C4-4DBB-BEA9-672699549E98}"/>
              </a:ext>
            </a:extLst>
          </p:cNvPr>
          <p:cNvPicPr>
            <a:picLocks noChangeAspect="1"/>
          </p:cNvPicPr>
          <p:nvPr/>
        </p:nvPicPr>
        <p:blipFill>
          <a:blip r:embed="rId4"/>
          <a:stretch>
            <a:fillRect/>
          </a:stretch>
        </p:blipFill>
        <p:spPr>
          <a:xfrm>
            <a:off x="3267989" y="2081108"/>
            <a:ext cx="1366710" cy="1356486"/>
          </a:xfrm>
          <a:prstGeom prst="rect">
            <a:avLst/>
          </a:prstGeom>
        </p:spPr>
      </p:pic>
      <p:pic>
        <p:nvPicPr>
          <p:cNvPr id="6" name="Picture 5">
            <a:extLst>
              <a:ext uri="{FF2B5EF4-FFF2-40B4-BE49-F238E27FC236}">
                <a16:creationId xmlns:a16="http://schemas.microsoft.com/office/drawing/2014/main" id="{5E28564D-462F-4840-B050-8744FBB16B3A}"/>
              </a:ext>
            </a:extLst>
          </p:cNvPr>
          <p:cNvPicPr>
            <a:picLocks noChangeAspect="1"/>
          </p:cNvPicPr>
          <p:nvPr/>
        </p:nvPicPr>
        <p:blipFill>
          <a:blip r:embed="rId5"/>
          <a:stretch>
            <a:fillRect/>
          </a:stretch>
        </p:blipFill>
        <p:spPr>
          <a:xfrm>
            <a:off x="4728857" y="2087915"/>
            <a:ext cx="1337612" cy="1344437"/>
          </a:xfrm>
          <a:prstGeom prst="rect">
            <a:avLst/>
          </a:prstGeom>
        </p:spPr>
      </p:pic>
      <p:pic>
        <p:nvPicPr>
          <p:cNvPr id="7" name="Picture 6">
            <a:extLst>
              <a:ext uri="{FF2B5EF4-FFF2-40B4-BE49-F238E27FC236}">
                <a16:creationId xmlns:a16="http://schemas.microsoft.com/office/drawing/2014/main" id="{AD4B6FDE-43F4-4622-AF4D-F824EBCF7750}"/>
              </a:ext>
            </a:extLst>
          </p:cNvPr>
          <p:cNvPicPr>
            <a:picLocks noChangeAspect="1"/>
          </p:cNvPicPr>
          <p:nvPr/>
        </p:nvPicPr>
        <p:blipFill>
          <a:blip r:embed="rId6"/>
          <a:stretch>
            <a:fillRect/>
          </a:stretch>
        </p:blipFill>
        <p:spPr>
          <a:xfrm>
            <a:off x="6140738" y="2087915"/>
            <a:ext cx="1371600" cy="1344440"/>
          </a:xfrm>
          <a:prstGeom prst="rect">
            <a:avLst/>
          </a:prstGeom>
        </p:spPr>
      </p:pic>
      <p:sp>
        <p:nvSpPr>
          <p:cNvPr id="25" name="Freeform: Shape 24">
            <a:extLst>
              <a:ext uri="{FF2B5EF4-FFF2-40B4-BE49-F238E27FC236}">
                <a16:creationId xmlns:a16="http://schemas.microsoft.com/office/drawing/2014/main" id="{F79D1E81-7E63-4EFA-B9DF-7017A1B7BADD}"/>
              </a:ext>
            </a:extLst>
          </p:cNvPr>
          <p:cNvSpPr/>
          <p:nvPr/>
        </p:nvSpPr>
        <p:spPr>
          <a:xfrm>
            <a:off x="6891867" y="2131678"/>
            <a:ext cx="578051" cy="793668"/>
          </a:xfrm>
          <a:custGeom>
            <a:avLst/>
            <a:gdLst>
              <a:gd name="connsiteX0" fmla="*/ 0 w 525076"/>
              <a:gd name="connsiteY0" fmla="*/ 0 h 627529"/>
              <a:gd name="connsiteX1" fmla="*/ 0 w 525076"/>
              <a:gd name="connsiteY1" fmla="*/ 627529 h 627529"/>
              <a:gd name="connsiteX2" fmla="*/ 525076 w 525076"/>
              <a:gd name="connsiteY2" fmla="*/ 525075 h 627529"/>
              <a:gd name="connsiteX3" fmla="*/ 525076 w 525076"/>
              <a:gd name="connsiteY3" fmla="*/ 0 h 627529"/>
              <a:gd name="connsiteX4" fmla="*/ 0 w 525076"/>
              <a:gd name="connsiteY4" fmla="*/ 0 h 627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076" h="627529">
                <a:moveTo>
                  <a:pt x="0" y="0"/>
                </a:moveTo>
                <a:lnTo>
                  <a:pt x="0" y="627529"/>
                </a:lnTo>
                <a:lnTo>
                  <a:pt x="525076" y="525075"/>
                </a:lnTo>
                <a:lnTo>
                  <a:pt x="525076" y="0"/>
                </a:lnTo>
                <a:lnTo>
                  <a:pt x="0" y="0"/>
                </a:lnTo>
                <a:close/>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B203A17A-7B84-459F-9240-2991C18D7F4D}"/>
              </a:ext>
            </a:extLst>
          </p:cNvPr>
          <p:cNvCxnSpPr>
            <a:cxnSpLocks/>
          </p:cNvCxnSpPr>
          <p:nvPr/>
        </p:nvCxnSpPr>
        <p:spPr>
          <a:xfrm>
            <a:off x="6891867" y="2929884"/>
            <a:ext cx="0" cy="35850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F2F72B0-1FE4-4486-8124-A1D0A3611BCB}"/>
              </a:ext>
            </a:extLst>
          </p:cNvPr>
          <p:cNvSpPr txBox="1"/>
          <p:nvPr/>
        </p:nvSpPr>
        <p:spPr>
          <a:xfrm>
            <a:off x="6353985" y="2131678"/>
            <a:ext cx="495328" cy="246221"/>
          </a:xfrm>
          <a:prstGeom prst="rect">
            <a:avLst/>
          </a:prstGeom>
          <a:solidFill>
            <a:schemeClr val="bg1"/>
          </a:solidFill>
        </p:spPr>
        <p:txBody>
          <a:bodyPr wrap="none" lIns="0" tIns="0" rIns="0" bIns="0" rtlCol="0">
            <a:spAutoFit/>
          </a:bodyPr>
          <a:lstStyle/>
          <a:p>
            <a:r>
              <a:rPr lang="en-US" sz="800" dirty="0">
                <a:solidFill>
                  <a:srgbClr val="FF0000"/>
                </a:solidFill>
                <a:latin typeface="Arial" panose="020B0604020202020204" pitchFamily="34" charset="0"/>
                <a:cs typeface="Arial" panose="020B0604020202020204" pitchFamily="34" charset="0"/>
              </a:rPr>
              <a:t>1.7%</a:t>
            </a:r>
          </a:p>
          <a:p>
            <a:r>
              <a:rPr lang="en-US" sz="800" dirty="0">
                <a:solidFill>
                  <a:srgbClr val="FF0000"/>
                </a:solidFill>
                <a:latin typeface="Arial" panose="020B0604020202020204" pitchFamily="34" charset="0"/>
                <a:cs typeface="Arial" panose="020B0604020202020204" pitchFamily="34" charset="0"/>
              </a:rPr>
              <a:t>(of c-</a:t>
            </a:r>
            <a:r>
              <a:rPr lang="en-US" sz="800" dirty="0" err="1">
                <a:solidFill>
                  <a:srgbClr val="FF0000"/>
                </a:solidFill>
                <a:latin typeface="Arial" panose="020B0604020202020204" pitchFamily="34" charset="0"/>
                <a:cs typeface="Arial" panose="020B0604020202020204" pitchFamily="34" charset="0"/>
              </a:rPr>
              <a:t>Myc</a:t>
            </a:r>
            <a:r>
              <a:rPr lang="en-US" sz="800" baseline="30000" dirty="0">
                <a:solidFill>
                  <a:srgbClr val="FF0000"/>
                </a:solidFill>
                <a:latin typeface="Arial" panose="020B0604020202020204" pitchFamily="34" charset="0"/>
                <a:cs typeface="Arial" panose="020B0604020202020204" pitchFamily="34" charset="0"/>
              </a:rPr>
              <a:t>+</a:t>
            </a:r>
            <a:r>
              <a:rPr lang="en-US" sz="800" dirty="0">
                <a:solidFill>
                  <a:srgbClr val="FF0000"/>
                </a:solidFill>
                <a:latin typeface="Arial" panose="020B0604020202020204" pitchFamily="34" charset="0"/>
                <a:cs typeface="Arial" panose="020B0604020202020204" pitchFamily="34" charset="0"/>
              </a:rPr>
              <a:t>)</a:t>
            </a:r>
          </a:p>
        </p:txBody>
      </p:sp>
      <p:sp>
        <p:nvSpPr>
          <p:cNvPr id="30" name="Freeform: Shape 29">
            <a:extLst>
              <a:ext uri="{FF2B5EF4-FFF2-40B4-BE49-F238E27FC236}">
                <a16:creationId xmlns:a16="http://schemas.microsoft.com/office/drawing/2014/main" id="{896A4A02-F069-409A-A20B-43FD664E2B20}"/>
              </a:ext>
            </a:extLst>
          </p:cNvPr>
          <p:cNvSpPr/>
          <p:nvPr/>
        </p:nvSpPr>
        <p:spPr>
          <a:xfrm>
            <a:off x="5444489" y="2131678"/>
            <a:ext cx="578051" cy="793668"/>
          </a:xfrm>
          <a:custGeom>
            <a:avLst/>
            <a:gdLst>
              <a:gd name="connsiteX0" fmla="*/ 0 w 525076"/>
              <a:gd name="connsiteY0" fmla="*/ 0 h 627529"/>
              <a:gd name="connsiteX1" fmla="*/ 0 w 525076"/>
              <a:gd name="connsiteY1" fmla="*/ 627529 h 627529"/>
              <a:gd name="connsiteX2" fmla="*/ 525076 w 525076"/>
              <a:gd name="connsiteY2" fmla="*/ 525075 h 627529"/>
              <a:gd name="connsiteX3" fmla="*/ 525076 w 525076"/>
              <a:gd name="connsiteY3" fmla="*/ 0 h 627529"/>
              <a:gd name="connsiteX4" fmla="*/ 0 w 525076"/>
              <a:gd name="connsiteY4" fmla="*/ 0 h 627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076" h="627529">
                <a:moveTo>
                  <a:pt x="0" y="0"/>
                </a:moveTo>
                <a:lnTo>
                  <a:pt x="0" y="627529"/>
                </a:lnTo>
                <a:lnTo>
                  <a:pt x="525076" y="525075"/>
                </a:lnTo>
                <a:lnTo>
                  <a:pt x="525076" y="0"/>
                </a:lnTo>
                <a:lnTo>
                  <a:pt x="0" y="0"/>
                </a:lnTo>
                <a:close/>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a:extLst>
              <a:ext uri="{FF2B5EF4-FFF2-40B4-BE49-F238E27FC236}">
                <a16:creationId xmlns:a16="http://schemas.microsoft.com/office/drawing/2014/main" id="{5D084446-483D-4AAA-9C39-3DE089E0E6B7}"/>
              </a:ext>
            </a:extLst>
          </p:cNvPr>
          <p:cNvCxnSpPr>
            <a:cxnSpLocks/>
          </p:cNvCxnSpPr>
          <p:nvPr/>
        </p:nvCxnSpPr>
        <p:spPr>
          <a:xfrm>
            <a:off x="5444489" y="2929884"/>
            <a:ext cx="0" cy="35850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A0148AD-4D01-4B84-B6B8-5D9D25873D63}"/>
              </a:ext>
            </a:extLst>
          </p:cNvPr>
          <p:cNvSpPr txBox="1"/>
          <p:nvPr/>
        </p:nvSpPr>
        <p:spPr>
          <a:xfrm>
            <a:off x="4906607" y="2131678"/>
            <a:ext cx="495328" cy="246221"/>
          </a:xfrm>
          <a:prstGeom prst="rect">
            <a:avLst/>
          </a:prstGeom>
          <a:solidFill>
            <a:schemeClr val="bg1"/>
          </a:solidFill>
        </p:spPr>
        <p:txBody>
          <a:bodyPr wrap="none" lIns="0" tIns="0" rIns="0" bIns="0" rtlCol="0">
            <a:spAutoFit/>
          </a:bodyPr>
          <a:lstStyle/>
          <a:p>
            <a:r>
              <a:rPr lang="en-US" sz="800" dirty="0">
                <a:solidFill>
                  <a:srgbClr val="FF0000"/>
                </a:solidFill>
                <a:latin typeface="Arial" panose="020B0604020202020204" pitchFamily="34" charset="0"/>
                <a:cs typeface="Arial" panose="020B0604020202020204" pitchFamily="34" charset="0"/>
              </a:rPr>
              <a:t>6.4%</a:t>
            </a:r>
          </a:p>
          <a:p>
            <a:r>
              <a:rPr lang="en-US" sz="800" dirty="0">
                <a:solidFill>
                  <a:srgbClr val="FF0000"/>
                </a:solidFill>
                <a:latin typeface="Arial" panose="020B0604020202020204" pitchFamily="34" charset="0"/>
                <a:cs typeface="Arial" panose="020B0604020202020204" pitchFamily="34" charset="0"/>
              </a:rPr>
              <a:t>(of c-</a:t>
            </a:r>
            <a:r>
              <a:rPr lang="en-US" sz="800" dirty="0" err="1">
                <a:solidFill>
                  <a:srgbClr val="FF0000"/>
                </a:solidFill>
                <a:latin typeface="Arial" panose="020B0604020202020204" pitchFamily="34" charset="0"/>
                <a:cs typeface="Arial" panose="020B0604020202020204" pitchFamily="34" charset="0"/>
              </a:rPr>
              <a:t>Myc</a:t>
            </a:r>
            <a:r>
              <a:rPr lang="en-US" sz="800" baseline="30000" dirty="0">
                <a:solidFill>
                  <a:srgbClr val="FF0000"/>
                </a:solidFill>
                <a:latin typeface="Arial" panose="020B0604020202020204" pitchFamily="34" charset="0"/>
                <a:cs typeface="Arial" panose="020B0604020202020204" pitchFamily="34" charset="0"/>
              </a:rPr>
              <a:t>+</a:t>
            </a:r>
            <a:r>
              <a:rPr lang="en-US" sz="800" dirty="0">
                <a:solidFill>
                  <a:srgbClr val="FF0000"/>
                </a:solidFill>
                <a:latin typeface="Arial" panose="020B0604020202020204" pitchFamily="34" charset="0"/>
                <a:cs typeface="Arial" panose="020B0604020202020204" pitchFamily="34" charset="0"/>
              </a:rPr>
              <a:t>)</a:t>
            </a:r>
          </a:p>
        </p:txBody>
      </p:sp>
      <p:sp>
        <p:nvSpPr>
          <p:cNvPr id="36" name="Freeform: Shape 35">
            <a:extLst>
              <a:ext uri="{FF2B5EF4-FFF2-40B4-BE49-F238E27FC236}">
                <a16:creationId xmlns:a16="http://schemas.microsoft.com/office/drawing/2014/main" id="{E9175F17-8D44-4C0E-9077-9E45A8ED649B}"/>
              </a:ext>
            </a:extLst>
          </p:cNvPr>
          <p:cNvSpPr/>
          <p:nvPr/>
        </p:nvSpPr>
        <p:spPr>
          <a:xfrm>
            <a:off x="4022480" y="2131678"/>
            <a:ext cx="578051" cy="793668"/>
          </a:xfrm>
          <a:custGeom>
            <a:avLst/>
            <a:gdLst>
              <a:gd name="connsiteX0" fmla="*/ 0 w 525076"/>
              <a:gd name="connsiteY0" fmla="*/ 0 h 627529"/>
              <a:gd name="connsiteX1" fmla="*/ 0 w 525076"/>
              <a:gd name="connsiteY1" fmla="*/ 627529 h 627529"/>
              <a:gd name="connsiteX2" fmla="*/ 525076 w 525076"/>
              <a:gd name="connsiteY2" fmla="*/ 525075 h 627529"/>
              <a:gd name="connsiteX3" fmla="*/ 525076 w 525076"/>
              <a:gd name="connsiteY3" fmla="*/ 0 h 627529"/>
              <a:gd name="connsiteX4" fmla="*/ 0 w 525076"/>
              <a:gd name="connsiteY4" fmla="*/ 0 h 627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076" h="627529">
                <a:moveTo>
                  <a:pt x="0" y="0"/>
                </a:moveTo>
                <a:lnTo>
                  <a:pt x="0" y="627529"/>
                </a:lnTo>
                <a:lnTo>
                  <a:pt x="525076" y="525075"/>
                </a:lnTo>
                <a:lnTo>
                  <a:pt x="525076" y="0"/>
                </a:lnTo>
                <a:lnTo>
                  <a:pt x="0" y="0"/>
                </a:lnTo>
                <a:close/>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87F42AD9-CACC-4F8C-8E91-83E0BC81F06A}"/>
              </a:ext>
            </a:extLst>
          </p:cNvPr>
          <p:cNvCxnSpPr>
            <a:cxnSpLocks/>
          </p:cNvCxnSpPr>
          <p:nvPr/>
        </p:nvCxnSpPr>
        <p:spPr>
          <a:xfrm>
            <a:off x="4022480" y="2929884"/>
            <a:ext cx="0" cy="35850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79DBCA26-10D6-4175-A27C-41E3480FF0A3}"/>
              </a:ext>
            </a:extLst>
          </p:cNvPr>
          <p:cNvSpPr txBox="1"/>
          <p:nvPr/>
        </p:nvSpPr>
        <p:spPr>
          <a:xfrm>
            <a:off x="3489136" y="2131678"/>
            <a:ext cx="495328" cy="246221"/>
          </a:xfrm>
          <a:prstGeom prst="rect">
            <a:avLst/>
          </a:prstGeom>
          <a:solidFill>
            <a:schemeClr val="bg1"/>
          </a:solidFill>
        </p:spPr>
        <p:txBody>
          <a:bodyPr wrap="none" lIns="0" tIns="0" rIns="0" bIns="0" rtlCol="0">
            <a:spAutoFit/>
          </a:bodyPr>
          <a:lstStyle/>
          <a:p>
            <a:r>
              <a:rPr lang="en-US" sz="800" dirty="0">
                <a:solidFill>
                  <a:srgbClr val="FF0000"/>
                </a:solidFill>
                <a:latin typeface="Arial" panose="020B0604020202020204" pitchFamily="34" charset="0"/>
                <a:cs typeface="Arial" panose="020B0604020202020204" pitchFamily="34" charset="0"/>
              </a:rPr>
              <a:t>10.3%</a:t>
            </a:r>
          </a:p>
          <a:p>
            <a:r>
              <a:rPr lang="en-US" sz="800" dirty="0">
                <a:solidFill>
                  <a:srgbClr val="FF0000"/>
                </a:solidFill>
                <a:latin typeface="Arial" panose="020B0604020202020204" pitchFamily="34" charset="0"/>
                <a:cs typeface="Arial" panose="020B0604020202020204" pitchFamily="34" charset="0"/>
              </a:rPr>
              <a:t>(of c-</a:t>
            </a:r>
            <a:r>
              <a:rPr lang="en-US" sz="800" dirty="0" err="1">
                <a:solidFill>
                  <a:srgbClr val="FF0000"/>
                </a:solidFill>
                <a:latin typeface="Arial" panose="020B0604020202020204" pitchFamily="34" charset="0"/>
                <a:cs typeface="Arial" panose="020B0604020202020204" pitchFamily="34" charset="0"/>
              </a:rPr>
              <a:t>Myc</a:t>
            </a:r>
            <a:r>
              <a:rPr lang="en-US" sz="800" baseline="30000" dirty="0">
                <a:solidFill>
                  <a:srgbClr val="FF0000"/>
                </a:solidFill>
                <a:latin typeface="Arial" panose="020B0604020202020204" pitchFamily="34" charset="0"/>
                <a:cs typeface="Arial" panose="020B0604020202020204" pitchFamily="34" charset="0"/>
              </a:rPr>
              <a:t>+</a:t>
            </a:r>
            <a:r>
              <a:rPr lang="en-US" sz="800" dirty="0">
                <a:solidFill>
                  <a:srgbClr val="FF0000"/>
                </a:solidFill>
                <a:latin typeface="Arial" panose="020B0604020202020204" pitchFamily="34" charset="0"/>
                <a:cs typeface="Arial" panose="020B0604020202020204" pitchFamily="34" charset="0"/>
              </a:rPr>
              <a:t>)</a:t>
            </a:r>
          </a:p>
        </p:txBody>
      </p:sp>
      <p:sp>
        <p:nvSpPr>
          <p:cNvPr id="45" name="Freeform: Shape 44">
            <a:extLst>
              <a:ext uri="{FF2B5EF4-FFF2-40B4-BE49-F238E27FC236}">
                <a16:creationId xmlns:a16="http://schemas.microsoft.com/office/drawing/2014/main" id="{4C0CF44C-5322-40D3-8146-6568B401558D}"/>
              </a:ext>
            </a:extLst>
          </p:cNvPr>
          <p:cNvSpPr/>
          <p:nvPr/>
        </p:nvSpPr>
        <p:spPr>
          <a:xfrm>
            <a:off x="2603650" y="2131102"/>
            <a:ext cx="578051" cy="793668"/>
          </a:xfrm>
          <a:custGeom>
            <a:avLst/>
            <a:gdLst>
              <a:gd name="connsiteX0" fmla="*/ 0 w 525076"/>
              <a:gd name="connsiteY0" fmla="*/ 0 h 627529"/>
              <a:gd name="connsiteX1" fmla="*/ 0 w 525076"/>
              <a:gd name="connsiteY1" fmla="*/ 627529 h 627529"/>
              <a:gd name="connsiteX2" fmla="*/ 525076 w 525076"/>
              <a:gd name="connsiteY2" fmla="*/ 525075 h 627529"/>
              <a:gd name="connsiteX3" fmla="*/ 525076 w 525076"/>
              <a:gd name="connsiteY3" fmla="*/ 0 h 627529"/>
              <a:gd name="connsiteX4" fmla="*/ 0 w 525076"/>
              <a:gd name="connsiteY4" fmla="*/ 0 h 627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076" h="627529">
                <a:moveTo>
                  <a:pt x="0" y="0"/>
                </a:moveTo>
                <a:lnTo>
                  <a:pt x="0" y="627529"/>
                </a:lnTo>
                <a:lnTo>
                  <a:pt x="525076" y="525075"/>
                </a:lnTo>
                <a:lnTo>
                  <a:pt x="525076" y="0"/>
                </a:lnTo>
                <a:lnTo>
                  <a:pt x="0" y="0"/>
                </a:lnTo>
                <a:close/>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Connector 45">
            <a:extLst>
              <a:ext uri="{FF2B5EF4-FFF2-40B4-BE49-F238E27FC236}">
                <a16:creationId xmlns:a16="http://schemas.microsoft.com/office/drawing/2014/main" id="{360D5652-AB22-462F-B480-742F8237202E}"/>
              </a:ext>
            </a:extLst>
          </p:cNvPr>
          <p:cNvCxnSpPr>
            <a:cxnSpLocks/>
          </p:cNvCxnSpPr>
          <p:nvPr/>
        </p:nvCxnSpPr>
        <p:spPr>
          <a:xfrm>
            <a:off x="2603650" y="2929308"/>
            <a:ext cx="0" cy="35850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83BE8447-3A3D-4DEF-B526-4FDC90C938A9}"/>
              </a:ext>
            </a:extLst>
          </p:cNvPr>
          <p:cNvSpPr txBox="1"/>
          <p:nvPr/>
        </p:nvSpPr>
        <p:spPr>
          <a:xfrm>
            <a:off x="2065768" y="2131102"/>
            <a:ext cx="495328" cy="246221"/>
          </a:xfrm>
          <a:prstGeom prst="rect">
            <a:avLst/>
          </a:prstGeom>
          <a:solidFill>
            <a:schemeClr val="bg1"/>
          </a:solidFill>
        </p:spPr>
        <p:txBody>
          <a:bodyPr wrap="none" lIns="0" tIns="0" rIns="0" bIns="0" rtlCol="0">
            <a:spAutoFit/>
          </a:bodyPr>
          <a:lstStyle/>
          <a:p>
            <a:r>
              <a:rPr lang="en-US" sz="800" dirty="0">
                <a:solidFill>
                  <a:srgbClr val="FF0000"/>
                </a:solidFill>
                <a:latin typeface="Arial" panose="020B0604020202020204" pitchFamily="34" charset="0"/>
                <a:cs typeface="Arial" panose="020B0604020202020204" pitchFamily="34" charset="0"/>
              </a:rPr>
              <a:t>20.7%</a:t>
            </a:r>
          </a:p>
          <a:p>
            <a:r>
              <a:rPr lang="en-US" sz="800" dirty="0">
                <a:solidFill>
                  <a:srgbClr val="FF0000"/>
                </a:solidFill>
                <a:latin typeface="Arial" panose="020B0604020202020204" pitchFamily="34" charset="0"/>
                <a:cs typeface="Arial" panose="020B0604020202020204" pitchFamily="34" charset="0"/>
              </a:rPr>
              <a:t>(of c-</a:t>
            </a:r>
            <a:r>
              <a:rPr lang="en-US" sz="800" dirty="0" err="1">
                <a:solidFill>
                  <a:srgbClr val="FF0000"/>
                </a:solidFill>
                <a:latin typeface="Arial" panose="020B0604020202020204" pitchFamily="34" charset="0"/>
                <a:cs typeface="Arial" panose="020B0604020202020204" pitchFamily="34" charset="0"/>
              </a:rPr>
              <a:t>Myc</a:t>
            </a:r>
            <a:r>
              <a:rPr lang="en-US" sz="800" baseline="30000" dirty="0">
                <a:solidFill>
                  <a:srgbClr val="FF0000"/>
                </a:solidFill>
                <a:latin typeface="Arial" panose="020B0604020202020204" pitchFamily="34" charset="0"/>
                <a:cs typeface="Arial" panose="020B0604020202020204" pitchFamily="34" charset="0"/>
              </a:rPr>
              <a:t>+</a:t>
            </a:r>
            <a:r>
              <a:rPr lang="en-US" sz="800" dirty="0">
                <a:solidFill>
                  <a:srgbClr val="FF0000"/>
                </a:solidFill>
                <a:latin typeface="Arial" panose="020B0604020202020204" pitchFamily="34" charset="0"/>
                <a:cs typeface="Arial" panose="020B0604020202020204" pitchFamily="34" charset="0"/>
              </a:rPr>
              <a:t>)</a:t>
            </a:r>
          </a:p>
        </p:txBody>
      </p:sp>
      <p:sp>
        <p:nvSpPr>
          <p:cNvPr id="48" name="Freeform: Shape 47">
            <a:extLst>
              <a:ext uri="{FF2B5EF4-FFF2-40B4-BE49-F238E27FC236}">
                <a16:creationId xmlns:a16="http://schemas.microsoft.com/office/drawing/2014/main" id="{EF670A8C-6E8E-4E97-836B-64234E9025BD}"/>
              </a:ext>
            </a:extLst>
          </p:cNvPr>
          <p:cNvSpPr/>
          <p:nvPr/>
        </p:nvSpPr>
        <p:spPr>
          <a:xfrm>
            <a:off x="1186179" y="2131102"/>
            <a:ext cx="578051" cy="793668"/>
          </a:xfrm>
          <a:custGeom>
            <a:avLst/>
            <a:gdLst>
              <a:gd name="connsiteX0" fmla="*/ 0 w 525076"/>
              <a:gd name="connsiteY0" fmla="*/ 0 h 627529"/>
              <a:gd name="connsiteX1" fmla="*/ 0 w 525076"/>
              <a:gd name="connsiteY1" fmla="*/ 627529 h 627529"/>
              <a:gd name="connsiteX2" fmla="*/ 525076 w 525076"/>
              <a:gd name="connsiteY2" fmla="*/ 525075 h 627529"/>
              <a:gd name="connsiteX3" fmla="*/ 525076 w 525076"/>
              <a:gd name="connsiteY3" fmla="*/ 0 h 627529"/>
              <a:gd name="connsiteX4" fmla="*/ 0 w 525076"/>
              <a:gd name="connsiteY4" fmla="*/ 0 h 627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076" h="627529">
                <a:moveTo>
                  <a:pt x="0" y="0"/>
                </a:moveTo>
                <a:lnTo>
                  <a:pt x="0" y="627529"/>
                </a:lnTo>
                <a:lnTo>
                  <a:pt x="525076" y="525075"/>
                </a:lnTo>
                <a:lnTo>
                  <a:pt x="525076" y="0"/>
                </a:lnTo>
                <a:lnTo>
                  <a:pt x="0" y="0"/>
                </a:lnTo>
                <a:close/>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a:extLst>
              <a:ext uri="{FF2B5EF4-FFF2-40B4-BE49-F238E27FC236}">
                <a16:creationId xmlns:a16="http://schemas.microsoft.com/office/drawing/2014/main" id="{780369FF-9CF0-4D80-8F7E-405279D31928}"/>
              </a:ext>
            </a:extLst>
          </p:cNvPr>
          <p:cNvCxnSpPr>
            <a:cxnSpLocks/>
          </p:cNvCxnSpPr>
          <p:nvPr/>
        </p:nvCxnSpPr>
        <p:spPr>
          <a:xfrm>
            <a:off x="1186179" y="2929308"/>
            <a:ext cx="0" cy="358500"/>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83D43F18-988C-4230-A230-CA3582D83790}"/>
              </a:ext>
            </a:extLst>
          </p:cNvPr>
          <p:cNvSpPr txBox="1"/>
          <p:nvPr/>
        </p:nvSpPr>
        <p:spPr>
          <a:xfrm>
            <a:off x="648297" y="2131102"/>
            <a:ext cx="495328" cy="246221"/>
          </a:xfrm>
          <a:prstGeom prst="rect">
            <a:avLst/>
          </a:prstGeom>
          <a:solidFill>
            <a:schemeClr val="bg1"/>
          </a:solidFill>
        </p:spPr>
        <p:txBody>
          <a:bodyPr wrap="none" lIns="0" tIns="0" rIns="0" bIns="0" rtlCol="0">
            <a:spAutoFit/>
          </a:bodyPr>
          <a:lstStyle/>
          <a:p>
            <a:r>
              <a:rPr lang="en-US" sz="800" dirty="0">
                <a:solidFill>
                  <a:srgbClr val="FF0000"/>
                </a:solidFill>
                <a:latin typeface="Arial" panose="020B0604020202020204" pitchFamily="34" charset="0"/>
                <a:cs typeface="Arial" panose="020B0604020202020204" pitchFamily="34" charset="0"/>
              </a:rPr>
              <a:t>31.0%</a:t>
            </a:r>
          </a:p>
          <a:p>
            <a:r>
              <a:rPr lang="en-US" sz="800" dirty="0">
                <a:solidFill>
                  <a:srgbClr val="FF0000"/>
                </a:solidFill>
                <a:latin typeface="Arial" panose="020B0604020202020204" pitchFamily="34" charset="0"/>
                <a:cs typeface="Arial" panose="020B0604020202020204" pitchFamily="34" charset="0"/>
              </a:rPr>
              <a:t>(of c-</a:t>
            </a:r>
            <a:r>
              <a:rPr lang="en-US" sz="800" dirty="0" err="1">
                <a:solidFill>
                  <a:srgbClr val="FF0000"/>
                </a:solidFill>
                <a:latin typeface="Arial" panose="020B0604020202020204" pitchFamily="34" charset="0"/>
                <a:cs typeface="Arial" panose="020B0604020202020204" pitchFamily="34" charset="0"/>
              </a:rPr>
              <a:t>Myc</a:t>
            </a:r>
            <a:r>
              <a:rPr lang="en-US" sz="800" baseline="30000" dirty="0">
                <a:solidFill>
                  <a:srgbClr val="FF0000"/>
                </a:solidFill>
                <a:latin typeface="Arial" panose="020B0604020202020204" pitchFamily="34" charset="0"/>
                <a:cs typeface="Arial" panose="020B0604020202020204" pitchFamily="34" charset="0"/>
              </a:rPr>
              <a:t>+</a:t>
            </a:r>
            <a:r>
              <a:rPr lang="en-US" sz="800" dirty="0">
                <a:solidFill>
                  <a:srgbClr val="FF0000"/>
                </a:solidFill>
                <a:latin typeface="Arial" panose="020B0604020202020204" pitchFamily="34" charset="0"/>
                <a:cs typeface="Arial" panose="020B0604020202020204" pitchFamily="34" charset="0"/>
              </a:rPr>
              <a:t>)</a:t>
            </a:r>
          </a:p>
        </p:txBody>
      </p:sp>
      <p:cxnSp>
        <p:nvCxnSpPr>
          <p:cNvPr id="51" name="Straight Arrow Connector 50">
            <a:extLst>
              <a:ext uri="{FF2B5EF4-FFF2-40B4-BE49-F238E27FC236}">
                <a16:creationId xmlns:a16="http://schemas.microsoft.com/office/drawing/2014/main" id="{9B13E654-FB10-4615-B9F5-8117F5120762}"/>
              </a:ext>
            </a:extLst>
          </p:cNvPr>
          <p:cNvCxnSpPr>
            <a:cxnSpLocks/>
          </p:cNvCxnSpPr>
          <p:nvPr/>
        </p:nvCxnSpPr>
        <p:spPr>
          <a:xfrm flipV="1">
            <a:off x="401685" y="2091089"/>
            <a:ext cx="0" cy="141278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3B39B7D0-EF4A-4EAD-A7A3-1DECA2924672}"/>
              </a:ext>
            </a:extLst>
          </p:cNvPr>
          <p:cNvSpPr txBox="1"/>
          <p:nvPr/>
        </p:nvSpPr>
        <p:spPr>
          <a:xfrm rot="16200000">
            <a:off x="-529706" y="2666722"/>
            <a:ext cx="1582484" cy="261610"/>
          </a:xfrm>
          <a:prstGeom prst="rect">
            <a:avLst/>
          </a:prstGeom>
          <a:noFill/>
        </p:spPr>
        <p:txBody>
          <a:bodyPr wrap="none" rtlCol="0">
            <a:spAutoFit/>
          </a:bodyPr>
          <a:lstStyle/>
          <a:p>
            <a:pPr algn="ctr"/>
            <a:r>
              <a:rPr lang="en-US" sz="1100" dirty="0">
                <a:latin typeface="Arial" panose="020B0604020202020204" pitchFamily="34" charset="0"/>
                <a:cs typeface="Arial" panose="020B0604020202020204" pitchFamily="34" charset="0"/>
              </a:rPr>
              <a:t>Antigen binding (APC)</a:t>
            </a:r>
          </a:p>
        </p:txBody>
      </p:sp>
      <p:sp>
        <p:nvSpPr>
          <p:cNvPr id="53" name="TextBox 52">
            <a:extLst>
              <a:ext uri="{FF2B5EF4-FFF2-40B4-BE49-F238E27FC236}">
                <a16:creationId xmlns:a16="http://schemas.microsoft.com/office/drawing/2014/main" id="{B335FAED-F134-408C-B411-6B0E8762F6D9}"/>
              </a:ext>
            </a:extLst>
          </p:cNvPr>
          <p:cNvSpPr txBox="1"/>
          <p:nvPr/>
        </p:nvSpPr>
        <p:spPr>
          <a:xfrm>
            <a:off x="2800652" y="3494961"/>
            <a:ext cx="2424062" cy="261610"/>
          </a:xfrm>
          <a:prstGeom prst="rect">
            <a:avLst/>
          </a:prstGeom>
          <a:noFill/>
        </p:spPr>
        <p:txBody>
          <a:bodyPr wrap="none" rtlCol="0">
            <a:spAutoFit/>
          </a:bodyPr>
          <a:lstStyle/>
          <a:p>
            <a:pPr algn="ctr"/>
            <a:r>
              <a:rPr lang="en-US" sz="1100" dirty="0">
                <a:latin typeface="Arial" panose="020B0604020202020204" pitchFamily="34" charset="0"/>
                <a:cs typeface="Arial" panose="020B0604020202020204" pitchFamily="34" charset="0"/>
              </a:rPr>
              <a:t>c-</a:t>
            </a:r>
            <a:r>
              <a:rPr lang="en-US" sz="1100" dirty="0" err="1">
                <a:latin typeface="Arial" panose="020B0604020202020204" pitchFamily="34" charset="0"/>
                <a:cs typeface="Arial" panose="020B0604020202020204" pitchFamily="34" charset="0"/>
              </a:rPr>
              <a:t>Myc</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scFv</a:t>
            </a:r>
            <a:r>
              <a:rPr lang="en-US" sz="1100" dirty="0">
                <a:latin typeface="Arial" panose="020B0604020202020204" pitchFamily="34" charset="0"/>
                <a:cs typeface="Arial" panose="020B0604020202020204" pitchFamily="34" charset="0"/>
              </a:rPr>
              <a:t> surface display (AF488)</a:t>
            </a:r>
          </a:p>
        </p:txBody>
      </p:sp>
      <p:cxnSp>
        <p:nvCxnSpPr>
          <p:cNvPr id="54" name="Straight Arrow Connector 53">
            <a:extLst>
              <a:ext uri="{FF2B5EF4-FFF2-40B4-BE49-F238E27FC236}">
                <a16:creationId xmlns:a16="http://schemas.microsoft.com/office/drawing/2014/main" id="{67675C64-DF47-4113-9728-B9B00EED6E9B}"/>
              </a:ext>
            </a:extLst>
          </p:cNvPr>
          <p:cNvCxnSpPr>
            <a:cxnSpLocks/>
          </p:cNvCxnSpPr>
          <p:nvPr/>
        </p:nvCxnSpPr>
        <p:spPr>
          <a:xfrm>
            <a:off x="390325" y="3493438"/>
            <a:ext cx="7079593"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9C849DDD-663D-4A78-8724-7BC60659F9E3}"/>
              </a:ext>
            </a:extLst>
          </p:cNvPr>
          <p:cNvSpPr txBox="1"/>
          <p:nvPr/>
        </p:nvSpPr>
        <p:spPr>
          <a:xfrm>
            <a:off x="4944384" y="1883702"/>
            <a:ext cx="1063088" cy="261610"/>
          </a:xfrm>
          <a:prstGeom prst="rect">
            <a:avLst/>
          </a:prstGeom>
          <a:noFill/>
        </p:spPr>
        <p:txBody>
          <a:bodyPr wrap="square" rtlCol="0">
            <a:spAutoFit/>
          </a:bodyPr>
          <a:lstStyle/>
          <a:p>
            <a:pPr algn="ctr"/>
            <a:r>
              <a:rPr lang="en-US" sz="1100" dirty="0">
                <a:latin typeface="Arial" panose="020B0604020202020204" pitchFamily="34" charset="0"/>
                <a:cs typeface="Arial" panose="020B0604020202020204" pitchFamily="34" charset="0"/>
              </a:rPr>
              <a:t>0.475 mg/mL</a:t>
            </a:r>
          </a:p>
        </p:txBody>
      </p:sp>
      <p:sp>
        <p:nvSpPr>
          <p:cNvPr id="59" name="TextBox 58">
            <a:extLst>
              <a:ext uri="{FF2B5EF4-FFF2-40B4-BE49-F238E27FC236}">
                <a16:creationId xmlns:a16="http://schemas.microsoft.com/office/drawing/2014/main" id="{7673517A-E845-46EB-A137-99CA815F0AB2}"/>
              </a:ext>
            </a:extLst>
          </p:cNvPr>
          <p:cNvSpPr txBox="1"/>
          <p:nvPr/>
        </p:nvSpPr>
        <p:spPr>
          <a:xfrm>
            <a:off x="2090001" y="1883702"/>
            <a:ext cx="1063088" cy="261610"/>
          </a:xfrm>
          <a:prstGeom prst="rect">
            <a:avLst/>
          </a:prstGeom>
          <a:noFill/>
        </p:spPr>
        <p:txBody>
          <a:bodyPr wrap="square" rtlCol="0">
            <a:spAutoFit/>
          </a:bodyPr>
          <a:lstStyle/>
          <a:p>
            <a:pPr algn="ctr"/>
            <a:r>
              <a:rPr lang="en-US" sz="1100" dirty="0">
                <a:latin typeface="Arial" panose="020B0604020202020204" pitchFamily="34" charset="0"/>
                <a:cs typeface="Arial" panose="020B0604020202020204" pitchFamily="34" charset="0"/>
              </a:rPr>
              <a:t>1.9 mg/mL</a:t>
            </a:r>
          </a:p>
        </p:txBody>
      </p:sp>
      <p:sp>
        <p:nvSpPr>
          <p:cNvPr id="60" name="TextBox 59">
            <a:extLst>
              <a:ext uri="{FF2B5EF4-FFF2-40B4-BE49-F238E27FC236}">
                <a16:creationId xmlns:a16="http://schemas.microsoft.com/office/drawing/2014/main" id="{A0482121-3FED-4420-A347-151893127324}"/>
              </a:ext>
            </a:extLst>
          </p:cNvPr>
          <p:cNvSpPr txBox="1"/>
          <p:nvPr/>
        </p:nvSpPr>
        <p:spPr>
          <a:xfrm>
            <a:off x="3517192" y="1883702"/>
            <a:ext cx="1063088" cy="261610"/>
          </a:xfrm>
          <a:prstGeom prst="rect">
            <a:avLst/>
          </a:prstGeom>
          <a:noFill/>
        </p:spPr>
        <p:txBody>
          <a:bodyPr wrap="square" rtlCol="0">
            <a:spAutoFit/>
          </a:bodyPr>
          <a:lstStyle/>
          <a:p>
            <a:pPr algn="ctr"/>
            <a:r>
              <a:rPr lang="en-US" sz="1100" dirty="0">
                <a:latin typeface="Arial" panose="020B0604020202020204" pitchFamily="34" charset="0"/>
                <a:cs typeface="Arial" panose="020B0604020202020204" pitchFamily="34" charset="0"/>
              </a:rPr>
              <a:t>0.95 mg/mL</a:t>
            </a:r>
          </a:p>
        </p:txBody>
      </p:sp>
      <p:sp>
        <p:nvSpPr>
          <p:cNvPr id="61" name="TextBox 60">
            <a:extLst>
              <a:ext uri="{FF2B5EF4-FFF2-40B4-BE49-F238E27FC236}">
                <a16:creationId xmlns:a16="http://schemas.microsoft.com/office/drawing/2014/main" id="{6655FEE5-E11A-4D48-8EA8-C3B3E2188184}"/>
              </a:ext>
            </a:extLst>
          </p:cNvPr>
          <p:cNvSpPr txBox="1"/>
          <p:nvPr/>
        </p:nvSpPr>
        <p:spPr>
          <a:xfrm>
            <a:off x="662809" y="1883702"/>
            <a:ext cx="1063088" cy="261610"/>
          </a:xfrm>
          <a:prstGeom prst="rect">
            <a:avLst/>
          </a:prstGeom>
          <a:noFill/>
        </p:spPr>
        <p:txBody>
          <a:bodyPr wrap="square" rtlCol="0">
            <a:spAutoFit/>
          </a:bodyPr>
          <a:lstStyle/>
          <a:p>
            <a:pPr algn="ctr"/>
            <a:r>
              <a:rPr lang="en-US" sz="1100" dirty="0">
                <a:latin typeface="Arial" panose="020B0604020202020204" pitchFamily="34" charset="0"/>
                <a:cs typeface="Arial" panose="020B0604020202020204" pitchFamily="34" charset="0"/>
              </a:rPr>
              <a:t>3.8 mg/mL</a:t>
            </a:r>
          </a:p>
        </p:txBody>
      </p:sp>
      <p:sp>
        <p:nvSpPr>
          <p:cNvPr id="62" name="TextBox 61">
            <a:extLst>
              <a:ext uri="{FF2B5EF4-FFF2-40B4-BE49-F238E27FC236}">
                <a16:creationId xmlns:a16="http://schemas.microsoft.com/office/drawing/2014/main" id="{F6BF2C3A-6DAF-4A43-B995-82AC1E6A407F}"/>
              </a:ext>
            </a:extLst>
          </p:cNvPr>
          <p:cNvSpPr txBox="1"/>
          <p:nvPr/>
        </p:nvSpPr>
        <p:spPr>
          <a:xfrm>
            <a:off x="6371575" y="1883702"/>
            <a:ext cx="1063088" cy="261610"/>
          </a:xfrm>
          <a:prstGeom prst="rect">
            <a:avLst/>
          </a:prstGeom>
          <a:noFill/>
        </p:spPr>
        <p:txBody>
          <a:bodyPr wrap="square" rtlCol="0">
            <a:spAutoFit/>
          </a:bodyPr>
          <a:lstStyle/>
          <a:p>
            <a:pPr algn="ctr"/>
            <a:r>
              <a:rPr lang="en-US" sz="1100" dirty="0">
                <a:latin typeface="Arial" panose="020B0604020202020204" pitchFamily="34" charset="0"/>
                <a:cs typeface="Arial" panose="020B0604020202020204" pitchFamily="34" charset="0"/>
              </a:rPr>
              <a:t>Control</a:t>
            </a:r>
          </a:p>
        </p:txBody>
      </p:sp>
    </p:spTree>
    <p:extLst>
      <p:ext uri="{BB962C8B-B14F-4D97-AF65-F5344CB8AC3E}">
        <p14:creationId xmlns:p14="http://schemas.microsoft.com/office/powerpoint/2010/main" val="2459315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Picture 81">
            <a:extLst>
              <a:ext uri="{FF2B5EF4-FFF2-40B4-BE49-F238E27FC236}">
                <a16:creationId xmlns:a16="http://schemas.microsoft.com/office/drawing/2014/main" id="{C25782A3-E845-4BD6-9BA7-A89D9A5B2675}"/>
              </a:ext>
            </a:extLst>
          </p:cNvPr>
          <p:cNvPicPr>
            <a:picLocks noChangeAspect="1"/>
          </p:cNvPicPr>
          <p:nvPr/>
        </p:nvPicPr>
        <p:blipFill>
          <a:blip r:embed="rId2"/>
          <a:stretch>
            <a:fillRect/>
          </a:stretch>
        </p:blipFill>
        <p:spPr>
          <a:xfrm>
            <a:off x="1361333" y="2015186"/>
            <a:ext cx="1476279" cy="1456595"/>
          </a:xfrm>
          <a:prstGeom prst="rect">
            <a:avLst/>
          </a:prstGeom>
        </p:spPr>
      </p:pic>
      <p:pic>
        <p:nvPicPr>
          <p:cNvPr id="87" name="Picture 86">
            <a:extLst>
              <a:ext uri="{FF2B5EF4-FFF2-40B4-BE49-F238E27FC236}">
                <a16:creationId xmlns:a16="http://schemas.microsoft.com/office/drawing/2014/main" id="{D6201456-FAA3-4309-A79F-EEF982C7C802}"/>
              </a:ext>
            </a:extLst>
          </p:cNvPr>
          <p:cNvPicPr>
            <a:picLocks noChangeAspect="1"/>
          </p:cNvPicPr>
          <p:nvPr/>
        </p:nvPicPr>
        <p:blipFill>
          <a:blip r:embed="rId3"/>
          <a:stretch>
            <a:fillRect/>
          </a:stretch>
        </p:blipFill>
        <p:spPr>
          <a:xfrm>
            <a:off x="2950387" y="2013918"/>
            <a:ext cx="1496110" cy="1437311"/>
          </a:xfrm>
          <a:prstGeom prst="rect">
            <a:avLst/>
          </a:prstGeom>
        </p:spPr>
      </p:pic>
      <p:pic>
        <p:nvPicPr>
          <p:cNvPr id="91" name="Picture 90">
            <a:extLst>
              <a:ext uri="{FF2B5EF4-FFF2-40B4-BE49-F238E27FC236}">
                <a16:creationId xmlns:a16="http://schemas.microsoft.com/office/drawing/2014/main" id="{0CE730BB-1671-4557-9518-33EDF1AAB5A0}"/>
              </a:ext>
            </a:extLst>
          </p:cNvPr>
          <p:cNvPicPr>
            <a:picLocks noChangeAspect="1"/>
          </p:cNvPicPr>
          <p:nvPr/>
        </p:nvPicPr>
        <p:blipFill rotWithShape="1">
          <a:blip r:embed="rId4"/>
          <a:srcRect t="1258"/>
          <a:stretch/>
        </p:blipFill>
        <p:spPr>
          <a:xfrm>
            <a:off x="4537094" y="2032767"/>
            <a:ext cx="1513974" cy="1423775"/>
          </a:xfrm>
          <a:prstGeom prst="rect">
            <a:avLst/>
          </a:prstGeom>
        </p:spPr>
      </p:pic>
      <p:sp>
        <p:nvSpPr>
          <p:cNvPr id="2" name="TextBox 1">
            <a:extLst>
              <a:ext uri="{FF2B5EF4-FFF2-40B4-BE49-F238E27FC236}">
                <a16:creationId xmlns:a16="http://schemas.microsoft.com/office/drawing/2014/main" id="{FFAFDF91-F26A-A945-851E-5B7920E9997C}"/>
              </a:ext>
            </a:extLst>
          </p:cNvPr>
          <p:cNvSpPr txBox="1"/>
          <p:nvPr/>
        </p:nvSpPr>
        <p:spPr>
          <a:xfrm flipH="1">
            <a:off x="130731" y="176613"/>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S5</a:t>
            </a:r>
          </a:p>
        </p:txBody>
      </p:sp>
      <p:sp>
        <p:nvSpPr>
          <p:cNvPr id="69" name="TextBox 68">
            <a:extLst>
              <a:ext uri="{FF2B5EF4-FFF2-40B4-BE49-F238E27FC236}">
                <a16:creationId xmlns:a16="http://schemas.microsoft.com/office/drawing/2014/main" id="{2C3B84C1-9040-4E16-9C66-D48B8591B945}"/>
              </a:ext>
            </a:extLst>
          </p:cNvPr>
          <p:cNvSpPr txBox="1"/>
          <p:nvPr/>
        </p:nvSpPr>
        <p:spPr>
          <a:xfrm>
            <a:off x="1811903" y="1801351"/>
            <a:ext cx="639919" cy="261610"/>
          </a:xfrm>
          <a:prstGeom prst="rect">
            <a:avLst/>
          </a:prstGeom>
          <a:noFill/>
        </p:spPr>
        <p:txBody>
          <a:bodyPr wrap="none" rtlCol="0">
            <a:spAutoFit/>
          </a:bodyPr>
          <a:lstStyle/>
          <a:p>
            <a:pPr algn="ctr"/>
            <a:r>
              <a:rPr lang="en-US" sz="1100" dirty="0">
                <a:latin typeface="Arial" panose="020B0604020202020204" pitchFamily="34" charset="0"/>
                <a:cs typeface="Arial" panose="020B0604020202020204" pitchFamily="34" charset="0"/>
              </a:rPr>
              <a:t>Control</a:t>
            </a:r>
          </a:p>
        </p:txBody>
      </p:sp>
      <p:sp>
        <p:nvSpPr>
          <p:cNvPr id="75" name="TextBox 74">
            <a:extLst>
              <a:ext uri="{FF2B5EF4-FFF2-40B4-BE49-F238E27FC236}">
                <a16:creationId xmlns:a16="http://schemas.microsoft.com/office/drawing/2014/main" id="{19D33DAB-3EFD-442D-AF90-FDEF1D3FBC22}"/>
              </a:ext>
            </a:extLst>
          </p:cNvPr>
          <p:cNvSpPr txBox="1"/>
          <p:nvPr/>
        </p:nvSpPr>
        <p:spPr>
          <a:xfrm>
            <a:off x="3427474" y="1801351"/>
            <a:ext cx="625492" cy="261610"/>
          </a:xfrm>
          <a:prstGeom prst="rect">
            <a:avLst/>
          </a:prstGeom>
          <a:noFill/>
        </p:spPr>
        <p:txBody>
          <a:bodyPr wrap="none" rtlCol="0">
            <a:spAutoFit/>
          </a:bodyPr>
          <a:lstStyle/>
          <a:p>
            <a:pPr algn="ctr"/>
            <a:r>
              <a:rPr lang="en-US" sz="1100" dirty="0">
                <a:latin typeface="Arial" panose="020B0604020202020204" pitchFamily="34" charset="0"/>
                <a:cs typeface="Arial" panose="020B0604020202020204" pitchFamily="34" charset="0"/>
              </a:rPr>
              <a:t>Spleen</a:t>
            </a:r>
          </a:p>
        </p:txBody>
      </p:sp>
      <p:sp>
        <p:nvSpPr>
          <p:cNvPr id="83" name="TextBox 82">
            <a:extLst>
              <a:ext uri="{FF2B5EF4-FFF2-40B4-BE49-F238E27FC236}">
                <a16:creationId xmlns:a16="http://schemas.microsoft.com/office/drawing/2014/main" id="{82B08329-5965-4189-9BD6-B40CD115AA37}"/>
              </a:ext>
            </a:extLst>
          </p:cNvPr>
          <p:cNvSpPr txBox="1"/>
          <p:nvPr/>
        </p:nvSpPr>
        <p:spPr>
          <a:xfrm>
            <a:off x="4853689" y="1801351"/>
            <a:ext cx="984565" cy="261610"/>
          </a:xfrm>
          <a:prstGeom prst="rect">
            <a:avLst/>
          </a:prstGeom>
          <a:noFill/>
        </p:spPr>
        <p:txBody>
          <a:bodyPr wrap="none" rtlCol="0">
            <a:spAutoFit/>
          </a:bodyPr>
          <a:lstStyle/>
          <a:p>
            <a:pPr algn="ctr"/>
            <a:r>
              <a:rPr lang="en-US" sz="1100" dirty="0">
                <a:latin typeface="Arial" panose="020B0604020202020204" pitchFamily="34" charset="0"/>
                <a:cs typeface="Arial" panose="020B0604020202020204" pitchFamily="34" charset="0"/>
              </a:rPr>
              <a:t>Lymph Node</a:t>
            </a:r>
          </a:p>
        </p:txBody>
      </p:sp>
      <p:sp>
        <p:nvSpPr>
          <p:cNvPr id="86" name="TextBox 85">
            <a:extLst>
              <a:ext uri="{FF2B5EF4-FFF2-40B4-BE49-F238E27FC236}">
                <a16:creationId xmlns:a16="http://schemas.microsoft.com/office/drawing/2014/main" id="{CF09A585-8E2E-45E2-B14A-D90E59A74BAA}"/>
              </a:ext>
            </a:extLst>
          </p:cNvPr>
          <p:cNvSpPr txBox="1"/>
          <p:nvPr/>
        </p:nvSpPr>
        <p:spPr>
          <a:xfrm>
            <a:off x="1551961" y="2063521"/>
            <a:ext cx="495328" cy="246221"/>
          </a:xfrm>
          <a:prstGeom prst="rect">
            <a:avLst/>
          </a:prstGeom>
          <a:solidFill>
            <a:schemeClr val="bg1"/>
          </a:solidFill>
        </p:spPr>
        <p:txBody>
          <a:bodyPr wrap="none" lIns="0" tIns="0" rIns="0" bIns="0" rtlCol="0">
            <a:spAutoFit/>
          </a:bodyPr>
          <a:lstStyle/>
          <a:p>
            <a:r>
              <a:rPr lang="en-US" sz="800" dirty="0">
                <a:solidFill>
                  <a:srgbClr val="FF0000"/>
                </a:solidFill>
                <a:latin typeface="Arial" panose="020B0604020202020204" pitchFamily="34" charset="0"/>
                <a:cs typeface="Arial" panose="020B0604020202020204" pitchFamily="34" charset="0"/>
              </a:rPr>
              <a:t>0.01%</a:t>
            </a:r>
          </a:p>
          <a:p>
            <a:r>
              <a:rPr lang="en-US" sz="800" dirty="0">
                <a:solidFill>
                  <a:srgbClr val="FF0000"/>
                </a:solidFill>
                <a:latin typeface="Arial" panose="020B0604020202020204" pitchFamily="34" charset="0"/>
                <a:cs typeface="Arial" panose="020B0604020202020204" pitchFamily="34" charset="0"/>
              </a:rPr>
              <a:t>(of c-</a:t>
            </a:r>
            <a:r>
              <a:rPr lang="en-US" sz="800" dirty="0" err="1">
                <a:solidFill>
                  <a:srgbClr val="FF0000"/>
                </a:solidFill>
                <a:latin typeface="Arial" panose="020B0604020202020204" pitchFamily="34" charset="0"/>
                <a:cs typeface="Arial" panose="020B0604020202020204" pitchFamily="34" charset="0"/>
              </a:rPr>
              <a:t>Myc</a:t>
            </a:r>
            <a:r>
              <a:rPr lang="en-US" sz="800" baseline="30000" dirty="0">
                <a:solidFill>
                  <a:srgbClr val="FF0000"/>
                </a:solidFill>
                <a:latin typeface="Arial" panose="020B0604020202020204" pitchFamily="34" charset="0"/>
                <a:cs typeface="Arial" panose="020B0604020202020204" pitchFamily="34" charset="0"/>
              </a:rPr>
              <a:t>+</a:t>
            </a:r>
            <a:r>
              <a:rPr lang="en-US" sz="800" dirty="0">
                <a:solidFill>
                  <a:srgbClr val="FF0000"/>
                </a:solidFill>
                <a:latin typeface="Arial" panose="020B0604020202020204" pitchFamily="34" charset="0"/>
                <a:cs typeface="Arial" panose="020B0604020202020204" pitchFamily="34" charset="0"/>
              </a:rPr>
              <a:t>)</a:t>
            </a:r>
          </a:p>
        </p:txBody>
      </p:sp>
      <p:sp>
        <p:nvSpPr>
          <p:cNvPr id="90" name="TextBox 89">
            <a:extLst>
              <a:ext uri="{FF2B5EF4-FFF2-40B4-BE49-F238E27FC236}">
                <a16:creationId xmlns:a16="http://schemas.microsoft.com/office/drawing/2014/main" id="{B3DBD9F0-BC06-4D1C-9CCA-6ECAC8AC26EB}"/>
              </a:ext>
            </a:extLst>
          </p:cNvPr>
          <p:cNvSpPr txBox="1"/>
          <p:nvPr/>
        </p:nvSpPr>
        <p:spPr>
          <a:xfrm>
            <a:off x="3152181" y="2065585"/>
            <a:ext cx="495328" cy="246221"/>
          </a:xfrm>
          <a:prstGeom prst="rect">
            <a:avLst/>
          </a:prstGeom>
          <a:solidFill>
            <a:schemeClr val="bg1"/>
          </a:solidFill>
        </p:spPr>
        <p:txBody>
          <a:bodyPr wrap="none" lIns="0" tIns="0" rIns="0" bIns="0" rtlCol="0">
            <a:spAutoFit/>
          </a:bodyPr>
          <a:lstStyle/>
          <a:p>
            <a:r>
              <a:rPr lang="en-US" sz="800" dirty="0">
                <a:solidFill>
                  <a:srgbClr val="FF0000"/>
                </a:solidFill>
                <a:latin typeface="Arial" panose="020B0604020202020204" pitchFamily="34" charset="0"/>
                <a:cs typeface="Arial" panose="020B0604020202020204" pitchFamily="34" charset="0"/>
              </a:rPr>
              <a:t>92.2%</a:t>
            </a:r>
          </a:p>
          <a:p>
            <a:r>
              <a:rPr lang="en-US" sz="800" dirty="0">
                <a:solidFill>
                  <a:srgbClr val="FF0000"/>
                </a:solidFill>
                <a:latin typeface="Arial" panose="020B0604020202020204" pitchFamily="34" charset="0"/>
                <a:cs typeface="Arial" panose="020B0604020202020204" pitchFamily="34" charset="0"/>
              </a:rPr>
              <a:t>(of c-</a:t>
            </a:r>
            <a:r>
              <a:rPr lang="en-US" sz="800" dirty="0" err="1">
                <a:solidFill>
                  <a:srgbClr val="FF0000"/>
                </a:solidFill>
                <a:latin typeface="Arial" panose="020B0604020202020204" pitchFamily="34" charset="0"/>
                <a:cs typeface="Arial" panose="020B0604020202020204" pitchFamily="34" charset="0"/>
              </a:rPr>
              <a:t>Myc</a:t>
            </a:r>
            <a:r>
              <a:rPr lang="en-US" sz="800" baseline="30000" dirty="0">
                <a:solidFill>
                  <a:srgbClr val="FF0000"/>
                </a:solidFill>
                <a:latin typeface="Arial" panose="020B0604020202020204" pitchFamily="34" charset="0"/>
                <a:cs typeface="Arial" panose="020B0604020202020204" pitchFamily="34" charset="0"/>
              </a:rPr>
              <a:t>+</a:t>
            </a:r>
            <a:r>
              <a:rPr lang="en-US" sz="800" dirty="0">
                <a:solidFill>
                  <a:srgbClr val="FF0000"/>
                </a:solidFill>
                <a:latin typeface="Arial" panose="020B0604020202020204" pitchFamily="34" charset="0"/>
                <a:cs typeface="Arial" panose="020B0604020202020204" pitchFamily="34" charset="0"/>
              </a:rPr>
              <a:t>)</a:t>
            </a:r>
          </a:p>
        </p:txBody>
      </p:sp>
      <p:sp>
        <p:nvSpPr>
          <p:cNvPr id="92" name="TextBox 91">
            <a:extLst>
              <a:ext uri="{FF2B5EF4-FFF2-40B4-BE49-F238E27FC236}">
                <a16:creationId xmlns:a16="http://schemas.microsoft.com/office/drawing/2014/main" id="{A3AF71C4-A6F9-4613-8AB4-FD70431B24F2}"/>
              </a:ext>
            </a:extLst>
          </p:cNvPr>
          <p:cNvSpPr txBox="1"/>
          <p:nvPr/>
        </p:nvSpPr>
        <p:spPr>
          <a:xfrm>
            <a:off x="4743748" y="2067649"/>
            <a:ext cx="495328" cy="246221"/>
          </a:xfrm>
          <a:prstGeom prst="rect">
            <a:avLst/>
          </a:prstGeom>
          <a:solidFill>
            <a:schemeClr val="bg1"/>
          </a:solidFill>
        </p:spPr>
        <p:txBody>
          <a:bodyPr wrap="none" lIns="0" tIns="0" rIns="0" bIns="0" rtlCol="0">
            <a:spAutoFit/>
          </a:bodyPr>
          <a:lstStyle/>
          <a:p>
            <a:r>
              <a:rPr lang="en-US" sz="800" dirty="0">
                <a:solidFill>
                  <a:srgbClr val="FF0000"/>
                </a:solidFill>
                <a:latin typeface="Arial" panose="020B0604020202020204" pitchFamily="34" charset="0"/>
                <a:cs typeface="Arial" panose="020B0604020202020204" pitchFamily="34" charset="0"/>
              </a:rPr>
              <a:t>74.3%</a:t>
            </a:r>
          </a:p>
          <a:p>
            <a:r>
              <a:rPr lang="en-US" sz="800" dirty="0">
                <a:solidFill>
                  <a:srgbClr val="FF0000"/>
                </a:solidFill>
                <a:latin typeface="Arial" panose="020B0604020202020204" pitchFamily="34" charset="0"/>
                <a:cs typeface="Arial" panose="020B0604020202020204" pitchFamily="34" charset="0"/>
              </a:rPr>
              <a:t>(of c-</a:t>
            </a:r>
            <a:r>
              <a:rPr lang="en-US" sz="800" dirty="0" err="1">
                <a:solidFill>
                  <a:srgbClr val="FF0000"/>
                </a:solidFill>
                <a:latin typeface="Arial" panose="020B0604020202020204" pitchFamily="34" charset="0"/>
                <a:cs typeface="Arial" panose="020B0604020202020204" pitchFamily="34" charset="0"/>
              </a:rPr>
              <a:t>Myc</a:t>
            </a:r>
            <a:r>
              <a:rPr lang="en-US" sz="800" baseline="30000" dirty="0">
                <a:solidFill>
                  <a:srgbClr val="FF0000"/>
                </a:solidFill>
                <a:latin typeface="Arial" panose="020B0604020202020204" pitchFamily="34" charset="0"/>
                <a:cs typeface="Arial" panose="020B0604020202020204" pitchFamily="34" charset="0"/>
              </a:rPr>
              <a:t>+</a:t>
            </a:r>
            <a:r>
              <a:rPr lang="en-US" sz="800" dirty="0">
                <a:solidFill>
                  <a:srgbClr val="FF0000"/>
                </a:solidFill>
                <a:latin typeface="Arial" panose="020B0604020202020204" pitchFamily="34" charset="0"/>
                <a:cs typeface="Arial" panose="020B0604020202020204" pitchFamily="34" charset="0"/>
              </a:rPr>
              <a:t>)</a:t>
            </a:r>
          </a:p>
        </p:txBody>
      </p:sp>
      <p:cxnSp>
        <p:nvCxnSpPr>
          <p:cNvPr id="115" name="Straight Arrow Connector 114">
            <a:extLst>
              <a:ext uri="{FF2B5EF4-FFF2-40B4-BE49-F238E27FC236}">
                <a16:creationId xmlns:a16="http://schemas.microsoft.com/office/drawing/2014/main" id="{0A22265B-7E31-4DBB-8EF8-243F28A0640B}"/>
              </a:ext>
            </a:extLst>
          </p:cNvPr>
          <p:cNvCxnSpPr>
            <a:cxnSpLocks/>
          </p:cNvCxnSpPr>
          <p:nvPr/>
        </p:nvCxnSpPr>
        <p:spPr>
          <a:xfrm flipV="1">
            <a:off x="1316774" y="2040614"/>
            <a:ext cx="0" cy="151047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03E5CEB5-1C6F-449C-B8F6-3A8149F2181D}"/>
              </a:ext>
            </a:extLst>
          </p:cNvPr>
          <p:cNvSpPr txBox="1"/>
          <p:nvPr/>
        </p:nvSpPr>
        <p:spPr>
          <a:xfrm rot="16200000">
            <a:off x="385383" y="2677644"/>
            <a:ext cx="1582484" cy="261610"/>
          </a:xfrm>
          <a:prstGeom prst="rect">
            <a:avLst/>
          </a:prstGeom>
          <a:noFill/>
        </p:spPr>
        <p:txBody>
          <a:bodyPr wrap="none" rtlCol="0">
            <a:spAutoFit/>
          </a:bodyPr>
          <a:lstStyle/>
          <a:p>
            <a:pPr algn="ctr"/>
            <a:r>
              <a:rPr lang="en-US" sz="1100" dirty="0">
                <a:latin typeface="Arial" panose="020B0604020202020204" pitchFamily="34" charset="0"/>
                <a:cs typeface="Arial" panose="020B0604020202020204" pitchFamily="34" charset="0"/>
              </a:rPr>
              <a:t>Antigen binding (APC)</a:t>
            </a:r>
          </a:p>
        </p:txBody>
      </p:sp>
      <p:sp>
        <p:nvSpPr>
          <p:cNvPr id="117" name="TextBox 116">
            <a:extLst>
              <a:ext uri="{FF2B5EF4-FFF2-40B4-BE49-F238E27FC236}">
                <a16:creationId xmlns:a16="http://schemas.microsoft.com/office/drawing/2014/main" id="{7C2C56D3-FBF6-4FE6-AA84-49D125DD5FF3}"/>
              </a:ext>
            </a:extLst>
          </p:cNvPr>
          <p:cNvSpPr txBox="1"/>
          <p:nvPr/>
        </p:nvSpPr>
        <p:spPr>
          <a:xfrm>
            <a:off x="2478393" y="3542173"/>
            <a:ext cx="2424062" cy="261610"/>
          </a:xfrm>
          <a:prstGeom prst="rect">
            <a:avLst/>
          </a:prstGeom>
          <a:noFill/>
        </p:spPr>
        <p:txBody>
          <a:bodyPr wrap="none" rtlCol="0">
            <a:spAutoFit/>
          </a:bodyPr>
          <a:lstStyle/>
          <a:p>
            <a:pPr algn="ctr"/>
            <a:r>
              <a:rPr lang="en-US" sz="1100" dirty="0">
                <a:latin typeface="Arial" panose="020B0604020202020204" pitchFamily="34" charset="0"/>
                <a:cs typeface="Arial" panose="020B0604020202020204" pitchFamily="34" charset="0"/>
              </a:rPr>
              <a:t>c-</a:t>
            </a:r>
            <a:r>
              <a:rPr lang="en-US" sz="1100" dirty="0" err="1">
                <a:latin typeface="Arial" panose="020B0604020202020204" pitchFamily="34" charset="0"/>
                <a:cs typeface="Arial" panose="020B0604020202020204" pitchFamily="34" charset="0"/>
              </a:rPr>
              <a:t>Myc</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scFv</a:t>
            </a:r>
            <a:r>
              <a:rPr lang="en-US" sz="1100" dirty="0">
                <a:latin typeface="Arial" panose="020B0604020202020204" pitchFamily="34" charset="0"/>
                <a:cs typeface="Arial" panose="020B0604020202020204" pitchFamily="34" charset="0"/>
              </a:rPr>
              <a:t> surface display (AF488)</a:t>
            </a:r>
          </a:p>
        </p:txBody>
      </p:sp>
      <p:cxnSp>
        <p:nvCxnSpPr>
          <p:cNvPr id="118" name="Straight Arrow Connector 117">
            <a:extLst>
              <a:ext uri="{FF2B5EF4-FFF2-40B4-BE49-F238E27FC236}">
                <a16:creationId xmlns:a16="http://schemas.microsoft.com/office/drawing/2014/main" id="{D3254985-9B81-417C-9DA3-DDAC86BDDFA5}"/>
              </a:ext>
            </a:extLst>
          </p:cNvPr>
          <p:cNvCxnSpPr>
            <a:cxnSpLocks/>
          </p:cNvCxnSpPr>
          <p:nvPr/>
        </p:nvCxnSpPr>
        <p:spPr>
          <a:xfrm>
            <a:off x="1305414" y="3540650"/>
            <a:ext cx="4745654"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9C8C4074-3D83-4471-A549-A58AB6A6A33D}"/>
              </a:ext>
            </a:extLst>
          </p:cNvPr>
          <p:cNvCxnSpPr>
            <a:cxnSpLocks/>
          </p:cNvCxnSpPr>
          <p:nvPr/>
        </p:nvCxnSpPr>
        <p:spPr>
          <a:xfrm>
            <a:off x="2096811" y="2940907"/>
            <a:ext cx="0" cy="382065"/>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9892BF9A-7FB6-400E-B9AC-86E95CFD3C57}"/>
              </a:ext>
            </a:extLst>
          </p:cNvPr>
          <p:cNvCxnSpPr>
            <a:cxnSpLocks/>
          </p:cNvCxnSpPr>
          <p:nvPr/>
        </p:nvCxnSpPr>
        <p:spPr>
          <a:xfrm>
            <a:off x="3611523" y="2947099"/>
            <a:ext cx="0" cy="382065"/>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4683E959-9C7D-44F3-B686-19FDE38F84AF}"/>
              </a:ext>
            </a:extLst>
          </p:cNvPr>
          <p:cNvCxnSpPr>
            <a:cxnSpLocks/>
          </p:cNvCxnSpPr>
          <p:nvPr/>
        </p:nvCxnSpPr>
        <p:spPr>
          <a:xfrm>
            <a:off x="5207078" y="2947099"/>
            <a:ext cx="0" cy="382065"/>
          </a:xfrm>
          <a:prstGeom prst="line">
            <a:avLst/>
          </a:prstGeom>
          <a:ln w="95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034D2928-1125-274E-BFB4-BA85ABBE2461}"/>
              </a:ext>
            </a:extLst>
          </p:cNvPr>
          <p:cNvSpPr txBox="1"/>
          <p:nvPr/>
        </p:nvSpPr>
        <p:spPr>
          <a:xfrm rot="5400000">
            <a:off x="5415781" y="2573084"/>
            <a:ext cx="1769139" cy="276999"/>
          </a:xfrm>
          <a:prstGeom prst="rect">
            <a:avLst/>
          </a:prstGeom>
          <a:noFill/>
        </p:spPr>
        <p:txBody>
          <a:bodyPr wrap="none" rtlCol="0">
            <a:spAutoFit/>
          </a:bodyPr>
          <a:lstStyle/>
          <a:p>
            <a:r>
              <a:rPr lang="en-US" sz="1200" b="1" dirty="0">
                <a:solidFill>
                  <a:srgbClr val="96CA00"/>
                </a:solidFill>
                <a:latin typeface="Arial" panose="020B0604020202020204" pitchFamily="34" charset="0"/>
                <a:cs typeface="Arial" panose="020B0604020202020204" pitchFamily="34" charset="0"/>
              </a:rPr>
              <a:t>Cells/DNA</a:t>
            </a:r>
            <a:r>
              <a:rPr lang="en-US" sz="1200" b="1" dirty="0">
                <a:latin typeface="Arial" panose="020B0604020202020204" pitchFamily="34" charset="0"/>
                <a:cs typeface="Arial" panose="020B0604020202020204" pitchFamily="34" charset="0"/>
              </a:rPr>
              <a:t> immunized</a:t>
            </a:r>
          </a:p>
        </p:txBody>
      </p:sp>
      <p:sp>
        <p:nvSpPr>
          <p:cNvPr id="67" name="TextBox 66">
            <a:extLst>
              <a:ext uri="{FF2B5EF4-FFF2-40B4-BE49-F238E27FC236}">
                <a16:creationId xmlns:a16="http://schemas.microsoft.com/office/drawing/2014/main" id="{A2FEFEE5-4C8F-2B4D-B935-3286B91E0A8F}"/>
              </a:ext>
            </a:extLst>
          </p:cNvPr>
          <p:cNvSpPr txBox="1"/>
          <p:nvPr/>
        </p:nvSpPr>
        <p:spPr>
          <a:xfrm flipH="1">
            <a:off x="216606" y="4184318"/>
            <a:ext cx="7339187" cy="1200329"/>
          </a:xfrm>
          <a:prstGeom prst="rect">
            <a:avLst/>
          </a:prstGeom>
          <a:noFill/>
        </p:spPr>
        <p:txBody>
          <a:bodyPr wrap="square" rtlCol="0" anchor="t">
            <a:spAutoFit/>
          </a:bodyPr>
          <a:lstStyle/>
          <a:p>
            <a:pPr algn="just"/>
            <a:r>
              <a:rPr lang="en-US" sz="1200" b="1" dirty="0">
                <a:solidFill>
                  <a:srgbClr val="333333"/>
                </a:solidFill>
                <a:latin typeface="Arial" panose="020B0604020202020204" pitchFamily="34" charset="0"/>
                <a:cs typeface="Arial" panose="020B0604020202020204" pitchFamily="34" charset="0"/>
              </a:rPr>
              <a:t>Supplementary Figure S5</a:t>
            </a:r>
            <a:r>
              <a:rPr lang="en-US" sz="1200" dirty="0">
                <a:solidFill>
                  <a:srgbClr val="333333"/>
                </a:solidFill>
                <a:latin typeface="Arial" panose="020B0604020202020204" pitchFamily="34" charset="0"/>
                <a:cs typeface="Arial" panose="020B0604020202020204" pitchFamily="34" charset="0"/>
              </a:rPr>
              <a:t>: A fourth round of panning for experiments that had generated a relatively low proportion of </a:t>
            </a:r>
            <a:r>
              <a:rPr lang="en-US" sz="1200" dirty="0" err="1">
                <a:solidFill>
                  <a:srgbClr val="333333"/>
                </a:solidFill>
                <a:latin typeface="Arial" panose="020B0604020202020204" pitchFamily="34" charset="0"/>
                <a:cs typeface="Arial" panose="020B0604020202020204" pitchFamily="34" charset="0"/>
              </a:rPr>
              <a:t>scFv</a:t>
            </a:r>
            <a:r>
              <a:rPr lang="en-US" sz="1200" dirty="0">
                <a:solidFill>
                  <a:srgbClr val="333333"/>
                </a:solidFill>
                <a:latin typeface="Arial" panose="020B0604020202020204" pitchFamily="34" charset="0"/>
                <a:cs typeface="Arial" panose="020B0604020202020204" pitchFamily="34" charset="0"/>
              </a:rPr>
              <a:t> binders after three rounds of panning</a:t>
            </a:r>
            <a:r>
              <a:rPr lang="en-US" sz="1200" dirty="0">
                <a:latin typeface="Arial" panose="020B0604020202020204" pitchFamily="34" charset="0"/>
                <a:cs typeface="Arial" panose="020B0604020202020204" pitchFamily="34" charset="0"/>
              </a:rPr>
              <a:t>. An anti-c-</a:t>
            </a:r>
            <a:r>
              <a:rPr lang="en-US" sz="1200" dirty="0" err="1">
                <a:latin typeface="Arial" panose="020B0604020202020204" pitchFamily="34" charset="0"/>
                <a:cs typeface="Arial" panose="020B0604020202020204" pitchFamily="34" charset="0"/>
              </a:rPr>
              <a:t>Myc</a:t>
            </a:r>
            <a:r>
              <a:rPr lang="en-US" sz="1200" dirty="0">
                <a:latin typeface="Arial" panose="020B0604020202020204" pitchFamily="34" charset="0"/>
                <a:cs typeface="Arial" panose="020B0604020202020204" pitchFamily="34" charset="0"/>
              </a:rPr>
              <a:t> (AF488) staining is used to identify the </a:t>
            </a:r>
            <a:r>
              <a:rPr lang="en-US" sz="1200" dirty="0" err="1">
                <a:latin typeface="Arial" panose="020B0604020202020204" pitchFamily="34" charset="0"/>
                <a:cs typeface="Arial" panose="020B0604020202020204" pitchFamily="34" charset="0"/>
              </a:rPr>
              <a:t>scFv</a:t>
            </a:r>
            <a:r>
              <a:rPr lang="en-US" sz="1200" dirty="0">
                <a:latin typeface="Arial" panose="020B0604020202020204" pitchFamily="34" charset="0"/>
                <a:cs typeface="Arial" panose="020B0604020202020204" pitchFamily="34" charset="0"/>
              </a:rPr>
              <a:t> that display on the surface of the yeast (x-axis) and an anti-FLAG (APC) staining is used to identify the binding with cell lysate expressing OX40-FLAG (y-axis), respectively. A negative control is used to set a quadrangle gate for the FACS selection (upper right corner). The percentage in each quadrangle represents the proportion of c-</a:t>
            </a:r>
            <a:r>
              <a:rPr lang="en-US" sz="1200" dirty="0" err="1">
                <a:latin typeface="Arial" panose="020B0604020202020204" pitchFamily="34" charset="0"/>
                <a:cs typeface="Arial" panose="020B0604020202020204" pitchFamily="34" charset="0"/>
              </a:rPr>
              <a:t>Myc</a:t>
            </a:r>
            <a:r>
              <a:rPr lang="en-US" sz="1200" dirty="0">
                <a:latin typeface="Arial" panose="020B0604020202020204" pitchFamily="34" charset="0"/>
                <a:cs typeface="Arial" panose="020B0604020202020204" pitchFamily="34" charset="0"/>
              </a:rPr>
              <a:t> positive yeast cells that fell within the gate. </a:t>
            </a:r>
            <a:endParaRPr lang="en-US" sz="1200" dirty="0">
              <a:solidFill>
                <a:srgbClr val="333333"/>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F614A27C-72C0-440C-AB19-08310390BD50}"/>
              </a:ext>
            </a:extLst>
          </p:cNvPr>
          <p:cNvSpPr txBox="1"/>
          <p:nvPr/>
        </p:nvSpPr>
        <p:spPr>
          <a:xfrm>
            <a:off x="3648345" y="1513732"/>
            <a:ext cx="1708674" cy="276999"/>
          </a:xfrm>
          <a:prstGeom prst="rect">
            <a:avLst/>
          </a:prstGeom>
          <a:noFill/>
        </p:spPr>
        <p:txBody>
          <a:bodyPr wrap="none" rtlCol="0">
            <a:spAutoFit/>
          </a:bodyPr>
          <a:lstStyle/>
          <a:p>
            <a:pPr algn="ctr"/>
            <a:r>
              <a:rPr lang="en-US" sz="1200" b="1" dirty="0">
                <a:solidFill>
                  <a:srgbClr val="FF80E7"/>
                </a:solidFill>
                <a:latin typeface="Arial" panose="020B0604020202020204" pitchFamily="34" charset="0"/>
                <a:cs typeface="Arial" panose="020B0604020202020204" pitchFamily="34" charset="0"/>
              </a:rPr>
              <a:t>Soluble</a:t>
            </a:r>
            <a:r>
              <a:rPr lang="en-US" sz="1200" b="1" dirty="0">
                <a:latin typeface="Arial" panose="020B0604020202020204" pitchFamily="34" charset="0"/>
                <a:cs typeface="Arial" panose="020B0604020202020204" pitchFamily="34" charset="0"/>
              </a:rPr>
              <a:t> FACS sorted</a:t>
            </a:r>
          </a:p>
        </p:txBody>
      </p:sp>
      <p:cxnSp>
        <p:nvCxnSpPr>
          <p:cNvPr id="26" name="Straight Connector 25">
            <a:extLst>
              <a:ext uri="{FF2B5EF4-FFF2-40B4-BE49-F238E27FC236}">
                <a16:creationId xmlns:a16="http://schemas.microsoft.com/office/drawing/2014/main" id="{25802C2A-7F2E-4549-84E9-88D6E24CA3A5}"/>
              </a:ext>
            </a:extLst>
          </p:cNvPr>
          <p:cNvCxnSpPr/>
          <p:nvPr/>
        </p:nvCxnSpPr>
        <p:spPr>
          <a:xfrm>
            <a:off x="3097259" y="1771417"/>
            <a:ext cx="2926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8292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FDF91-F26A-A945-851E-5B7920E9997C}"/>
              </a:ext>
            </a:extLst>
          </p:cNvPr>
          <p:cNvSpPr txBox="1"/>
          <p:nvPr/>
        </p:nvSpPr>
        <p:spPr>
          <a:xfrm flipH="1">
            <a:off x="130731" y="176613"/>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S6</a:t>
            </a:r>
          </a:p>
        </p:txBody>
      </p:sp>
      <p:sp>
        <p:nvSpPr>
          <p:cNvPr id="55" name="TextBox 54">
            <a:extLst>
              <a:ext uri="{FF2B5EF4-FFF2-40B4-BE49-F238E27FC236}">
                <a16:creationId xmlns:a16="http://schemas.microsoft.com/office/drawing/2014/main" id="{E9DF857A-EBA0-1B4F-8A6F-DFF6D01F506E}"/>
              </a:ext>
            </a:extLst>
          </p:cNvPr>
          <p:cNvSpPr txBox="1"/>
          <p:nvPr/>
        </p:nvSpPr>
        <p:spPr>
          <a:xfrm flipH="1">
            <a:off x="282895" y="8152501"/>
            <a:ext cx="7206610" cy="646331"/>
          </a:xfrm>
          <a:prstGeom prst="rect">
            <a:avLst/>
          </a:prstGeom>
          <a:noFill/>
        </p:spPr>
        <p:txBody>
          <a:bodyPr wrap="square" rtlCol="0" anchor="t">
            <a:spAutoFit/>
          </a:bodyPr>
          <a:lstStyle/>
          <a:p>
            <a:pPr algn="just"/>
            <a:r>
              <a:rPr lang="en-US" sz="1200" b="1" dirty="0">
                <a:solidFill>
                  <a:srgbClr val="333333"/>
                </a:solidFill>
                <a:latin typeface="Arial" panose="020B0604020202020204" pitchFamily="34" charset="0"/>
                <a:cs typeface="Arial" panose="020B0604020202020204" pitchFamily="34" charset="0"/>
              </a:rPr>
              <a:t>Supplementary Figure S6</a:t>
            </a:r>
            <a:r>
              <a:rPr lang="en-US" sz="1200" dirty="0">
                <a:solidFill>
                  <a:srgbClr val="333333"/>
                </a:solidFill>
                <a:latin typeface="Arial" panose="020B0604020202020204" pitchFamily="34" charset="0"/>
                <a:cs typeface="Arial" panose="020B0604020202020204" pitchFamily="34" charset="0"/>
              </a:rPr>
              <a:t>: Heatmap showing clone count for Ig heavy chain V-J pairings for soluble immunized, cells/DNA immunized, soluble antigen FACS, and cell lysate FACS experiments. Clones isolated from lymph nodes and splenocytes are pooled.</a:t>
            </a:r>
          </a:p>
        </p:txBody>
      </p:sp>
      <p:pic>
        <p:nvPicPr>
          <p:cNvPr id="5" name="Picture 4">
            <a:extLst>
              <a:ext uri="{FF2B5EF4-FFF2-40B4-BE49-F238E27FC236}">
                <a16:creationId xmlns:a16="http://schemas.microsoft.com/office/drawing/2014/main" id="{DE51A51C-249C-364F-9A72-F64CD8F66896}"/>
              </a:ext>
            </a:extLst>
          </p:cNvPr>
          <p:cNvPicPr>
            <a:picLocks noChangeAspect="1"/>
          </p:cNvPicPr>
          <p:nvPr/>
        </p:nvPicPr>
        <p:blipFill>
          <a:blip r:embed="rId2"/>
          <a:stretch>
            <a:fillRect/>
          </a:stretch>
        </p:blipFill>
        <p:spPr>
          <a:xfrm>
            <a:off x="174305" y="776416"/>
            <a:ext cx="7315200" cy="6858000"/>
          </a:xfrm>
          <a:prstGeom prst="rect">
            <a:avLst/>
          </a:prstGeom>
        </p:spPr>
      </p:pic>
    </p:spTree>
    <p:extLst>
      <p:ext uri="{BB962C8B-B14F-4D97-AF65-F5344CB8AC3E}">
        <p14:creationId xmlns:p14="http://schemas.microsoft.com/office/powerpoint/2010/main" val="221256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FDF91-F26A-A945-851E-5B7920E9997C}"/>
              </a:ext>
            </a:extLst>
          </p:cNvPr>
          <p:cNvSpPr txBox="1"/>
          <p:nvPr/>
        </p:nvSpPr>
        <p:spPr>
          <a:xfrm flipH="1">
            <a:off x="130731" y="176613"/>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S7</a:t>
            </a:r>
          </a:p>
        </p:txBody>
      </p:sp>
      <p:sp>
        <p:nvSpPr>
          <p:cNvPr id="7" name="TextBox 6">
            <a:extLst>
              <a:ext uri="{FF2B5EF4-FFF2-40B4-BE49-F238E27FC236}">
                <a16:creationId xmlns:a16="http://schemas.microsoft.com/office/drawing/2014/main" id="{71188716-BB3C-2745-94E6-8966FAB6E5CD}"/>
              </a:ext>
            </a:extLst>
          </p:cNvPr>
          <p:cNvSpPr txBox="1"/>
          <p:nvPr/>
        </p:nvSpPr>
        <p:spPr>
          <a:xfrm flipH="1">
            <a:off x="239321" y="6368672"/>
            <a:ext cx="7206610" cy="646331"/>
          </a:xfrm>
          <a:prstGeom prst="rect">
            <a:avLst/>
          </a:prstGeom>
          <a:noFill/>
        </p:spPr>
        <p:txBody>
          <a:bodyPr wrap="square" rtlCol="0" anchor="t">
            <a:spAutoFit/>
          </a:bodyPr>
          <a:lstStyle/>
          <a:p>
            <a:pPr algn="just"/>
            <a:r>
              <a:rPr lang="en-US" sz="1200" b="1" dirty="0">
                <a:solidFill>
                  <a:srgbClr val="333333"/>
                </a:solidFill>
                <a:latin typeface="Arial" panose="020B0604020202020204" pitchFamily="34" charset="0"/>
                <a:cs typeface="Arial" panose="020B0604020202020204" pitchFamily="34" charset="0"/>
              </a:rPr>
              <a:t>Supplementary Figure S7</a:t>
            </a:r>
            <a:r>
              <a:rPr lang="en-US" sz="1200" dirty="0">
                <a:solidFill>
                  <a:srgbClr val="333333"/>
                </a:solidFill>
                <a:latin typeface="Arial" panose="020B0604020202020204" pitchFamily="34" charset="0"/>
                <a:cs typeface="Arial" panose="020B0604020202020204" pitchFamily="34" charset="0"/>
              </a:rPr>
              <a:t>: Heatmap showing clone count for Ig light chain V-J pairings for soluble immunized, cells/DNA immunized, soluble antigen FACS, and cell lysate FACS experiments. Clones isolated from lymph nodes and splenocytes are pooled.</a:t>
            </a:r>
            <a:endParaRPr lang="en-US" sz="1200" dirty="0">
              <a:solidFill>
                <a:srgbClr val="333333"/>
              </a:solidFill>
              <a:highlight>
                <a:srgbClr val="FFFF00"/>
              </a:highlight>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D38129B2-58E8-2449-B7DE-B3F78BA08303}"/>
              </a:ext>
            </a:extLst>
          </p:cNvPr>
          <p:cNvPicPr>
            <a:picLocks noChangeAspect="1"/>
          </p:cNvPicPr>
          <p:nvPr/>
        </p:nvPicPr>
        <p:blipFill>
          <a:blip r:embed="rId2"/>
          <a:stretch>
            <a:fillRect/>
          </a:stretch>
        </p:blipFill>
        <p:spPr>
          <a:xfrm>
            <a:off x="239321" y="1285103"/>
            <a:ext cx="7315200" cy="4572000"/>
          </a:xfrm>
          <a:prstGeom prst="rect">
            <a:avLst/>
          </a:prstGeom>
        </p:spPr>
      </p:pic>
    </p:spTree>
    <p:extLst>
      <p:ext uri="{BB962C8B-B14F-4D97-AF65-F5344CB8AC3E}">
        <p14:creationId xmlns:p14="http://schemas.microsoft.com/office/powerpoint/2010/main" val="1617823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AFDF91-F26A-A945-851E-5B7920E9997C}"/>
              </a:ext>
            </a:extLst>
          </p:cNvPr>
          <p:cNvSpPr txBox="1"/>
          <p:nvPr/>
        </p:nvSpPr>
        <p:spPr>
          <a:xfrm flipH="1">
            <a:off x="130731" y="176613"/>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S8</a:t>
            </a:r>
          </a:p>
        </p:txBody>
      </p:sp>
      <p:sp>
        <p:nvSpPr>
          <p:cNvPr id="55" name="TextBox 54">
            <a:extLst>
              <a:ext uri="{FF2B5EF4-FFF2-40B4-BE49-F238E27FC236}">
                <a16:creationId xmlns:a16="http://schemas.microsoft.com/office/drawing/2014/main" id="{E9DF857A-EBA0-1B4F-8A6F-DFF6D01F506E}"/>
              </a:ext>
            </a:extLst>
          </p:cNvPr>
          <p:cNvSpPr txBox="1"/>
          <p:nvPr/>
        </p:nvSpPr>
        <p:spPr>
          <a:xfrm flipH="1">
            <a:off x="282895" y="6365199"/>
            <a:ext cx="7206610" cy="1015663"/>
          </a:xfrm>
          <a:prstGeom prst="rect">
            <a:avLst/>
          </a:prstGeom>
          <a:noFill/>
        </p:spPr>
        <p:txBody>
          <a:bodyPr wrap="square" rtlCol="0" anchor="t">
            <a:spAutoFit/>
          </a:bodyPr>
          <a:lstStyle/>
          <a:p>
            <a:pPr algn="just"/>
            <a:r>
              <a:rPr lang="en-US" sz="1200" b="1" dirty="0">
                <a:solidFill>
                  <a:srgbClr val="333333"/>
                </a:solidFill>
                <a:latin typeface="Arial" panose="020B0604020202020204" pitchFamily="34" charset="0"/>
                <a:cs typeface="Arial" panose="020B0604020202020204" pitchFamily="34" charset="0"/>
              </a:rPr>
              <a:t>Supplementary Figure S8</a:t>
            </a:r>
            <a:r>
              <a:rPr lang="en-US" sz="1200" dirty="0">
                <a:solidFill>
                  <a:srgbClr val="333333"/>
                </a:solidFill>
                <a:latin typeface="Arial" panose="020B0604020202020204" pitchFamily="34" charset="0"/>
                <a:cs typeface="Arial" panose="020B0604020202020204" pitchFamily="34" charset="0"/>
              </a:rPr>
              <a:t>: Scatter plots and Pearson correlation coefficients in V-J clone counts between cells/DNA immunization with cell lysate FACS, cells/DNA immunization with soluble antigen FACS, soluble antigen immunization with cell lysate FACS, and soluble antigen immunization with soluble antigen FACS. Trendlines are shown in red. Red asterisks indicate significant Pearson correlation coefficients (</a:t>
            </a:r>
            <a:r>
              <a:rPr lang="en-US" sz="1200" i="1" dirty="0">
                <a:solidFill>
                  <a:srgbClr val="333333"/>
                </a:solidFill>
                <a:latin typeface="Arial" panose="020B0604020202020204" pitchFamily="34" charset="0"/>
                <a:cs typeface="Arial" panose="020B0604020202020204" pitchFamily="34" charset="0"/>
              </a:rPr>
              <a:t>p</a:t>
            </a:r>
            <a:r>
              <a:rPr lang="en-US" sz="1200" dirty="0">
                <a:solidFill>
                  <a:srgbClr val="333333"/>
                </a:solidFill>
                <a:latin typeface="Arial" panose="020B0604020202020204" pitchFamily="34" charset="0"/>
                <a:cs typeface="Arial" panose="020B0604020202020204" pitchFamily="34" charset="0"/>
              </a:rPr>
              <a:t>&lt;0.001).</a:t>
            </a:r>
          </a:p>
        </p:txBody>
      </p:sp>
      <p:pic>
        <p:nvPicPr>
          <p:cNvPr id="5" name="Picture 4">
            <a:extLst>
              <a:ext uri="{FF2B5EF4-FFF2-40B4-BE49-F238E27FC236}">
                <a16:creationId xmlns:a16="http://schemas.microsoft.com/office/drawing/2014/main" id="{EFC1CC36-8B72-5F49-BF02-BAEA1998FB68}"/>
              </a:ext>
            </a:extLst>
          </p:cNvPr>
          <p:cNvPicPr>
            <a:picLocks noChangeAspect="1"/>
          </p:cNvPicPr>
          <p:nvPr/>
        </p:nvPicPr>
        <p:blipFill>
          <a:blip r:embed="rId2"/>
          <a:stretch>
            <a:fillRect/>
          </a:stretch>
        </p:blipFill>
        <p:spPr>
          <a:xfrm>
            <a:off x="1600200" y="1407201"/>
            <a:ext cx="4572000" cy="4572000"/>
          </a:xfrm>
          <a:prstGeom prst="rect">
            <a:avLst/>
          </a:prstGeom>
        </p:spPr>
      </p:pic>
      <p:sp>
        <p:nvSpPr>
          <p:cNvPr id="6" name="TextBox 5">
            <a:extLst>
              <a:ext uri="{FF2B5EF4-FFF2-40B4-BE49-F238E27FC236}">
                <a16:creationId xmlns:a16="http://schemas.microsoft.com/office/drawing/2014/main" id="{02234D56-609E-624F-8E61-91D896A6099D}"/>
              </a:ext>
            </a:extLst>
          </p:cNvPr>
          <p:cNvSpPr txBox="1"/>
          <p:nvPr/>
        </p:nvSpPr>
        <p:spPr>
          <a:xfrm rot="16200000">
            <a:off x="1163158" y="3554701"/>
            <a:ext cx="1080745"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VJ pair count</a:t>
            </a:r>
          </a:p>
        </p:txBody>
      </p:sp>
      <p:sp>
        <p:nvSpPr>
          <p:cNvPr id="8" name="TextBox 7">
            <a:extLst>
              <a:ext uri="{FF2B5EF4-FFF2-40B4-BE49-F238E27FC236}">
                <a16:creationId xmlns:a16="http://schemas.microsoft.com/office/drawing/2014/main" id="{71D9B4D7-04EA-494D-9B4E-6544B78BD692}"/>
              </a:ext>
            </a:extLst>
          </p:cNvPr>
          <p:cNvSpPr txBox="1"/>
          <p:nvPr/>
        </p:nvSpPr>
        <p:spPr>
          <a:xfrm>
            <a:off x="3345827" y="5726080"/>
            <a:ext cx="1080745"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VJ pair count</a:t>
            </a:r>
          </a:p>
        </p:txBody>
      </p:sp>
    </p:spTree>
    <p:extLst>
      <p:ext uri="{BB962C8B-B14F-4D97-AF65-F5344CB8AC3E}">
        <p14:creationId xmlns:p14="http://schemas.microsoft.com/office/powerpoint/2010/main" val="3839894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 name="Picture 153">
            <a:extLst>
              <a:ext uri="{FF2B5EF4-FFF2-40B4-BE49-F238E27FC236}">
                <a16:creationId xmlns:a16="http://schemas.microsoft.com/office/drawing/2014/main" id="{C87EBC7A-5DC8-4049-AADB-0A94508C50BD}"/>
              </a:ext>
            </a:extLst>
          </p:cNvPr>
          <p:cNvPicPr>
            <a:picLocks noChangeAspect="1"/>
          </p:cNvPicPr>
          <p:nvPr/>
        </p:nvPicPr>
        <p:blipFill rotWithShape="1">
          <a:blip r:embed="rId2"/>
          <a:srcRect t="24319" r="7354"/>
          <a:stretch/>
        </p:blipFill>
        <p:spPr>
          <a:xfrm>
            <a:off x="3824824" y="727376"/>
            <a:ext cx="986588" cy="869199"/>
          </a:xfrm>
          <a:prstGeom prst="rect">
            <a:avLst/>
          </a:prstGeom>
        </p:spPr>
      </p:pic>
      <p:pic>
        <p:nvPicPr>
          <p:cNvPr id="152" name="Picture 151">
            <a:extLst>
              <a:ext uri="{FF2B5EF4-FFF2-40B4-BE49-F238E27FC236}">
                <a16:creationId xmlns:a16="http://schemas.microsoft.com/office/drawing/2014/main" id="{C1986960-37CD-DB47-B226-D2EA7E0A8873}"/>
              </a:ext>
            </a:extLst>
          </p:cNvPr>
          <p:cNvPicPr>
            <a:picLocks noChangeAspect="1"/>
          </p:cNvPicPr>
          <p:nvPr/>
        </p:nvPicPr>
        <p:blipFill rotWithShape="1">
          <a:blip r:embed="rId3"/>
          <a:srcRect t="18540" r="11655"/>
          <a:stretch/>
        </p:blipFill>
        <p:spPr>
          <a:xfrm>
            <a:off x="2960989" y="712318"/>
            <a:ext cx="891653" cy="886712"/>
          </a:xfrm>
          <a:prstGeom prst="rect">
            <a:avLst/>
          </a:prstGeom>
        </p:spPr>
      </p:pic>
      <p:sp>
        <p:nvSpPr>
          <p:cNvPr id="2" name="TextBox 1">
            <a:extLst>
              <a:ext uri="{FF2B5EF4-FFF2-40B4-BE49-F238E27FC236}">
                <a16:creationId xmlns:a16="http://schemas.microsoft.com/office/drawing/2014/main" id="{FFAFDF91-F26A-A945-851E-5B7920E9997C}"/>
              </a:ext>
            </a:extLst>
          </p:cNvPr>
          <p:cNvSpPr txBox="1"/>
          <p:nvPr/>
        </p:nvSpPr>
        <p:spPr>
          <a:xfrm flipH="1">
            <a:off x="130731" y="176613"/>
            <a:ext cx="4561450" cy="276999"/>
          </a:xfrm>
          <a:prstGeom prst="rect">
            <a:avLst/>
          </a:prstGeom>
          <a:noFill/>
        </p:spPr>
        <p:txBody>
          <a:bodyPr wrap="square" rtlCol="0">
            <a:spAutoFit/>
          </a:bodyPr>
          <a:lstStyle/>
          <a:p>
            <a:r>
              <a:rPr lang="en-US" sz="1200" b="1" dirty="0">
                <a:latin typeface="Arial" panose="020B0604020202020204" pitchFamily="34" charset="0"/>
                <a:cs typeface="Arial" panose="020B0604020202020204" pitchFamily="34" charset="0"/>
              </a:rPr>
              <a:t>Supplementary Figure S9</a:t>
            </a:r>
          </a:p>
        </p:txBody>
      </p:sp>
      <p:pic>
        <p:nvPicPr>
          <p:cNvPr id="8" name="Picture 7">
            <a:extLst>
              <a:ext uri="{FF2B5EF4-FFF2-40B4-BE49-F238E27FC236}">
                <a16:creationId xmlns:a16="http://schemas.microsoft.com/office/drawing/2014/main" id="{40391D85-0248-7645-947E-C29116635C5A}"/>
              </a:ext>
            </a:extLst>
          </p:cNvPr>
          <p:cNvPicPr>
            <a:picLocks noChangeAspect="1"/>
          </p:cNvPicPr>
          <p:nvPr/>
        </p:nvPicPr>
        <p:blipFill rotWithShape="1">
          <a:blip r:embed="rId4"/>
          <a:srcRect t="15392"/>
          <a:stretch/>
        </p:blipFill>
        <p:spPr>
          <a:xfrm>
            <a:off x="1144519" y="727670"/>
            <a:ext cx="869248" cy="805000"/>
          </a:xfrm>
          <a:prstGeom prst="rect">
            <a:avLst/>
          </a:prstGeom>
        </p:spPr>
      </p:pic>
      <p:pic>
        <p:nvPicPr>
          <p:cNvPr id="20" name="Picture 19">
            <a:extLst>
              <a:ext uri="{FF2B5EF4-FFF2-40B4-BE49-F238E27FC236}">
                <a16:creationId xmlns:a16="http://schemas.microsoft.com/office/drawing/2014/main" id="{3DD27396-0AE3-5247-8940-2A27E6FF2C2F}"/>
              </a:ext>
            </a:extLst>
          </p:cNvPr>
          <p:cNvPicPr>
            <a:picLocks noChangeAspect="1"/>
          </p:cNvPicPr>
          <p:nvPr/>
        </p:nvPicPr>
        <p:blipFill rotWithShape="1">
          <a:blip r:embed="rId5"/>
          <a:srcRect t="17014"/>
          <a:stretch/>
        </p:blipFill>
        <p:spPr>
          <a:xfrm>
            <a:off x="2090671" y="730270"/>
            <a:ext cx="843496" cy="766180"/>
          </a:xfrm>
          <a:prstGeom prst="rect">
            <a:avLst/>
          </a:prstGeom>
        </p:spPr>
      </p:pic>
      <p:pic>
        <p:nvPicPr>
          <p:cNvPr id="22" name="Picture 21">
            <a:extLst>
              <a:ext uri="{FF2B5EF4-FFF2-40B4-BE49-F238E27FC236}">
                <a16:creationId xmlns:a16="http://schemas.microsoft.com/office/drawing/2014/main" id="{25ED8EE2-69D7-4C40-819C-BA56D7259C3E}"/>
              </a:ext>
            </a:extLst>
          </p:cNvPr>
          <p:cNvPicPr>
            <a:picLocks noChangeAspect="1"/>
          </p:cNvPicPr>
          <p:nvPr/>
        </p:nvPicPr>
        <p:blipFill rotWithShape="1">
          <a:blip r:embed="rId6"/>
          <a:srcRect t="17773"/>
          <a:stretch/>
        </p:blipFill>
        <p:spPr>
          <a:xfrm>
            <a:off x="5787232" y="705894"/>
            <a:ext cx="902805" cy="812549"/>
          </a:xfrm>
          <a:prstGeom prst="rect">
            <a:avLst/>
          </a:prstGeom>
        </p:spPr>
      </p:pic>
      <p:pic>
        <p:nvPicPr>
          <p:cNvPr id="24" name="Picture 23">
            <a:extLst>
              <a:ext uri="{FF2B5EF4-FFF2-40B4-BE49-F238E27FC236}">
                <a16:creationId xmlns:a16="http://schemas.microsoft.com/office/drawing/2014/main" id="{89163F40-54C9-C148-A9D1-53BFDE3CDA99}"/>
              </a:ext>
            </a:extLst>
          </p:cNvPr>
          <p:cNvPicPr>
            <a:picLocks noChangeAspect="1"/>
          </p:cNvPicPr>
          <p:nvPr/>
        </p:nvPicPr>
        <p:blipFill rotWithShape="1">
          <a:blip r:embed="rId7"/>
          <a:srcRect t="18124"/>
          <a:stretch/>
        </p:blipFill>
        <p:spPr>
          <a:xfrm>
            <a:off x="1067759" y="1765269"/>
            <a:ext cx="945981" cy="847762"/>
          </a:xfrm>
          <a:prstGeom prst="rect">
            <a:avLst/>
          </a:prstGeom>
        </p:spPr>
      </p:pic>
      <p:pic>
        <p:nvPicPr>
          <p:cNvPr id="32" name="Picture 31">
            <a:extLst>
              <a:ext uri="{FF2B5EF4-FFF2-40B4-BE49-F238E27FC236}">
                <a16:creationId xmlns:a16="http://schemas.microsoft.com/office/drawing/2014/main" id="{93CC05C1-95E0-2F4C-AA93-C4C7B4EB38AF}"/>
              </a:ext>
            </a:extLst>
          </p:cNvPr>
          <p:cNvPicPr>
            <a:picLocks noChangeAspect="1"/>
          </p:cNvPicPr>
          <p:nvPr/>
        </p:nvPicPr>
        <p:blipFill rotWithShape="1">
          <a:blip r:embed="rId8"/>
          <a:srcRect t="16287"/>
          <a:stretch/>
        </p:blipFill>
        <p:spPr>
          <a:xfrm>
            <a:off x="3852929" y="1787528"/>
            <a:ext cx="914416" cy="837860"/>
          </a:xfrm>
          <a:prstGeom prst="rect">
            <a:avLst/>
          </a:prstGeom>
        </p:spPr>
      </p:pic>
      <p:pic>
        <p:nvPicPr>
          <p:cNvPr id="34" name="Picture 33">
            <a:extLst>
              <a:ext uri="{FF2B5EF4-FFF2-40B4-BE49-F238E27FC236}">
                <a16:creationId xmlns:a16="http://schemas.microsoft.com/office/drawing/2014/main" id="{DA85D02C-894C-564B-BF0D-C3F8038B8CC7}"/>
              </a:ext>
            </a:extLst>
          </p:cNvPr>
          <p:cNvPicPr>
            <a:picLocks noChangeAspect="1"/>
          </p:cNvPicPr>
          <p:nvPr/>
        </p:nvPicPr>
        <p:blipFill rotWithShape="1">
          <a:blip r:embed="rId9"/>
          <a:srcRect t="15246"/>
          <a:stretch/>
        </p:blipFill>
        <p:spPr>
          <a:xfrm>
            <a:off x="4847332" y="1791934"/>
            <a:ext cx="908084" cy="842410"/>
          </a:xfrm>
          <a:prstGeom prst="rect">
            <a:avLst/>
          </a:prstGeom>
        </p:spPr>
      </p:pic>
      <p:pic>
        <p:nvPicPr>
          <p:cNvPr id="36" name="Picture 35">
            <a:extLst>
              <a:ext uri="{FF2B5EF4-FFF2-40B4-BE49-F238E27FC236}">
                <a16:creationId xmlns:a16="http://schemas.microsoft.com/office/drawing/2014/main" id="{AADF9E78-4166-194A-A12C-E8874E6EA86E}"/>
              </a:ext>
            </a:extLst>
          </p:cNvPr>
          <p:cNvPicPr>
            <a:picLocks noChangeAspect="1"/>
          </p:cNvPicPr>
          <p:nvPr/>
        </p:nvPicPr>
        <p:blipFill rotWithShape="1">
          <a:blip r:embed="rId10"/>
          <a:srcRect t="15758"/>
          <a:stretch/>
        </p:blipFill>
        <p:spPr>
          <a:xfrm>
            <a:off x="5723714" y="1791934"/>
            <a:ext cx="925994" cy="853836"/>
          </a:xfrm>
          <a:prstGeom prst="rect">
            <a:avLst/>
          </a:prstGeom>
        </p:spPr>
      </p:pic>
      <p:pic>
        <p:nvPicPr>
          <p:cNvPr id="38" name="Picture 37">
            <a:extLst>
              <a:ext uri="{FF2B5EF4-FFF2-40B4-BE49-F238E27FC236}">
                <a16:creationId xmlns:a16="http://schemas.microsoft.com/office/drawing/2014/main" id="{5FC18358-95C0-5F43-A0D0-9CC271B8F083}"/>
              </a:ext>
            </a:extLst>
          </p:cNvPr>
          <p:cNvPicPr>
            <a:picLocks noChangeAspect="1"/>
          </p:cNvPicPr>
          <p:nvPr/>
        </p:nvPicPr>
        <p:blipFill rotWithShape="1">
          <a:blip r:embed="rId11"/>
          <a:srcRect t="16739"/>
          <a:stretch/>
        </p:blipFill>
        <p:spPr>
          <a:xfrm>
            <a:off x="6689043" y="1775497"/>
            <a:ext cx="925782" cy="843700"/>
          </a:xfrm>
          <a:prstGeom prst="rect">
            <a:avLst/>
          </a:prstGeom>
        </p:spPr>
      </p:pic>
      <p:pic>
        <p:nvPicPr>
          <p:cNvPr id="40" name="Picture 39">
            <a:extLst>
              <a:ext uri="{FF2B5EF4-FFF2-40B4-BE49-F238E27FC236}">
                <a16:creationId xmlns:a16="http://schemas.microsoft.com/office/drawing/2014/main" id="{25BC448C-164A-4C47-8312-75853ABEA8EC}"/>
              </a:ext>
            </a:extLst>
          </p:cNvPr>
          <p:cNvPicPr>
            <a:picLocks noChangeAspect="1"/>
          </p:cNvPicPr>
          <p:nvPr/>
        </p:nvPicPr>
        <p:blipFill rotWithShape="1">
          <a:blip r:embed="rId12"/>
          <a:srcRect t="15836"/>
          <a:stretch/>
        </p:blipFill>
        <p:spPr>
          <a:xfrm>
            <a:off x="161325" y="2831411"/>
            <a:ext cx="953329" cy="878231"/>
          </a:xfrm>
          <a:prstGeom prst="rect">
            <a:avLst/>
          </a:prstGeom>
        </p:spPr>
      </p:pic>
      <p:pic>
        <p:nvPicPr>
          <p:cNvPr id="42" name="Picture 41">
            <a:extLst>
              <a:ext uri="{FF2B5EF4-FFF2-40B4-BE49-F238E27FC236}">
                <a16:creationId xmlns:a16="http://schemas.microsoft.com/office/drawing/2014/main" id="{A5234548-070A-6F49-AC51-714432088188}"/>
              </a:ext>
            </a:extLst>
          </p:cNvPr>
          <p:cNvPicPr>
            <a:picLocks noChangeAspect="1"/>
          </p:cNvPicPr>
          <p:nvPr/>
        </p:nvPicPr>
        <p:blipFill rotWithShape="1">
          <a:blip r:embed="rId13"/>
          <a:srcRect t="15795"/>
          <a:stretch/>
        </p:blipFill>
        <p:spPr>
          <a:xfrm>
            <a:off x="1074874" y="2835421"/>
            <a:ext cx="945980" cy="871879"/>
          </a:xfrm>
          <a:prstGeom prst="rect">
            <a:avLst/>
          </a:prstGeom>
        </p:spPr>
      </p:pic>
      <p:pic>
        <p:nvPicPr>
          <p:cNvPr id="44" name="Picture 43">
            <a:extLst>
              <a:ext uri="{FF2B5EF4-FFF2-40B4-BE49-F238E27FC236}">
                <a16:creationId xmlns:a16="http://schemas.microsoft.com/office/drawing/2014/main" id="{AA413F67-DCA5-1646-B55C-711D6A4054D4}"/>
              </a:ext>
            </a:extLst>
          </p:cNvPr>
          <p:cNvPicPr>
            <a:picLocks noChangeAspect="1"/>
          </p:cNvPicPr>
          <p:nvPr/>
        </p:nvPicPr>
        <p:blipFill rotWithShape="1">
          <a:blip r:embed="rId14"/>
          <a:srcRect t="15297"/>
          <a:stretch/>
        </p:blipFill>
        <p:spPr>
          <a:xfrm>
            <a:off x="2046254" y="2837157"/>
            <a:ext cx="960960" cy="890923"/>
          </a:xfrm>
          <a:prstGeom prst="rect">
            <a:avLst/>
          </a:prstGeom>
        </p:spPr>
      </p:pic>
      <p:pic>
        <p:nvPicPr>
          <p:cNvPr id="46" name="Picture 45">
            <a:extLst>
              <a:ext uri="{FF2B5EF4-FFF2-40B4-BE49-F238E27FC236}">
                <a16:creationId xmlns:a16="http://schemas.microsoft.com/office/drawing/2014/main" id="{E0AAE457-18ED-694C-AF07-536F8A7AC379}"/>
              </a:ext>
            </a:extLst>
          </p:cNvPr>
          <p:cNvPicPr>
            <a:picLocks noChangeAspect="1"/>
          </p:cNvPicPr>
          <p:nvPr/>
        </p:nvPicPr>
        <p:blipFill rotWithShape="1">
          <a:blip r:embed="rId15"/>
          <a:srcRect t="14757"/>
          <a:stretch/>
        </p:blipFill>
        <p:spPr>
          <a:xfrm>
            <a:off x="3003667" y="2826197"/>
            <a:ext cx="943624" cy="880428"/>
          </a:xfrm>
          <a:prstGeom prst="rect">
            <a:avLst/>
          </a:prstGeom>
        </p:spPr>
      </p:pic>
      <p:pic>
        <p:nvPicPr>
          <p:cNvPr id="50" name="Picture 49">
            <a:extLst>
              <a:ext uri="{FF2B5EF4-FFF2-40B4-BE49-F238E27FC236}">
                <a16:creationId xmlns:a16="http://schemas.microsoft.com/office/drawing/2014/main" id="{42CE71EF-69AF-764B-85AD-61A1B692EAFC}"/>
              </a:ext>
            </a:extLst>
          </p:cNvPr>
          <p:cNvPicPr>
            <a:picLocks noChangeAspect="1"/>
          </p:cNvPicPr>
          <p:nvPr/>
        </p:nvPicPr>
        <p:blipFill rotWithShape="1">
          <a:blip r:embed="rId16"/>
          <a:srcRect t="15491"/>
          <a:stretch/>
        </p:blipFill>
        <p:spPr>
          <a:xfrm>
            <a:off x="4829766" y="2870752"/>
            <a:ext cx="895825" cy="828640"/>
          </a:xfrm>
          <a:prstGeom prst="rect">
            <a:avLst/>
          </a:prstGeom>
        </p:spPr>
      </p:pic>
      <p:pic>
        <p:nvPicPr>
          <p:cNvPr id="52" name="Picture 51">
            <a:extLst>
              <a:ext uri="{FF2B5EF4-FFF2-40B4-BE49-F238E27FC236}">
                <a16:creationId xmlns:a16="http://schemas.microsoft.com/office/drawing/2014/main" id="{CC7464A4-1720-E64C-898B-28EEF86508BA}"/>
              </a:ext>
            </a:extLst>
          </p:cNvPr>
          <p:cNvPicPr>
            <a:picLocks noChangeAspect="1"/>
          </p:cNvPicPr>
          <p:nvPr/>
        </p:nvPicPr>
        <p:blipFill rotWithShape="1">
          <a:blip r:embed="rId17"/>
          <a:srcRect t="16582"/>
          <a:stretch/>
        </p:blipFill>
        <p:spPr>
          <a:xfrm>
            <a:off x="5742266" y="2858052"/>
            <a:ext cx="941938" cy="860040"/>
          </a:xfrm>
          <a:prstGeom prst="rect">
            <a:avLst/>
          </a:prstGeom>
        </p:spPr>
      </p:pic>
      <p:pic>
        <p:nvPicPr>
          <p:cNvPr id="54" name="Picture 53">
            <a:extLst>
              <a:ext uri="{FF2B5EF4-FFF2-40B4-BE49-F238E27FC236}">
                <a16:creationId xmlns:a16="http://schemas.microsoft.com/office/drawing/2014/main" id="{E9CCDA9E-34BD-C04D-BD52-1EFDBA392C0B}"/>
              </a:ext>
            </a:extLst>
          </p:cNvPr>
          <p:cNvPicPr>
            <a:picLocks noChangeAspect="1"/>
          </p:cNvPicPr>
          <p:nvPr/>
        </p:nvPicPr>
        <p:blipFill rotWithShape="1">
          <a:blip r:embed="rId18"/>
          <a:srcRect t="15491"/>
          <a:stretch/>
        </p:blipFill>
        <p:spPr>
          <a:xfrm>
            <a:off x="6704577" y="2847867"/>
            <a:ext cx="938238" cy="867872"/>
          </a:xfrm>
          <a:prstGeom prst="rect">
            <a:avLst/>
          </a:prstGeom>
        </p:spPr>
      </p:pic>
      <p:pic>
        <p:nvPicPr>
          <p:cNvPr id="57" name="Picture 56">
            <a:extLst>
              <a:ext uri="{FF2B5EF4-FFF2-40B4-BE49-F238E27FC236}">
                <a16:creationId xmlns:a16="http://schemas.microsoft.com/office/drawing/2014/main" id="{3D77F423-BEB8-6A4B-922F-07DF46784800}"/>
              </a:ext>
            </a:extLst>
          </p:cNvPr>
          <p:cNvPicPr>
            <a:picLocks noChangeAspect="1"/>
          </p:cNvPicPr>
          <p:nvPr/>
        </p:nvPicPr>
        <p:blipFill rotWithShape="1">
          <a:blip r:embed="rId19"/>
          <a:srcRect t="15795"/>
          <a:stretch/>
        </p:blipFill>
        <p:spPr>
          <a:xfrm>
            <a:off x="186012" y="3966640"/>
            <a:ext cx="950720" cy="876248"/>
          </a:xfrm>
          <a:prstGeom prst="rect">
            <a:avLst/>
          </a:prstGeom>
        </p:spPr>
      </p:pic>
      <p:pic>
        <p:nvPicPr>
          <p:cNvPr id="59" name="Picture 58">
            <a:extLst>
              <a:ext uri="{FF2B5EF4-FFF2-40B4-BE49-F238E27FC236}">
                <a16:creationId xmlns:a16="http://schemas.microsoft.com/office/drawing/2014/main" id="{C2C53322-C8B3-3D47-B10E-253ED564EC4B}"/>
              </a:ext>
            </a:extLst>
          </p:cNvPr>
          <p:cNvPicPr>
            <a:picLocks noChangeAspect="1"/>
          </p:cNvPicPr>
          <p:nvPr/>
        </p:nvPicPr>
        <p:blipFill rotWithShape="1">
          <a:blip r:embed="rId20"/>
          <a:srcRect t="15127"/>
          <a:stretch/>
        </p:blipFill>
        <p:spPr>
          <a:xfrm>
            <a:off x="1109236" y="3957528"/>
            <a:ext cx="943229" cy="876248"/>
          </a:xfrm>
          <a:prstGeom prst="rect">
            <a:avLst/>
          </a:prstGeom>
        </p:spPr>
      </p:pic>
      <p:pic>
        <p:nvPicPr>
          <p:cNvPr id="61" name="Picture 60">
            <a:extLst>
              <a:ext uri="{FF2B5EF4-FFF2-40B4-BE49-F238E27FC236}">
                <a16:creationId xmlns:a16="http://schemas.microsoft.com/office/drawing/2014/main" id="{50641081-D714-9A46-95E7-E37C6C9C044B}"/>
              </a:ext>
            </a:extLst>
          </p:cNvPr>
          <p:cNvPicPr>
            <a:picLocks noChangeAspect="1"/>
          </p:cNvPicPr>
          <p:nvPr/>
        </p:nvPicPr>
        <p:blipFill rotWithShape="1">
          <a:blip r:embed="rId21"/>
          <a:srcRect t="15795"/>
          <a:stretch/>
        </p:blipFill>
        <p:spPr>
          <a:xfrm>
            <a:off x="2055319" y="3957379"/>
            <a:ext cx="958309" cy="883243"/>
          </a:xfrm>
          <a:prstGeom prst="rect">
            <a:avLst/>
          </a:prstGeom>
        </p:spPr>
      </p:pic>
      <p:pic>
        <p:nvPicPr>
          <p:cNvPr id="63" name="Picture 62">
            <a:extLst>
              <a:ext uri="{FF2B5EF4-FFF2-40B4-BE49-F238E27FC236}">
                <a16:creationId xmlns:a16="http://schemas.microsoft.com/office/drawing/2014/main" id="{170D5BE6-3AD8-FE48-995F-B53D564FE5BF}"/>
              </a:ext>
            </a:extLst>
          </p:cNvPr>
          <p:cNvPicPr>
            <a:picLocks noChangeAspect="1"/>
          </p:cNvPicPr>
          <p:nvPr/>
        </p:nvPicPr>
        <p:blipFill rotWithShape="1">
          <a:blip r:embed="rId22"/>
          <a:srcRect t="15697"/>
          <a:stretch/>
        </p:blipFill>
        <p:spPr>
          <a:xfrm>
            <a:off x="2984144" y="3953678"/>
            <a:ext cx="929684" cy="857858"/>
          </a:xfrm>
          <a:prstGeom prst="rect">
            <a:avLst/>
          </a:prstGeom>
        </p:spPr>
      </p:pic>
      <p:pic>
        <p:nvPicPr>
          <p:cNvPr id="65" name="Picture 64">
            <a:extLst>
              <a:ext uri="{FF2B5EF4-FFF2-40B4-BE49-F238E27FC236}">
                <a16:creationId xmlns:a16="http://schemas.microsoft.com/office/drawing/2014/main" id="{0FA161C2-41A5-A941-BD04-F28AA6D21C16}"/>
              </a:ext>
            </a:extLst>
          </p:cNvPr>
          <p:cNvPicPr>
            <a:picLocks noChangeAspect="1"/>
          </p:cNvPicPr>
          <p:nvPr/>
        </p:nvPicPr>
        <p:blipFill rotWithShape="1">
          <a:blip r:embed="rId23"/>
          <a:srcRect l="7655" t="15795"/>
          <a:stretch/>
        </p:blipFill>
        <p:spPr>
          <a:xfrm>
            <a:off x="3976264" y="3936556"/>
            <a:ext cx="893824" cy="892102"/>
          </a:xfrm>
          <a:prstGeom prst="rect">
            <a:avLst/>
          </a:prstGeom>
        </p:spPr>
      </p:pic>
      <p:pic>
        <p:nvPicPr>
          <p:cNvPr id="67" name="Picture 66">
            <a:extLst>
              <a:ext uri="{FF2B5EF4-FFF2-40B4-BE49-F238E27FC236}">
                <a16:creationId xmlns:a16="http://schemas.microsoft.com/office/drawing/2014/main" id="{905F2FBB-6404-874B-8CBD-957F507C37B4}"/>
              </a:ext>
            </a:extLst>
          </p:cNvPr>
          <p:cNvPicPr>
            <a:picLocks noChangeAspect="1"/>
          </p:cNvPicPr>
          <p:nvPr/>
        </p:nvPicPr>
        <p:blipFill rotWithShape="1">
          <a:blip r:embed="rId24"/>
          <a:srcRect t="15034"/>
          <a:stretch/>
        </p:blipFill>
        <p:spPr>
          <a:xfrm>
            <a:off x="4832762" y="3967683"/>
            <a:ext cx="946356" cy="880104"/>
          </a:xfrm>
          <a:prstGeom prst="rect">
            <a:avLst/>
          </a:prstGeom>
        </p:spPr>
      </p:pic>
      <p:pic>
        <p:nvPicPr>
          <p:cNvPr id="69" name="Picture 68">
            <a:extLst>
              <a:ext uri="{FF2B5EF4-FFF2-40B4-BE49-F238E27FC236}">
                <a16:creationId xmlns:a16="http://schemas.microsoft.com/office/drawing/2014/main" id="{ED365A4C-F3C9-F04D-8AFB-A89F2F1236AB}"/>
              </a:ext>
            </a:extLst>
          </p:cNvPr>
          <p:cNvPicPr>
            <a:picLocks noChangeAspect="1"/>
          </p:cNvPicPr>
          <p:nvPr/>
        </p:nvPicPr>
        <p:blipFill rotWithShape="1">
          <a:blip r:embed="rId25"/>
          <a:srcRect t="16583"/>
          <a:stretch/>
        </p:blipFill>
        <p:spPr>
          <a:xfrm>
            <a:off x="5724707" y="3963262"/>
            <a:ext cx="977053" cy="892102"/>
          </a:xfrm>
          <a:prstGeom prst="rect">
            <a:avLst/>
          </a:prstGeom>
        </p:spPr>
      </p:pic>
      <p:pic>
        <p:nvPicPr>
          <p:cNvPr id="73" name="Picture 72">
            <a:extLst>
              <a:ext uri="{FF2B5EF4-FFF2-40B4-BE49-F238E27FC236}">
                <a16:creationId xmlns:a16="http://schemas.microsoft.com/office/drawing/2014/main" id="{665FD4A0-F6DF-8E41-A423-68B38C5C3367}"/>
              </a:ext>
            </a:extLst>
          </p:cNvPr>
          <p:cNvPicPr>
            <a:picLocks noChangeAspect="1"/>
          </p:cNvPicPr>
          <p:nvPr/>
        </p:nvPicPr>
        <p:blipFill rotWithShape="1">
          <a:blip r:embed="rId26"/>
          <a:srcRect t="15795"/>
          <a:stretch/>
        </p:blipFill>
        <p:spPr>
          <a:xfrm>
            <a:off x="6689850" y="3946695"/>
            <a:ext cx="978742" cy="902075"/>
          </a:xfrm>
          <a:prstGeom prst="rect">
            <a:avLst/>
          </a:prstGeom>
        </p:spPr>
      </p:pic>
      <p:pic>
        <p:nvPicPr>
          <p:cNvPr id="75" name="Picture 74">
            <a:extLst>
              <a:ext uri="{FF2B5EF4-FFF2-40B4-BE49-F238E27FC236}">
                <a16:creationId xmlns:a16="http://schemas.microsoft.com/office/drawing/2014/main" id="{F727D89A-D870-C348-A957-410A8373ED87}"/>
              </a:ext>
            </a:extLst>
          </p:cNvPr>
          <p:cNvPicPr>
            <a:picLocks noChangeAspect="1"/>
          </p:cNvPicPr>
          <p:nvPr/>
        </p:nvPicPr>
        <p:blipFill rotWithShape="1">
          <a:blip r:embed="rId27"/>
          <a:srcRect t="15795"/>
          <a:stretch/>
        </p:blipFill>
        <p:spPr>
          <a:xfrm>
            <a:off x="146104" y="5016188"/>
            <a:ext cx="997556" cy="919416"/>
          </a:xfrm>
          <a:prstGeom prst="rect">
            <a:avLst/>
          </a:prstGeom>
        </p:spPr>
      </p:pic>
      <p:pic>
        <p:nvPicPr>
          <p:cNvPr id="77" name="Picture 76">
            <a:extLst>
              <a:ext uri="{FF2B5EF4-FFF2-40B4-BE49-F238E27FC236}">
                <a16:creationId xmlns:a16="http://schemas.microsoft.com/office/drawing/2014/main" id="{113ACE31-59D0-7646-B7F7-11FFB513BA50}"/>
              </a:ext>
            </a:extLst>
          </p:cNvPr>
          <p:cNvPicPr>
            <a:picLocks noChangeAspect="1"/>
          </p:cNvPicPr>
          <p:nvPr/>
        </p:nvPicPr>
        <p:blipFill rotWithShape="1">
          <a:blip r:embed="rId28"/>
          <a:srcRect t="15795"/>
          <a:stretch/>
        </p:blipFill>
        <p:spPr>
          <a:xfrm>
            <a:off x="1126354" y="5037657"/>
            <a:ext cx="938917" cy="865372"/>
          </a:xfrm>
          <a:prstGeom prst="rect">
            <a:avLst/>
          </a:prstGeom>
        </p:spPr>
      </p:pic>
      <p:pic>
        <p:nvPicPr>
          <p:cNvPr id="79" name="Picture 78">
            <a:extLst>
              <a:ext uri="{FF2B5EF4-FFF2-40B4-BE49-F238E27FC236}">
                <a16:creationId xmlns:a16="http://schemas.microsoft.com/office/drawing/2014/main" id="{0FA45E15-D357-3D42-B14E-856994C4823B}"/>
              </a:ext>
            </a:extLst>
          </p:cNvPr>
          <p:cNvPicPr>
            <a:picLocks noChangeAspect="1"/>
          </p:cNvPicPr>
          <p:nvPr/>
        </p:nvPicPr>
        <p:blipFill rotWithShape="1">
          <a:blip r:embed="rId29"/>
          <a:srcRect t="15795"/>
          <a:stretch/>
        </p:blipFill>
        <p:spPr>
          <a:xfrm>
            <a:off x="2083790" y="5040087"/>
            <a:ext cx="962925" cy="887499"/>
          </a:xfrm>
          <a:prstGeom prst="rect">
            <a:avLst/>
          </a:prstGeom>
        </p:spPr>
      </p:pic>
      <p:pic>
        <p:nvPicPr>
          <p:cNvPr id="81" name="Picture 80">
            <a:extLst>
              <a:ext uri="{FF2B5EF4-FFF2-40B4-BE49-F238E27FC236}">
                <a16:creationId xmlns:a16="http://schemas.microsoft.com/office/drawing/2014/main" id="{0F66CB0D-709E-7B40-83F3-AF309CA2B280}"/>
              </a:ext>
            </a:extLst>
          </p:cNvPr>
          <p:cNvPicPr>
            <a:picLocks noChangeAspect="1"/>
          </p:cNvPicPr>
          <p:nvPr/>
        </p:nvPicPr>
        <p:blipFill rotWithShape="1">
          <a:blip r:embed="rId30"/>
          <a:srcRect t="14673"/>
          <a:stretch/>
        </p:blipFill>
        <p:spPr>
          <a:xfrm>
            <a:off x="2998505" y="5037657"/>
            <a:ext cx="967921" cy="903992"/>
          </a:xfrm>
          <a:prstGeom prst="rect">
            <a:avLst/>
          </a:prstGeom>
        </p:spPr>
      </p:pic>
      <p:pic>
        <p:nvPicPr>
          <p:cNvPr id="83" name="Picture 82">
            <a:extLst>
              <a:ext uri="{FF2B5EF4-FFF2-40B4-BE49-F238E27FC236}">
                <a16:creationId xmlns:a16="http://schemas.microsoft.com/office/drawing/2014/main" id="{ACEBEC12-D3DB-D841-A81C-D9B7294CA4F5}"/>
              </a:ext>
            </a:extLst>
          </p:cNvPr>
          <p:cNvPicPr>
            <a:picLocks noChangeAspect="1"/>
          </p:cNvPicPr>
          <p:nvPr/>
        </p:nvPicPr>
        <p:blipFill rotWithShape="1">
          <a:blip r:embed="rId31"/>
          <a:srcRect t="14728"/>
          <a:stretch/>
        </p:blipFill>
        <p:spPr>
          <a:xfrm>
            <a:off x="3899146" y="5054248"/>
            <a:ext cx="963422" cy="899213"/>
          </a:xfrm>
          <a:prstGeom prst="rect">
            <a:avLst/>
          </a:prstGeom>
        </p:spPr>
      </p:pic>
      <p:pic>
        <p:nvPicPr>
          <p:cNvPr id="85" name="Picture 84">
            <a:extLst>
              <a:ext uri="{FF2B5EF4-FFF2-40B4-BE49-F238E27FC236}">
                <a16:creationId xmlns:a16="http://schemas.microsoft.com/office/drawing/2014/main" id="{A28580EB-D5F4-9B4E-9A6D-A0F50606B511}"/>
              </a:ext>
            </a:extLst>
          </p:cNvPr>
          <p:cNvPicPr>
            <a:picLocks noChangeAspect="1"/>
          </p:cNvPicPr>
          <p:nvPr/>
        </p:nvPicPr>
        <p:blipFill rotWithShape="1">
          <a:blip r:embed="rId32"/>
          <a:srcRect t="16582"/>
          <a:stretch/>
        </p:blipFill>
        <p:spPr>
          <a:xfrm>
            <a:off x="4815263" y="5069259"/>
            <a:ext cx="957282" cy="874048"/>
          </a:xfrm>
          <a:prstGeom prst="rect">
            <a:avLst/>
          </a:prstGeom>
        </p:spPr>
      </p:pic>
      <p:pic>
        <p:nvPicPr>
          <p:cNvPr id="87" name="Picture 86">
            <a:extLst>
              <a:ext uri="{FF2B5EF4-FFF2-40B4-BE49-F238E27FC236}">
                <a16:creationId xmlns:a16="http://schemas.microsoft.com/office/drawing/2014/main" id="{CF66B760-51FC-244F-A36D-90D1CAD48B47}"/>
              </a:ext>
            </a:extLst>
          </p:cNvPr>
          <p:cNvPicPr>
            <a:picLocks noChangeAspect="1"/>
          </p:cNvPicPr>
          <p:nvPr/>
        </p:nvPicPr>
        <p:blipFill rotWithShape="1">
          <a:blip r:embed="rId33"/>
          <a:srcRect t="15532"/>
          <a:stretch/>
        </p:blipFill>
        <p:spPr>
          <a:xfrm>
            <a:off x="5731632" y="5048831"/>
            <a:ext cx="983407" cy="909202"/>
          </a:xfrm>
          <a:prstGeom prst="rect">
            <a:avLst/>
          </a:prstGeom>
        </p:spPr>
      </p:pic>
      <p:pic>
        <p:nvPicPr>
          <p:cNvPr id="90" name="Picture 89">
            <a:extLst>
              <a:ext uri="{FF2B5EF4-FFF2-40B4-BE49-F238E27FC236}">
                <a16:creationId xmlns:a16="http://schemas.microsoft.com/office/drawing/2014/main" id="{4E3D37A8-8A34-374F-94A9-D003201B3B8B}"/>
              </a:ext>
            </a:extLst>
          </p:cNvPr>
          <p:cNvPicPr>
            <a:picLocks noChangeAspect="1"/>
          </p:cNvPicPr>
          <p:nvPr/>
        </p:nvPicPr>
        <p:blipFill rotWithShape="1">
          <a:blip r:embed="rId34"/>
          <a:srcRect t="15795"/>
          <a:stretch/>
        </p:blipFill>
        <p:spPr>
          <a:xfrm>
            <a:off x="6691648" y="5062755"/>
            <a:ext cx="976944" cy="900418"/>
          </a:xfrm>
          <a:prstGeom prst="rect">
            <a:avLst/>
          </a:prstGeom>
        </p:spPr>
      </p:pic>
      <p:pic>
        <p:nvPicPr>
          <p:cNvPr id="92" name="Picture 91">
            <a:extLst>
              <a:ext uri="{FF2B5EF4-FFF2-40B4-BE49-F238E27FC236}">
                <a16:creationId xmlns:a16="http://schemas.microsoft.com/office/drawing/2014/main" id="{0A4E0FDF-E483-6141-B112-C8F4EA90CCA2}"/>
              </a:ext>
            </a:extLst>
          </p:cNvPr>
          <p:cNvPicPr>
            <a:picLocks noChangeAspect="1"/>
          </p:cNvPicPr>
          <p:nvPr/>
        </p:nvPicPr>
        <p:blipFill rotWithShape="1">
          <a:blip r:embed="rId35"/>
          <a:srcRect t="15213"/>
          <a:stretch/>
        </p:blipFill>
        <p:spPr>
          <a:xfrm>
            <a:off x="154206" y="6135899"/>
            <a:ext cx="989454" cy="918265"/>
          </a:xfrm>
          <a:prstGeom prst="rect">
            <a:avLst/>
          </a:prstGeom>
        </p:spPr>
      </p:pic>
      <p:pic>
        <p:nvPicPr>
          <p:cNvPr id="94" name="Picture 93">
            <a:extLst>
              <a:ext uri="{FF2B5EF4-FFF2-40B4-BE49-F238E27FC236}">
                <a16:creationId xmlns:a16="http://schemas.microsoft.com/office/drawing/2014/main" id="{DDD4F92C-DB22-4B4C-9260-BB7C7D0CE8F9}"/>
              </a:ext>
            </a:extLst>
          </p:cNvPr>
          <p:cNvPicPr>
            <a:picLocks noChangeAspect="1"/>
          </p:cNvPicPr>
          <p:nvPr/>
        </p:nvPicPr>
        <p:blipFill rotWithShape="1">
          <a:blip r:embed="rId36"/>
          <a:srcRect t="15795"/>
          <a:stretch/>
        </p:blipFill>
        <p:spPr>
          <a:xfrm>
            <a:off x="1109387" y="6149281"/>
            <a:ext cx="981791" cy="904884"/>
          </a:xfrm>
          <a:prstGeom prst="rect">
            <a:avLst/>
          </a:prstGeom>
        </p:spPr>
      </p:pic>
      <p:pic>
        <p:nvPicPr>
          <p:cNvPr id="96" name="Picture 95">
            <a:extLst>
              <a:ext uri="{FF2B5EF4-FFF2-40B4-BE49-F238E27FC236}">
                <a16:creationId xmlns:a16="http://schemas.microsoft.com/office/drawing/2014/main" id="{701AFE21-4BE5-164C-A175-DB8E0A8E16AD}"/>
              </a:ext>
            </a:extLst>
          </p:cNvPr>
          <p:cNvPicPr>
            <a:picLocks noChangeAspect="1"/>
          </p:cNvPicPr>
          <p:nvPr/>
        </p:nvPicPr>
        <p:blipFill rotWithShape="1">
          <a:blip r:embed="rId37"/>
          <a:srcRect t="15331"/>
          <a:stretch/>
        </p:blipFill>
        <p:spPr>
          <a:xfrm>
            <a:off x="2098013" y="6167943"/>
            <a:ext cx="940528" cy="871637"/>
          </a:xfrm>
          <a:prstGeom prst="rect">
            <a:avLst/>
          </a:prstGeom>
        </p:spPr>
      </p:pic>
      <p:sp>
        <p:nvSpPr>
          <p:cNvPr id="103" name="TextBox 102">
            <a:extLst>
              <a:ext uri="{FF2B5EF4-FFF2-40B4-BE49-F238E27FC236}">
                <a16:creationId xmlns:a16="http://schemas.microsoft.com/office/drawing/2014/main" id="{75817E7A-EDE3-EC4F-9AA1-1448090EAA22}"/>
              </a:ext>
            </a:extLst>
          </p:cNvPr>
          <p:cNvSpPr txBox="1"/>
          <p:nvPr/>
        </p:nvSpPr>
        <p:spPr>
          <a:xfrm>
            <a:off x="1324444" y="496637"/>
            <a:ext cx="743626" cy="219621"/>
          </a:xfrm>
          <a:prstGeom prst="rect">
            <a:avLst/>
          </a:prstGeom>
          <a:noFill/>
        </p:spPr>
        <p:txBody>
          <a:bodyPr wrap="square" rtlCol="0">
            <a:spAutoFit/>
          </a:bodyPr>
          <a:lstStyle/>
          <a:p>
            <a:r>
              <a:rPr lang="en-US" sz="1200" dirty="0"/>
              <a:t>tOX40.4</a:t>
            </a:r>
          </a:p>
        </p:txBody>
      </p:sp>
      <p:sp>
        <p:nvSpPr>
          <p:cNvPr id="104" name="TextBox 103">
            <a:extLst>
              <a:ext uri="{FF2B5EF4-FFF2-40B4-BE49-F238E27FC236}">
                <a16:creationId xmlns:a16="http://schemas.microsoft.com/office/drawing/2014/main" id="{F3F77878-4F30-5B4E-A4C6-B504CB6B3819}"/>
              </a:ext>
            </a:extLst>
          </p:cNvPr>
          <p:cNvSpPr txBox="1"/>
          <p:nvPr/>
        </p:nvSpPr>
        <p:spPr>
          <a:xfrm>
            <a:off x="4957447" y="1564374"/>
            <a:ext cx="850178" cy="219621"/>
          </a:xfrm>
          <a:prstGeom prst="rect">
            <a:avLst/>
          </a:prstGeom>
          <a:noFill/>
        </p:spPr>
        <p:txBody>
          <a:bodyPr wrap="square" rtlCol="0">
            <a:spAutoFit/>
          </a:bodyPr>
          <a:lstStyle/>
          <a:p>
            <a:r>
              <a:rPr lang="en-US" sz="1200" dirty="0"/>
              <a:t>tOX40.35</a:t>
            </a:r>
          </a:p>
        </p:txBody>
      </p:sp>
      <p:sp>
        <p:nvSpPr>
          <p:cNvPr id="105" name="TextBox 104">
            <a:extLst>
              <a:ext uri="{FF2B5EF4-FFF2-40B4-BE49-F238E27FC236}">
                <a16:creationId xmlns:a16="http://schemas.microsoft.com/office/drawing/2014/main" id="{E309D166-8EE7-824E-8410-D61EE748D213}"/>
              </a:ext>
            </a:extLst>
          </p:cNvPr>
          <p:cNvSpPr txBox="1"/>
          <p:nvPr/>
        </p:nvSpPr>
        <p:spPr>
          <a:xfrm>
            <a:off x="5900916" y="1562191"/>
            <a:ext cx="850178" cy="219621"/>
          </a:xfrm>
          <a:prstGeom prst="rect">
            <a:avLst/>
          </a:prstGeom>
          <a:noFill/>
        </p:spPr>
        <p:txBody>
          <a:bodyPr wrap="square" rtlCol="0">
            <a:spAutoFit/>
          </a:bodyPr>
          <a:lstStyle/>
          <a:p>
            <a:r>
              <a:rPr lang="en-US" sz="1200" dirty="0"/>
              <a:t>tOX40.36</a:t>
            </a:r>
          </a:p>
        </p:txBody>
      </p:sp>
      <p:sp>
        <p:nvSpPr>
          <p:cNvPr id="106" name="TextBox 105">
            <a:extLst>
              <a:ext uri="{FF2B5EF4-FFF2-40B4-BE49-F238E27FC236}">
                <a16:creationId xmlns:a16="http://schemas.microsoft.com/office/drawing/2014/main" id="{7F74AF3E-AFE3-B74A-A29A-11E326465C4C}"/>
              </a:ext>
            </a:extLst>
          </p:cNvPr>
          <p:cNvSpPr txBox="1"/>
          <p:nvPr/>
        </p:nvSpPr>
        <p:spPr>
          <a:xfrm>
            <a:off x="4017074" y="1563840"/>
            <a:ext cx="850178" cy="219621"/>
          </a:xfrm>
          <a:prstGeom prst="rect">
            <a:avLst/>
          </a:prstGeom>
          <a:noFill/>
        </p:spPr>
        <p:txBody>
          <a:bodyPr wrap="square" rtlCol="0">
            <a:spAutoFit/>
          </a:bodyPr>
          <a:lstStyle/>
          <a:p>
            <a:r>
              <a:rPr lang="en-US" sz="1200" dirty="0"/>
              <a:t>tOX40.34</a:t>
            </a:r>
          </a:p>
        </p:txBody>
      </p:sp>
      <p:sp>
        <p:nvSpPr>
          <p:cNvPr id="108" name="TextBox 107">
            <a:extLst>
              <a:ext uri="{FF2B5EF4-FFF2-40B4-BE49-F238E27FC236}">
                <a16:creationId xmlns:a16="http://schemas.microsoft.com/office/drawing/2014/main" id="{7247A1BE-752F-2548-AB7F-F859C1DB2D0E}"/>
              </a:ext>
            </a:extLst>
          </p:cNvPr>
          <p:cNvSpPr txBox="1"/>
          <p:nvPr/>
        </p:nvSpPr>
        <p:spPr>
          <a:xfrm>
            <a:off x="6862732" y="1561374"/>
            <a:ext cx="850178" cy="219621"/>
          </a:xfrm>
          <a:prstGeom prst="rect">
            <a:avLst/>
          </a:prstGeom>
          <a:noFill/>
        </p:spPr>
        <p:txBody>
          <a:bodyPr wrap="square" rtlCol="0">
            <a:spAutoFit/>
          </a:bodyPr>
          <a:lstStyle/>
          <a:p>
            <a:r>
              <a:rPr lang="en-US" sz="1200" dirty="0"/>
              <a:t>tOX40.37</a:t>
            </a:r>
          </a:p>
        </p:txBody>
      </p:sp>
      <p:sp>
        <p:nvSpPr>
          <p:cNvPr id="109" name="TextBox 108">
            <a:extLst>
              <a:ext uri="{FF2B5EF4-FFF2-40B4-BE49-F238E27FC236}">
                <a16:creationId xmlns:a16="http://schemas.microsoft.com/office/drawing/2014/main" id="{B1781861-6556-3849-AE5B-A68531533A03}"/>
              </a:ext>
            </a:extLst>
          </p:cNvPr>
          <p:cNvSpPr txBox="1"/>
          <p:nvPr/>
        </p:nvSpPr>
        <p:spPr>
          <a:xfrm>
            <a:off x="340990" y="2621997"/>
            <a:ext cx="850178" cy="219621"/>
          </a:xfrm>
          <a:prstGeom prst="rect">
            <a:avLst/>
          </a:prstGeom>
          <a:noFill/>
        </p:spPr>
        <p:txBody>
          <a:bodyPr wrap="square" rtlCol="0">
            <a:spAutoFit/>
          </a:bodyPr>
          <a:lstStyle/>
          <a:p>
            <a:r>
              <a:rPr lang="en-US" sz="1200" dirty="0"/>
              <a:t>tOX40.38</a:t>
            </a:r>
          </a:p>
        </p:txBody>
      </p:sp>
      <p:sp>
        <p:nvSpPr>
          <p:cNvPr id="110" name="TextBox 109">
            <a:extLst>
              <a:ext uri="{FF2B5EF4-FFF2-40B4-BE49-F238E27FC236}">
                <a16:creationId xmlns:a16="http://schemas.microsoft.com/office/drawing/2014/main" id="{769B668B-8C09-404F-8D16-E5C2A0434198}"/>
              </a:ext>
            </a:extLst>
          </p:cNvPr>
          <p:cNvSpPr txBox="1"/>
          <p:nvPr/>
        </p:nvSpPr>
        <p:spPr>
          <a:xfrm>
            <a:off x="1298032" y="2626753"/>
            <a:ext cx="850178" cy="219621"/>
          </a:xfrm>
          <a:prstGeom prst="rect">
            <a:avLst/>
          </a:prstGeom>
          <a:noFill/>
        </p:spPr>
        <p:txBody>
          <a:bodyPr wrap="square" rtlCol="0">
            <a:spAutoFit/>
          </a:bodyPr>
          <a:lstStyle/>
          <a:p>
            <a:r>
              <a:rPr lang="en-US" sz="1200" dirty="0"/>
              <a:t>tOX40.39</a:t>
            </a:r>
          </a:p>
        </p:txBody>
      </p:sp>
      <p:sp>
        <p:nvSpPr>
          <p:cNvPr id="111" name="TextBox 110">
            <a:extLst>
              <a:ext uri="{FF2B5EF4-FFF2-40B4-BE49-F238E27FC236}">
                <a16:creationId xmlns:a16="http://schemas.microsoft.com/office/drawing/2014/main" id="{CC6E046D-F324-8349-A171-E53694024E28}"/>
              </a:ext>
            </a:extLst>
          </p:cNvPr>
          <p:cNvSpPr txBox="1"/>
          <p:nvPr/>
        </p:nvSpPr>
        <p:spPr>
          <a:xfrm>
            <a:off x="2217838" y="2621173"/>
            <a:ext cx="850178" cy="219621"/>
          </a:xfrm>
          <a:prstGeom prst="rect">
            <a:avLst/>
          </a:prstGeom>
          <a:noFill/>
        </p:spPr>
        <p:txBody>
          <a:bodyPr wrap="square" rtlCol="0">
            <a:spAutoFit/>
          </a:bodyPr>
          <a:lstStyle/>
          <a:p>
            <a:r>
              <a:rPr lang="en-US" sz="1200" dirty="0"/>
              <a:t>tOX40.40</a:t>
            </a:r>
          </a:p>
        </p:txBody>
      </p:sp>
      <p:sp>
        <p:nvSpPr>
          <p:cNvPr id="112" name="TextBox 111">
            <a:extLst>
              <a:ext uri="{FF2B5EF4-FFF2-40B4-BE49-F238E27FC236}">
                <a16:creationId xmlns:a16="http://schemas.microsoft.com/office/drawing/2014/main" id="{0976C63F-02E0-E943-BC7F-864A1AD3954A}"/>
              </a:ext>
            </a:extLst>
          </p:cNvPr>
          <p:cNvSpPr txBox="1"/>
          <p:nvPr/>
        </p:nvSpPr>
        <p:spPr>
          <a:xfrm>
            <a:off x="3170615" y="2621172"/>
            <a:ext cx="850178" cy="219621"/>
          </a:xfrm>
          <a:prstGeom prst="rect">
            <a:avLst/>
          </a:prstGeom>
          <a:noFill/>
        </p:spPr>
        <p:txBody>
          <a:bodyPr wrap="square" rtlCol="0">
            <a:spAutoFit/>
          </a:bodyPr>
          <a:lstStyle/>
          <a:p>
            <a:r>
              <a:rPr lang="en-US" sz="1200" dirty="0"/>
              <a:t>tOX40.41</a:t>
            </a:r>
          </a:p>
        </p:txBody>
      </p:sp>
      <p:sp>
        <p:nvSpPr>
          <p:cNvPr id="114" name="TextBox 113">
            <a:extLst>
              <a:ext uri="{FF2B5EF4-FFF2-40B4-BE49-F238E27FC236}">
                <a16:creationId xmlns:a16="http://schemas.microsoft.com/office/drawing/2014/main" id="{B11C8A20-5664-9D46-88E1-FC9CEA797B27}"/>
              </a:ext>
            </a:extLst>
          </p:cNvPr>
          <p:cNvSpPr txBox="1"/>
          <p:nvPr/>
        </p:nvSpPr>
        <p:spPr>
          <a:xfrm>
            <a:off x="4974769" y="2624490"/>
            <a:ext cx="850178" cy="219621"/>
          </a:xfrm>
          <a:prstGeom prst="rect">
            <a:avLst/>
          </a:prstGeom>
          <a:noFill/>
        </p:spPr>
        <p:txBody>
          <a:bodyPr wrap="square" rtlCol="0">
            <a:spAutoFit/>
          </a:bodyPr>
          <a:lstStyle/>
          <a:p>
            <a:r>
              <a:rPr lang="en-US" sz="1200" dirty="0"/>
              <a:t>tOX40.43</a:t>
            </a:r>
          </a:p>
        </p:txBody>
      </p:sp>
      <p:sp>
        <p:nvSpPr>
          <p:cNvPr id="115" name="TextBox 114">
            <a:extLst>
              <a:ext uri="{FF2B5EF4-FFF2-40B4-BE49-F238E27FC236}">
                <a16:creationId xmlns:a16="http://schemas.microsoft.com/office/drawing/2014/main" id="{5D54684D-300C-854B-B9FE-DBC6F84F42C8}"/>
              </a:ext>
            </a:extLst>
          </p:cNvPr>
          <p:cNvSpPr txBox="1"/>
          <p:nvPr/>
        </p:nvSpPr>
        <p:spPr>
          <a:xfrm>
            <a:off x="5891641" y="2625841"/>
            <a:ext cx="850178" cy="219621"/>
          </a:xfrm>
          <a:prstGeom prst="rect">
            <a:avLst/>
          </a:prstGeom>
          <a:noFill/>
        </p:spPr>
        <p:txBody>
          <a:bodyPr wrap="square" rtlCol="0">
            <a:spAutoFit/>
          </a:bodyPr>
          <a:lstStyle/>
          <a:p>
            <a:r>
              <a:rPr lang="en-US" sz="1200" dirty="0"/>
              <a:t>tOX40.44</a:t>
            </a:r>
          </a:p>
        </p:txBody>
      </p:sp>
      <p:sp>
        <p:nvSpPr>
          <p:cNvPr id="116" name="TextBox 115">
            <a:extLst>
              <a:ext uri="{FF2B5EF4-FFF2-40B4-BE49-F238E27FC236}">
                <a16:creationId xmlns:a16="http://schemas.microsoft.com/office/drawing/2014/main" id="{0E009017-B705-EE43-BE4C-3AED95457DFA}"/>
              </a:ext>
            </a:extLst>
          </p:cNvPr>
          <p:cNvSpPr txBox="1"/>
          <p:nvPr/>
        </p:nvSpPr>
        <p:spPr>
          <a:xfrm>
            <a:off x="6887462" y="2612036"/>
            <a:ext cx="850178" cy="219621"/>
          </a:xfrm>
          <a:prstGeom prst="rect">
            <a:avLst/>
          </a:prstGeom>
          <a:noFill/>
        </p:spPr>
        <p:txBody>
          <a:bodyPr wrap="square" rtlCol="0">
            <a:spAutoFit/>
          </a:bodyPr>
          <a:lstStyle/>
          <a:p>
            <a:r>
              <a:rPr lang="en-US" sz="1200" dirty="0"/>
              <a:t>tOX40.45</a:t>
            </a:r>
          </a:p>
        </p:txBody>
      </p:sp>
      <p:sp>
        <p:nvSpPr>
          <p:cNvPr id="117" name="TextBox 116">
            <a:extLst>
              <a:ext uri="{FF2B5EF4-FFF2-40B4-BE49-F238E27FC236}">
                <a16:creationId xmlns:a16="http://schemas.microsoft.com/office/drawing/2014/main" id="{2D1FC24E-7C31-C046-857D-F3EA4CD6F352}"/>
              </a:ext>
            </a:extLst>
          </p:cNvPr>
          <p:cNvSpPr txBox="1"/>
          <p:nvPr/>
        </p:nvSpPr>
        <p:spPr>
          <a:xfrm>
            <a:off x="380847" y="3754118"/>
            <a:ext cx="850178" cy="219621"/>
          </a:xfrm>
          <a:prstGeom prst="rect">
            <a:avLst/>
          </a:prstGeom>
          <a:noFill/>
        </p:spPr>
        <p:txBody>
          <a:bodyPr wrap="square" rtlCol="0">
            <a:spAutoFit/>
          </a:bodyPr>
          <a:lstStyle/>
          <a:p>
            <a:r>
              <a:rPr lang="en-US" sz="1200" dirty="0"/>
              <a:t>tOX40.46</a:t>
            </a:r>
          </a:p>
        </p:txBody>
      </p:sp>
      <p:sp>
        <p:nvSpPr>
          <p:cNvPr id="118" name="TextBox 117">
            <a:extLst>
              <a:ext uri="{FF2B5EF4-FFF2-40B4-BE49-F238E27FC236}">
                <a16:creationId xmlns:a16="http://schemas.microsoft.com/office/drawing/2014/main" id="{E90CB0C9-0557-0043-A9CC-9DF5E9443C9A}"/>
              </a:ext>
            </a:extLst>
          </p:cNvPr>
          <p:cNvSpPr txBox="1"/>
          <p:nvPr/>
        </p:nvSpPr>
        <p:spPr>
          <a:xfrm>
            <a:off x="1309477" y="3737392"/>
            <a:ext cx="850178" cy="219621"/>
          </a:xfrm>
          <a:prstGeom prst="rect">
            <a:avLst/>
          </a:prstGeom>
          <a:noFill/>
        </p:spPr>
        <p:txBody>
          <a:bodyPr wrap="square" rtlCol="0">
            <a:spAutoFit/>
          </a:bodyPr>
          <a:lstStyle/>
          <a:p>
            <a:r>
              <a:rPr lang="en-US" sz="1200" dirty="0"/>
              <a:t>tOX40.47</a:t>
            </a:r>
          </a:p>
        </p:txBody>
      </p:sp>
      <p:sp>
        <p:nvSpPr>
          <p:cNvPr id="119" name="TextBox 118">
            <a:extLst>
              <a:ext uri="{FF2B5EF4-FFF2-40B4-BE49-F238E27FC236}">
                <a16:creationId xmlns:a16="http://schemas.microsoft.com/office/drawing/2014/main" id="{EC0F8C2F-D095-944E-9B5C-DAC846DCDA4E}"/>
              </a:ext>
            </a:extLst>
          </p:cNvPr>
          <p:cNvSpPr txBox="1"/>
          <p:nvPr/>
        </p:nvSpPr>
        <p:spPr>
          <a:xfrm>
            <a:off x="6899067" y="3718635"/>
            <a:ext cx="850178" cy="219621"/>
          </a:xfrm>
          <a:prstGeom prst="rect">
            <a:avLst/>
          </a:prstGeom>
          <a:noFill/>
        </p:spPr>
        <p:txBody>
          <a:bodyPr wrap="square" rtlCol="0">
            <a:spAutoFit/>
          </a:bodyPr>
          <a:lstStyle/>
          <a:p>
            <a:r>
              <a:rPr lang="en-US" sz="1200" dirty="0"/>
              <a:t>tOX40.54</a:t>
            </a:r>
          </a:p>
        </p:txBody>
      </p:sp>
      <p:sp>
        <p:nvSpPr>
          <p:cNvPr id="121" name="TextBox 120">
            <a:extLst>
              <a:ext uri="{FF2B5EF4-FFF2-40B4-BE49-F238E27FC236}">
                <a16:creationId xmlns:a16="http://schemas.microsoft.com/office/drawing/2014/main" id="{6FBFA164-0379-614A-B472-A06B3095D7FB}"/>
              </a:ext>
            </a:extLst>
          </p:cNvPr>
          <p:cNvSpPr txBox="1"/>
          <p:nvPr/>
        </p:nvSpPr>
        <p:spPr>
          <a:xfrm>
            <a:off x="5933531" y="3728738"/>
            <a:ext cx="850178" cy="219621"/>
          </a:xfrm>
          <a:prstGeom prst="rect">
            <a:avLst/>
          </a:prstGeom>
          <a:noFill/>
        </p:spPr>
        <p:txBody>
          <a:bodyPr wrap="square" rtlCol="0">
            <a:spAutoFit/>
          </a:bodyPr>
          <a:lstStyle/>
          <a:p>
            <a:r>
              <a:rPr lang="en-US" sz="1200" dirty="0"/>
              <a:t>tOX40.52</a:t>
            </a:r>
          </a:p>
        </p:txBody>
      </p:sp>
      <p:sp>
        <p:nvSpPr>
          <p:cNvPr id="122" name="TextBox 121">
            <a:extLst>
              <a:ext uri="{FF2B5EF4-FFF2-40B4-BE49-F238E27FC236}">
                <a16:creationId xmlns:a16="http://schemas.microsoft.com/office/drawing/2014/main" id="{8CD705CD-4A2D-694A-8D0E-89F0D392E8AB}"/>
              </a:ext>
            </a:extLst>
          </p:cNvPr>
          <p:cNvSpPr txBox="1"/>
          <p:nvPr/>
        </p:nvSpPr>
        <p:spPr>
          <a:xfrm>
            <a:off x="4971004" y="3734448"/>
            <a:ext cx="850178" cy="219621"/>
          </a:xfrm>
          <a:prstGeom prst="rect">
            <a:avLst/>
          </a:prstGeom>
          <a:noFill/>
        </p:spPr>
        <p:txBody>
          <a:bodyPr wrap="square" rtlCol="0">
            <a:spAutoFit/>
          </a:bodyPr>
          <a:lstStyle/>
          <a:p>
            <a:r>
              <a:rPr lang="en-US" sz="1200" dirty="0"/>
              <a:t>tOX40.51</a:t>
            </a:r>
          </a:p>
        </p:txBody>
      </p:sp>
      <p:sp>
        <p:nvSpPr>
          <p:cNvPr id="123" name="TextBox 122">
            <a:extLst>
              <a:ext uri="{FF2B5EF4-FFF2-40B4-BE49-F238E27FC236}">
                <a16:creationId xmlns:a16="http://schemas.microsoft.com/office/drawing/2014/main" id="{5386782D-4C4F-AE44-AFC3-44DD893412AF}"/>
              </a:ext>
            </a:extLst>
          </p:cNvPr>
          <p:cNvSpPr txBox="1"/>
          <p:nvPr/>
        </p:nvSpPr>
        <p:spPr>
          <a:xfrm>
            <a:off x="4074810" y="3736088"/>
            <a:ext cx="850178" cy="219621"/>
          </a:xfrm>
          <a:prstGeom prst="rect">
            <a:avLst/>
          </a:prstGeom>
          <a:noFill/>
        </p:spPr>
        <p:txBody>
          <a:bodyPr wrap="square" rtlCol="0">
            <a:spAutoFit/>
          </a:bodyPr>
          <a:lstStyle/>
          <a:p>
            <a:r>
              <a:rPr lang="en-US" sz="1200" dirty="0"/>
              <a:t>tOX40.50</a:t>
            </a:r>
          </a:p>
        </p:txBody>
      </p:sp>
      <p:sp>
        <p:nvSpPr>
          <p:cNvPr id="124" name="TextBox 123">
            <a:extLst>
              <a:ext uri="{FF2B5EF4-FFF2-40B4-BE49-F238E27FC236}">
                <a16:creationId xmlns:a16="http://schemas.microsoft.com/office/drawing/2014/main" id="{5F598E55-FEEB-9242-8560-16BA6247B945}"/>
              </a:ext>
            </a:extLst>
          </p:cNvPr>
          <p:cNvSpPr txBox="1"/>
          <p:nvPr/>
        </p:nvSpPr>
        <p:spPr>
          <a:xfrm>
            <a:off x="3135168" y="3742686"/>
            <a:ext cx="850178" cy="219621"/>
          </a:xfrm>
          <a:prstGeom prst="rect">
            <a:avLst/>
          </a:prstGeom>
          <a:noFill/>
        </p:spPr>
        <p:txBody>
          <a:bodyPr wrap="square" rtlCol="0">
            <a:spAutoFit/>
          </a:bodyPr>
          <a:lstStyle/>
          <a:p>
            <a:r>
              <a:rPr lang="en-US" sz="1200" dirty="0"/>
              <a:t>tOX40.49</a:t>
            </a:r>
          </a:p>
        </p:txBody>
      </p:sp>
      <p:sp>
        <p:nvSpPr>
          <p:cNvPr id="125" name="TextBox 124">
            <a:extLst>
              <a:ext uri="{FF2B5EF4-FFF2-40B4-BE49-F238E27FC236}">
                <a16:creationId xmlns:a16="http://schemas.microsoft.com/office/drawing/2014/main" id="{2F4DC9DC-DF02-344C-906A-2B624BE3A21C}"/>
              </a:ext>
            </a:extLst>
          </p:cNvPr>
          <p:cNvSpPr txBox="1"/>
          <p:nvPr/>
        </p:nvSpPr>
        <p:spPr>
          <a:xfrm>
            <a:off x="2260183" y="3744991"/>
            <a:ext cx="850178" cy="219621"/>
          </a:xfrm>
          <a:prstGeom prst="rect">
            <a:avLst/>
          </a:prstGeom>
          <a:noFill/>
        </p:spPr>
        <p:txBody>
          <a:bodyPr wrap="square" rtlCol="0">
            <a:spAutoFit/>
          </a:bodyPr>
          <a:lstStyle/>
          <a:p>
            <a:r>
              <a:rPr lang="en-US" sz="1200" dirty="0"/>
              <a:t>tOX40.48</a:t>
            </a:r>
          </a:p>
        </p:txBody>
      </p:sp>
      <p:sp>
        <p:nvSpPr>
          <p:cNvPr id="126" name="TextBox 125">
            <a:extLst>
              <a:ext uri="{FF2B5EF4-FFF2-40B4-BE49-F238E27FC236}">
                <a16:creationId xmlns:a16="http://schemas.microsoft.com/office/drawing/2014/main" id="{EF1A9572-6603-4343-B7BB-966E4D9EE31F}"/>
              </a:ext>
            </a:extLst>
          </p:cNvPr>
          <p:cNvSpPr txBox="1"/>
          <p:nvPr/>
        </p:nvSpPr>
        <p:spPr>
          <a:xfrm>
            <a:off x="353065" y="4801460"/>
            <a:ext cx="850178" cy="219621"/>
          </a:xfrm>
          <a:prstGeom prst="rect">
            <a:avLst/>
          </a:prstGeom>
          <a:noFill/>
        </p:spPr>
        <p:txBody>
          <a:bodyPr wrap="square" rtlCol="0">
            <a:spAutoFit/>
          </a:bodyPr>
          <a:lstStyle/>
          <a:p>
            <a:r>
              <a:rPr lang="en-US" sz="1200" dirty="0"/>
              <a:t>tOX40.55</a:t>
            </a:r>
          </a:p>
        </p:txBody>
      </p:sp>
      <p:sp>
        <p:nvSpPr>
          <p:cNvPr id="127" name="TextBox 126">
            <a:extLst>
              <a:ext uri="{FF2B5EF4-FFF2-40B4-BE49-F238E27FC236}">
                <a16:creationId xmlns:a16="http://schemas.microsoft.com/office/drawing/2014/main" id="{11104B13-279F-FA47-A8CF-3F5B518EAA68}"/>
              </a:ext>
            </a:extLst>
          </p:cNvPr>
          <p:cNvSpPr txBox="1"/>
          <p:nvPr/>
        </p:nvSpPr>
        <p:spPr>
          <a:xfrm>
            <a:off x="1294600" y="4799538"/>
            <a:ext cx="850178" cy="219621"/>
          </a:xfrm>
          <a:prstGeom prst="rect">
            <a:avLst/>
          </a:prstGeom>
          <a:noFill/>
        </p:spPr>
        <p:txBody>
          <a:bodyPr wrap="square" rtlCol="0">
            <a:spAutoFit/>
          </a:bodyPr>
          <a:lstStyle/>
          <a:p>
            <a:r>
              <a:rPr lang="en-US" sz="1200" dirty="0"/>
              <a:t>tOX40.56</a:t>
            </a:r>
          </a:p>
        </p:txBody>
      </p:sp>
      <p:sp>
        <p:nvSpPr>
          <p:cNvPr id="128" name="TextBox 127">
            <a:extLst>
              <a:ext uri="{FF2B5EF4-FFF2-40B4-BE49-F238E27FC236}">
                <a16:creationId xmlns:a16="http://schemas.microsoft.com/office/drawing/2014/main" id="{3E0F3537-0881-3A4F-BD86-158DDD31962D}"/>
              </a:ext>
            </a:extLst>
          </p:cNvPr>
          <p:cNvSpPr txBox="1"/>
          <p:nvPr/>
        </p:nvSpPr>
        <p:spPr>
          <a:xfrm>
            <a:off x="2285437" y="4808024"/>
            <a:ext cx="850178" cy="219621"/>
          </a:xfrm>
          <a:prstGeom prst="rect">
            <a:avLst/>
          </a:prstGeom>
          <a:noFill/>
        </p:spPr>
        <p:txBody>
          <a:bodyPr wrap="square" rtlCol="0">
            <a:spAutoFit/>
          </a:bodyPr>
          <a:lstStyle/>
          <a:p>
            <a:r>
              <a:rPr lang="en-US" sz="1200" dirty="0"/>
              <a:t>tOX40.57</a:t>
            </a:r>
          </a:p>
        </p:txBody>
      </p:sp>
      <p:sp>
        <p:nvSpPr>
          <p:cNvPr id="129" name="TextBox 128">
            <a:extLst>
              <a:ext uri="{FF2B5EF4-FFF2-40B4-BE49-F238E27FC236}">
                <a16:creationId xmlns:a16="http://schemas.microsoft.com/office/drawing/2014/main" id="{80756B72-95A8-0A49-856D-18C8214176C1}"/>
              </a:ext>
            </a:extLst>
          </p:cNvPr>
          <p:cNvSpPr txBox="1"/>
          <p:nvPr/>
        </p:nvSpPr>
        <p:spPr>
          <a:xfrm>
            <a:off x="3138659" y="4816510"/>
            <a:ext cx="850178" cy="219621"/>
          </a:xfrm>
          <a:prstGeom prst="rect">
            <a:avLst/>
          </a:prstGeom>
          <a:noFill/>
        </p:spPr>
        <p:txBody>
          <a:bodyPr wrap="square" rtlCol="0">
            <a:spAutoFit/>
          </a:bodyPr>
          <a:lstStyle/>
          <a:p>
            <a:r>
              <a:rPr lang="en-US" sz="1200" dirty="0"/>
              <a:t>tOX40.58</a:t>
            </a:r>
          </a:p>
        </p:txBody>
      </p:sp>
      <p:sp>
        <p:nvSpPr>
          <p:cNvPr id="130" name="TextBox 129">
            <a:extLst>
              <a:ext uri="{FF2B5EF4-FFF2-40B4-BE49-F238E27FC236}">
                <a16:creationId xmlns:a16="http://schemas.microsoft.com/office/drawing/2014/main" id="{7914760A-B6D6-AA40-96B9-08B090BF8E20}"/>
              </a:ext>
            </a:extLst>
          </p:cNvPr>
          <p:cNvSpPr txBox="1"/>
          <p:nvPr/>
        </p:nvSpPr>
        <p:spPr>
          <a:xfrm>
            <a:off x="4068162" y="4829210"/>
            <a:ext cx="850178" cy="219621"/>
          </a:xfrm>
          <a:prstGeom prst="rect">
            <a:avLst/>
          </a:prstGeom>
          <a:noFill/>
        </p:spPr>
        <p:txBody>
          <a:bodyPr wrap="square" rtlCol="0">
            <a:spAutoFit/>
          </a:bodyPr>
          <a:lstStyle/>
          <a:p>
            <a:r>
              <a:rPr lang="en-US" sz="1200" dirty="0"/>
              <a:t>tOX40.59</a:t>
            </a:r>
          </a:p>
        </p:txBody>
      </p:sp>
      <p:sp>
        <p:nvSpPr>
          <p:cNvPr id="131" name="TextBox 130">
            <a:extLst>
              <a:ext uri="{FF2B5EF4-FFF2-40B4-BE49-F238E27FC236}">
                <a16:creationId xmlns:a16="http://schemas.microsoft.com/office/drawing/2014/main" id="{84E75754-420B-D345-AF61-CC5258D5ACF0}"/>
              </a:ext>
            </a:extLst>
          </p:cNvPr>
          <p:cNvSpPr txBox="1"/>
          <p:nvPr/>
        </p:nvSpPr>
        <p:spPr>
          <a:xfrm>
            <a:off x="4981069" y="4833976"/>
            <a:ext cx="850178" cy="219621"/>
          </a:xfrm>
          <a:prstGeom prst="rect">
            <a:avLst/>
          </a:prstGeom>
          <a:noFill/>
        </p:spPr>
        <p:txBody>
          <a:bodyPr wrap="square" rtlCol="0">
            <a:spAutoFit/>
          </a:bodyPr>
          <a:lstStyle/>
          <a:p>
            <a:r>
              <a:rPr lang="en-US" sz="1200" dirty="0"/>
              <a:t>tOX40.60</a:t>
            </a:r>
          </a:p>
        </p:txBody>
      </p:sp>
      <p:sp>
        <p:nvSpPr>
          <p:cNvPr id="132" name="TextBox 131">
            <a:extLst>
              <a:ext uri="{FF2B5EF4-FFF2-40B4-BE49-F238E27FC236}">
                <a16:creationId xmlns:a16="http://schemas.microsoft.com/office/drawing/2014/main" id="{E8263CFA-7009-8044-AD39-475B2E08A7C2}"/>
              </a:ext>
            </a:extLst>
          </p:cNvPr>
          <p:cNvSpPr txBox="1"/>
          <p:nvPr/>
        </p:nvSpPr>
        <p:spPr>
          <a:xfrm>
            <a:off x="5908811" y="4831784"/>
            <a:ext cx="850178" cy="219621"/>
          </a:xfrm>
          <a:prstGeom prst="rect">
            <a:avLst/>
          </a:prstGeom>
          <a:noFill/>
        </p:spPr>
        <p:txBody>
          <a:bodyPr wrap="square" rtlCol="0">
            <a:spAutoFit/>
          </a:bodyPr>
          <a:lstStyle/>
          <a:p>
            <a:r>
              <a:rPr lang="en-US" sz="1200" dirty="0"/>
              <a:t>tOX40.61</a:t>
            </a:r>
          </a:p>
        </p:txBody>
      </p:sp>
      <p:sp>
        <p:nvSpPr>
          <p:cNvPr id="133" name="TextBox 132">
            <a:extLst>
              <a:ext uri="{FF2B5EF4-FFF2-40B4-BE49-F238E27FC236}">
                <a16:creationId xmlns:a16="http://schemas.microsoft.com/office/drawing/2014/main" id="{B488F1CA-0BB4-9242-8FD9-8CB7328CD494}"/>
              </a:ext>
            </a:extLst>
          </p:cNvPr>
          <p:cNvSpPr txBox="1"/>
          <p:nvPr/>
        </p:nvSpPr>
        <p:spPr>
          <a:xfrm>
            <a:off x="6897195" y="4815985"/>
            <a:ext cx="850178" cy="219621"/>
          </a:xfrm>
          <a:prstGeom prst="rect">
            <a:avLst/>
          </a:prstGeom>
          <a:noFill/>
        </p:spPr>
        <p:txBody>
          <a:bodyPr wrap="square" rtlCol="0">
            <a:spAutoFit/>
          </a:bodyPr>
          <a:lstStyle/>
          <a:p>
            <a:r>
              <a:rPr lang="en-US" sz="1200" dirty="0"/>
              <a:t>tOX40.62</a:t>
            </a:r>
          </a:p>
        </p:txBody>
      </p:sp>
      <p:sp>
        <p:nvSpPr>
          <p:cNvPr id="134" name="TextBox 133">
            <a:extLst>
              <a:ext uri="{FF2B5EF4-FFF2-40B4-BE49-F238E27FC236}">
                <a16:creationId xmlns:a16="http://schemas.microsoft.com/office/drawing/2014/main" id="{5305350F-E68F-5745-812E-C2EF7F1A8453}"/>
              </a:ext>
            </a:extLst>
          </p:cNvPr>
          <p:cNvSpPr txBox="1"/>
          <p:nvPr/>
        </p:nvSpPr>
        <p:spPr>
          <a:xfrm>
            <a:off x="351341" y="5916279"/>
            <a:ext cx="850178" cy="219621"/>
          </a:xfrm>
          <a:prstGeom prst="rect">
            <a:avLst/>
          </a:prstGeom>
          <a:noFill/>
        </p:spPr>
        <p:txBody>
          <a:bodyPr wrap="square" rtlCol="0">
            <a:spAutoFit/>
          </a:bodyPr>
          <a:lstStyle/>
          <a:p>
            <a:r>
              <a:rPr lang="en-US" sz="1200" dirty="0"/>
              <a:t>tOX40.63</a:t>
            </a:r>
          </a:p>
        </p:txBody>
      </p:sp>
      <p:sp>
        <p:nvSpPr>
          <p:cNvPr id="136" name="TextBox 135">
            <a:extLst>
              <a:ext uri="{FF2B5EF4-FFF2-40B4-BE49-F238E27FC236}">
                <a16:creationId xmlns:a16="http://schemas.microsoft.com/office/drawing/2014/main" id="{CF6FCF08-0D55-5642-8BD3-27060041EA66}"/>
              </a:ext>
            </a:extLst>
          </p:cNvPr>
          <p:cNvSpPr txBox="1"/>
          <p:nvPr/>
        </p:nvSpPr>
        <p:spPr>
          <a:xfrm>
            <a:off x="1209485" y="5914442"/>
            <a:ext cx="1019630" cy="219621"/>
          </a:xfrm>
          <a:prstGeom prst="rect">
            <a:avLst/>
          </a:prstGeom>
          <a:noFill/>
        </p:spPr>
        <p:txBody>
          <a:bodyPr wrap="square" rtlCol="0">
            <a:spAutoFit/>
          </a:bodyPr>
          <a:lstStyle/>
          <a:p>
            <a:r>
              <a:rPr lang="en-US" sz="1200" dirty="0" err="1"/>
              <a:t>pogalizumab</a:t>
            </a:r>
            <a:endParaRPr lang="en-US" sz="1200" dirty="0"/>
          </a:p>
        </p:txBody>
      </p:sp>
      <p:sp>
        <p:nvSpPr>
          <p:cNvPr id="137" name="TextBox 136">
            <a:extLst>
              <a:ext uri="{FF2B5EF4-FFF2-40B4-BE49-F238E27FC236}">
                <a16:creationId xmlns:a16="http://schemas.microsoft.com/office/drawing/2014/main" id="{11F0BD04-8833-4341-A699-5AEA08BFB3B3}"/>
              </a:ext>
            </a:extLst>
          </p:cNvPr>
          <p:cNvSpPr txBox="1"/>
          <p:nvPr/>
        </p:nvSpPr>
        <p:spPr>
          <a:xfrm>
            <a:off x="2199592" y="508963"/>
            <a:ext cx="799951" cy="219621"/>
          </a:xfrm>
          <a:prstGeom prst="rect">
            <a:avLst/>
          </a:prstGeom>
          <a:noFill/>
        </p:spPr>
        <p:txBody>
          <a:bodyPr wrap="square" rtlCol="0">
            <a:spAutoFit/>
          </a:bodyPr>
          <a:lstStyle/>
          <a:p>
            <a:r>
              <a:rPr lang="en-US" sz="1200" dirty="0"/>
              <a:t>tOX40.15</a:t>
            </a:r>
          </a:p>
        </p:txBody>
      </p:sp>
      <p:sp>
        <p:nvSpPr>
          <p:cNvPr id="138" name="TextBox 137">
            <a:extLst>
              <a:ext uri="{FF2B5EF4-FFF2-40B4-BE49-F238E27FC236}">
                <a16:creationId xmlns:a16="http://schemas.microsoft.com/office/drawing/2014/main" id="{CC49DE16-82C3-4B4D-B762-2AB1DA8F5093}"/>
              </a:ext>
            </a:extLst>
          </p:cNvPr>
          <p:cNvSpPr txBox="1"/>
          <p:nvPr/>
        </p:nvSpPr>
        <p:spPr>
          <a:xfrm>
            <a:off x="5927210" y="491467"/>
            <a:ext cx="799951" cy="219621"/>
          </a:xfrm>
          <a:prstGeom prst="rect">
            <a:avLst/>
          </a:prstGeom>
          <a:noFill/>
        </p:spPr>
        <p:txBody>
          <a:bodyPr wrap="square" rtlCol="0">
            <a:spAutoFit/>
          </a:bodyPr>
          <a:lstStyle/>
          <a:p>
            <a:r>
              <a:rPr lang="en-US" sz="1200" dirty="0"/>
              <a:t>tOX40.22</a:t>
            </a:r>
          </a:p>
        </p:txBody>
      </p:sp>
      <p:sp>
        <p:nvSpPr>
          <p:cNvPr id="140" name="TextBox 139">
            <a:extLst>
              <a:ext uri="{FF2B5EF4-FFF2-40B4-BE49-F238E27FC236}">
                <a16:creationId xmlns:a16="http://schemas.microsoft.com/office/drawing/2014/main" id="{EDD47977-AE52-C044-ABB6-77DC5EF97865}"/>
              </a:ext>
            </a:extLst>
          </p:cNvPr>
          <p:cNvSpPr txBox="1"/>
          <p:nvPr/>
        </p:nvSpPr>
        <p:spPr>
          <a:xfrm>
            <a:off x="1261535" y="1540005"/>
            <a:ext cx="799951" cy="219621"/>
          </a:xfrm>
          <a:prstGeom prst="rect">
            <a:avLst/>
          </a:prstGeom>
          <a:noFill/>
        </p:spPr>
        <p:txBody>
          <a:bodyPr wrap="square" rtlCol="0">
            <a:spAutoFit/>
          </a:bodyPr>
          <a:lstStyle/>
          <a:p>
            <a:r>
              <a:rPr lang="en-US" sz="1200" dirty="0"/>
              <a:t>tOX40.28</a:t>
            </a:r>
          </a:p>
        </p:txBody>
      </p:sp>
      <p:sp>
        <p:nvSpPr>
          <p:cNvPr id="143" name="TextBox 142">
            <a:extLst>
              <a:ext uri="{FF2B5EF4-FFF2-40B4-BE49-F238E27FC236}">
                <a16:creationId xmlns:a16="http://schemas.microsoft.com/office/drawing/2014/main" id="{900D8293-C84A-A046-BA8B-AD5617868427}"/>
              </a:ext>
            </a:extLst>
          </p:cNvPr>
          <p:cNvSpPr txBox="1"/>
          <p:nvPr/>
        </p:nvSpPr>
        <p:spPr>
          <a:xfrm>
            <a:off x="3123341" y="509258"/>
            <a:ext cx="799951" cy="219621"/>
          </a:xfrm>
          <a:prstGeom prst="rect">
            <a:avLst/>
          </a:prstGeom>
          <a:noFill/>
        </p:spPr>
        <p:txBody>
          <a:bodyPr wrap="square" rtlCol="0">
            <a:spAutoFit/>
          </a:bodyPr>
          <a:lstStyle/>
          <a:p>
            <a:r>
              <a:rPr lang="en-US" sz="1200" dirty="0"/>
              <a:t>tOX40.19</a:t>
            </a:r>
          </a:p>
        </p:txBody>
      </p:sp>
      <p:sp>
        <p:nvSpPr>
          <p:cNvPr id="144" name="TextBox 143">
            <a:extLst>
              <a:ext uri="{FF2B5EF4-FFF2-40B4-BE49-F238E27FC236}">
                <a16:creationId xmlns:a16="http://schemas.microsoft.com/office/drawing/2014/main" id="{67BF9274-B7C0-8B47-A11A-BD05089D87CE}"/>
              </a:ext>
            </a:extLst>
          </p:cNvPr>
          <p:cNvSpPr txBox="1"/>
          <p:nvPr/>
        </p:nvSpPr>
        <p:spPr>
          <a:xfrm>
            <a:off x="4055551" y="500226"/>
            <a:ext cx="799951" cy="219621"/>
          </a:xfrm>
          <a:prstGeom prst="rect">
            <a:avLst/>
          </a:prstGeom>
          <a:noFill/>
        </p:spPr>
        <p:txBody>
          <a:bodyPr wrap="square" rtlCol="0">
            <a:spAutoFit/>
          </a:bodyPr>
          <a:lstStyle/>
          <a:p>
            <a:r>
              <a:rPr lang="en-US" sz="1200" dirty="0"/>
              <a:t>tOX40.20</a:t>
            </a:r>
          </a:p>
        </p:txBody>
      </p:sp>
      <p:pic>
        <p:nvPicPr>
          <p:cNvPr id="150" name="Picture 149">
            <a:extLst>
              <a:ext uri="{FF2B5EF4-FFF2-40B4-BE49-F238E27FC236}">
                <a16:creationId xmlns:a16="http://schemas.microsoft.com/office/drawing/2014/main" id="{A23E0E9E-6F3C-4F4F-92F8-59B1FEE7D46E}"/>
              </a:ext>
            </a:extLst>
          </p:cNvPr>
          <p:cNvPicPr>
            <a:picLocks noChangeAspect="1"/>
          </p:cNvPicPr>
          <p:nvPr/>
        </p:nvPicPr>
        <p:blipFill rotWithShape="1">
          <a:blip r:embed="rId38"/>
          <a:srcRect t="19023" r="10796"/>
          <a:stretch/>
        </p:blipFill>
        <p:spPr>
          <a:xfrm>
            <a:off x="138043" y="715008"/>
            <a:ext cx="948795" cy="928917"/>
          </a:xfrm>
          <a:prstGeom prst="rect">
            <a:avLst/>
          </a:prstGeom>
        </p:spPr>
      </p:pic>
      <p:sp>
        <p:nvSpPr>
          <p:cNvPr id="142" name="TextBox 141">
            <a:extLst>
              <a:ext uri="{FF2B5EF4-FFF2-40B4-BE49-F238E27FC236}">
                <a16:creationId xmlns:a16="http://schemas.microsoft.com/office/drawing/2014/main" id="{935203AB-D8F6-804E-8473-5B2CE4A611E3}"/>
              </a:ext>
            </a:extLst>
          </p:cNvPr>
          <p:cNvSpPr txBox="1"/>
          <p:nvPr/>
        </p:nvSpPr>
        <p:spPr>
          <a:xfrm>
            <a:off x="407314" y="495941"/>
            <a:ext cx="743626" cy="219621"/>
          </a:xfrm>
          <a:prstGeom prst="rect">
            <a:avLst/>
          </a:prstGeom>
          <a:noFill/>
        </p:spPr>
        <p:txBody>
          <a:bodyPr wrap="square" rtlCol="0">
            <a:spAutoFit/>
          </a:bodyPr>
          <a:lstStyle/>
          <a:p>
            <a:r>
              <a:rPr lang="en-US" sz="1200" dirty="0"/>
              <a:t>tOX40.2</a:t>
            </a:r>
          </a:p>
        </p:txBody>
      </p:sp>
      <p:pic>
        <p:nvPicPr>
          <p:cNvPr id="157" name="Picture 156">
            <a:extLst>
              <a:ext uri="{FF2B5EF4-FFF2-40B4-BE49-F238E27FC236}">
                <a16:creationId xmlns:a16="http://schemas.microsoft.com/office/drawing/2014/main" id="{EB976F97-F826-D744-A3A9-77A4BD84F774}"/>
              </a:ext>
            </a:extLst>
          </p:cNvPr>
          <p:cNvPicPr>
            <a:picLocks noChangeAspect="1"/>
          </p:cNvPicPr>
          <p:nvPr/>
        </p:nvPicPr>
        <p:blipFill rotWithShape="1">
          <a:blip r:embed="rId39"/>
          <a:srcRect l="9695" t="20463"/>
          <a:stretch/>
        </p:blipFill>
        <p:spPr>
          <a:xfrm>
            <a:off x="4837026" y="699216"/>
            <a:ext cx="925782" cy="879400"/>
          </a:xfrm>
          <a:prstGeom prst="rect">
            <a:avLst/>
          </a:prstGeom>
        </p:spPr>
      </p:pic>
      <p:sp>
        <p:nvSpPr>
          <p:cNvPr id="158" name="TextBox 157">
            <a:extLst>
              <a:ext uri="{FF2B5EF4-FFF2-40B4-BE49-F238E27FC236}">
                <a16:creationId xmlns:a16="http://schemas.microsoft.com/office/drawing/2014/main" id="{29A2AAF0-0E5D-3F42-B231-09833E80B575}"/>
              </a:ext>
            </a:extLst>
          </p:cNvPr>
          <p:cNvSpPr txBox="1"/>
          <p:nvPr/>
        </p:nvSpPr>
        <p:spPr>
          <a:xfrm>
            <a:off x="5000691" y="505397"/>
            <a:ext cx="799951" cy="219621"/>
          </a:xfrm>
          <a:prstGeom prst="rect">
            <a:avLst/>
          </a:prstGeom>
          <a:noFill/>
        </p:spPr>
        <p:txBody>
          <a:bodyPr wrap="square" rtlCol="0">
            <a:spAutoFit/>
          </a:bodyPr>
          <a:lstStyle/>
          <a:p>
            <a:r>
              <a:rPr lang="en-US" sz="1200" dirty="0"/>
              <a:t>tOX40.21</a:t>
            </a:r>
          </a:p>
        </p:txBody>
      </p:sp>
      <p:pic>
        <p:nvPicPr>
          <p:cNvPr id="160" name="Picture 159">
            <a:extLst>
              <a:ext uri="{FF2B5EF4-FFF2-40B4-BE49-F238E27FC236}">
                <a16:creationId xmlns:a16="http://schemas.microsoft.com/office/drawing/2014/main" id="{A5B80800-80EB-B14D-8784-415A82BAD69D}"/>
              </a:ext>
            </a:extLst>
          </p:cNvPr>
          <p:cNvPicPr>
            <a:picLocks noChangeAspect="1"/>
          </p:cNvPicPr>
          <p:nvPr/>
        </p:nvPicPr>
        <p:blipFill rotWithShape="1">
          <a:blip r:embed="rId40"/>
          <a:srcRect l="4155" t="21891" r="5382"/>
          <a:stretch/>
        </p:blipFill>
        <p:spPr>
          <a:xfrm>
            <a:off x="6678993" y="683356"/>
            <a:ext cx="925782" cy="862118"/>
          </a:xfrm>
          <a:prstGeom prst="rect">
            <a:avLst/>
          </a:prstGeom>
        </p:spPr>
      </p:pic>
      <p:sp>
        <p:nvSpPr>
          <p:cNvPr id="146" name="TextBox 145">
            <a:extLst>
              <a:ext uri="{FF2B5EF4-FFF2-40B4-BE49-F238E27FC236}">
                <a16:creationId xmlns:a16="http://schemas.microsoft.com/office/drawing/2014/main" id="{20332899-15FD-244E-8E93-E3EBFE652630}"/>
              </a:ext>
            </a:extLst>
          </p:cNvPr>
          <p:cNvSpPr txBox="1"/>
          <p:nvPr/>
        </p:nvSpPr>
        <p:spPr>
          <a:xfrm>
            <a:off x="6863054" y="487525"/>
            <a:ext cx="799951" cy="219621"/>
          </a:xfrm>
          <a:prstGeom prst="rect">
            <a:avLst/>
          </a:prstGeom>
          <a:noFill/>
        </p:spPr>
        <p:txBody>
          <a:bodyPr wrap="square" rtlCol="0">
            <a:spAutoFit/>
          </a:bodyPr>
          <a:lstStyle/>
          <a:p>
            <a:r>
              <a:rPr lang="en-US" sz="1200" dirty="0"/>
              <a:t>tOX40.23</a:t>
            </a:r>
          </a:p>
        </p:txBody>
      </p:sp>
      <p:pic>
        <p:nvPicPr>
          <p:cNvPr id="162" name="Picture 161">
            <a:extLst>
              <a:ext uri="{FF2B5EF4-FFF2-40B4-BE49-F238E27FC236}">
                <a16:creationId xmlns:a16="http://schemas.microsoft.com/office/drawing/2014/main" id="{C1690E80-12EC-C74D-92E4-1EF360B6DB98}"/>
              </a:ext>
            </a:extLst>
          </p:cNvPr>
          <p:cNvPicPr>
            <a:picLocks noChangeAspect="1"/>
          </p:cNvPicPr>
          <p:nvPr/>
        </p:nvPicPr>
        <p:blipFill rotWithShape="1">
          <a:blip r:embed="rId41"/>
          <a:srcRect t="23313" r="13360"/>
          <a:stretch/>
        </p:blipFill>
        <p:spPr>
          <a:xfrm>
            <a:off x="164088" y="1760266"/>
            <a:ext cx="948795" cy="905747"/>
          </a:xfrm>
          <a:prstGeom prst="rect">
            <a:avLst/>
          </a:prstGeom>
        </p:spPr>
      </p:pic>
      <p:sp>
        <p:nvSpPr>
          <p:cNvPr id="147" name="TextBox 146">
            <a:extLst>
              <a:ext uri="{FF2B5EF4-FFF2-40B4-BE49-F238E27FC236}">
                <a16:creationId xmlns:a16="http://schemas.microsoft.com/office/drawing/2014/main" id="{5913C94E-C106-784F-83D7-B75ED6919A44}"/>
              </a:ext>
            </a:extLst>
          </p:cNvPr>
          <p:cNvSpPr txBox="1"/>
          <p:nvPr/>
        </p:nvSpPr>
        <p:spPr>
          <a:xfrm>
            <a:off x="366000" y="1538355"/>
            <a:ext cx="799951" cy="219621"/>
          </a:xfrm>
          <a:prstGeom prst="rect">
            <a:avLst/>
          </a:prstGeom>
          <a:noFill/>
        </p:spPr>
        <p:txBody>
          <a:bodyPr wrap="square" rtlCol="0">
            <a:spAutoFit/>
          </a:bodyPr>
          <a:lstStyle/>
          <a:p>
            <a:r>
              <a:rPr lang="en-US" sz="1200" dirty="0"/>
              <a:t>tOX40.24</a:t>
            </a:r>
          </a:p>
        </p:txBody>
      </p:sp>
      <p:pic>
        <p:nvPicPr>
          <p:cNvPr id="165" name="Picture 164">
            <a:extLst>
              <a:ext uri="{FF2B5EF4-FFF2-40B4-BE49-F238E27FC236}">
                <a16:creationId xmlns:a16="http://schemas.microsoft.com/office/drawing/2014/main" id="{79820126-A54C-5A4C-959D-21C4BD058778}"/>
              </a:ext>
            </a:extLst>
          </p:cNvPr>
          <p:cNvPicPr>
            <a:picLocks noChangeAspect="1"/>
          </p:cNvPicPr>
          <p:nvPr/>
        </p:nvPicPr>
        <p:blipFill rotWithShape="1">
          <a:blip r:embed="rId42"/>
          <a:srcRect t="16287"/>
          <a:stretch/>
        </p:blipFill>
        <p:spPr>
          <a:xfrm>
            <a:off x="2046716" y="1773149"/>
            <a:ext cx="931852" cy="853836"/>
          </a:xfrm>
          <a:prstGeom prst="rect">
            <a:avLst/>
          </a:prstGeom>
        </p:spPr>
      </p:pic>
      <p:pic>
        <p:nvPicPr>
          <p:cNvPr id="166" name="Picture 165">
            <a:extLst>
              <a:ext uri="{FF2B5EF4-FFF2-40B4-BE49-F238E27FC236}">
                <a16:creationId xmlns:a16="http://schemas.microsoft.com/office/drawing/2014/main" id="{94096A3A-FEC3-544F-8C1A-53F4303C5237}"/>
              </a:ext>
            </a:extLst>
          </p:cNvPr>
          <p:cNvPicPr>
            <a:picLocks noChangeAspect="1"/>
          </p:cNvPicPr>
          <p:nvPr/>
        </p:nvPicPr>
        <p:blipFill rotWithShape="1">
          <a:blip r:embed="rId43"/>
          <a:srcRect l="5631" t="17984"/>
          <a:stretch/>
        </p:blipFill>
        <p:spPr>
          <a:xfrm>
            <a:off x="3016980" y="1792556"/>
            <a:ext cx="867672" cy="825402"/>
          </a:xfrm>
          <a:prstGeom prst="rect">
            <a:avLst/>
          </a:prstGeom>
        </p:spPr>
      </p:pic>
      <p:sp>
        <p:nvSpPr>
          <p:cNvPr id="167" name="TextBox 166">
            <a:extLst>
              <a:ext uri="{FF2B5EF4-FFF2-40B4-BE49-F238E27FC236}">
                <a16:creationId xmlns:a16="http://schemas.microsoft.com/office/drawing/2014/main" id="{4EFB2E9E-85CD-654D-9B11-1DCA9E23A6A9}"/>
              </a:ext>
            </a:extLst>
          </p:cNvPr>
          <p:cNvSpPr txBox="1"/>
          <p:nvPr/>
        </p:nvSpPr>
        <p:spPr>
          <a:xfrm>
            <a:off x="3114450" y="1552213"/>
            <a:ext cx="850178" cy="219621"/>
          </a:xfrm>
          <a:prstGeom prst="rect">
            <a:avLst/>
          </a:prstGeom>
          <a:noFill/>
        </p:spPr>
        <p:txBody>
          <a:bodyPr wrap="square" rtlCol="0">
            <a:spAutoFit/>
          </a:bodyPr>
          <a:lstStyle/>
          <a:p>
            <a:r>
              <a:rPr lang="en-US" sz="1200" dirty="0"/>
              <a:t>tOX40.33</a:t>
            </a:r>
          </a:p>
        </p:txBody>
      </p:sp>
      <p:sp>
        <p:nvSpPr>
          <p:cNvPr id="168" name="TextBox 167">
            <a:extLst>
              <a:ext uri="{FF2B5EF4-FFF2-40B4-BE49-F238E27FC236}">
                <a16:creationId xmlns:a16="http://schemas.microsoft.com/office/drawing/2014/main" id="{0240A2D0-E018-3242-B959-C5243003F26C}"/>
              </a:ext>
            </a:extLst>
          </p:cNvPr>
          <p:cNvSpPr txBox="1"/>
          <p:nvPr/>
        </p:nvSpPr>
        <p:spPr>
          <a:xfrm>
            <a:off x="2190015" y="1555494"/>
            <a:ext cx="799951" cy="219621"/>
          </a:xfrm>
          <a:prstGeom prst="rect">
            <a:avLst/>
          </a:prstGeom>
          <a:noFill/>
        </p:spPr>
        <p:txBody>
          <a:bodyPr wrap="square" rtlCol="0">
            <a:spAutoFit/>
          </a:bodyPr>
          <a:lstStyle/>
          <a:p>
            <a:r>
              <a:rPr lang="en-US" sz="1200" dirty="0"/>
              <a:t>tOX40.31</a:t>
            </a:r>
          </a:p>
        </p:txBody>
      </p:sp>
      <p:pic>
        <p:nvPicPr>
          <p:cNvPr id="170" name="Picture 169">
            <a:extLst>
              <a:ext uri="{FF2B5EF4-FFF2-40B4-BE49-F238E27FC236}">
                <a16:creationId xmlns:a16="http://schemas.microsoft.com/office/drawing/2014/main" id="{DFA6981D-EB30-054A-9E03-06E1D9CDD27F}"/>
              </a:ext>
            </a:extLst>
          </p:cNvPr>
          <p:cNvPicPr>
            <a:picLocks noChangeAspect="1"/>
          </p:cNvPicPr>
          <p:nvPr/>
        </p:nvPicPr>
        <p:blipFill rotWithShape="1">
          <a:blip r:embed="rId44"/>
          <a:srcRect t="15491"/>
          <a:stretch/>
        </p:blipFill>
        <p:spPr>
          <a:xfrm>
            <a:off x="3910910" y="2854779"/>
            <a:ext cx="911584" cy="843217"/>
          </a:xfrm>
          <a:prstGeom prst="rect">
            <a:avLst/>
          </a:prstGeom>
        </p:spPr>
      </p:pic>
      <p:sp>
        <p:nvSpPr>
          <p:cNvPr id="171" name="TextBox 170">
            <a:extLst>
              <a:ext uri="{FF2B5EF4-FFF2-40B4-BE49-F238E27FC236}">
                <a16:creationId xmlns:a16="http://schemas.microsoft.com/office/drawing/2014/main" id="{2B9B067D-4F50-8E4B-9A79-0FCF08C5628A}"/>
              </a:ext>
            </a:extLst>
          </p:cNvPr>
          <p:cNvSpPr txBox="1"/>
          <p:nvPr/>
        </p:nvSpPr>
        <p:spPr>
          <a:xfrm>
            <a:off x="4095488" y="2621998"/>
            <a:ext cx="850178" cy="219621"/>
          </a:xfrm>
          <a:prstGeom prst="rect">
            <a:avLst/>
          </a:prstGeom>
          <a:noFill/>
        </p:spPr>
        <p:txBody>
          <a:bodyPr wrap="square" rtlCol="0">
            <a:spAutoFit/>
          </a:bodyPr>
          <a:lstStyle/>
          <a:p>
            <a:r>
              <a:rPr lang="en-US" sz="1200" dirty="0"/>
              <a:t>tOX40.42</a:t>
            </a:r>
          </a:p>
        </p:txBody>
      </p:sp>
      <p:sp>
        <p:nvSpPr>
          <p:cNvPr id="172" name="Rectangle 171">
            <a:extLst>
              <a:ext uri="{FF2B5EF4-FFF2-40B4-BE49-F238E27FC236}">
                <a16:creationId xmlns:a16="http://schemas.microsoft.com/office/drawing/2014/main" id="{B3252FFC-7DF8-284C-ACAA-6F6E01C81080}"/>
              </a:ext>
            </a:extLst>
          </p:cNvPr>
          <p:cNvSpPr/>
          <p:nvPr/>
        </p:nvSpPr>
        <p:spPr>
          <a:xfrm>
            <a:off x="3772278" y="1522884"/>
            <a:ext cx="275847" cy="89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TextBox 173">
            <a:extLst>
              <a:ext uri="{FF2B5EF4-FFF2-40B4-BE49-F238E27FC236}">
                <a16:creationId xmlns:a16="http://schemas.microsoft.com/office/drawing/2014/main" id="{F7CACA75-B6CC-4344-943D-B6F3FA01A037}"/>
              </a:ext>
            </a:extLst>
          </p:cNvPr>
          <p:cNvSpPr txBox="1"/>
          <p:nvPr/>
        </p:nvSpPr>
        <p:spPr>
          <a:xfrm>
            <a:off x="2187861" y="5920584"/>
            <a:ext cx="1019630" cy="276999"/>
          </a:xfrm>
          <a:prstGeom prst="rect">
            <a:avLst/>
          </a:prstGeom>
          <a:noFill/>
        </p:spPr>
        <p:txBody>
          <a:bodyPr wrap="square" rtlCol="0">
            <a:spAutoFit/>
          </a:bodyPr>
          <a:lstStyle/>
          <a:p>
            <a:r>
              <a:rPr lang="en-US" sz="1200" dirty="0"/>
              <a:t>no antibody</a:t>
            </a:r>
          </a:p>
        </p:txBody>
      </p:sp>
      <p:sp>
        <p:nvSpPr>
          <p:cNvPr id="175" name="TextBox 174">
            <a:extLst>
              <a:ext uri="{FF2B5EF4-FFF2-40B4-BE49-F238E27FC236}">
                <a16:creationId xmlns:a16="http://schemas.microsoft.com/office/drawing/2014/main" id="{03E3CF08-A997-4843-8AC7-104F9AA2C575}"/>
              </a:ext>
            </a:extLst>
          </p:cNvPr>
          <p:cNvSpPr txBox="1"/>
          <p:nvPr/>
        </p:nvSpPr>
        <p:spPr>
          <a:xfrm flipH="1">
            <a:off x="281175" y="7277468"/>
            <a:ext cx="7230632" cy="1015663"/>
          </a:xfrm>
          <a:prstGeom prst="rect">
            <a:avLst/>
          </a:prstGeom>
          <a:noFill/>
        </p:spPr>
        <p:txBody>
          <a:bodyPr wrap="square" rtlCol="0" anchor="t">
            <a:spAutoFit/>
          </a:bodyPr>
          <a:lstStyle/>
          <a:p>
            <a:pPr algn="just">
              <a:spcBef>
                <a:spcPts val="600"/>
              </a:spcBef>
              <a:spcAft>
                <a:spcPts val="600"/>
              </a:spcAft>
            </a:pPr>
            <a:r>
              <a:rPr lang="en-US" sz="1200" b="1" dirty="0">
                <a:solidFill>
                  <a:srgbClr val="333333"/>
                </a:solidFill>
                <a:latin typeface="Arial" panose="020B0604020202020204" pitchFamily="34" charset="0"/>
                <a:cs typeface="Arial" panose="020B0604020202020204" pitchFamily="34" charset="0"/>
              </a:rPr>
              <a:t>Supplementary Figure S9:</a:t>
            </a:r>
            <a:r>
              <a:rPr lang="en-US" sz="1200" dirty="0">
                <a:solidFill>
                  <a:srgbClr val="333333"/>
                </a:solidFill>
                <a:latin typeface="Arial" panose="020B0604020202020204" pitchFamily="34" charset="0"/>
                <a:cs typeface="Arial" panose="020B0604020202020204" pitchFamily="34" charset="0"/>
              </a:rPr>
              <a:t> Assessment of </a:t>
            </a:r>
            <a:r>
              <a:rPr lang="en-US" sz="1200" dirty="0" err="1">
                <a:solidFill>
                  <a:srgbClr val="333333"/>
                </a:solidFill>
                <a:latin typeface="Arial" panose="020B0604020202020204" pitchFamily="34" charset="0"/>
                <a:cs typeface="Arial" panose="020B0604020202020204" pitchFamily="34" charset="0"/>
              </a:rPr>
              <a:t>mAb</a:t>
            </a:r>
            <a:r>
              <a:rPr lang="en-US" sz="1200" dirty="0">
                <a:solidFill>
                  <a:srgbClr val="333333"/>
                </a:solidFill>
                <a:latin typeface="Arial" panose="020B0604020202020204" pitchFamily="34" charset="0"/>
                <a:cs typeface="Arial" panose="020B0604020202020204" pitchFamily="34" charset="0"/>
              </a:rPr>
              <a:t> binding to CHO cell surface human OX40 antigen or an irrelevant CHO cell surface control, using flow cytometry. X-axis indicates level of fluorescence. Red histograms indicate binding to negative control (PD-1) and blue histograms represent binding to OX40. A separation of the red and blue histograms indicates specific binding. </a:t>
            </a:r>
            <a:r>
              <a:rPr lang="en-US" sz="1200" dirty="0" err="1">
                <a:solidFill>
                  <a:srgbClr val="333333"/>
                </a:solidFill>
                <a:latin typeface="Arial" panose="020B0604020202020204" pitchFamily="34" charset="0"/>
                <a:cs typeface="Arial" panose="020B0604020202020204" pitchFamily="34" charset="0"/>
              </a:rPr>
              <a:t>Pogalizumab</a:t>
            </a:r>
            <a:r>
              <a:rPr lang="en-US" sz="1200" dirty="0">
                <a:solidFill>
                  <a:srgbClr val="333333"/>
                </a:solidFill>
                <a:latin typeface="Arial" panose="020B0604020202020204" pitchFamily="34" charset="0"/>
                <a:cs typeface="Arial" panose="020B0604020202020204" pitchFamily="34" charset="0"/>
              </a:rPr>
              <a:t> is provided as a positive control reference (benchmark) and a no antibody control is provided as a negative control.</a:t>
            </a:r>
          </a:p>
        </p:txBody>
      </p:sp>
    </p:spTree>
    <p:extLst>
      <p:ext uri="{BB962C8B-B14F-4D97-AF65-F5344CB8AC3E}">
        <p14:creationId xmlns:p14="http://schemas.microsoft.com/office/powerpoint/2010/main" val="3327407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6797</TotalTime>
  <Words>1009</Words>
  <Application>Microsoft Macintosh PowerPoint</Application>
  <PresentationFormat>Custom</PresentationFormat>
  <Paragraphs>130</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Yoong Wearn Lim</dc:creator>
  <cp:lastModifiedBy>David Johnson</cp:lastModifiedBy>
  <cp:revision>187</cp:revision>
  <dcterms:created xsi:type="dcterms:W3CDTF">2018-10-04T17:28:32Z</dcterms:created>
  <dcterms:modified xsi:type="dcterms:W3CDTF">2018-12-13T00:46:40Z</dcterms:modified>
</cp:coreProperties>
</file>