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9" r:id="rId2"/>
    <p:sldId id="277" r:id="rId3"/>
    <p:sldId id="266" r:id="rId4"/>
    <p:sldId id="264" r:id="rId5"/>
    <p:sldId id="278" r:id="rId6"/>
  </p:sldIdLst>
  <p:sldSz cx="6858000" cy="9144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tandardabschnitt" id="{F9469A25-647D-493B-866F-77EC6456EC1B}">
          <p14:sldIdLst>
            <p14:sldId id="279"/>
            <p14:sldId id="277"/>
          </p14:sldIdLst>
        </p14:section>
        <p14:section name="Abschnitt ohne Titel" id="{9CD2C83D-102B-4A4C-A631-FC5616051316}">
          <p14:sldIdLst>
            <p14:sldId id="266"/>
            <p14:sldId id="264"/>
            <p14:sldId id="278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85">
          <p15:clr>
            <a:srgbClr val="A4A3A4"/>
          </p15:clr>
        </p15:guide>
        <p15:guide id="2" pos="799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St.Flohe" initials="S" lastIdx="31" clrIdx="0"/>
  <p:cmAuthor id="1" name="Roman M. Müller" initials="" lastIdx="13" clrIdx="1"/>
  <p:cmAuthor id="2" name="Flohé Stefanie" initials="FS" lastIdx="16" clrIdx="2"/>
  <p:cmAuthor id="3" name="Roman Maximilian Müller" initials="RMM" lastIdx="10" clrIdx="3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1735" autoAdjust="0"/>
    <p:restoredTop sz="98063" autoAdjust="0"/>
  </p:normalViewPr>
  <p:slideViewPr>
    <p:cSldViewPr snapToGrid="0" snapToObjects="1" showGuides="1">
      <p:cViewPr>
        <p:scale>
          <a:sx n="200" d="100"/>
          <a:sy n="200" d="100"/>
        </p:scale>
        <p:origin x="-638" y="-147"/>
      </p:cViewPr>
      <p:guideLst>
        <p:guide orient="horz" pos="385"/>
        <p:guide pos="799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048661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406779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48350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636976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88481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95134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925459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98350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4735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85985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124777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FB9DC0-4ACF-1145-88C3-1126F20DFB64}" type="datetimeFigureOut">
              <a:rPr lang="de-DE" smtClean="0"/>
              <a:t>16.12.2021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F956B7-8DFE-BE4C-BD25-74C68133B461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046455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3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4.vml"/><Relationship Id="rId4" Type="http://schemas.openxmlformats.org/officeDocument/2006/relationships/image" Target="../media/image4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4" Type="http://schemas.openxmlformats.org/officeDocument/2006/relationships/image" Target="../media/image5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k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763869613"/>
              </p:ext>
            </p:extLst>
          </p:nvPr>
        </p:nvGraphicFramePr>
        <p:xfrm>
          <a:off x="2360073" y="1826503"/>
          <a:ext cx="885183" cy="133287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9700" name="Prism 8" r:id="rId3" imgW="1475305" imgH="2221457" progId="Prism8.Document">
                  <p:embed/>
                </p:oleObj>
              </mc:Choice>
              <mc:Fallback>
                <p:oleObj name="Prism 8" r:id="rId3" imgW="1475305" imgH="2221457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360073" y="1826503"/>
                        <a:ext cx="885183" cy="133287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extfeld 2"/>
          <p:cNvSpPr txBox="1"/>
          <p:nvPr/>
        </p:nvSpPr>
        <p:spPr>
          <a:xfrm>
            <a:off x="909470" y="298666"/>
            <a:ext cx="9605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>
                <a:latin typeface="Arial"/>
                <a:cs typeface="Arial"/>
              </a:rPr>
              <a:t>Figure </a:t>
            </a:r>
            <a:r>
              <a:rPr lang="en-GB" sz="1400" dirty="0" smtClean="0">
                <a:latin typeface="Arial"/>
                <a:cs typeface="Arial"/>
              </a:rPr>
              <a:t>S1</a:t>
            </a:r>
            <a:endParaRPr lang="en-GB" sz="1400" dirty="0">
              <a:latin typeface="Arial"/>
              <a:cs typeface="Arial"/>
            </a:endParaRPr>
          </a:p>
        </p:txBody>
      </p:sp>
      <p:sp>
        <p:nvSpPr>
          <p:cNvPr id="4" name="Textfeld 3"/>
          <p:cNvSpPr txBox="1"/>
          <p:nvPr/>
        </p:nvSpPr>
        <p:spPr>
          <a:xfrm>
            <a:off x="1005840" y="3412490"/>
            <a:ext cx="5212080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de-DE" sz="1050" b="1" dirty="0" err="1" smtClean="0"/>
              <a:t>Figure</a:t>
            </a:r>
            <a:r>
              <a:rPr lang="de-DE" sz="1050" b="1" dirty="0" smtClean="0"/>
              <a:t> </a:t>
            </a:r>
            <a:r>
              <a:rPr lang="de-DE" sz="1050" b="1" dirty="0" smtClean="0"/>
              <a:t>S1</a:t>
            </a:r>
            <a:r>
              <a:rPr lang="de-DE" sz="1050" dirty="0" smtClean="0"/>
              <a:t>. </a:t>
            </a:r>
            <a:r>
              <a:rPr lang="de-DE" sz="1050" dirty="0" err="1" smtClean="0"/>
              <a:t>Degree</a:t>
            </a:r>
            <a:r>
              <a:rPr lang="de-DE" sz="1050" dirty="0" smtClean="0"/>
              <a:t> </a:t>
            </a:r>
            <a:r>
              <a:rPr lang="de-DE" sz="1050" dirty="0" err="1" smtClean="0"/>
              <a:t>of</a:t>
            </a:r>
            <a:r>
              <a:rPr lang="de-DE" sz="1050" dirty="0" smtClean="0"/>
              <a:t> NK </a:t>
            </a:r>
            <a:r>
              <a:rPr lang="de-DE" sz="1050" dirty="0" err="1" smtClean="0"/>
              <a:t>cell</a:t>
            </a:r>
            <a:r>
              <a:rPr lang="de-DE" sz="1050" dirty="0" smtClean="0"/>
              <a:t> </a:t>
            </a:r>
            <a:r>
              <a:rPr lang="de-DE" sz="1050" dirty="0" err="1" smtClean="0"/>
              <a:t>suppression</a:t>
            </a:r>
            <a:r>
              <a:rPr lang="de-DE" sz="1050" dirty="0" smtClean="0"/>
              <a:t> after </a:t>
            </a:r>
            <a:r>
              <a:rPr lang="de-DE" sz="1050" dirty="0" err="1" smtClean="0"/>
              <a:t>surgery</a:t>
            </a:r>
            <a:r>
              <a:rPr lang="de-DE" sz="1050" dirty="0" smtClean="0"/>
              <a:t>.</a:t>
            </a:r>
            <a:endParaRPr lang="de-DE" sz="1050" dirty="0" smtClean="0"/>
          </a:p>
          <a:p>
            <a:pPr algn="just"/>
            <a:r>
              <a:rPr lang="de-DE" sz="1050" dirty="0" smtClean="0"/>
              <a:t>The </a:t>
            </a:r>
            <a:r>
              <a:rPr lang="de-DE" sz="1050" dirty="0" err="1" smtClean="0"/>
              <a:t>degree</a:t>
            </a:r>
            <a:r>
              <a:rPr lang="de-DE" sz="1050" dirty="0" smtClean="0"/>
              <a:t> </a:t>
            </a:r>
            <a:r>
              <a:rPr lang="de-DE" sz="1050" dirty="0" err="1" smtClean="0"/>
              <a:t>of</a:t>
            </a:r>
            <a:r>
              <a:rPr lang="de-DE" sz="1050" dirty="0" smtClean="0"/>
              <a:t> </a:t>
            </a:r>
            <a:r>
              <a:rPr lang="de-DE" sz="1050" dirty="0" err="1" smtClean="0"/>
              <a:t>inhibition</a:t>
            </a:r>
            <a:r>
              <a:rPr lang="de-DE" sz="1050" dirty="0" smtClean="0"/>
              <a:t> was </a:t>
            </a:r>
            <a:r>
              <a:rPr lang="de-DE" sz="1050" dirty="0" err="1" smtClean="0"/>
              <a:t>calculated</a:t>
            </a:r>
            <a:r>
              <a:rPr lang="de-DE" sz="1050" dirty="0" smtClean="0"/>
              <a:t> </a:t>
            </a:r>
            <a:r>
              <a:rPr lang="de-DE" sz="1050" dirty="0" err="1" smtClean="0"/>
              <a:t>as</a:t>
            </a:r>
            <a:r>
              <a:rPr lang="de-DE" sz="1050" dirty="0" smtClean="0"/>
              <a:t> [1-(%IFN-</a:t>
            </a:r>
            <a:r>
              <a:rPr lang="de-DE" sz="1050" dirty="0" smtClean="0">
                <a:latin typeface="Symbol" panose="05050102010706020507" pitchFamily="18" charset="2"/>
              </a:rPr>
              <a:t>g</a:t>
            </a:r>
            <a:r>
              <a:rPr lang="de-DE" sz="1050" baseline="30000" dirty="0" smtClean="0"/>
              <a:t>+ </a:t>
            </a:r>
            <a:r>
              <a:rPr lang="de-DE" sz="1050" dirty="0" smtClean="0"/>
              <a:t>d+4/%</a:t>
            </a:r>
            <a:r>
              <a:rPr lang="de-DE" sz="1050" dirty="0"/>
              <a:t>IFN-</a:t>
            </a:r>
            <a:r>
              <a:rPr lang="de-DE" sz="1050" dirty="0">
                <a:latin typeface="Symbol" panose="05050102010706020507" pitchFamily="18" charset="2"/>
              </a:rPr>
              <a:t>g</a:t>
            </a:r>
            <a:r>
              <a:rPr lang="de-DE" sz="1050" baseline="30000" dirty="0"/>
              <a:t>+ </a:t>
            </a:r>
            <a:r>
              <a:rPr lang="de-DE" sz="1050" dirty="0" smtClean="0"/>
              <a:t>d-1)]x100 </a:t>
            </a:r>
            <a:r>
              <a:rPr lang="de-DE" sz="1050" dirty="0" err="1" smtClean="0"/>
              <a:t>for</a:t>
            </a:r>
            <a:r>
              <a:rPr lang="de-DE" sz="1050" dirty="0" smtClean="0"/>
              <a:t> </a:t>
            </a:r>
            <a:r>
              <a:rPr lang="de-DE" sz="1050" dirty="0" err="1" smtClean="0"/>
              <a:t>each</a:t>
            </a:r>
            <a:r>
              <a:rPr lang="de-DE" sz="1050" dirty="0" smtClean="0"/>
              <a:t> </a:t>
            </a:r>
            <a:r>
              <a:rPr lang="de-DE" sz="1050" dirty="0" err="1" smtClean="0"/>
              <a:t>patient</a:t>
            </a:r>
            <a:r>
              <a:rPr lang="de-DE" sz="1050" dirty="0" smtClean="0"/>
              <a:t>. </a:t>
            </a:r>
            <a:endParaRPr lang="de-DE" sz="1050" dirty="0"/>
          </a:p>
        </p:txBody>
      </p:sp>
    </p:spTree>
    <p:extLst>
      <p:ext uri="{BB962C8B-B14F-4D97-AF65-F5344CB8AC3E}">
        <p14:creationId xmlns:p14="http://schemas.microsoft.com/office/powerpoint/2010/main" val="39594504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uppieren 9"/>
          <p:cNvGrpSpPr/>
          <p:nvPr/>
        </p:nvGrpSpPr>
        <p:grpSpPr>
          <a:xfrm>
            <a:off x="2232673" y="2004695"/>
            <a:ext cx="1184529" cy="1349738"/>
            <a:chOff x="2132013" y="3273425"/>
            <a:chExt cx="1184529" cy="1349738"/>
          </a:xfrm>
        </p:grpSpPr>
        <p:graphicFrame>
          <p:nvGraphicFramePr>
            <p:cNvPr id="2" name="Objekt 1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48434857"/>
                </p:ext>
              </p:extLst>
            </p:nvPr>
          </p:nvGraphicFramePr>
          <p:xfrm>
            <a:off x="2132013" y="3273425"/>
            <a:ext cx="1181100" cy="1293813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8268" name="Prism Project" r:id="rId3" imgW="2268000" imgH="2484000" progId="Prism5.Document">
                    <p:embed/>
                  </p:oleObj>
                </mc:Choice>
                <mc:Fallback>
                  <p:oleObj name="Prism Project" r:id="rId3" imgW="2268000" imgH="2484000" progId="Prism5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4"/>
                        <a:stretch>
                          <a:fillRect/>
                        </a:stretch>
                      </p:blipFill>
                      <p:spPr>
                        <a:xfrm>
                          <a:off x="2132013" y="3273425"/>
                          <a:ext cx="1181100" cy="1293813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sp>
          <p:nvSpPr>
            <p:cNvPr id="3" name="Textfeld 2"/>
            <p:cNvSpPr txBox="1"/>
            <p:nvPr/>
          </p:nvSpPr>
          <p:spPr>
            <a:xfrm>
              <a:off x="2208781" y="4406146"/>
              <a:ext cx="351378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800" dirty="0" smtClean="0">
                  <a:latin typeface="Arial"/>
                  <a:cs typeface="Arial"/>
                </a:rPr>
                <a:t>day</a:t>
              </a:r>
              <a:endParaRPr lang="en-GB" sz="800" dirty="0">
                <a:latin typeface="Arial"/>
                <a:cs typeface="Arial"/>
              </a:endParaRPr>
            </a:p>
          </p:txBody>
        </p:sp>
        <p:sp>
          <p:nvSpPr>
            <p:cNvPr id="4" name="Textfeld 3"/>
            <p:cNvSpPr txBox="1"/>
            <p:nvPr/>
          </p:nvSpPr>
          <p:spPr>
            <a:xfrm>
              <a:off x="2467001" y="4403876"/>
              <a:ext cx="275887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de-DE" sz="800" dirty="0" smtClean="0">
                  <a:latin typeface="Arial"/>
                  <a:cs typeface="Arial"/>
                </a:rPr>
                <a:t>-1</a:t>
              </a:r>
              <a:endParaRPr lang="de-DE" sz="800" dirty="0">
                <a:latin typeface="Arial"/>
                <a:cs typeface="Arial"/>
              </a:endParaRPr>
            </a:p>
          </p:txBody>
        </p:sp>
        <p:sp>
          <p:nvSpPr>
            <p:cNvPr id="5" name="Textfeld 4"/>
            <p:cNvSpPr txBox="1"/>
            <p:nvPr/>
          </p:nvSpPr>
          <p:spPr>
            <a:xfrm>
              <a:off x="2824938" y="4406432"/>
              <a:ext cx="301635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de-DE" sz="800" dirty="0" smtClean="0">
                  <a:latin typeface="Arial"/>
                  <a:cs typeface="Arial"/>
                </a:rPr>
                <a:t>+4</a:t>
              </a:r>
              <a:endParaRPr lang="de-DE" sz="800" dirty="0">
                <a:latin typeface="Arial"/>
                <a:cs typeface="Arial"/>
              </a:endParaRPr>
            </a:p>
          </p:txBody>
        </p:sp>
        <p:sp>
          <p:nvSpPr>
            <p:cNvPr id="6" name="Textfeld 5"/>
            <p:cNvSpPr txBox="1"/>
            <p:nvPr/>
          </p:nvSpPr>
          <p:spPr>
            <a:xfrm>
              <a:off x="2626046" y="4407719"/>
              <a:ext cx="301635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de-DE" sz="800" dirty="0">
                  <a:latin typeface="Arial"/>
                  <a:cs typeface="Arial"/>
                </a:rPr>
                <a:t>+</a:t>
              </a:r>
              <a:r>
                <a:rPr lang="de-DE" sz="800" dirty="0" smtClean="0">
                  <a:latin typeface="Arial"/>
                  <a:cs typeface="Arial"/>
                </a:rPr>
                <a:t>1</a:t>
              </a:r>
              <a:endParaRPr lang="de-DE" sz="800" dirty="0">
                <a:latin typeface="Arial"/>
                <a:cs typeface="Arial"/>
              </a:endParaRPr>
            </a:p>
          </p:txBody>
        </p:sp>
        <p:sp>
          <p:nvSpPr>
            <p:cNvPr id="7" name="Textfeld 6"/>
            <p:cNvSpPr txBox="1"/>
            <p:nvPr/>
          </p:nvSpPr>
          <p:spPr>
            <a:xfrm>
              <a:off x="3014907" y="4406432"/>
              <a:ext cx="301635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de-DE" sz="800" dirty="0" smtClean="0">
                  <a:latin typeface="Arial"/>
                  <a:cs typeface="Arial"/>
                </a:rPr>
                <a:t>+</a:t>
              </a:r>
              <a:r>
                <a:rPr lang="de-DE" sz="800" dirty="0">
                  <a:latin typeface="Arial"/>
                  <a:cs typeface="Arial"/>
                </a:rPr>
                <a:t>8</a:t>
              </a:r>
            </a:p>
          </p:txBody>
        </p:sp>
      </p:grpSp>
      <p:sp>
        <p:nvSpPr>
          <p:cNvPr id="9" name="Textfeld 8"/>
          <p:cNvSpPr txBox="1"/>
          <p:nvPr/>
        </p:nvSpPr>
        <p:spPr>
          <a:xfrm>
            <a:off x="909470" y="298666"/>
            <a:ext cx="9605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>
                <a:latin typeface="Arial"/>
                <a:cs typeface="Arial"/>
              </a:rPr>
              <a:t>Figure </a:t>
            </a:r>
            <a:r>
              <a:rPr lang="en-GB" sz="1400" dirty="0" smtClean="0">
                <a:latin typeface="Arial"/>
                <a:cs typeface="Arial"/>
              </a:rPr>
              <a:t>S2</a:t>
            </a:r>
            <a:endParaRPr lang="en-GB" sz="1400" dirty="0">
              <a:latin typeface="Arial"/>
              <a:cs typeface="Arial"/>
            </a:endParaRPr>
          </a:p>
        </p:txBody>
      </p:sp>
      <p:sp>
        <p:nvSpPr>
          <p:cNvPr id="8" name="Textfeld 7"/>
          <p:cNvSpPr txBox="1"/>
          <p:nvPr/>
        </p:nvSpPr>
        <p:spPr>
          <a:xfrm>
            <a:off x="1005840" y="3412490"/>
            <a:ext cx="5212080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de-DE" sz="1050" b="1" dirty="0" err="1" smtClean="0"/>
              <a:t>Figure</a:t>
            </a:r>
            <a:r>
              <a:rPr lang="de-DE" sz="1050" b="1" dirty="0" smtClean="0"/>
              <a:t> </a:t>
            </a:r>
            <a:r>
              <a:rPr lang="de-DE" sz="1050" b="1" dirty="0" smtClean="0"/>
              <a:t>S2</a:t>
            </a:r>
            <a:r>
              <a:rPr lang="de-DE" sz="1050" dirty="0" smtClean="0"/>
              <a:t>. </a:t>
            </a:r>
            <a:r>
              <a:rPr lang="de-DE" sz="1050" dirty="0" smtClean="0"/>
              <a:t>TNF-</a:t>
            </a:r>
            <a:r>
              <a:rPr lang="de-DE" sz="1050" dirty="0" smtClean="0">
                <a:latin typeface="Symbol" panose="05050102010706020507" pitchFamily="18" charset="2"/>
              </a:rPr>
              <a:t>a</a:t>
            </a:r>
            <a:r>
              <a:rPr lang="de-DE" sz="1050" dirty="0" smtClean="0"/>
              <a:t> </a:t>
            </a:r>
            <a:r>
              <a:rPr lang="de-DE" sz="1050" dirty="0" err="1" smtClean="0"/>
              <a:t>release</a:t>
            </a:r>
            <a:r>
              <a:rPr lang="de-DE" sz="1050" dirty="0" smtClean="0"/>
              <a:t> </a:t>
            </a:r>
            <a:r>
              <a:rPr lang="de-DE" sz="1050" dirty="0" err="1" smtClean="0"/>
              <a:t>by</a:t>
            </a:r>
            <a:r>
              <a:rPr lang="de-DE" sz="1050" dirty="0" smtClean="0"/>
              <a:t> PBMC.</a:t>
            </a:r>
          </a:p>
          <a:p>
            <a:pPr algn="just"/>
            <a:r>
              <a:rPr lang="de-DE" sz="1050" dirty="0" smtClean="0"/>
              <a:t>PBMC </a:t>
            </a:r>
            <a:r>
              <a:rPr lang="de-DE" sz="1050" dirty="0" err="1" smtClean="0"/>
              <a:t>were</a:t>
            </a:r>
            <a:r>
              <a:rPr lang="de-DE" sz="1050" dirty="0" smtClean="0"/>
              <a:t> </a:t>
            </a:r>
            <a:r>
              <a:rPr lang="de-DE" sz="1050" dirty="0" err="1" smtClean="0"/>
              <a:t>isolated</a:t>
            </a:r>
            <a:r>
              <a:rPr lang="de-DE" sz="1050" dirty="0" smtClean="0"/>
              <a:t> </a:t>
            </a:r>
            <a:r>
              <a:rPr lang="de-DE" sz="1050" dirty="0" err="1" smtClean="0"/>
              <a:t>before</a:t>
            </a:r>
            <a:r>
              <a:rPr lang="de-DE" sz="1050" dirty="0" smtClean="0"/>
              <a:t> </a:t>
            </a:r>
            <a:r>
              <a:rPr lang="de-DE" sz="1050" dirty="0" err="1" smtClean="0"/>
              <a:t>and</a:t>
            </a:r>
            <a:r>
              <a:rPr lang="de-DE" sz="1050" dirty="0" smtClean="0"/>
              <a:t> at different time </a:t>
            </a:r>
            <a:r>
              <a:rPr lang="de-DE" sz="1050" dirty="0" err="1" smtClean="0"/>
              <a:t>points</a:t>
            </a:r>
            <a:r>
              <a:rPr lang="de-DE" sz="1050" dirty="0" smtClean="0"/>
              <a:t> after </a:t>
            </a:r>
            <a:r>
              <a:rPr lang="de-DE" sz="1050" dirty="0" err="1" smtClean="0"/>
              <a:t>surgery</a:t>
            </a:r>
            <a:r>
              <a:rPr lang="de-DE" sz="1050" dirty="0" smtClean="0"/>
              <a:t> </a:t>
            </a:r>
            <a:r>
              <a:rPr lang="de-DE" sz="1050" dirty="0" err="1" smtClean="0"/>
              <a:t>and</a:t>
            </a:r>
            <a:r>
              <a:rPr lang="de-DE" sz="1050" dirty="0" smtClean="0"/>
              <a:t> </a:t>
            </a:r>
            <a:r>
              <a:rPr lang="de-DE" sz="1050" dirty="0" err="1" smtClean="0"/>
              <a:t>were</a:t>
            </a:r>
            <a:r>
              <a:rPr lang="de-DE" sz="1050" dirty="0" smtClean="0"/>
              <a:t> </a:t>
            </a:r>
            <a:r>
              <a:rPr lang="de-DE" sz="1050" dirty="0" err="1" smtClean="0"/>
              <a:t>stimulated</a:t>
            </a:r>
            <a:r>
              <a:rPr lang="de-DE" sz="1050" dirty="0" smtClean="0"/>
              <a:t> </a:t>
            </a:r>
            <a:r>
              <a:rPr lang="de-DE" sz="1050" dirty="0" err="1" smtClean="0"/>
              <a:t>with</a:t>
            </a:r>
            <a:r>
              <a:rPr lang="de-DE" sz="1050" dirty="0" smtClean="0"/>
              <a:t> </a:t>
            </a:r>
            <a:r>
              <a:rPr lang="de-DE" sz="1050" dirty="0" err="1" smtClean="0"/>
              <a:t>inactivated</a:t>
            </a:r>
            <a:r>
              <a:rPr lang="de-DE" sz="1050" dirty="0" smtClean="0"/>
              <a:t> </a:t>
            </a:r>
            <a:r>
              <a:rPr lang="de-DE" sz="1050" i="1" dirty="0" smtClean="0"/>
              <a:t>S. </a:t>
            </a:r>
            <a:r>
              <a:rPr lang="de-DE" sz="1050" i="1" dirty="0" err="1" smtClean="0"/>
              <a:t>aureus</a:t>
            </a:r>
            <a:r>
              <a:rPr lang="de-DE" sz="1050" dirty="0" smtClean="0"/>
              <a:t>. The </a:t>
            </a:r>
            <a:r>
              <a:rPr lang="de-DE" sz="1050" dirty="0" err="1" smtClean="0"/>
              <a:t>content</a:t>
            </a:r>
            <a:r>
              <a:rPr lang="de-DE" sz="1050" dirty="0" smtClean="0"/>
              <a:t> </a:t>
            </a:r>
            <a:r>
              <a:rPr lang="de-DE" sz="1050" dirty="0" err="1" smtClean="0"/>
              <a:t>of</a:t>
            </a:r>
            <a:r>
              <a:rPr lang="de-DE" sz="1050" dirty="0" smtClean="0"/>
              <a:t> TNF-</a:t>
            </a:r>
            <a:r>
              <a:rPr lang="de-DE" sz="1050" dirty="0" smtClean="0">
                <a:latin typeface="Symbol" panose="05050102010706020507" pitchFamily="18" charset="2"/>
              </a:rPr>
              <a:t>a</a:t>
            </a:r>
            <a:r>
              <a:rPr lang="de-DE" sz="1050" dirty="0" smtClean="0"/>
              <a:t> in </a:t>
            </a:r>
            <a:r>
              <a:rPr lang="de-DE" sz="1050" dirty="0" err="1" smtClean="0"/>
              <a:t>the</a:t>
            </a:r>
            <a:r>
              <a:rPr lang="de-DE" sz="1050" dirty="0" smtClean="0"/>
              <a:t> </a:t>
            </a:r>
            <a:r>
              <a:rPr lang="de-DE" sz="1050" dirty="0" err="1" smtClean="0"/>
              <a:t>supernatant</a:t>
            </a:r>
            <a:r>
              <a:rPr lang="de-DE" sz="1050" dirty="0" smtClean="0"/>
              <a:t> was </a:t>
            </a:r>
            <a:r>
              <a:rPr lang="de-DE" sz="1050" dirty="0" err="1" smtClean="0"/>
              <a:t>quantified</a:t>
            </a:r>
            <a:r>
              <a:rPr lang="de-DE" sz="1050" dirty="0" smtClean="0"/>
              <a:t> </a:t>
            </a:r>
            <a:r>
              <a:rPr lang="de-DE" sz="1050" dirty="0" err="1" smtClean="0"/>
              <a:t>by</a:t>
            </a:r>
            <a:r>
              <a:rPr lang="de-DE" sz="1050" dirty="0" smtClean="0"/>
              <a:t> ELISA. </a:t>
            </a:r>
            <a:r>
              <a:rPr lang="de-DE" sz="1050" dirty="0" err="1" smtClean="0"/>
              <a:t>Statistically</a:t>
            </a:r>
            <a:r>
              <a:rPr lang="de-DE" sz="1050" dirty="0" smtClean="0"/>
              <a:t> </a:t>
            </a:r>
            <a:r>
              <a:rPr lang="de-DE" sz="1050" dirty="0" err="1" smtClean="0"/>
              <a:t>significant</a:t>
            </a:r>
            <a:r>
              <a:rPr lang="de-DE" sz="1050" dirty="0" smtClean="0"/>
              <a:t> </a:t>
            </a:r>
            <a:r>
              <a:rPr lang="de-DE" sz="1050" dirty="0" err="1" smtClean="0"/>
              <a:t>differences</a:t>
            </a:r>
            <a:r>
              <a:rPr lang="de-DE" sz="1050" dirty="0" smtClean="0"/>
              <a:t> </a:t>
            </a:r>
            <a:r>
              <a:rPr lang="de-DE" sz="1050" dirty="0" err="1" smtClean="0"/>
              <a:t>were</a:t>
            </a:r>
            <a:r>
              <a:rPr lang="de-DE" sz="1050" dirty="0" smtClean="0"/>
              <a:t> </a:t>
            </a:r>
            <a:r>
              <a:rPr lang="de-DE" sz="1050" dirty="0" err="1" smtClean="0"/>
              <a:t>tested</a:t>
            </a:r>
            <a:r>
              <a:rPr lang="de-DE" sz="1050" dirty="0" smtClean="0"/>
              <a:t> </a:t>
            </a:r>
            <a:r>
              <a:rPr lang="de-DE" sz="1050" dirty="0" err="1" smtClean="0"/>
              <a:t>using</a:t>
            </a:r>
            <a:r>
              <a:rPr lang="de-DE" sz="1050" dirty="0" smtClean="0"/>
              <a:t> </a:t>
            </a:r>
            <a:r>
              <a:rPr lang="de-DE" sz="1050" dirty="0" err="1" smtClean="0"/>
              <a:t>Wilcoxon</a:t>
            </a:r>
            <a:r>
              <a:rPr lang="de-DE" sz="1050" dirty="0" smtClean="0"/>
              <a:t> </a:t>
            </a:r>
            <a:r>
              <a:rPr lang="de-DE" sz="1050" dirty="0" err="1" smtClean="0"/>
              <a:t>signed</a:t>
            </a:r>
            <a:r>
              <a:rPr lang="de-DE" sz="1050" dirty="0" smtClean="0"/>
              <a:t> rank </a:t>
            </a:r>
            <a:r>
              <a:rPr lang="de-DE" sz="1050" dirty="0" err="1" smtClean="0"/>
              <a:t>test</a:t>
            </a:r>
            <a:r>
              <a:rPr lang="de-DE" sz="1050" dirty="0" smtClean="0"/>
              <a:t>. *, p&lt;0.05</a:t>
            </a:r>
            <a:endParaRPr lang="de-DE" sz="1050" dirty="0"/>
          </a:p>
        </p:txBody>
      </p:sp>
    </p:spTree>
    <p:extLst>
      <p:ext uri="{BB962C8B-B14F-4D97-AF65-F5344CB8AC3E}">
        <p14:creationId xmlns:p14="http://schemas.microsoft.com/office/powerpoint/2010/main" val="30978355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k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98138827"/>
              </p:ext>
            </p:extLst>
          </p:nvPr>
        </p:nvGraphicFramePr>
        <p:xfrm>
          <a:off x="1077002" y="1080790"/>
          <a:ext cx="3946576" cy="117673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6669" name="Prism Project" r:id="rId3" imgW="7704000" imgH="2196000" progId="Prism5.Document">
                  <p:embed/>
                </p:oleObj>
              </mc:Choice>
              <mc:Fallback>
                <p:oleObj name="Prism Project" r:id="rId3" imgW="7704000" imgH="2196000" progId="Prism5.Document">
                  <p:embed/>
                  <p:pic>
                    <p:nvPicPr>
                      <p:cNvPr id="0" name="Objek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077002" y="1080790"/>
                        <a:ext cx="3946576" cy="117673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</p:spPr>
                  </p:pic>
                </p:oleObj>
              </mc:Fallback>
            </mc:AlternateContent>
          </a:graphicData>
        </a:graphic>
      </p:graphicFrame>
      <p:sp>
        <p:nvSpPr>
          <p:cNvPr id="12" name="Textfeld 11"/>
          <p:cNvSpPr txBox="1"/>
          <p:nvPr/>
        </p:nvSpPr>
        <p:spPr>
          <a:xfrm>
            <a:off x="1650166" y="853711"/>
            <a:ext cx="46980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800" dirty="0">
                <a:latin typeface="Arial"/>
                <a:cs typeface="Arial"/>
              </a:rPr>
              <a:t>d</a:t>
            </a:r>
            <a:r>
              <a:rPr lang="en-GB" sz="800" dirty="0" smtClean="0">
                <a:latin typeface="Arial"/>
                <a:cs typeface="Arial"/>
              </a:rPr>
              <a:t>ay -1</a:t>
            </a:r>
            <a:endParaRPr lang="en-GB" sz="800" dirty="0">
              <a:latin typeface="Arial"/>
              <a:cs typeface="Arial"/>
            </a:endParaRPr>
          </a:p>
        </p:txBody>
      </p:sp>
      <p:cxnSp>
        <p:nvCxnSpPr>
          <p:cNvPr id="13" name="Gerade Verbindung 12"/>
          <p:cNvCxnSpPr/>
          <p:nvPr/>
        </p:nvCxnSpPr>
        <p:spPr>
          <a:xfrm>
            <a:off x="2334188" y="1293316"/>
            <a:ext cx="0" cy="830877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6" name="Textfeld 15"/>
          <p:cNvSpPr txBox="1"/>
          <p:nvPr/>
        </p:nvSpPr>
        <p:spPr>
          <a:xfrm>
            <a:off x="2519322" y="858259"/>
            <a:ext cx="49554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800" dirty="0">
                <a:latin typeface="Arial"/>
                <a:cs typeface="Arial"/>
              </a:rPr>
              <a:t>d</a:t>
            </a:r>
            <a:r>
              <a:rPr lang="en-GB" sz="800" dirty="0" smtClean="0">
                <a:latin typeface="Arial"/>
                <a:cs typeface="Arial"/>
              </a:rPr>
              <a:t>ay +1</a:t>
            </a:r>
            <a:endParaRPr lang="en-GB" sz="800" dirty="0">
              <a:latin typeface="Arial"/>
              <a:cs typeface="Arial"/>
            </a:endParaRPr>
          </a:p>
        </p:txBody>
      </p:sp>
      <p:sp>
        <p:nvSpPr>
          <p:cNvPr id="17" name="Textfeld 16"/>
          <p:cNvSpPr txBox="1"/>
          <p:nvPr/>
        </p:nvSpPr>
        <p:spPr>
          <a:xfrm>
            <a:off x="4293738" y="853711"/>
            <a:ext cx="49554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800" dirty="0">
                <a:latin typeface="Arial"/>
                <a:cs typeface="Arial"/>
              </a:rPr>
              <a:t>d</a:t>
            </a:r>
            <a:r>
              <a:rPr lang="en-GB" sz="800" dirty="0" smtClean="0">
                <a:latin typeface="Arial"/>
                <a:cs typeface="Arial"/>
              </a:rPr>
              <a:t>ay +8</a:t>
            </a:r>
            <a:endParaRPr lang="en-GB" sz="800" dirty="0">
              <a:latin typeface="Arial"/>
              <a:cs typeface="Arial"/>
            </a:endParaRPr>
          </a:p>
        </p:txBody>
      </p:sp>
      <p:sp>
        <p:nvSpPr>
          <p:cNvPr id="18" name="Textfeld 17"/>
          <p:cNvSpPr txBox="1"/>
          <p:nvPr/>
        </p:nvSpPr>
        <p:spPr>
          <a:xfrm>
            <a:off x="3402088" y="858259"/>
            <a:ext cx="49554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800" dirty="0">
                <a:latin typeface="Arial"/>
                <a:cs typeface="Arial"/>
              </a:rPr>
              <a:t>d</a:t>
            </a:r>
            <a:r>
              <a:rPr lang="en-GB" sz="800" dirty="0" smtClean="0">
                <a:latin typeface="Arial"/>
                <a:cs typeface="Arial"/>
              </a:rPr>
              <a:t>ay +4</a:t>
            </a:r>
            <a:endParaRPr lang="en-GB" sz="800" dirty="0">
              <a:latin typeface="Arial"/>
              <a:cs typeface="Arial"/>
            </a:endParaRPr>
          </a:p>
        </p:txBody>
      </p:sp>
      <p:cxnSp>
        <p:nvCxnSpPr>
          <p:cNvPr id="40" name="Gerade Verbindung 39"/>
          <p:cNvCxnSpPr/>
          <p:nvPr/>
        </p:nvCxnSpPr>
        <p:spPr>
          <a:xfrm>
            <a:off x="1488162" y="1850689"/>
            <a:ext cx="3519640" cy="0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7" name="Gerade Verbindung 46"/>
          <p:cNvCxnSpPr/>
          <p:nvPr/>
        </p:nvCxnSpPr>
        <p:spPr>
          <a:xfrm>
            <a:off x="3215924" y="1293316"/>
            <a:ext cx="0" cy="830877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8" name="Gerade Verbindung 47"/>
          <p:cNvCxnSpPr/>
          <p:nvPr/>
        </p:nvCxnSpPr>
        <p:spPr>
          <a:xfrm>
            <a:off x="4088846" y="1293316"/>
            <a:ext cx="0" cy="830877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5" name="Eckige Klammer rechts 54"/>
          <p:cNvSpPr/>
          <p:nvPr/>
        </p:nvSpPr>
        <p:spPr>
          <a:xfrm rot="16200000">
            <a:off x="1860610" y="1213606"/>
            <a:ext cx="45719" cy="352822"/>
          </a:xfrm>
          <a:prstGeom prst="rightBracket">
            <a:avLst/>
          </a:prstGeom>
          <a:ln w="9525" cmpd="sng">
            <a:solidFill>
              <a:schemeClr val="tx1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sz="1000"/>
          </a:p>
        </p:txBody>
      </p:sp>
      <p:sp>
        <p:nvSpPr>
          <p:cNvPr id="56" name="Eckige Klammer rechts 55"/>
          <p:cNvSpPr/>
          <p:nvPr/>
        </p:nvSpPr>
        <p:spPr>
          <a:xfrm rot="16200000">
            <a:off x="1946513" y="970554"/>
            <a:ext cx="46608" cy="529376"/>
          </a:xfrm>
          <a:prstGeom prst="rightBracket">
            <a:avLst/>
          </a:prstGeom>
          <a:ln w="9525" cmpd="sng"/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sz="1000"/>
          </a:p>
        </p:txBody>
      </p:sp>
      <p:sp>
        <p:nvSpPr>
          <p:cNvPr id="57" name="Textfeld 56"/>
          <p:cNvSpPr txBox="1"/>
          <p:nvPr/>
        </p:nvSpPr>
        <p:spPr>
          <a:xfrm>
            <a:off x="1810111" y="1064772"/>
            <a:ext cx="319412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900" dirty="0" smtClean="0">
                <a:latin typeface="Arial"/>
                <a:cs typeface="Arial"/>
              </a:rPr>
              <a:t>***</a:t>
            </a:r>
            <a:endParaRPr lang="en-GB" sz="900" dirty="0">
              <a:latin typeface="Arial"/>
              <a:cs typeface="Arial"/>
            </a:endParaRPr>
          </a:p>
        </p:txBody>
      </p:sp>
      <p:sp>
        <p:nvSpPr>
          <p:cNvPr id="58" name="Textfeld 57"/>
          <p:cNvSpPr txBox="1"/>
          <p:nvPr/>
        </p:nvSpPr>
        <p:spPr>
          <a:xfrm>
            <a:off x="1746221" y="1221312"/>
            <a:ext cx="274497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900" dirty="0" smtClean="0">
                <a:latin typeface="Arial"/>
                <a:cs typeface="Arial"/>
              </a:rPr>
              <a:t>**</a:t>
            </a:r>
            <a:endParaRPr lang="en-GB" sz="900" dirty="0">
              <a:latin typeface="Arial"/>
              <a:cs typeface="Arial"/>
            </a:endParaRPr>
          </a:p>
        </p:txBody>
      </p:sp>
      <p:sp>
        <p:nvSpPr>
          <p:cNvPr id="59" name="Eckige Klammer rechts 58"/>
          <p:cNvSpPr/>
          <p:nvPr/>
        </p:nvSpPr>
        <p:spPr>
          <a:xfrm rot="16200000">
            <a:off x="2740498" y="1165626"/>
            <a:ext cx="45719" cy="352822"/>
          </a:xfrm>
          <a:prstGeom prst="rightBracket">
            <a:avLst/>
          </a:prstGeom>
          <a:ln w="9525" cmpd="sng">
            <a:solidFill>
              <a:schemeClr val="tx1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sz="1000"/>
          </a:p>
        </p:txBody>
      </p:sp>
      <p:sp>
        <p:nvSpPr>
          <p:cNvPr id="60" name="Eckige Klammer rechts 59"/>
          <p:cNvSpPr/>
          <p:nvPr/>
        </p:nvSpPr>
        <p:spPr>
          <a:xfrm rot="16200000">
            <a:off x="2826401" y="925979"/>
            <a:ext cx="46608" cy="529376"/>
          </a:xfrm>
          <a:prstGeom prst="rightBracket">
            <a:avLst/>
          </a:prstGeom>
          <a:ln w="9525" cmpd="sng"/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sz="1000"/>
          </a:p>
        </p:txBody>
      </p:sp>
      <p:sp>
        <p:nvSpPr>
          <p:cNvPr id="63" name="Eckige Klammer rechts 62"/>
          <p:cNvSpPr/>
          <p:nvPr/>
        </p:nvSpPr>
        <p:spPr>
          <a:xfrm rot="16200000">
            <a:off x="3630721" y="1425159"/>
            <a:ext cx="45719" cy="352822"/>
          </a:xfrm>
          <a:prstGeom prst="rightBracket">
            <a:avLst/>
          </a:prstGeom>
          <a:ln w="9525" cmpd="sng">
            <a:solidFill>
              <a:schemeClr val="tx1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sz="1000"/>
          </a:p>
        </p:txBody>
      </p:sp>
      <p:sp>
        <p:nvSpPr>
          <p:cNvPr id="64" name="Eckige Klammer rechts 63"/>
          <p:cNvSpPr/>
          <p:nvPr/>
        </p:nvSpPr>
        <p:spPr>
          <a:xfrm rot="16200000">
            <a:off x="3716624" y="1182107"/>
            <a:ext cx="46608" cy="529376"/>
          </a:xfrm>
          <a:prstGeom prst="rightBracket">
            <a:avLst/>
          </a:prstGeom>
          <a:ln w="9525" cmpd="sng"/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sz="1000"/>
          </a:p>
        </p:txBody>
      </p:sp>
      <p:sp>
        <p:nvSpPr>
          <p:cNvPr id="65" name="Eckige Klammer rechts 64"/>
          <p:cNvSpPr/>
          <p:nvPr/>
        </p:nvSpPr>
        <p:spPr>
          <a:xfrm rot="16200000">
            <a:off x="4510638" y="1450558"/>
            <a:ext cx="45719" cy="352822"/>
          </a:xfrm>
          <a:prstGeom prst="rightBracket">
            <a:avLst/>
          </a:prstGeom>
          <a:ln w="9525" cmpd="sng">
            <a:solidFill>
              <a:schemeClr val="tx1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sz="1000"/>
          </a:p>
        </p:txBody>
      </p:sp>
      <p:sp>
        <p:nvSpPr>
          <p:cNvPr id="66" name="Eckige Klammer rechts 65"/>
          <p:cNvSpPr/>
          <p:nvPr/>
        </p:nvSpPr>
        <p:spPr>
          <a:xfrm rot="16200000">
            <a:off x="4596541" y="1207506"/>
            <a:ext cx="46608" cy="529376"/>
          </a:xfrm>
          <a:prstGeom prst="rightBracket">
            <a:avLst/>
          </a:prstGeom>
          <a:ln w="9525" cmpd="sng"/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sz="1000"/>
          </a:p>
        </p:txBody>
      </p:sp>
      <p:sp>
        <p:nvSpPr>
          <p:cNvPr id="67" name="Textfeld 66"/>
          <p:cNvSpPr txBox="1"/>
          <p:nvPr/>
        </p:nvSpPr>
        <p:spPr>
          <a:xfrm>
            <a:off x="2667541" y="1021295"/>
            <a:ext cx="319318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900" dirty="0" smtClean="0">
                <a:latin typeface="Arial"/>
                <a:cs typeface="Arial"/>
              </a:rPr>
              <a:t>***</a:t>
            </a:r>
            <a:endParaRPr lang="en-GB" sz="900" dirty="0">
              <a:latin typeface="Arial"/>
              <a:cs typeface="Arial"/>
            </a:endParaRPr>
          </a:p>
        </p:txBody>
      </p:sp>
      <p:sp>
        <p:nvSpPr>
          <p:cNvPr id="68" name="Textfeld 67"/>
          <p:cNvSpPr txBox="1"/>
          <p:nvPr/>
        </p:nvSpPr>
        <p:spPr>
          <a:xfrm>
            <a:off x="2648567" y="1177835"/>
            <a:ext cx="229581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900" dirty="0" smtClean="0">
                <a:latin typeface="Arial"/>
                <a:cs typeface="Arial"/>
              </a:rPr>
              <a:t>*</a:t>
            </a:r>
            <a:endParaRPr lang="en-GB" sz="900" dirty="0">
              <a:latin typeface="Arial"/>
              <a:cs typeface="Arial"/>
            </a:endParaRPr>
          </a:p>
        </p:txBody>
      </p:sp>
      <p:sp>
        <p:nvSpPr>
          <p:cNvPr id="69" name="Textfeld 68"/>
          <p:cNvSpPr txBox="1"/>
          <p:nvPr/>
        </p:nvSpPr>
        <p:spPr>
          <a:xfrm>
            <a:off x="3557764" y="1280551"/>
            <a:ext cx="319318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900" dirty="0" smtClean="0">
                <a:latin typeface="Arial"/>
                <a:cs typeface="Arial"/>
              </a:rPr>
              <a:t>***</a:t>
            </a:r>
            <a:endParaRPr lang="en-GB" sz="900" dirty="0">
              <a:latin typeface="Arial"/>
              <a:cs typeface="Arial"/>
            </a:endParaRPr>
          </a:p>
        </p:txBody>
      </p:sp>
      <p:sp>
        <p:nvSpPr>
          <p:cNvPr id="70" name="Textfeld 69"/>
          <p:cNvSpPr txBox="1"/>
          <p:nvPr/>
        </p:nvSpPr>
        <p:spPr>
          <a:xfrm>
            <a:off x="3516332" y="1437091"/>
            <a:ext cx="274497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900" dirty="0" smtClean="0">
                <a:latin typeface="Arial"/>
                <a:cs typeface="Arial"/>
              </a:rPr>
              <a:t>**</a:t>
            </a:r>
            <a:endParaRPr lang="en-GB" sz="900" dirty="0">
              <a:latin typeface="Arial"/>
              <a:cs typeface="Arial"/>
            </a:endParaRPr>
          </a:p>
        </p:txBody>
      </p:sp>
      <p:sp>
        <p:nvSpPr>
          <p:cNvPr id="71" name="Textfeld 70"/>
          <p:cNvSpPr txBox="1"/>
          <p:nvPr/>
        </p:nvSpPr>
        <p:spPr>
          <a:xfrm>
            <a:off x="4437681" y="1304899"/>
            <a:ext cx="319318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900" dirty="0" smtClean="0">
                <a:latin typeface="Arial"/>
                <a:cs typeface="Arial"/>
              </a:rPr>
              <a:t>***</a:t>
            </a:r>
            <a:endParaRPr lang="en-GB" sz="900" dirty="0">
              <a:latin typeface="Arial"/>
              <a:cs typeface="Arial"/>
            </a:endParaRPr>
          </a:p>
        </p:txBody>
      </p:sp>
      <p:sp>
        <p:nvSpPr>
          <p:cNvPr id="72" name="Textfeld 71"/>
          <p:cNvSpPr txBox="1"/>
          <p:nvPr/>
        </p:nvSpPr>
        <p:spPr>
          <a:xfrm>
            <a:off x="4396249" y="1461439"/>
            <a:ext cx="274497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900" dirty="0" smtClean="0">
                <a:latin typeface="Arial"/>
                <a:cs typeface="Arial"/>
              </a:rPr>
              <a:t>**</a:t>
            </a:r>
            <a:endParaRPr lang="en-GB" sz="900" dirty="0">
              <a:latin typeface="Arial"/>
              <a:cs typeface="Arial"/>
            </a:endParaRPr>
          </a:p>
        </p:txBody>
      </p:sp>
      <p:sp>
        <p:nvSpPr>
          <p:cNvPr id="61" name="Textfeld 60"/>
          <p:cNvSpPr txBox="1"/>
          <p:nvPr/>
        </p:nvSpPr>
        <p:spPr>
          <a:xfrm>
            <a:off x="1425271" y="2164845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2" name="Textfeld 61"/>
          <p:cNvSpPr txBox="1"/>
          <p:nvPr/>
        </p:nvSpPr>
        <p:spPr>
          <a:xfrm>
            <a:off x="1085083" y="2283426"/>
            <a:ext cx="31290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/>
                <a:cs typeface="Arial"/>
              </a:rPr>
              <a:t>IL2</a:t>
            </a:r>
            <a:endParaRPr lang="en-GB" sz="700" dirty="0">
              <a:latin typeface="Arial"/>
              <a:cs typeface="Arial"/>
            </a:endParaRPr>
          </a:p>
        </p:txBody>
      </p:sp>
      <p:sp>
        <p:nvSpPr>
          <p:cNvPr id="73" name="Textfeld 72"/>
          <p:cNvSpPr txBox="1"/>
          <p:nvPr/>
        </p:nvSpPr>
        <p:spPr>
          <a:xfrm>
            <a:off x="1060236" y="2405866"/>
            <a:ext cx="364202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/>
                <a:cs typeface="Arial"/>
              </a:rPr>
              <a:t>IL12</a:t>
            </a:r>
            <a:endParaRPr lang="en-GB" sz="700" dirty="0">
              <a:latin typeface="Arial"/>
              <a:cs typeface="Arial"/>
            </a:endParaRPr>
          </a:p>
        </p:txBody>
      </p:sp>
      <p:sp>
        <p:nvSpPr>
          <p:cNvPr id="75" name="Textfeld 74"/>
          <p:cNvSpPr txBox="1"/>
          <p:nvPr/>
        </p:nvSpPr>
        <p:spPr>
          <a:xfrm>
            <a:off x="1592078" y="216484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77" name="Textfeld 76"/>
          <p:cNvSpPr txBox="1"/>
          <p:nvPr/>
        </p:nvSpPr>
        <p:spPr>
          <a:xfrm>
            <a:off x="915527" y="2162403"/>
            <a:ext cx="590794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700" i="1" dirty="0" smtClean="0">
                <a:latin typeface="Arial"/>
                <a:cs typeface="Arial"/>
              </a:rPr>
              <a:t>S. aureus</a:t>
            </a:r>
            <a:endParaRPr lang="de-DE" sz="700" i="1" dirty="0">
              <a:latin typeface="Arial"/>
              <a:cs typeface="Arial"/>
            </a:endParaRPr>
          </a:p>
        </p:txBody>
      </p:sp>
      <p:sp>
        <p:nvSpPr>
          <p:cNvPr id="78" name="Textfeld 77"/>
          <p:cNvSpPr txBox="1"/>
          <p:nvPr/>
        </p:nvSpPr>
        <p:spPr>
          <a:xfrm>
            <a:off x="1766974" y="216484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79" name="Textfeld 78"/>
          <p:cNvSpPr txBox="1"/>
          <p:nvPr/>
        </p:nvSpPr>
        <p:spPr>
          <a:xfrm>
            <a:off x="1941997" y="216484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80" name="Textfeld 79"/>
          <p:cNvSpPr txBox="1"/>
          <p:nvPr/>
        </p:nvSpPr>
        <p:spPr>
          <a:xfrm>
            <a:off x="1766974" y="228586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81" name="Textfeld 80"/>
          <p:cNvSpPr txBox="1"/>
          <p:nvPr/>
        </p:nvSpPr>
        <p:spPr>
          <a:xfrm>
            <a:off x="1425271" y="228586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2" name="Textfeld 81"/>
          <p:cNvSpPr txBox="1"/>
          <p:nvPr/>
        </p:nvSpPr>
        <p:spPr>
          <a:xfrm>
            <a:off x="1603300" y="228586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3" name="Textfeld 82"/>
          <p:cNvSpPr txBox="1"/>
          <p:nvPr/>
        </p:nvSpPr>
        <p:spPr>
          <a:xfrm>
            <a:off x="1953219" y="228586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4" name="Textfeld 83"/>
          <p:cNvSpPr txBox="1"/>
          <p:nvPr/>
        </p:nvSpPr>
        <p:spPr>
          <a:xfrm>
            <a:off x="1778196" y="240830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5" name="Textfeld 84"/>
          <p:cNvSpPr txBox="1"/>
          <p:nvPr/>
        </p:nvSpPr>
        <p:spPr>
          <a:xfrm>
            <a:off x="1425271" y="240830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6" name="Textfeld 85"/>
          <p:cNvSpPr txBox="1"/>
          <p:nvPr/>
        </p:nvSpPr>
        <p:spPr>
          <a:xfrm>
            <a:off x="1603300" y="240830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7" name="Textfeld 86"/>
          <p:cNvSpPr txBox="1"/>
          <p:nvPr/>
        </p:nvSpPr>
        <p:spPr>
          <a:xfrm>
            <a:off x="1941997" y="240830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8" name="Textfeld 87"/>
          <p:cNvSpPr txBox="1"/>
          <p:nvPr/>
        </p:nvSpPr>
        <p:spPr>
          <a:xfrm>
            <a:off x="2121385" y="216484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89" name="Textfeld 88"/>
          <p:cNvSpPr txBox="1"/>
          <p:nvPr/>
        </p:nvSpPr>
        <p:spPr>
          <a:xfrm>
            <a:off x="2121385" y="228586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90" name="Textfeld 89"/>
          <p:cNvSpPr txBox="1"/>
          <p:nvPr/>
        </p:nvSpPr>
        <p:spPr>
          <a:xfrm>
            <a:off x="2121385" y="240830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6" name="Textfeld 75"/>
          <p:cNvSpPr txBox="1"/>
          <p:nvPr/>
        </p:nvSpPr>
        <p:spPr>
          <a:xfrm>
            <a:off x="2308042" y="216121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1" name="Textfeld 90"/>
          <p:cNvSpPr txBox="1"/>
          <p:nvPr/>
        </p:nvSpPr>
        <p:spPr>
          <a:xfrm>
            <a:off x="2474849" y="216121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92" name="Textfeld 91"/>
          <p:cNvSpPr txBox="1"/>
          <p:nvPr/>
        </p:nvSpPr>
        <p:spPr>
          <a:xfrm>
            <a:off x="2649745" y="216121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93" name="Textfeld 92"/>
          <p:cNvSpPr txBox="1"/>
          <p:nvPr/>
        </p:nvSpPr>
        <p:spPr>
          <a:xfrm>
            <a:off x="2824768" y="216121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94" name="Textfeld 93"/>
          <p:cNvSpPr txBox="1"/>
          <p:nvPr/>
        </p:nvSpPr>
        <p:spPr>
          <a:xfrm>
            <a:off x="2649745" y="2282239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95" name="Textfeld 94"/>
          <p:cNvSpPr txBox="1"/>
          <p:nvPr/>
        </p:nvSpPr>
        <p:spPr>
          <a:xfrm>
            <a:off x="2308042" y="2282239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6" name="Textfeld 95"/>
          <p:cNvSpPr txBox="1"/>
          <p:nvPr/>
        </p:nvSpPr>
        <p:spPr>
          <a:xfrm>
            <a:off x="2486071" y="2282239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7" name="Textfeld 96"/>
          <p:cNvSpPr txBox="1"/>
          <p:nvPr/>
        </p:nvSpPr>
        <p:spPr>
          <a:xfrm>
            <a:off x="2835990" y="2282239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8" name="Textfeld 97"/>
          <p:cNvSpPr txBox="1"/>
          <p:nvPr/>
        </p:nvSpPr>
        <p:spPr>
          <a:xfrm>
            <a:off x="2660967" y="2404679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9" name="Textfeld 98"/>
          <p:cNvSpPr txBox="1"/>
          <p:nvPr/>
        </p:nvSpPr>
        <p:spPr>
          <a:xfrm>
            <a:off x="2308042" y="2404679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0" name="Textfeld 99"/>
          <p:cNvSpPr txBox="1"/>
          <p:nvPr/>
        </p:nvSpPr>
        <p:spPr>
          <a:xfrm>
            <a:off x="2486071" y="2404679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1" name="Textfeld 100"/>
          <p:cNvSpPr txBox="1"/>
          <p:nvPr/>
        </p:nvSpPr>
        <p:spPr>
          <a:xfrm>
            <a:off x="2824768" y="2404679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2" name="Textfeld 101"/>
          <p:cNvSpPr txBox="1"/>
          <p:nvPr/>
        </p:nvSpPr>
        <p:spPr>
          <a:xfrm>
            <a:off x="3004156" y="216121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03" name="Textfeld 102"/>
          <p:cNvSpPr txBox="1"/>
          <p:nvPr/>
        </p:nvSpPr>
        <p:spPr>
          <a:xfrm>
            <a:off x="3004156" y="2282239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04" name="Textfeld 103"/>
          <p:cNvSpPr txBox="1"/>
          <p:nvPr/>
        </p:nvSpPr>
        <p:spPr>
          <a:xfrm>
            <a:off x="3004156" y="2404679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5" name="Textfeld 104"/>
          <p:cNvSpPr txBox="1"/>
          <p:nvPr/>
        </p:nvSpPr>
        <p:spPr>
          <a:xfrm>
            <a:off x="3194090" y="2160913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6" name="Textfeld 105"/>
          <p:cNvSpPr txBox="1"/>
          <p:nvPr/>
        </p:nvSpPr>
        <p:spPr>
          <a:xfrm>
            <a:off x="3360897" y="2160913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07" name="Textfeld 106"/>
          <p:cNvSpPr txBox="1"/>
          <p:nvPr/>
        </p:nvSpPr>
        <p:spPr>
          <a:xfrm>
            <a:off x="3535793" y="2160913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08" name="Textfeld 107"/>
          <p:cNvSpPr txBox="1"/>
          <p:nvPr/>
        </p:nvSpPr>
        <p:spPr>
          <a:xfrm>
            <a:off x="3710816" y="2160913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09" name="Textfeld 108"/>
          <p:cNvSpPr txBox="1"/>
          <p:nvPr/>
        </p:nvSpPr>
        <p:spPr>
          <a:xfrm>
            <a:off x="3535793" y="228193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10" name="Textfeld 109"/>
          <p:cNvSpPr txBox="1"/>
          <p:nvPr/>
        </p:nvSpPr>
        <p:spPr>
          <a:xfrm>
            <a:off x="3194090" y="228193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1" name="Textfeld 110"/>
          <p:cNvSpPr txBox="1"/>
          <p:nvPr/>
        </p:nvSpPr>
        <p:spPr>
          <a:xfrm>
            <a:off x="3372119" y="228193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2" name="Textfeld 111"/>
          <p:cNvSpPr txBox="1"/>
          <p:nvPr/>
        </p:nvSpPr>
        <p:spPr>
          <a:xfrm>
            <a:off x="3722038" y="228193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3" name="Textfeld 112"/>
          <p:cNvSpPr txBox="1"/>
          <p:nvPr/>
        </p:nvSpPr>
        <p:spPr>
          <a:xfrm>
            <a:off x="3547015" y="240437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4" name="Textfeld 113"/>
          <p:cNvSpPr txBox="1"/>
          <p:nvPr/>
        </p:nvSpPr>
        <p:spPr>
          <a:xfrm>
            <a:off x="3194090" y="240437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5" name="Textfeld 114"/>
          <p:cNvSpPr txBox="1"/>
          <p:nvPr/>
        </p:nvSpPr>
        <p:spPr>
          <a:xfrm>
            <a:off x="3372119" y="240437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6" name="Textfeld 115"/>
          <p:cNvSpPr txBox="1"/>
          <p:nvPr/>
        </p:nvSpPr>
        <p:spPr>
          <a:xfrm>
            <a:off x="3710816" y="240437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7" name="Textfeld 116"/>
          <p:cNvSpPr txBox="1"/>
          <p:nvPr/>
        </p:nvSpPr>
        <p:spPr>
          <a:xfrm>
            <a:off x="3890204" y="2160913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18" name="Textfeld 117"/>
          <p:cNvSpPr txBox="1"/>
          <p:nvPr/>
        </p:nvSpPr>
        <p:spPr>
          <a:xfrm>
            <a:off x="3890204" y="228193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19" name="Textfeld 118"/>
          <p:cNvSpPr txBox="1"/>
          <p:nvPr/>
        </p:nvSpPr>
        <p:spPr>
          <a:xfrm>
            <a:off x="3890204" y="240437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0" name="Textfeld 119"/>
          <p:cNvSpPr txBox="1"/>
          <p:nvPr/>
        </p:nvSpPr>
        <p:spPr>
          <a:xfrm>
            <a:off x="4074122" y="2160913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1" name="Textfeld 120"/>
          <p:cNvSpPr txBox="1"/>
          <p:nvPr/>
        </p:nvSpPr>
        <p:spPr>
          <a:xfrm>
            <a:off x="4240929" y="2160913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22" name="Textfeld 121"/>
          <p:cNvSpPr txBox="1"/>
          <p:nvPr/>
        </p:nvSpPr>
        <p:spPr>
          <a:xfrm>
            <a:off x="4415825" y="2160913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23" name="Textfeld 122"/>
          <p:cNvSpPr txBox="1"/>
          <p:nvPr/>
        </p:nvSpPr>
        <p:spPr>
          <a:xfrm>
            <a:off x="4590848" y="2160913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24" name="Textfeld 123"/>
          <p:cNvSpPr txBox="1"/>
          <p:nvPr/>
        </p:nvSpPr>
        <p:spPr>
          <a:xfrm>
            <a:off x="4415825" y="228193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25" name="Textfeld 124"/>
          <p:cNvSpPr txBox="1"/>
          <p:nvPr/>
        </p:nvSpPr>
        <p:spPr>
          <a:xfrm>
            <a:off x="4074122" y="228193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6" name="Textfeld 125"/>
          <p:cNvSpPr txBox="1"/>
          <p:nvPr/>
        </p:nvSpPr>
        <p:spPr>
          <a:xfrm>
            <a:off x="4252151" y="228193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7" name="Textfeld 126"/>
          <p:cNvSpPr txBox="1"/>
          <p:nvPr/>
        </p:nvSpPr>
        <p:spPr>
          <a:xfrm>
            <a:off x="4602070" y="228193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8" name="Textfeld 127"/>
          <p:cNvSpPr txBox="1"/>
          <p:nvPr/>
        </p:nvSpPr>
        <p:spPr>
          <a:xfrm>
            <a:off x="4427047" y="240437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9" name="Textfeld 128"/>
          <p:cNvSpPr txBox="1"/>
          <p:nvPr/>
        </p:nvSpPr>
        <p:spPr>
          <a:xfrm>
            <a:off x="4074122" y="240437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0" name="Textfeld 129"/>
          <p:cNvSpPr txBox="1"/>
          <p:nvPr/>
        </p:nvSpPr>
        <p:spPr>
          <a:xfrm>
            <a:off x="4252151" y="2404376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1" name="Textfeld 130"/>
          <p:cNvSpPr txBox="1"/>
          <p:nvPr/>
        </p:nvSpPr>
        <p:spPr>
          <a:xfrm>
            <a:off x="4590848" y="240437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2" name="Textfeld 131"/>
          <p:cNvSpPr txBox="1"/>
          <p:nvPr/>
        </p:nvSpPr>
        <p:spPr>
          <a:xfrm>
            <a:off x="4770236" y="2160913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33" name="Textfeld 132"/>
          <p:cNvSpPr txBox="1"/>
          <p:nvPr/>
        </p:nvSpPr>
        <p:spPr>
          <a:xfrm>
            <a:off x="4770236" y="228193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34" name="Textfeld 133"/>
          <p:cNvSpPr txBox="1"/>
          <p:nvPr/>
        </p:nvSpPr>
        <p:spPr>
          <a:xfrm>
            <a:off x="4770236" y="2404376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35" name="Gerade Verbindung 134"/>
          <p:cNvCxnSpPr/>
          <p:nvPr/>
        </p:nvCxnSpPr>
        <p:spPr>
          <a:xfrm>
            <a:off x="2333527" y="2247063"/>
            <a:ext cx="0" cy="310299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36" name="Gerade Verbindung 135"/>
          <p:cNvCxnSpPr/>
          <p:nvPr/>
        </p:nvCxnSpPr>
        <p:spPr>
          <a:xfrm>
            <a:off x="3215924" y="2247488"/>
            <a:ext cx="0" cy="310299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37" name="Gerade Verbindung 136"/>
          <p:cNvCxnSpPr/>
          <p:nvPr/>
        </p:nvCxnSpPr>
        <p:spPr>
          <a:xfrm>
            <a:off x="4088846" y="2247914"/>
            <a:ext cx="0" cy="310299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8" name="Textfeld 137"/>
          <p:cNvSpPr txBox="1"/>
          <p:nvPr/>
        </p:nvSpPr>
        <p:spPr>
          <a:xfrm>
            <a:off x="909470" y="298666"/>
            <a:ext cx="9605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>
                <a:latin typeface="Arial"/>
                <a:cs typeface="Arial"/>
              </a:rPr>
              <a:t>Figure </a:t>
            </a:r>
            <a:r>
              <a:rPr lang="en-GB" sz="1400" dirty="0" smtClean="0">
                <a:latin typeface="Arial"/>
                <a:cs typeface="Arial"/>
              </a:rPr>
              <a:t>S3</a:t>
            </a:r>
            <a:endParaRPr lang="en-GB" sz="1400" dirty="0">
              <a:latin typeface="Arial"/>
              <a:cs typeface="Arial"/>
            </a:endParaRPr>
          </a:p>
        </p:txBody>
      </p:sp>
      <p:sp>
        <p:nvSpPr>
          <p:cNvPr id="139" name="Textfeld 138"/>
          <p:cNvSpPr txBox="1"/>
          <p:nvPr/>
        </p:nvSpPr>
        <p:spPr>
          <a:xfrm>
            <a:off x="796048" y="2688263"/>
            <a:ext cx="5212080" cy="15465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de-DE" sz="1050" b="1" dirty="0" err="1" smtClean="0"/>
              <a:t>Figure</a:t>
            </a:r>
            <a:r>
              <a:rPr lang="de-DE" sz="1050" b="1" dirty="0" smtClean="0"/>
              <a:t> </a:t>
            </a:r>
            <a:r>
              <a:rPr lang="de-DE" sz="1050" b="1" dirty="0" smtClean="0"/>
              <a:t>S3</a:t>
            </a:r>
            <a:r>
              <a:rPr lang="de-DE" sz="1050" dirty="0" smtClean="0"/>
              <a:t>. </a:t>
            </a:r>
            <a:r>
              <a:rPr lang="en-US" sz="1050" dirty="0" smtClean="0"/>
              <a:t>NK </a:t>
            </a:r>
            <a:r>
              <a:rPr lang="en-US" sz="1050" dirty="0"/>
              <a:t>cell suppression after surgery can be restored by supplementation with IL-12. PBMC were isolated before (d-1) and at different time points after surgery (d+1, d+4, d+8) and were stimulated with inactivated </a:t>
            </a:r>
            <a:r>
              <a:rPr lang="en-US" sz="1050" i="1" dirty="0"/>
              <a:t>S. aureus</a:t>
            </a:r>
            <a:r>
              <a:rPr lang="en-US" sz="1050" dirty="0"/>
              <a:t> in the absence (-) or presence of recombinant IL-2, IL-12, or a combination of both. The synthesis of IFN-</a:t>
            </a:r>
            <a:r>
              <a:rPr lang="en-US" sz="1050" dirty="0">
                <a:latin typeface="Symbol" panose="05050102010706020507" pitchFamily="18" charset="2"/>
              </a:rPr>
              <a:t>g</a:t>
            </a:r>
            <a:r>
              <a:rPr lang="en-US" sz="1050" dirty="0"/>
              <a:t> in CD56</a:t>
            </a:r>
            <a:r>
              <a:rPr lang="en-US" sz="1050" baseline="30000" dirty="0"/>
              <a:t>bright</a:t>
            </a:r>
            <a:r>
              <a:rPr lang="en-US" sz="1050" dirty="0"/>
              <a:t> NK cells was determined by intracellular flow cytometry. </a:t>
            </a:r>
            <a:r>
              <a:rPr lang="en-US" sz="1050" dirty="0" smtClean="0"/>
              <a:t>The </a:t>
            </a:r>
            <a:r>
              <a:rPr lang="en-US" sz="1050" dirty="0"/>
              <a:t>scatter </a:t>
            </a:r>
            <a:r>
              <a:rPr lang="en-US" sz="1050" dirty="0" smtClean="0"/>
              <a:t>plots show </a:t>
            </a:r>
            <a:r>
              <a:rPr lang="en-US" sz="1050" dirty="0"/>
              <a:t>the individual values of all </a:t>
            </a:r>
            <a:r>
              <a:rPr lang="en-US" sz="1050" dirty="0" smtClean="0"/>
              <a:t>patients, time points, and culture conditions and are the basis for Fig. 3 in the manuscript. The values for d-1 are also part of Fig. 3a. Horizontal lines indicate the median/interquartile range. </a:t>
            </a:r>
            <a:r>
              <a:rPr lang="de-DE" sz="1050" dirty="0" err="1" smtClean="0"/>
              <a:t>Statistically</a:t>
            </a:r>
            <a:r>
              <a:rPr lang="de-DE" sz="1050" dirty="0" smtClean="0"/>
              <a:t> </a:t>
            </a:r>
            <a:r>
              <a:rPr lang="de-DE" sz="1050" dirty="0" err="1"/>
              <a:t>significant</a:t>
            </a:r>
            <a:r>
              <a:rPr lang="de-DE" sz="1050" dirty="0"/>
              <a:t> </a:t>
            </a:r>
            <a:r>
              <a:rPr lang="de-DE" sz="1050" dirty="0" err="1"/>
              <a:t>differences</a:t>
            </a:r>
            <a:r>
              <a:rPr lang="de-DE" sz="1050" dirty="0"/>
              <a:t> </a:t>
            </a:r>
            <a:r>
              <a:rPr lang="de-DE" sz="1050" dirty="0" err="1"/>
              <a:t>were</a:t>
            </a:r>
            <a:r>
              <a:rPr lang="de-DE" sz="1050" dirty="0"/>
              <a:t> </a:t>
            </a:r>
            <a:r>
              <a:rPr lang="de-DE" sz="1050" dirty="0" err="1"/>
              <a:t>tested</a:t>
            </a:r>
            <a:r>
              <a:rPr lang="de-DE" sz="1050" dirty="0"/>
              <a:t> </a:t>
            </a:r>
            <a:r>
              <a:rPr lang="de-DE" sz="1050" dirty="0" err="1"/>
              <a:t>using</a:t>
            </a:r>
            <a:r>
              <a:rPr lang="de-DE" sz="1050" dirty="0"/>
              <a:t> </a:t>
            </a:r>
            <a:r>
              <a:rPr lang="de-DE" sz="1050" dirty="0" err="1"/>
              <a:t>Wilcoxon</a:t>
            </a:r>
            <a:r>
              <a:rPr lang="de-DE" sz="1050" dirty="0"/>
              <a:t> </a:t>
            </a:r>
            <a:r>
              <a:rPr lang="de-DE" sz="1050" dirty="0" err="1"/>
              <a:t>signed</a:t>
            </a:r>
            <a:r>
              <a:rPr lang="de-DE" sz="1050" dirty="0"/>
              <a:t> rank </a:t>
            </a:r>
            <a:r>
              <a:rPr lang="de-DE" sz="1050" dirty="0" err="1"/>
              <a:t>test</a:t>
            </a:r>
            <a:r>
              <a:rPr lang="de-DE" sz="1050" dirty="0"/>
              <a:t>. *, </a:t>
            </a:r>
            <a:r>
              <a:rPr lang="de-DE" sz="1050" dirty="0" smtClean="0"/>
              <a:t>p&lt;0.05; **, p&lt;0.01; ***, p&lt;0.001</a:t>
            </a:r>
            <a:endParaRPr lang="de-DE" sz="1050" dirty="0"/>
          </a:p>
        </p:txBody>
      </p:sp>
    </p:spTree>
    <p:extLst>
      <p:ext uri="{BB962C8B-B14F-4D97-AF65-F5344CB8AC3E}">
        <p14:creationId xmlns:p14="http://schemas.microsoft.com/office/powerpoint/2010/main" val="975305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uppieren 1"/>
          <p:cNvGrpSpPr/>
          <p:nvPr/>
        </p:nvGrpSpPr>
        <p:grpSpPr>
          <a:xfrm>
            <a:off x="1962297" y="1346622"/>
            <a:ext cx="1341169" cy="1246564"/>
            <a:chOff x="1334941" y="1346622"/>
            <a:chExt cx="1341169" cy="1246564"/>
          </a:xfrm>
        </p:grpSpPr>
        <p:sp>
          <p:nvSpPr>
            <p:cNvPr id="4" name="Textfeld 3"/>
            <p:cNvSpPr txBox="1"/>
            <p:nvPr/>
          </p:nvSpPr>
          <p:spPr>
            <a:xfrm>
              <a:off x="1686410" y="2375030"/>
              <a:ext cx="275887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800" dirty="0" smtClean="0">
                  <a:latin typeface="Arial"/>
                  <a:cs typeface="Arial"/>
                </a:rPr>
                <a:t>-1</a:t>
              </a:r>
              <a:endParaRPr lang="en-GB" sz="800" dirty="0">
                <a:latin typeface="Arial"/>
                <a:cs typeface="Arial"/>
              </a:endParaRPr>
            </a:p>
          </p:txBody>
        </p:sp>
        <p:sp>
          <p:nvSpPr>
            <p:cNvPr id="5" name="Textfeld 4"/>
            <p:cNvSpPr txBox="1"/>
            <p:nvPr/>
          </p:nvSpPr>
          <p:spPr>
            <a:xfrm>
              <a:off x="1908217" y="2377742"/>
              <a:ext cx="301635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800" dirty="0">
                  <a:latin typeface="Arial"/>
                  <a:cs typeface="Arial"/>
                </a:rPr>
                <a:t>+</a:t>
              </a:r>
              <a:r>
                <a:rPr lang="en-GB" sz="800" dirty="0" smtClean="0">
                  <a:latin typeface="Arial"/>
                  <a:cs typeface="Arial"/>
                </a:rPr>
                <a:t>1</a:t>
              </a:r>
              <a:endParaRPr lang="en-GB" sz="800" dirty="0">
                <a:latin typeface="Arial"/>
                <a:cs typeface="Arial"/>
              </a:endParaRPr>
            </a:p>
          </p:txBody>
        </p:sp>
        <p:sp>
          <p:nvSpPr>
            <p:cNvPr id="6" name="Textfeld 5"/>
            <p:cNvSpPr txBox="1"/>
            <p:nvPr/>
          </p:nvSpPr>
          <p:spPr>
            <a:xfrm>
              <a:off x="2139106" y="2377742"/>
              <a:ext cx="301635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800" dirty="0" smtClean="0">
                  <a:latin typeface="Arial"/>
                  <a:cs typeface="Arial"/>
                </a:rPr>
                <a:t>+4</a:t>
              </a:r>
              <a:endParaRPr lang="en-GB" sz="800" dirty="0">
                <a:latin typeface="Arial"/>
                <a:cs typeface="Arial"/>
              </a:endParaRPr>
            </a:p>
          </p:txBody>
        </p:sp>
        <p:sp>
          <p:nvSpPr>
            <p:cNvPr id="7" name="Textfeld 6"/>
            <p:cNvSpPr txBox="1"/>
            <p:nvPr/>
          </p:nvSpPr>
          <p:spPr>
            <a:xfrm>
              <a:off x="2368634" y="2377742"/>
              <a:ext cx="301635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800" dirty="0" smtClean="0">
                  <a:latin typeface="Arial"/>
                  <a:cs typeface="Arial"/>
                </a:rPr>
                <a:t>+8</a:t>
              </a:r>
              <a:endParaRPr lang="en-GB" sz="800" dirty="0">
                <a:latin typeface="Arial"/>
                <a:cs typeface="Arial"/>
              </a:endParaRPr>
            </a:p>
          </p:txBody>
        </p:sp>
        <p:sp>
          <p:nvSpPr>
            <p:cNvPr id="8" name="Textfeld 7"/>
            <p:cNvSpPr txBox="1"/>
            <p:nvPr/>
          </p:nvSpPr>
          <p:spPr>
            <a:xfrm>
              <a:off x="1445568" y="2374128"/>
              <a:ext cx="351378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800" dirty="0" smtClean="0">
                  <a:latin typeface="Arial"/>
                  <a:cs typeface="Arial"/>
                </a:rPr>
                <a:t>day</a:t>
              </a:r>
              <a:endParaRPr lang="en-GB" sz="800" dirty="0">
                <a:latin typeface="Arial"/>
                <a:cs typeface="Arial"/>
              </a:endParaRPr>
            </a:p>
          </p:txBody>
        </p:sp>
        <p:graphicFrame>
          <p:nvGraphicFramePr>
            <p:cNvPr id="3" name="Objekt 2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1694795577"/>
                </p:ext>
              </p:extLst>
            </p:nvPr>
          </p:nvGraphicFramePr>
          <p:xfrm>
            <a:off x="1334941" y="1346622"/>
            <a:ext cx="1341169" cy="1140092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24620" name="Prism Project" r:id="rId3" imgW="2628000" imgH="2232000" progId="Prism5.Document">
                    <p:embed/>
                  </p:oleObj>
                </mc:Choice>
                <mc:Fallback>
                  <p:oleObj name="Prism Project" r:id="rId3" imgW="2628000" imgH="2232000" progId="Prism5.Document">
                    <p:embed/>
                    <p:pic>
                      <p:nvPicPr>
                        <p:cNvPr id="0" name="Objekt 1"/>
                        <p:cNvPicPr>
                          <a:picLocks noChangeAspect="1" noChangeArrowheads="1"/>
                        </p:cNvPicPr>
                        <p:nvPr/>
                      </p:nvPicPr>
                      <p:blipFill>
                        <a:blip r:embed="rId4">
                          <a:extLst>
                            <a:ext uri="{28A0092B-C50C-407E-A947-70E740481C1C}">
                              <a14:useLocalDpi xmlns:a14="http://schemas.microsoft.com/office/drawing/2010/main" val="0"/>
                            </a:ext>
                          </a:extLst>
                        </a:blip>
                        <a:srcRect/>
                        <a:stretch>
                          <a:fillRect/>
                        </a:stretch>
                      </p:blipFill>
                      <p:spPr bwMode="auto">
                        <a:xfrm>
                          <a:off x="1334941" y="1346622"/>
                          <a:ext cx="1341169" cy="1140092"/>
                        </a:xfrm>
                        <a:prstGeom prst="rect">
                          <a:avLst/>
                        </a:prstGeom>
                        <a:noFill/>
                        <a:ln>
                          <a:noFill/>
                        </a:ln>
                      </p:spPr>
                    </p:pic>
                  </p:oleObj>
                </mc:Fallback>
              </mc:AlternateContent>
            </a:graphicData>
          </a:graphic>
        </p:graphicFrame>
      </p:grpSp>
      <p:sp>
        <p:nvSpPr>
          <p:cNvPr id="9" name="Textfeld 8"/>
          <p:cNvSpPr txBox="1"/>
          <p:nvPr/>
        </p:nvSpPr>
        <p:spPr>
          <a:xfrm>
            <a:off x="909470" y="298666"/>
            <a:ext cx="9605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>
                <a:latin typeface="Arial"/>
                <a:cs typeface="Arial"/>
              </a:rPr>
              <a:t>Figure </a:t>
            </a:r>
            <a:r>
              <a:rPr lang="en-GB" sz="1400" dirty="0" smtClean="0">
                <a:latin typeface="Arial"/>
                <a:cs typeface="Arial"/>
              </a:rPr>
              <a:t>S4</a:t>
            </a:r>
            <a:endParaRPr lang="en-GB" sz="1400" dirty="0">
              <a:latin typeface="Arial"/>
              <a:cs typeface="Arial"/>
            </a:endParaRPr>
          </a:p>
        </p:txBody>
      </p:sp>
      <p:sp>
        <p:nvSpPr>
          <p:cNvPr id="10" name="Textfeld 9"/>
          <p:cNvSpPr txBox="1"/>
          <p:nvPr/>
        </p:nvSpPr>
        <p:spPr>
          <a:xfrm>
            <a:off x="961390" y="2773810"/>
            <a:ext cx="5212080" cy="9002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de-DE" sz="1050" b="1" dirty="0" err="1" smtClean="0"/>
              <a:t>Figure</a:t>
            </a:r>
            <a:r>
              <a:rPr lang="de-DE" sz="1050" b="1" dirty="0" smtClean="0"/>
              <a:t> </a:t>
            </a:r>
            <a:r>
              <a:rPr lang="de-DE" sz="1050" b="1" dirty="0" smtClean="0"/>
              <a:t>S4</a:t>
            </a:r>
            <a:r>
              <a:rPr lang="de-DE" sz="1050" dirty="0" smtClean="0"/>
              <a:t>. </a:t>
            </a:r>
            <a:r>
              <a:rPr lang="de-DE" sz="1050" dirty="0" smtClean="0"/>
              <a:t>Expression </a:t>
            </a:r>
            <a:r>
              <a:rPr lang="de-DE" sz="1050" dirty="0" err="1" smtClean="0"/>
              <a:t>of</a:t>
            </a:r>
            <a:r>
              <a:rPr lang="de-DE" sz="1050" dirty="0" smtClean="0"/>
              <a:t> </a:t>
            </a:r>
            <a:r>
              <a:rPr lang="de-DE" sz="1050" dirty="0" err="1" smtClean="0"/>
              <a:t>the</a:t>
            </a:r>
            <a:r>
              <a:rPr lang="de-DE" sz="1050" dirty="0" smtClean="0"/>
              <a:t> IL-12R</a:t>
            </a:r>
            <a:r>
              <a:rPr lang="de-DE" sz="1050" dirty="0" smtClean="0">
                <a:latin typeface="Symbol" panose="05050102010706020507" pitchFamily="18" charset="2"/>
              </a:rPr>
              <a:t>b</a:t>
            </a:r>
            <a:r>
              <a:rPr lang="de-DE" sz="1050" dirty="0" smtClean="0"/>
              <a:t>1 </a:t>
            </a:r>
            <a:r>
              <a:rPr lang="de-DE" sz="1050" dirty="0" err="1" smtClean="0"/>
              <a:t>chain</a:t>
            </a:r>
            <a:r>
              <a:rPr lang="de-DE" sz="1050" dirty="0" smtClean="0"/>
              <a:t> on CD56</a:t>
            </a:r>
            <a:r>
              <a:rPr lang="de-DE" sz="1050" baseline="30000" dirty="0" smtClean="0"/>
              <a:t>bright</a:t>
            </a:r>
            <a:r>
              <a:rPr lang="de-DE" sz="1050" dirty="0" smtClean="0"/>
              <a:t> NK </a:t>
            </a:r>
            <a:r>
              <a:rPr lang="de-DE" sz="1050" dirty="0" err="1" smtClean="0"/>
              <a:t>cells</a:t>
            </a:r>
            <a:r>
              <a:rPr lang="de-DE" sz="1050" dirty="0" smtClean="0"/>
              <a:t> after </a:t>
            </a:r>
            <a:r>
              <a:rPr lang="de-DE" sz="1050" dirty="0" err="1" smtClean="0"/>
              <a:t>surgery</a:t>
            </a:r>
            <a:r>
              <a:rPr lang="de-DE" sz="1050" dirty="0" smtClean="0"/>
              <a:t>.</a:t>
            </a:r>
          </a:p>
          <a:p>
            <a:pPr algn="just"/>
            <a:r>
              <a:rPr lang="de-DE" sz="1050" dirty="0" smtClean="0"/>
              <a:t>PBMC </a:t>
            </a:r>
            <a:r>
              <a:rPr lang="de-DE" sz="1050" dirty="0" err="1" smtClean="0"/>
              <a:t>were</a:t>
            </a:r>
            <a:r>
              <a:rPr lang="de-DE" sz="1050" dirty="0" smtClean="0"/>
              <a:t> </a:t>
            </a:r>
            <a:r>
              <a:rPr lang="de-DE" sz="1050" dirty="0" err="1" smtClean="0"/>
              <a:t>isolated</a:t>
            </a:r>
            <a:r>
              <a:rPr lang="de-DE" sz="1050" dirty="0" smtClean="0"/>
              <a:t> </a:t>
            </a:r>
            <a:r>
              <a:rPr lang="de-DE" sz="1050" dirty="0" err="1" smtClean="0"/>
              <a:t>before</a:t>
            </a:r>
            <a:r>
              <a:rPr lang="de-DE" sz="1050" dirty="0" smtClean="0"/>
              <a:t> </a:t>
            </a:r>
            <a:r>
              <a:rPr lang="de-DE" sz="1050" dirty="0" err="1" smtClean="0"/>
              <a:t>and</a:t>
            </a:r>
            <a:r>
              <a:rPr lang="de-DE" sz="1050" dirty="0" smtClean="0"/>
              <a:t> at different time </a:t>
            </a:r>
            <a:r>
              <a:rPr lang="de-DE" sz="1050" dirty="0" err="1" smtClean="0"/>
              <a:t>points</a:t>
            </a:r>
            <a:r>
              <a:rPr lang="de-DE" sz="1050" dirty="0" smtClean="0"/>
              <a:t> after </a:t>
            </a:r>
            <a:r>
              <a:rPr lang="de-DE" sz="1050" dirty="0" err="1" smtClean="0"/>
              <a:t>surgery</a:t>
            </a:r>
            <a:r>
              <a:rPr lang="de-DE" sz="1050" dirty="0" smtClean="0"/>
              <a:t> </a:t>
            </a:r>
            <a:r>
              <a:rPr lang="de-DE" sz="1050" dirty="0" err="1" smtClean="0"/>
              <a:t>and</a:t>
            </a:r>
            <a:r>
              <a:rPr lang="de-DE" sz="1050" dirty="0" smtClean="0"/>
              <a:t> </a:t>
            </a:r>
            <a:r>
              <a:rPr lang="de-DE" sz="1050" dirty="0" err="1" smtClean="0"/>
              <a:t>the</a:t>
            </a:r>
            <a:r>
              <a:rPr lang="de-DE" sz="1050" dirty="0" smtClean="0"/>
              <a:t> </a:t>
            </a:r>
            <a:r>
              <a:rPr lang="de-DE" sz="1050" dirty="0" err="1" smtClean="0"/>
              <a:t>expression</a:t>
            </a:r>
            <a:r>
              <a:rPr lang="de-DE" sz="1050" dirty="0" smtClean="0"/>
              <a:t> </a:t>
            </a:r>
            <a:r>
              <a:rPr lang="de-DE" sz="1050" dirty="0" err="1" smtClean="0"/>
              <a:t>of</a:t>
            </a:r>
            <a:r>
              <a:rPr lang="de-DE" sz="1050" dirty="0" smtClean="0"/>
              <a:t> </a:t>
            </a:r>
            <a:r>
              <a:rPr lang="de-DE" sz="1050" dirty="0" err="1" smtClean="0"/>
              <a:t>the</a:t>
            </a:r>
            <a:r>
              <a:rPr lang="de-DE" sz="1050" dirty="0" smtClean="0"/>
              <a:t> </a:t>
            </a:r>
            <a:r>
              <a:rPr lang="de-DE" sz="1050" dirty="0"/>
              <a:t>IL-12R</a:t>
            </a:r>
            <a:r>
              <a:rPr lang="de-DE" sz="1050" dirty="0">
                <a:latin typeface="Symbol" panose="05050102010706020507" pitchFamily="18" charset="2"/>
              </a:rPr>
              <a:t>b</a:t>
            </a:r>
            <a:r>
              <a:rPr lang="de-DE" sz="1050" dirty="0"/>
              <a:t>1 </a:t>
            </a:r>
            <a:r>
              <a:rPr lang="de-DE" sz="1050" dirty="0" err="1"/>
              <a:t>chain</a:t>
            </a:r>
            <a:r>
              <a:rPr lang="de-DE" sz="1050" dirty="0"/>
              <a:t> </a:t>
            </a:r>
            <a:r>
              <a:rPr lang="de-DE" sz="1050" dirty="0" smtClean="0"/>
              <a:t>on </a:t>
            </a:r>
            <a:r>
              <a:rPr lang="de-DE" sz="1050" dirty="0" err="1" smtClean="0"/>
              <a:t>gated</a:t>
            </a:r>
            <a:r>
              <a:rPr lang="de-DE" sz="1050" dirty="0" smtClean="0"/>
              <a:t> </a:t>
            </a:r>
            <a:r>
              <a:rPr lang="de-DE" sz="1050" dirty="0"/>
              <a:t>CD56</a:t>
            </a:r>
            <a:r>
              <a:rPr lang="de-DE" sz="1050" baseline="30000" dirty="0"/>
              <a:t>bright</a:t>
            </a:r>
            <a:r>
              <a:rPr lang="de-DE" sz="1050" dirty="0"/>
              <a:t> NK </a:t>
            </a:r>
            <a:r>
              <a:rPr lang="de-DE" sz="1050" dirty="0" err="1"/>
              <a:t>cells</a:t>
            </a:r>
            <a:r>
              <a:rPr lang="de-DE" sz="1050" dirty="0"/>
              <a:t> </a:t>
            </a:r>
            <a:r>
              <a:rPr lang="de-DE" sz="1050" dirty="0" smtClean="0"/>
              <a:t>was </a:t>
            </a:r>
            <a:r>
              <a:rPr lang="de-DE" sz="1050" dirty="0" err="1" smtClean="0"/>
              <a:t>examined</a:t>
            </a:r>
            <a:r>
              <a:rPr lang="de-DE" sz="1050" dirty="0" smtClean="0"/>
              <a:t> </a:t>
            </a:r>
            <a:r>
              <a:rPr lang="de-DE" sz="1050" dirty="0" err="1" smtClean="0"/>
              <a:t>by</a:t>
            </a:r>
            <a:r>
              <a:rPr lang="de-DE" sz="1050" dirty="0" smtClean="0"/>
              <a:t> </a:t>
            </a:r>
            <a:r>
              <a:rPr lang="de-DE" sz="1050" dirty="0" err="1" smtClean="0"/>
              <a:t>flow</a:t>
            </a:r>
            <a:r>
              <a:rPr lang="de-DE" sz="1050" dirty="0" smtClean="0"/>
              <a:t> </a:t>
            </a:r>
            <a:r>
              <a:rPr lang="de-DE" sz="1050" dirty="0" err="1" smtClean="0"/>
              <a:t>cytometry</a:t>
            </a:r>
            <a:r>
              <a:rPr lang="de-DE" sz="1050" dirty="0" smtClean="0"/>
              <a:t>. </a:t>
            </a:r>
            <a:r>
              <a:rPr lang="en-US" sz="1050" dirty="0"/>
              <a:t>The scatter plots show the individual values of all </a:t>
            </a:r>
            <a:r>
              <a:rPr lang="en-US" sz="1050" dirty="0" smtClean="0"/>
              <a:t>patients. Horizontal </a:t>
            </a:r>
            <a:r>
              <a:rPr lang="en-US" sz="1050" dirty="0"/>
              <a:t>lines indicate the median/interquartile </a:t>
            </a:r>
            <a:r>
              <a:rPr lang="en-US" sz="1050" dirty="0" smtClean="0"/>
              <a:t>range. </a:t>
            </a:r>
            <a:r>
              <a:rPr lang="de-DE" sz="1050" dirty="0" err="1" smtClean="0"/>
              <a:t>No</a:t>
            </a:r>
            <a:r>
              <a:rPr lang="de-DE" sz="1050" dirty="0" smtClean="0"/>
              <a:t> </a:t>
            </a:r>
            <a:r>
              <a:rPr lang="de-DE" sz="1050" dirty="0" err="1" smtClean="0"/>
              <a:t>statistically</a:t>
            </a:r>
            <a:r>
              <a:rPr lang="de-DE" sz="1050" dirty="0" smtClean="0"/>
              <a:t> </a:t>
            </a:r>
            <a:r>
              <a:rPr lang="de-DE" sz="1050" dirty="0" err="1" smtClean="0"/>
              <a:t>significant</a:t>
            </a:r>
            <a:r>
              <a:rPr lang="de-DE" sz="1050" dirty="0" smtClean="0"/>
              <a:t> </a:t>
            </a:r>
            <a:r>
              <a:rPr lang="de-DE" sz="1050" dirty="0" err="1" smtClean="0"/>
              <a:t>differences</a:t>
            </a:r>
            <a:r>
              <a:rPr lang="de-DE" sz="1050" dirty="0" smtClean="0"/>
              <a:t> </a:t>
            </a:r>
            <a:r>
              <a:rPr lang="de-DE" sz="1050" dirty="0" err="1" smtClean="0"/>
              <a:t>were</a:t>
            </a:r>
            <a:r>
              <a:rPr lang="de-DE" sz="1050" dirty="0" smtClean="0"/>
              <a:t> </a:t>
            </a:r>
            <a:r>
              <a:rPr lang="de-DE" sz="1050" dirty="0" err="1" smtClean="0"/>
              <a:t>found</a:t>
            </a:r>
            <a:r>
              <a:rPr lang="de-DE" sz="1050" dirty="0" smtClean="0"/>
              <a:t>. </a:t>
            </a:r>
            <a:endParaRPr lang="de-DE" sz="1050" dirty="0"/>
          </a:p>
        </p:txBody>
      </p:sp>
    </p:spTree>
    <p:extLst>
      <p:ext uri="{BB962C8B-B14F-4D97-AF65-F5344CB8AC3E}">
        <p14:creationId xmlns:p14="http://schemas.microsoft.com/office/powerpoint/2010/main" val="418610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2" name="Objekt 7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25010836"/>
              </p:ext>
            </p:extLst>
          </p:nvPr>
        </p:nvGraphicFramePr>
        <p:xfrm>
          <a:off x="1032089" y="1211506"/>
          <a:ext cx="4011886" cy="147497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8714" name="Prism Project" r:id="rId3" imgW="6948000" imgH="2556000" progId="Prism5.Document">
                  <p:embed/>
                </p:oleObj>
              </mc:Choice>
              <mc:Fallback>
                <p:oleObj name="Prism Project" r:id="rId3" imgW="6948000" imgH="2556000" progId="Prism5.Document">
                  <p:embed/>
                  <p:pic>
                    <p:nvPicPr>
                      <p:cNvPr id="0" name="Objek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032089" y="1211506"/>
                        <a:ext cx="4011886" cy="147497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Textfeld 5"/>
          <p:cNvSpPr txBox="1"/>
          <p:nvPr/>
        </p:nvSpPr>
        <p:spPr>
          <a:xfrm>
            <a:off x="1415988" y="2585527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Textfeld 6"/>
          <p:cNvSpPr txBox="1"/>
          <p:nvPr/>
        </p:nvSpPr>
        <p:spPr>
          <a:xfrm>
            <a:off x="1075800" y="2704108"/>
            <a:ext cx="31290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/>
                <a:cs typeface="Arial"/>
              </a:rPr>
              <a:t>IL2</a:t>
            </a:r>
            <a:endParaRPr lang="en-GB" sz="700" dirty="0">
              <a:latin typeface="Arial"/>
              <a:cs typeface="Arial"/>
            </a:endParaRPr>
          </a:p>
        </p:txBody>
      </p:sp>
      <p:sp>
        <p:nvSpPr>
          <p:cNvPr id="8" name="Textfeld 7"/>
          <p:cNvSpPr txBox="1"/>
          <p:nvPr/>
        </p:nvSpPr>
        <p:spPr>
          <a:xfrm>
            <a:off x="1050953" y="2826548"/>
            <a:ext cx="364202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/>
                <a:cs typeface="Arial"/>
              </a:rPr>
              <a:t>IL12</a:t>
            </a:r>
            <a:endParaRPr lang="en-GB" sz="700" dirty="0">
              <a:latin typeface="Arial"/>
              <a:cs typeface="Arial"/>
            </a:endParaRPr>
          </a:p>
        </p:txBody>
      </p:sp>
      <p:sp>
        <p:nvSpPr>
          <p:cNvPr id="9" name="Textfeld 8"/>
          <p:cNvSpPr txBox="1"/>
          <p:nvPr/>
        </p:nvSpPr>
        <p:spPr>
          <a:xfrm>
            <a:off x="1582795" y="2585527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0" name="Textfeld 9"/>
          <p:cNvSpPr txBox="1"/>
          <p:nvPr/>
        </p:nvSpPr>
        <p:spPr>
          <a:xfrm>
            <a:off x="906244" y="2583085"/>
            <a:ext cx="590794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700" i="1" dirty="0" smtClean="0">
                <a:latin typeface="Arial"/>
                <a:cs typeface="Arial"/>
              </a:rPr>
              <a:t>S. aureus</a:t>
            </a:r>
            <a:endParaRPr lang="de-DE" sz="700" i="1" dirty="0">
              <a:latin typeface="Arial"/>
              <a:cs typeface="Arial"/>
            </a:endParaRPr>
          </a:p>
        </p:txBody>
      </p:sp>
      <p:sp>
        <p:nvSpPr>
          <p:cNvPr id="11" name="Textfeld 10"/>
          <p:cNvSpPr txBox="1"/>
          <p:nvPr/>
        </p:nvSpPr>
        <p:spPr>
          <a:xfrm>
            <a:off x="1757691" y="2585527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1932714" y="2585527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1757691" y="2706550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1415988" y="2706550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5" name="Textfeld 14"/>
          <p:cNvSpPr txBox="1"/>
          <p:nvPr/>
        </p:nvSpPr>
        <p:spPr>
          <a:xfrm>
            <a:off x="1594017" y="2706550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6" name="Textfeld 15"/>
          <p:cNvSpPr txBox="1"/>
          <p:nvPr/>
        </p:nvSpPr>
        <p:spPr>
          <a:xfrm>
            <a:off x="1943936" y="2706550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" name="Textfeld 16"/>
          <p:cNvSpPr txBox="1"/>
          <p:nvPr/>
        </p:nvSpPr>
        <p:spPr>
          <a:xfrm>
            <a:off x="1768913" y="2828990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8" name="Textfeld 17"/>
          <p:cNvSpPr txBox="1"/>
          <p:nvPr/>
        </p:nvSpPr>
        <p:spPr>
          <a:xfrm>
            <a:off x="1415988" y="2828990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Textfeld 18"/>
          <p:cNvSpPr txBox="1"/>
          <p:nvPr/>
        </p:nvSpPr>
        <p:spPr>
          <a:xfrm>
            <a:off x="1594017" y="2828990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0" name="Textfeld 19"/>
          <p:cNvSpPr txBox="1"/>
          <p:nvPr/>
        </p:nvSpPr>
        <p:spPr>
          <a:xfrm>
            <a:off x="1932714" y="2828990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1" name="Textfeld 20"/>
          <p:cNvSpPr txBox="1"/>
          <p:nvPr/>
        </p:nvSpPr>
        <p:spPr>
          <a:xfrm>
            <a:off x="2112102" y="2585527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22" name="Textfeld 21"/>
          <p:cNvSpPr txBox="1"/>
          <p:nvPr/>
        </p:nvSpPr>
        <p:spPr>
          <a:xfrm>
            <a:off x="2112102" y="2706550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23" name="Textfeld 22"/>
          <p:cNvSpPr txBox="1"/>
          <p:nvPr/>
        </p:nvSpPr>
        <p:spPr>
          <a:xfrm>
            <a:off x="2112102" y="2828990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4" name="Textfeld 23"/>
          <p:cNvSpPr txBox="1"/>
          <p:nvPr/>
        </p:nvSpPr>
        <p:spPr>
          <a:xfrm>
            <a:off x="2298759" y="258189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5" name="Textfeld 24"/>
          <p:cNvSpPr txBox="1"/>
          <p:nvPr/>
        </p:nvSpPr>
        <p:spPr>
          <a:xfrm>
            <a:off x="2465566" y="258189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26" name="Textfeld 25"/>
          <p:cNvSpPr txBox="1"/>
          <p:nvPr/>
        </p:nvSpPr>
        <p:spPr>
          <a:xfrm>
            <a:off x="2640462" y="258189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27" name="Textfeld 26"/>
          <p:cNvSpPr txBox="1"/>
          <p:nvPr/>
        </p:nvSpPr>
        <p:spPr>
          <a:xfrm>
            <a:off x="2820349" y="258189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28" name="Textfeld 27"/>
          <p:cNvSpPr txBox="1"/>
          <p:nvPr/>
        </p:nvSpPr>
        <p:spPr>
          <a:xfrm>
            <a:off x="2640462" y="2702921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29" name="Textfeld 28"/>
          <p:cNvSpPr txBox="1"/>
          <p:nvPr/>
        </p:nvSpPr>
        <p:spPr>
          <a:xfrm>
            <a:off x="2298759" y="2702921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0" name="Textfeld 29"/>
          <p:cNvSpPr txBox="1"/>
          <p:nvPr/>
        </p:nvSpPr>
        <p:spPr>
          <a:xfrm>
            <a:off x="2476788" y="2702921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1" name="Textfeld 30"/>
          <p:cNvSpPr txBox="1"/>
          <p:nvPr/>
        </p:nvSpPr>
        <p:spPr>
          <a:xfrm>
            <a:off x="2831571" y="2702921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2" name="Textfeld 31"/>
          <p:cNvSpPr txBox="1"/>
          <p:nvPr/>
        </p:nvSpPr>
        <p:spPr>
          <a:xfrm>
            <a:off x="2651684" y="2825361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3" name="Textfeld 32"/>
          <p:cNvSpPr txBox="1"/>
          <p:nvPr/>
        </p:nvSpPr>
        <p:spPr>
          <a:xfrm>
            <a:off x="2298759" y="2825361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4" name="Textfeld 33"/>
          <p:cNvSpPr txBox="1"/>
          <p:nvPr/>
        </p:nvSpPr>
        <p:spPr>
          <a:xfrm>
            <a:off x="2476788" y="2825361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" name="Textfeld 34"/>
          <p:cNvSpPr txBox="1"/>
          <p:nvPr/>
        </p:nvSpPr>
        <p:spPr>
          <a:xfrm>
            <a:off x="2820349" y="2825361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6" name="Textfeld 35"/>
          <p:cNvSpPr txBox="1"/>
          <p:nvPr/>
        </p:nvSpPr>
        <p:spPr>
          <a:xfrm>
            <a:off x="2999737" y="258189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37" name="Textfeld 36"/>
          <p:cNvSpPr txBox="1"/>
          <p:nvPr/>
        </p:nvSpPr>
        <p:spPr>
          <a:xfrm>
            <a:off x="2999737" y="2702921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38" name="Textfeld 37"/>
          <p:cNvSpPr txBox="1"/>
          <p:nvPr/>
        </p:nvSpPr>
        <p:spPr>
          <a:xfrm>
            <a:off x="2999737" y="2825361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9" name="Textfeld 38"/>
          <p:cNvSpPr txBox="1"/>
          <p:nvPr/>
        </p:nvSpPr>
        <p:spPr>
          <a:xfrm>
            <a:off x="3189671" y="2581595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0" name="Textfeld 39"/>
          <p:cNvSpPr txBox="1"/>
          <p:nvPr/>
        </p:nvSpPr>
        <p:spPr>
          <a:xfrm>
            <a:off x="3356478" y="258159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41" name="Textfeld 40"/>
          <p:cNvSpPr txBox="1"/>
          <p:nvPr/>
        </p:nvSpPr>
        <p:spPr>
          <a:xfrm>
            <a:off x="3531374" y="258159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42" name="Textfeld 41"/>
          <p:cNvSpPr txBox="1"/>
          <p:nvPr/>
        </p:nvSpPr>
        <p:spPr>
          <a:xfrm>
            <a:off x="3706397" y="258159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43" name="Textfeld 42"/>
          <p:cNvSpPr txBox="1"/>
          <p:nvPr/>
        </p:nvSpPr>
        <p:spPr>
          <a:xfrm>
            <a:off x="3531374" y="270261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44" name="Textfeld 43"/>
          <p:cNvSpPr txBox="1"/>
          <p:nvPr/>
        </p:nvSpPr>
        <p:spPr>
          <a:xfrm>
            <a:off x="3189671" y="270261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5" name="Textfeld 44"/>
          <p:cNvSpPr txBox="1"/>
          <p:nvPr/>
        </p:nvSpPr>
        <p:spPr>
          <a:xfrm>
            <a:off x="3367700" y="270261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6" name="Textfeld 45"/>
          <p:cNvSpPr txBox="1"/>
          <p:nvPr/>
        </p:nvSpPr>
        <p:spPr>
          <a:xfrm>
            <a:off x="3717619" y="270261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7" name="Textfeld 46"/>
          <p:cNvSpPr txBox="1"/>
          <p:nvPr/>
        </p:nvSpPr>
        <p:spPr>
          <a:xfrm>
            <a:off x="3542596" y="282505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8" name="Textfeld 47"/>
          <p:cNvSpPr txBox="1"/>
          <p:nvPr/>
        </p:nvSpPr>
        <p:spPr>
          <a:xfrm>
            <a:off x="3189671" y="282505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9" name="Textfeld 48"/>
          <p:cNvSpPr txBox="1"/>
          <p:nvPr/>
        </p:nvSpPr>
        <p:spPr>
          <a:xfrm>
            <a:off x="3367700" y="282505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0" name="Textfeld 49"/>
          <p:cNvSpPr txBox="1"/>
          <p:nvPr/>
        </p:nvSpPr>
        <p:spPr>
          <a:xfrm>
            <a:off x="3706397" y="282505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1" name="Textfeld 50"/>
          <p:cNvSpPr txBox="1"/>
          <p:nvPr/>
        </p:nvSpPr>
        <p:spPr>
          <a:xfrm>
            <a:off x="3885785" y="258159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52" name="Textfeld 51"/>
          <p:cNvSpPr txBox="1"/>
          <p:nvPr/>
        </p:nvSpPr>
        <p:spPr>
          <a:xfrm>
            <a:off x="3885785" y="270261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53" name="Textfeld 52"/>
          <p:cNvSpPr txBox="1"/>
          <p:nvPr/>
        </p:nvSpPr>
        <p:spPr>
          <a:xfrm>
            <a:off x="3885785" y="282505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4" name="Textfeld 53"/>
          <p:cNvSpPr txBox="1"/>
          <p:nvPr/>
        </p:nvSpPr>
        <p:spPr>
          <a:xfrm>
            <a:off x="4079431" y="2581595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5" name="Textfeld 54"/>
          <p:cNvSpPr txBox="1"/>
          <p:nvPr/>
        </p:nvSpPr>
        <p:spPr>
          <a:xfrm>
            <a:off x="4246238" y="258159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56" name="Textfeld 55"/>
          <p:cNvSpPr txBox="1"/>
          <p:nvPr/>
        </p:nvSpPr>
        <p:spPr>
          <a:xfrm>
            <a:off x="4421134" y="258159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57" name="Textfeld 56"/>
          <p:cNvSpPr txBox="1"/>
          <p:nvPr/>
        </p:nvSpPr>
        <p:spPr>
          <a:xfrm>
            <a:off x="4596157" y="258159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58" name="Textfeld 57"/>
          <p:cNvSpPr txBox="1"/>
          <p:nvPr/>
        </p:nvSpPr>
        <p:spPr>
          <a:xfrm>
            <a:off x="4421134" y="270261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59" name="Textfeld 58"/>
          <p:cNvSpPr txBox="1"/>
          <p:nvPr/>
        </p:nvSpPr>
        <p:spPr>
          <a:xfrm>
            <a:off x="4079431" y="270261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0" name="Textfeld 59"/>
          <p:cNvSpPr txBox="1"/>
          <p:nvPr/>
        </p:nvSpPr>
        <p:spPr>
          <a:xfrm>
            <a:off x="4257460" y="270261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1" name="Textfeld 60"/>
          <p:cNvSpPr txBox="1"/>
          <p:nvPr/>
        </p:nvSpPr>
        <p:spPr>
          <a:xfrm>
            <a:off x="4607379" y="270261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2" name="Textfeld 61"/>
          <p:cNvSpPr txBox="1"/>
          <p:nvPr/>
        </p:nvSpPr>
        <p:spPr>
          <a:xfrm>
            <a:off x="4432356" y="282505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3" name="Textfeld 62"/>
          <p:cNvSpPr txBox="1"/>
          <p:nvPr/>
        </p:nvSpPr>
        <p:spPr>
          <a:xfrm>
            <a:off x="4079431" y="282505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4" name="Textfeld 63"/>
          <p:cNvSpPr txBox="1"/>
          <p:nvPr/>
        </p:nvSpPr>
        <p:spPr>
          <a:xfrm>
            <a:off x="4257460" y="2825058"/>
            <a:ext cx="21512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5" name="Textfeld 64"/>
          <p:cNvSpPr txBox="1"/>
          <p:nvPr/>
        </p:nvSpPr>
        <p:spPr>
          <a:xfrm>
            <a:off x="4596157" y="282505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6" name="Textfeld 65"/>
          <p:cNvSpPr txBox="1"/>
          <p:nvPr/>
        </p:nvSpPr>
        <p:spPr>
          <a:xfrm>
            <a:off x="4775545" y="2581595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67" name="Textfeld 66"/>
          <p:cNvSpPr txBox="1"/>
          <p:nvPr/>
        </p:nvSpPr>
        <p:spPr>
          <a:xfrm>
            <a:off x="4775545" y="270261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</a:p>
        </p:txBody>
      </p:sp>
      <p:sp>
        <p:nvSpPr>
          <p:cNvPr id="68" name="Textfeld 67"/>
          <p:cNvSpPr txBox="1"/>
          <p:nvPr/>
        </p:nvSpPr>
        <p:spPr>
          <a:xfrm>
            <a:off x="4775545" y="2825058"/>
            <a:ext cx="23756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+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69" name="Gerade Verbindung 68"/>
          <p:cNvCxnSpPr/>
          <p:nvPr/>
        </p:nvCxnSpPr>
        <p:spPr>
          <a:xfrm>
            <a:off x="2329108" y="2667745"/>
            <a:ext cx="0" cy="310299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0" name="Gerade Verbindung 69"/>
          <p:cNvCxnSpPr/>
          <p:nvPr/>
        </p:nvCxnSpPr>
        <p:spPr>
          <a:xfrm>
            <a:off x="3216369" y="2668170"/>
            <a:ext cx="0" cy="310299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1" name="Gerade Verbindung 70"/>
          <p:cNvCxnSpPr/>
          <p:nvPr/>
        </p:nvCxnSpPr>
        <p:spPr>
          <a:xfrm>
            <a:off x="4099019" y="2668596"/>
            <a:ext cx="0" cy="310299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73" name="Textfeld 72"/>
          <p:cNvSpPr txBox="1"/>
          <p:nvPr/>
        </p:nvSpPr>
        <p:spPr>
          <a:xfrm>
            <a:off x="1660339" y="1104153"/>
            <a:ext cx="46980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800" dirty="0">
                <a:latin typeface="Arial"/>
                <a:cs typeface="Arial"/>
              </a:rPr>
              <a:t>d</a:t>
            </a:r>
            <a:r>
              <a:rPr lang="en-GB" sz="800" dirty="0" smtClean="0">
                <a:latin typeface="Arial"/>
                <a:cs typeface="Arial"/>
              </a:rPr>
              <a:t>ay -1</a:t>
            </a:r>
            <a:endParaRPr lang="en-GB" sz="800" dirty="0">
              <a:latin typeface="Arial"/>
              <a:cs typeface="Arial"/>
            </a:endParaRPr>
          </a:p>
        </p:txBody>
      </p:sp>
      <p:sp>
        <p:nvSpPr>
          <p:cNvPr id="74" name="Textfeld 73"/>
          <p:cNvSpPr txBox="1"/>
          <p:nvPr/>
        </p:nvSpPr>
        <p:spPr>
          <a:xfrm>
            <a:off x="2529495" y="1108701"/>
            <a:ext cx="49554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800" dirty="0">
                <a:latin typeface="Arial"/>
                <a:cs typeface="Arial"/>
              </a:rPr>
              <a:t>d</a:t>
            </a:r>
            <a:r>
              <a:rPr lang="en-GB" sz="800" dirty="0" smtClean="0">
                <a:latin typeface="Arial"/>
                <a:cs typeface="Arial"/>
              </a:rPr>
              <a:t>ay +1</a:t>
            </a:r>
            <a:endParaRPr lang="en-GB" sz="800" dirty="0">
              <a:latin typeface="Arial"/>
              <a:cs typeface="Arial"/>
            </a:endParaRPr>
          </a:p>
        </p:txBody>
      </p:sp>
      <p:sp>
        <p:nvSpPr>
          <p:cNvPr id="75" name="Textfeld 74"/>
          <p:cNvSpPr txBox="1"/>
          <p:nvPr/>
        </p:nvSpPr>
        <p:spPr>
          <a:xfrm>
            <a:off x="4313639" y="1104153"/>
            <a:ext cx="49554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800" dirty="0">
                <a:latin typeface="Arial"/>
                <a:cs typeface="Arial"/>
              </a:rPr>
              <a:t>d</a:t>
            </a:r>
            <a:r>
              <a:rPr lang="en-GB" sz="800" dirty="0" smtClean="0">
                <a:latin typeface="Arial"/>
                <a:cs typeface="Arial"/>
              </a:rPr>
              <a:t>ay +8</a:t>
            </a:r>
            <a:endParaRPr lang="en-GB" sz="800" dirty="0">
              <a:latin typeface="Arial"/>
              <a:cs typeface="Arial"/>
            </a:endParaRPr>
          </a:p>
        </p:txBody>
      </p:sp>
      <p:sp>
        <p:nvSpPr>
          <p:cNvPr id="76" name="Textfeld 75"/>
          <p:cNvSpPr txBox="1"/>
          <p:nvPr/>
        </p:nvSpPr>
        <p:spPr>
          <a:xfrm>
            <a:off x="3417125" y="1108701"/>
            <a:ext cx="49554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800" dirty="0">
                <a:latin typeface="Arial"/>
                <a:cs typeface="Arial"/>
              </a:rPr>
              <a:t>d</a:t>
            </a:r>
            <a:r>
              <a:rPr lang="en-GB" sz="800" dirty="0" smtClean="0">
                <a:latin typeface="Arial"/>
                <a:cs typeface="Arial"/>
              </a:rPr>
              <a:t>ay +4</a:t>
            </a:r>
            <a:endParaRPr lang="en-GB" sz="800" dirty="0">
              <a:latin typeface="Arial"/>
              <a:cs typeface="Arial"/>
            </a:endParaRPr>
          </a:p>
        </p:txBody>
      </p:sp>
      <p:cxnSp>
        <p:nvCxnSpPr>
          <p:cNvPr id="77" name="Gerade Verbindung 76"/>
          <p:cNvCxnSpPr/>
          <p:nvPr/>
        </p:nvCxnSpPr>
        <p:spPr>
          <a:xfrm>
            <a:off x="2329769" y="1641038"/>
            <a:ext cx="0" cy="830877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8" name="Gerade Verbindung 77"/>
          <p:cNvCxnSpPr/>
          <p:nvPr/>
        </p:nvCxnSpPr>
        <p:spPr>
          <a:xfrm>
            <a:off x="3216369" y="1641038"/>
            <a:ext cx="0" cy="830877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9" name="Gerade Verbindung 78"/>
          <p:cNvCxnSpPr/>
          <p:nvPr/>
        </p:nvCxnSpPr>
        <p:spPr>
          <a:xfrm>
            <a:off x="4099019" y="1641038"/>
            <a:ext cx="0" cy="830877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80" name="Gerade Verbindung 39"/>
          <p:cNvCxnSpPr/>
          <p:nvPr/>
        </p:nvCxnSpPr>
        <p:spPr>
          <a:xfrm>
            <a:off x="1456549" y="2193589"/>
            <a:ext cx="3519640" cy="0"/>
          </a:xfrm>
          <a:prstGeom prst="line">
            <a:avLst/>
          </a:prstGeom>
          <a:ln w="6350" cmpd="sng">
            <a:prstDash val="dash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81" name="Textfeld 80"/>
          <p:cNvSpPr txBox="1"/>
          <p:nvPr/>
        </p:nvSpPr>
        <p:spPr>
          <a:xfrm>
            <a:off x="909470" y="298666"/>
            <a:ext cx="9605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>
                <a:latin typeface="Arial"/>
                <a:cs typeface="Arial"/>
              </a:rPr>
              <a:t>Figure </a:t>
            </a:r>
            <a:r>
              <a:rPr lang="en-GB" sz="1400" dirty="0" smtClean="0">
                <a:latin typeface="Arial"/>
                <a:cs typeface="Arial"/>
              </a:rPr>
              <a:t>S5</a:t>
            </a:r>
            <a:endParaRPr lang="en-GB" sz="1400" dirty="0">
              <a:latin typeface="Arial"/>
              <a:cs typeface="Arial"/>
            </a:endParaRPr>
          </a:p>
        </p:txBody>
      </p:sp>
      <p:sp>
        <p:nvSpPr>
          <p:cNvPr id="82" name="Textfeld 81"/>
          <p:cNvSpPr txBox="1"/>
          <p:nvPr/>
        </p:nvSpPr>
        <p:spPr>
          <a:xfrm>
            <a:off x="796048" y="3116017"/>
            <a:ext cx="5212080" cy="15465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de-DE" sz="1050" b="1" dirty="0" err="1" smtClean="0"/>
              <a:t>Figure</a:t>
            </a:r>
            <a:r>
              <a:rPr lang="de-DE" sz="1050" b="1" dirty="0" smtClean="0"/>
              <a:t> </a:t>
            </a:r>
            <a:r>
              <a:rPr lang="de-DE" sz="1050" b="1" dirty="0" smtClean="0"/>
              <a:t>S5</a:t>
            </a:r>
            <a:r>
              <a:rPr lang="de-DE" sz="1050" dirty="0" smtClean="0"/>
              <a:t>. </a:t>
            </a:r>
            <a:r>
              <a:rPr lang="de-DE" sz="1050" dirty="0" smtClean="0"/>
              <a:t>The </a:t>
            </a:r>
            <a:r>
              <a:rPr lang="de-DE" sz="1050" dirty="0" err="1" smtClean="0"/>
              <a:t>expression</a:t>
            </a:r>
            <a:r>
              <a:rPr lang="de-DE" sz="1050" dirty="0" smtClean="0"/>
              <a:t> </a:t>
            </a:r>
            <a:r>
              <a:rPr lang="de-DE" sz="1050" dirty="0" err="1" smtClean="0"/>
              <a:t>of</a:t>
            </a:r>
            <a:r>
              <a:rPr lang="de-DE" sz="1050" dirty="0" smtClean="0"/>
              <a:t> </a:t>
            </a:r>
            <a:r>
              <a:rPr lang="de-DE" sz="1050" dirty="0" err="1" smtClean="0"/>
              <a:t>the</a:t>
            </a:r>
            <a:r>
              <a:rPr lang="de-DE" sz="1050" dirty="0" smtClean="0"/>
              <a:t> IL-12R</a:t>
            </a:r>
            <a:r>
              <a:rPr lang="de-DE" sz="1050" dirty="0" smtClean="0">
                <a:latin typeface="Symbol" panose="05050102010706020507" pitchFamily="18" charset="2"/>
              </a:rPr>
              <a:t>b</a:t>
            </a:r>
            <a:r>
              <a:rPr lang="de-DE" sz="1050" dirty="0" smtClean="0"/>
              <a:t>2 </a:t>
            </a:r>
            <a:r>
              <a:rPr lang="de-DE" sz="1050" dirty="0" err="1" smtClean="0"/>
              <a:t>chain</a:t>
            </a:r>
            <a:r>
              <a:rPr lang="de-DE" sz="1050" dirty="0" smtClean="0"/>
              <a:t> on </a:t>
            </a:r>
            <a:r>
              <a:rPr lang="en-US" sz="1050" dirty="0" smtClean="0"/>
              <a:t>NK cells after </a:t>
            </a:r>
            <a:r>
              <a:rPr lang="en-US" sz="1050" dirty="0"/>
              <a:t>surgery can be restored by supplementation with IL-12. PBMC were isolated before (d-1) and at different time points after surgery (d+1, d+4, d+8) and were stimulated with inactivated </a:t>
            </a:r>
            <a:r>
              <a:rPr lang="en-US" sz="1050" i="1" dirty="0"/>
              <a:t>S. aureus</a:t>
            </a:r>
            <a:r>
              <a:rPr lang="en-US" sz="1050" dirty="0"/>
              <a:t> in the absence (-) or presence of recombinant IL-2, IL-12, or a combination of both. The </a:t>
            </a:r>
            <a:r>
              <a:rPr lang="en-US" sz="1050" dirty="0" smtClean="0"/>
              <a:t>expression of the IL-12R</a:t>
            </a:r>
            <a:r>
              <a:rPr lang="en-US" sz="1050" dirty="0" smtClean="0">
                <a:latin typeface="Symbol" panose="05050102010706020507" pitchFamily="18" charset="2"/>
              </a:rPr>
              <a:t>b</a:t>
            </a:r>
            <a:r>
              <a:rPr lang="en-US" sz="1050" dirty="0" smtClean="0"/>
              <a:t>2 chain on gated CD56</a:t>
            </a:r>
            <a:r>
              <a:rPr lang="en-US" sz="1050" baseline="30000" dirty="0" smtClean="0"/>
              <a:t>bright</a:t>
            </a:r>
            <a:r>
              <a:rPr lang="en-US" sz="1050" dirty="0" smtClean="0"/>
              <a:t> </a:t>
            </a:r>
            <a:r>
              <a:rPr lang="en-US" sz="1050" dirty="0"/>
              <a:t>NK cells was determined by </a:t>
            </a:r>
            <a:r>
              <a:rPr lang="en-US" sz="1050" dirty="0" smtClean="0"/>
              <a:t>flow </a:t>
            </a:r>
            <a:r>
              <a:rPr lang="en-US" sz="1050" dirty="0"/>
              <a:t>cytometry. </a:t>
            </a:r>
            <a:r>
              <a:rPr lang="en-US" sz="1050" dirty="0" smtClean="0"/>
              <a:t>The </a:t>
            </a:r>
            <a:r>
              <a:rPr lang="en-US" sz="1050" dirty="0"/>
              <a:t>scatter </a:t>
            </a:r>
            <a:r>
              <a:rPr lang="en-US" sz="1050" dirty="0" smtClean="0"/>
              <a:t>plots show </a:t>
            </a:r>
            <a:r>
              <a:rPr lang="en-US" sz="1050" dirty="0"/>
              <a:t>the individual values of all </a:t>
            </a:r>
            <a:r>
              <a:rPr lang="en-US" sz="1050" dirty="0" smtClean="0"/>
              <a:t>patients, time points, and culture conditions, and are the basis for Fig. 4a, b in the manuscript. Horizontal lines indicate the median/interquartile range. </a:t>
            </a:r>
            <a:r>
              <a:rPr lang="de-DE" sz="1050" dirty="0" err="1" smtClean="0"/>
              <a:t>Statistically</a:t>
            </a:r>
            <a:r>
              <a:rPr lang="de-DE" sz="1050" dirty="0" smtClean="0"/>
              <a:t> </a:t>
            </a:r>
            <a:r>
              <a:rPr lang="de-DE" sz="1050" dirty="0" err="1"/>
              <a:t>significant</a:t>
            </a:r>
            <a:r>
              <a:rPr lang="de-DE" sz="1050" dirty="0"/>
              <a:t> </a:t>
            </a:r>
            <a:r>
              <a:rPr lang="de-DE" sz="1050" dirty="0" err="1"/>
              <a:t>differences</a:t>
            </a:r>
            <a:r>
              <a:rPr lang="de-DE" sz="1050" dirty="0"/>
              <a:t> </a:t>
            </a:r>
            <a:r>
              <a:rPr lang="de-DE" sz="1050" dirty="0" err="1"/>
              <a:t>were</a:t>
            </a:r>
            <a:r>
              <a:rPr lang="de-DE" sz="1050" dirty="0"/>
              <a:t> </a:t>
            </a:r>
            <a:r>
              <a:rPr lang="de-DE" sz="1050" dirty="0" err="1"/>
              <a:t>tested</a:t>
            </a:r>
            <a:r>
              <a:rPr lang="de-DE" sz="1050" dirty="0"/>
              <a:t> </a:t>
            </a:r>
            <a:r>
              <a:rPr lang="de-DE" sz="1050" dirty="0" err="1"/>
              <a:t>using</a:t>
            </a:r>
            <a:r>
              <a:rPr lang="de-DE" sz="1050" dirty="0"/>
              <a:t> </a:t>
            </a:r>
            <a:r>
              <a:rPr lang="de-DE" sz="1050" dirty="0" err="1"/>
              <a:t>Wilcoxon</a:t>
            </a:r>
            <a:r>
              <a:rPr lang="de-DE" sz="1050" dirty="0"/>
              <a:t> </a:t>
            </a:r>
            <a:r>
              <a:rPr lang="de-DE" sz="1050" dirty="0" err="1"/>
              <a:t>signed</a:t>
            </a:r>
            <a:r>
              <a:rPr lang="de-DE" sz="1050" dirty="0"/>
              <a:t> rank </a:t>
            </a:r>
            <a:r>
              <a:rPr lang="de-DE" sz="1050" dirty="0" err="1"/>
              <a:t>test</a:t>
            </a:r>
            <a:r>
              <a:rPr lang="de-DE" sz="1050" dirty="0"/>
              <a:t>. *, </a:t>
            </a:r>
            <a:r>
              <a:rPr lang="de-DE" sz="1050" dirty="0" smtClean="0"/>
              <a:t>p&lt;0.05; **, p&lt;0.01; ***, p&lt;0.001</a:t>
            </a:r>
            <a:endParaRPr lang="de-DE" sz="1050" dirty="0"/>
          </a:p>
        </p:txBody>
      </p:sp>
      <p:sp>
        <p:nvSpPr>
          <p:cNvPr id="2" name="Textfeld 1"/>
          <p:cNvSpPr txBox="1"/>
          <p:nvPr/>
        </p:nvSpPr>
        <p:spPr>
          <a:xfrm>
            <a:off x="2048530" y="1502281"/>
            <a:ext cx="357790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dirty="0" smtClean="0"/>
              <a:t>***</a:t>
            </a:r>
            <a:endParaRPr lang="de-DE" sz="900" dirty="0"/>
          </a:p>
        </p:txBody>
      </p:sp>
      <p:sp>
        <p:nvSpPr>
          <p:cNvPr id="83" name="Textfeld 82"/>
          <p:cNvSpPr txBox="1"/>
          <p:nvPr/>
        </p:nvSpPr>
        <p:spPr>
          <a:xfrm>
            <a:off x="2921750" y="1457460"/>
            <a:ext cx="357790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dirty="0" smtClean="0"/>
              <a:t>***</a:t>
            </a:r>
            <a:endParaRPr lang="de-DE" sz="900" dirty="0"/>
          </a:p>
        </p:txBody>
      </p:sp>
      <p:sp>
        <p:nvSpPr>
          <p:cNvPr id="84" name="Textfeld 83"/>
          <p:cNvSpPr txBox="1"/>
          <p:nvPr/>
        </p:nvSpPr>
        <p:spPr>
          <a:xfrm>
            <a:off x="3829202" y="1753677"/>
            <a:ext cx="357790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dirty="0" smtClean="0"/>
              <a:t>***</a:t>
            </a:r>
            <a:endParaRPr lang="de-DE" sz="900" dirty="0"/>
          </a:p>
        </p:txBody>
      </p:sp>
      <p:sp>
        <p:nvSpPr>
          <p:cNvPr id="85" name="Textfeld 84"/>
          <p:cNvSpPr txBox="1"/>
          <p:nvPr/>
        </p:nvSpPr>
        <p:spPr>
          <a:xfrm>
            <a:off x="4711851" y="1707602"/>
            <a:ext cx="357790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dirty="0" smtClean="0"/>
              <a:t>***</a:t>
            </a:r>
            <a:endParaRPr lang="de-DE" sz="900" dirty="0"/>
          </a:p>
        </p:txBody>
      </p:sp>
    </p:spTree>
    <p:extLst>
      <p:ext uri="{BB962C8B-B14F-4D97-AF65-F5344CB8AC3E}">
        <p14:creationId xmlns:p14="http://schemas.microsoft.com/office/powerpoint/2010/main" val="2527950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647</Words>
  <Application>Microsoft Office PowerPoint</Application>
  <PresentationFormat>Bildschirmpräsentation (4:3)</PresentationFormat>
  <Paragraphs>169</Paragraphs>
  <Slides>5</Slides>
  <Notes>0</Notes>
  <HiddenSlides>0</HiddenSlides>
  <MMClips>0</MMClips>
  <ScaleCrop>false</ScaleCrop>
  <HeadingPairs>
    <vt:vector size="8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Eingebettete OLE-Server</vt:lpstr>
      </vt:variant>
      <vt:variant>
        <vt:i4>2</vt:i4>
      </vt:variant>
      <vt:variant>
        <vt:lpstr>Folientitel</vt:lpstr>
      </vt:variant>
      <vt:variant>
        <vt:i4>5</vt:i4>
      </vt:variant>
    </vt:vector>
  </HeadingPairs>
  <TitlesOfParts>
    <vt:vector size="11" baseType="lpstr">
      <vt:lpstr>Arial</vt:lpstr>
      <vt:lpstr>Calibri</vt:lpstr>
      <vt:lpstr>Symbol</vt:lpstr>
      <vt:lpstr>Office-Design</vt:lpstr>
      <vt:lpstr>Prism Project</vt:lpstr>
      <vt:lpstr>GraphPad Prism 8 Project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Roman M. Müller</dc:creator>
  <cp:lastModifiedBy>Stefanie Flohe</cp:lastModifiedBy>
  <cp:revision>260</cp:revision>
  <cp:lastPrinted>2021-12-16T12:29:02Z</cp:lastPrinted>
  <dcterms:created xsi:type="dcterms:W3CDTF">2015-10-07T15:10:47Z</dcterms:created>
  <dcterms:modified xsi:type="dcterms:W3CDTF">2021-12-16T12:44:05Z</dcterms:modified>
</cp:coreProperties>
</file>

<file path=docProps/thumbnail.jpeg>
</file>