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2" r:id="rId2"/>
    <p:sldMasterId id="2147483684" r:id="rId3"/>
  </p:sldMasterIdLst>
  <p:sldIdLst>
    <p:sldId id="257" r:id="rId4"/>
    <p:sldId id="256" r:id="rId5"/>
    <p:sldId id="261" r:id="rId6"/>
    <p:sldId id="258" r:id="rId7"/>
    <p:sldId id="259" r:id="rId8"/>
    <p:sldId id="260" r:id="rId9"/>
  </p:sldIdLst>
  <p:sldSz cx="12192000" cy="6858000"/>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varScale="1">
        <p:scale>
          <a:sx n="110" d="100"/>
          <a:sy n="110" d="100"/>
        </p:scale>
        <p:origin x="492" y="7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tableStyles" Target="tableStyles.xml"/><Relationship Id="rId3" Type="http://schemas.openxmlformats.org/officeDocument/2006/relationships/slideMaster" Target="slideMasters/slideMaster3.xml"/><Relationship Id="rId7" Type="http://schemas.openxmlformats.org/officeDocument/2006/relationships/slide" Target="slides/slide4.xml"/><Relationship Id="rId12" Type="http://schemas.openxmlformats.org/officeDocument/2006/relationships/theme" Target="theme/theme1.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viewProps" Target="viewProps.xml"/><Relationship Id="rId5" Type="http://schemas.openxmlformats.org/officeDocument/2006/relationships/slide" Target="slides/slide2.xml"/><Relationship Id="rId10" Type="http://schemas.openxmlformats.org/officeDocument/2006/relationships/presProps" Target="presProps.xml"/><Relationship Id="rId4" Type="http://schemas.openxmlformats.org/officeDocument/2006/relationships/slide" Target="slides/slide1.xml"/><Relationship Id="rId9" Type="http://schemas.openxmlformats.org/officeDocument/2006/relationships/slide" Target="slides/slide6.xml"/></Relationships>
</file>

<file path=ppt/charts/_rels/chart1.xml.rels><?xml version="1.0" encoding="UTF-8" standalone="yes"?>
<Relationships xmlns="http://schemas.openxmlformats.org/package/2006/relationships"><Relationship Id="rId3" Type="http://schemas.openxmlformats.org/officeDocument/2006/relationships/oleObject" Target="file:///C:\Users\elojou\Documents\ZAB\Publications\2022\Fd%20Guiral\Copie%20de%20FD-Data.xlsx" TargetMode="External"/><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oleObject" Target="file:///C:\Users\elojou\Documents\ZAB\Publications\2022\Fd%20Guiral\Copie%20de%20FD-Data.xlsx" TargetMode="External"/><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4.xml"/><Relationship Id="rId1" Type="http://schemas.microsoft.com/office/2011/relationships/chartStyle" Target="style4.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6339829396325459"/>
          <c:y val="0.19486111111111112"/>
          <c:w val="0.7894975940507436"/>
          <c:h val="0.61903579760863214"/>
        </c:manualLayout>
      </c:layout>
      <c:scatterChart>
        <c:scatterStyle val="smoothMarker"/>
        <c:varyColors val="0"/>
        <c:ser>
          <c:idx val="0"/>
          <c:order val="0"/>
          <c:tx>
            <c:strRef>
              <c:f>'fd 7'!$F$1</c:f>
              <c:strCache>
                <c:ptCount val="1"/>
                <c:pt idx="0">
                  <c:v>FD II current</c:v>
                </c:pt>
              </c:strCache>
            </c:strRef>
          </c:tx>
          <c:spPr>
            <a:ln w="31750" cap="rnd">
              <a:solidFill>
                <a:schemeClr val="accent1"/>
              </a:solidFill>
              <a:round/>
            </a:ln>
            <a:effectLst/>
          </c:spPr>
          <c:marker>
            <c:symbol val="none"/>
          </c:marker>
          <c:xVal>
            <c:numRef>
              <c:f>'fd 7'!$D$2:$D$107</c:f>
              <c:numCache>
                <c:formatCode>General</c:formatCode>
                <c:ptCount val="106"/>
                <c:pt idx="0">
                  <c:v>-90.286990000000003</c:v>
                </c:pt>
                <c:pt idx="1">
                  <c:v>-90.286990000000003</c:v>
                </c:pt>
                <c:pt idx="2">
                  <c:v>-92.140309999999999</c:v>
                </c:pt>
                <c:pt idx="3">
                  <c:v>-95.164150000000006</c:v>
                </c:pt>
                <c:pt idx="4">
                  <c:v>-100.13886000000002</c:v>
                </c:pt>
                <c:pt idx="5">
                  <c:v>-106.86935</c:v>
                </c:pt>
                <c:pt idx="6">
                  <c:v>-114.18509</c:v>
                </c:pt>
                <c:pt idx="7">
                  <c:v>-119.74506000000002</c:v>
                </c:pt>
                <c:pt idx="8">
                  <c:v>-127.06079999999997</c:v>
                </c:pt>
                <c:pt idx="9">
                  <c:v>-135.05934999999999</c:v>
                </c:pt>
                <c:pt idx="10">
                  <c:v>-143.64316000000002</c:v>
                </c:pt>
                <c:pt idx="11">
                  <c:v>-149.20312000000001</c:v>
                </c:pt>
                <c:pt idx="12">
                  <c:v>-158.95744999999999</c:v>
                </c:pt>
                <c:pt idx="13">
                  <c:v>-168.22406000000001</c:v>
                </c:pt>
                <c:pt idx="14">
                  <c:v>-178.56364000000002</c:v>
                </c:pt>
                <c:pt idx="15">
                  <c:v>-185.97692999999998</c:v>
                </c:pt>
                <c:pt idx="16">
                  <c:v>-196.41406000000001</c:v>
                </c:pt>
                <c:pt idx="17">
                  <c:v>-209.87502999999998</c:v>
                </c:pt>
                <c:pt idx="18">
                  <c:v>-220.31216000000001</c:v>
                </c:pt>
                <c:pt idx="19">
                  <c:v>-229.48122999999998</c:v>
                </c:pt>
                <c:pt idx="20">
                  <c:v>-239.91836000000001</c:v>
                </c:pt>
                <c:pt idx="21">
                  <c:v>-250.94074999999998</c:v>
                </c:pt>
                <c:pt idx="22">
                  <c:v>-261.37786999999997</c:v>
                </c:pt>
                <c:pt idx="23">
                  <c:v>-269.96168</c:v>
                </c:pt>
                <c:pt idx="24">
                  <c:v>-278.54548999999997</c:v>
                </c:pt>
                <c:pt idx="25">
                  <c:v>-286.54404</c:v>
                </c:pt>
                <c:pt idx="26">
                  <c:v>-294.54257999999999</c:v>
                </c:pt>
                <c:pt idx="27">
                  <c:v>-304.29691000000003</c:v>
                </c:pt>
                <c:pt idx="28">
                  <c:v>-311.02739999999994</c:v>
                </c:pt>
                <c:pt idx="29">
                  <c:v>-320.29400999999996</c:v>
                </c:pt>
                <c:pt idx="30">
                  <c:v>-327.02449000000001</c:v>
                </c:pt>
                <c:pt idx="31">
                  <c:v>-333.75498000000005</c:v>
                </c:pt>
                <c:pt idx="32">
                  <c:v>-340.48545999999999</c:v>
                </c:pt>
                <c:pt idx="33">
                  <c:v>-347.21595000000002</c:v>
                </c:pt>
                <c:pt idx="34">
                  <c:v>-352.77590999999995</c:v>
                </c:pt>
                <c:pt idx="35">
                  <c:v>-357.65308000000005</c:v>
                </c:pt>
                <c:pt idx="36">
                  <c:v>-362.53024000000005</c:v>
                </c:pt>
                <c:pt idx="37">
                  <c:v>-367.50494000000003</c:v>
                </c:pt>
                <c:pt idx="38">
                  <c:v>-371.11405000000002</c:v>
                </c:pt>
                <c:pt idx="39">
                  <c:v>-376.08875</c:v>
                </c:pt>
                <c:pt idx="40">
                  <c:v>-378.52733000000001</c:v>
                </c:pt>
                <c:pt idx="41">
                  <c:v>-382.81924000000004</c:v>
                </c:pt>
                <c:pt idx="42">
                  <c:v>-385.25782000000004</c:v>
                </c:pt>
                <c:pt idx="43">
                  <c:v>-388.28165999999999</c:v>
                </c:pt>
                <c:pt idx="44">
                  <c:v>-390.81777999999997</c:v>
                </c:pt>
                <c:pt idx="45">
                  <c:v>-393.84163000000001</c:v>
                </c:pt>
                <c:pt idx="46">
                  <c:v>-396.28021000000001</c:v>
                </c:pt>
                <c:pt idx="47">
                  <c:v>-399.40159000000006</c:v>
                </c:pt>
                <c:pt idx="48">
                  <c:v>-401.84016999999994</c:v>
                </c:pt>
                <c:pt idx="49">
                  <c:v>-403.69349999999997</c:v>
                </c:pt>
                <c:pt idx="50">
                  <c:v>-406.13207999999997</c:v>
                </c:pt>
                <c:pt idx="51">
                  <c:v>-408.57065999999998</c:v>
                </c:pt>
                <c:pt idx="52">
                  <c:v>-410.42398000000003</c:v>
                </c:pt>
                <c:pt idx="53">
                  <c:v>-413.44781999999998</c:v>
                </c:pt>
                <c:pt idx="54">
                  <c:v>-415.30114000000003</c:v>
                </c:pt>
                <c:pt idx="55">
                  <c:v>-417.15446999999995</c:v>
                </c:pt>
                <c:pt idx="56">
                  <c:v>-420.86111000000005</c:v>
                </c:pt>
                <c:pt idx="57">
                  <c:v>-422.61689000000001</c:v>
                </c:pt>
                <c:pt idx="58">
                  <c:v>-425.73827000000006</c:v>
                </c:pt>
                <c:pt idx="59">
                  <c:v>-427.59159</c:v>
                </c:pt>
                <c:pt idx="60">
                  <c:v>-431.20069999999998</c:v>
                </c:pt>
                <c:pt idx="61">
                  <c:v>-434.90733999999998</c:v>
                </c:pt>
                <c:pt idx="62">
                  <c:v>-438.61397999999997</c:v>
                </c:pt>
                <c:pt idx="63">
                  <c:v>-441.63782000000003</c:v>
                </c:pt>
                <c:pt idx="64">
                  <c:v>-445.34447</c:v>
                </c:pt>
                <c:pt idx="65">
                  <c:v>-449.05110999999999</c:v>
                </c:pt>
                <c:pt idx="66">
                  <c:v>-453.34302000000002</c:v>
                </c:pt>
                <c:pt idx="67">
                  <c:v>-459.48824000000002</c:v>
                </c:pt>
                <c:pt idx="68">
                  <c:v>-463.78015000000005</c:v>
                </c:pt>
                <c:pt idx="69">
                  <c:v>-468.65731000000005</c:v>
                </c:pt>
                <c:pt idx="70">
                  <c:v>-474.80253000000005</c:v>
                </c:pt>
                <c:pt idx="71">
                  <c:v>-479.09443999999996</c:v>
                </c:pt>
                <c:pt idx="72">
                  <c:v>-482.70353999999998</c:v>
                </c:pt>
                <c:pt idx="73">
                  <c:v>-485.82492000000002</c:v>
                </c:pt>
                <c:pt idx="74">
                  <c:v>-490.11683000000005</c:v>
                </c:pt>
                <c:pt idx="75">
                  <c:v>-493.14067</c:v>
                </c:pt>
                <c:pt idx="76">
                  <c:v>-496.84730999999999</c:v>
                </c:pt>
                <c:pt idx="77">
                  <c:v>-499.96870000000001</c:v>
                </c:pt>
                <c:pt idx="78">
                  <c:v>-504.26059999999995</c:v>
                </c:pt>
                <c:pt idx="79">
                  <c:v>-508.55250000000001</c:v>
                </c:pt>
                <c:pt idx="80">
                  <c:v>-512.16160000000002</c:v>
                </c:pt>
                <c:pt idx="81">
                  <c:v>-517.13630999999998</c:v>
                </c:pt>
                <c:pt idx="82">
                  <c:v>-521.42821000000004</c:v>
                </c:pt>
                <c:pt idx="83">
                  <c:v>-526.30538000000001</c:v>
                </c:pt>
                <c:pt idx="84">
                  <c:v>-530.01202000000001</c:v>
                </c:pt>
                <c:pt idx="85">
                  <c:v>-534.88918000000001</c:v>
                </c:pt>
                <c:pt idx="86">
                  <c:v>-539.18109000000004</c:v>
                </c:pt>
                <c:pt idx="87">
                  <c:v>-543.47298999999998</c:v>
                </c:pt>
                <c:pt idx="88">
                  <c:v>-548.93541000000005</c:v>
                </c:pt>
                <c:pt idx="89">
                  <c:v>-554.49537999999995</c:v>
                </c:pt>
                <c:pt idx="90">
                  <c:v>-561.81111999999996</c:v>
                </c:pt>
                <c:pt idx="91">
                  <c:v>-567.95635000000004</c:v>
                </c:pt>
                <c:pt idx="92">
                  <c:v>-574.10158000000001</c:v>
                </c:pt>
                <c:pt idx="93">
                  <c:v>-583.27063999999996</c:v>
                </c:pt>
                <c:pt idx="94">
                  <c:v>-590.09866999999997</c:v>
                </c:pt>
                <c:pt idx="95">
                  <c:v>-598.68248000000006</c:v>
                </c:pt>
                <c:pt idx="96">
                  <c:v>-608.43679999999995</c:v>
                </c:pt>
                <c:pt idx="97">
                  <c:v>-618.87392999999997</c:v>
                </c:pt>
                <c:pt idx="98">
                  <c:v>-629.89631999999995</c:v>
                </c:pt>
                <c:pt idx="99">
                  <c:v>-640.33344999999997</c:v>
                </c:pt>
                <c:pt idx="100">
                  <c:v>-650.18532000000005</c:v>
                </c:pt>
                <c:pt idx="101">
                  <c:v>-658.76913000000002</c:v>
                </c:pt>
                <c:pt idx="102">
                  <c:v>-669.20626000000004</c:v>
                </c:pt>
                <c:pt idx="103">
                  <c:v>-676.52200000000005</c:v>
                </c:pt>
                <c:pt idx="104">
                  <c:v>-683.83775000000003</c:v>
                </c:pt>
                <c:pt idx="105">
                  <c:v>-690.66576999999995</c:v>
                </c:pt>
              </c:numCache>
            </c:numRef>
          </c:xVal>
          <c:yVal>
            <c:numRef>
              <c:f>'fd 7'!$E$2:$E$107</c:f>
              <c:numCache>
                <c:formatCode>General</c:formatCode>
                <c:ptCount val="106"/>
                <c:pt idx="0">
                  <c:v>0.39935610000000005</c:v>
                </c:pt>
                <c:pt idx="1">
                  <c:v>0.39935610000000005</c:v>
                </c:pt>
                <c:pt idx="2">
                  <c:v>0.40358341000000003</c:v>
                </c:pt>
                <c:pt idx="3">
                  <c:v>0.40950543</c:v>
                </c:pt>
                <c:pt idx="4">
                  <c:v>0.41681873000000003</c:v>
                </c:pt>
                <c:pt idx="5">
                  <c:v>0.42220359000000002</c:v>
                </c:pt>
                <c:pt idx="6">
                  <c:v>0.42162554999999996</c:v>
                </c:pt>
                <c:pt idx="7">
                  <c:v>0.41954897999999996</c:v>
                </c:pt>
                <c:pt idx="8">
                  <c:v>0.41906423999999998</c:v>
                </c:pt>
                <c:pt idx="9">
                  <c:v>0.41906262</c:v>
                </c:pt>
                <c:pt idx="10">
                  <c:v>0.41934475999999998</c:v>
                </c:pt>
                <c:pt idx="11">
                  <c:v>0.4195179</c:v>
                </c:pt>
                <c:pt idx="12">
                  <c:v>0.41977330000000002</c:v>
                </c:pt>
                <c:pt idx="13">
                  <c:v>0.42014172999999999</c:v>
                </c:pt>
                <c:pt idx="14">
                  <c:v>0.42093236000000001</c:v>
                </c:pt>
                <c:pt idx="15">
                  <c:v>0.42184840000000001</c:v>
                </c:pt>
                <c:pt idx="16">
                  <c:v>0.42360180000000003</c:v>
                </c:pt>
                <c:pt idx="17">
                  <c:v>0.42630319999999999</c:v>
                </c:pt>
                <c:pt idx="18">
                  <c:v>0.42835400000000001</c:v>
                </c:pt>
                <c:pt idx="19">
                  <c:v>0.43009651000000004</c:v>
                </c:pt>
                <c:pt idx="20">
                  <c:v>0.43209774000000001</c:v>
                </c:pt>
                <c:pt idx="21">
                  <c:v>0.43474901999999999</c:v>
                </c:pt>
                <c:pt idx="22">
                  <c:v>0.43788891000000002</c:v>
                </c:pt>
                <c:pt idx="23">
                  <c:v>0.44093511999999996</c:v>
                </c:pt>
                <c:pt idx="24">
                  <c:v>0.44451285000000001</c:v>
                </c:pt>
                <c:pt idx="25">
                  <c:v>0.44839472999999996</c:v>
                </c:pt>
                <c:pt idx="26">
                  <c:v>0.45281031999999999</c:v>
                </c:pt>
                <c:pt idx="27">
                  <c:v>0.45924259000000001</c:v>
                </c:pt>
                <c:pt idx="28">
                  <c:v>0.46463583999999997</c:v>
                </c:pt>
                <c:pt idx="29">
                  <c:v>0.47370546000000002</c:v>
                </c:pt>
                <c:pt idx="30">
                  <c:v>0.48175341999999999</c:v>
                </c:pt>
                <c:pt idx="31">
                  <c:v>0.49146877999999999</c:v>
                </c:pt>
                <c:pt idx="32">
                  <c:v>0.50314026000000001</c:v>
                </c:pt>
                <c:pt idx="33">
                  <c:v>0.51662889000000001</c:v>
                </c:pt>
                <c:pt idx="34">
                  <c:v>0.52949829999999998</c:v>
                </c:pt>
                <c:pt idx="35">
                  <c:v>0.54204341999999994</c:v>
                </c:pt>
                <c:pt idx="36">
                  <c:v>0.55594255000000004</c:v>
                </c:pt>
                <c:pt idx="37">
                  <c:v>0.57169994999999996</c:v>
                </c:pt>
                <c:pt idx="38">
                  <c:v>0.58423826000000001</c:v>
                </c:pt>
                <c:pt idx="39">
                  <c:v>0.60345667000000003</c:v>
                </c:pt>
                <c:pt idx="40">
                  <c:v>0.61395451999999995</c:v>
                </c:pt>
                <c:pt idx="41">
                  <c:v>0.63413140000000001</c:v>
                </c:pt>
                <c:pt idx="42">
                  <c:v>0.64587996000000003</c:v>
                </c:pt>
                <c:pt idx="43">
                  <c:v>0.66016803000000002</c:v>
                </c:pt>
                <c:pt idx="44">
                  <c:v>0.67232488999999995</c:v>
                </c:pt>
                <c:pt idx="45">
                  <c:v>0.68726860999999995</c:v>
                </c:pt>
                <c:pt idx="46">
                  <c:v>0.69985591000000003</c:v>
                </c:pt>
                <c:pt idx="47">
                  <c:v>0.71854381000000001</c:v>
                </c:pt>
                <c:pt idx="48">
                  <c:v>0.73429894000000007</c:v>
                </c:pt>
                <c:pt idx="49">
                  <c:v>0.74669770000000002</c:v>
                </c:pt>
                <c:pt idx="50">
                  <c:v>0.76313913</c:v>
                </c:pt>
                <c:pt idx="51">
                  <c:v>0.77935653000000005</c:v>
                </c:pt>
                <c:pt idx="52">
                  <c:v>0.79190551000000009</c:v>
                </c:pt>
                <c:pt idx="53">
                  <c:v>0.81311789999999995</c:v>
                </c:pt>
                <c:pt idx="54">
                  <c:v>0.82604197000000001</c:v>
                </c:pt>
                <c:pt idx="55">
                  <c:v>0.83852855999999998</c:v>
                </c:pt>
                <c:pt idx="56">
                  <c:v>0.86341465000000006</c:v>
                </c:pt>
                <c:pt idx="57">
                  <c:v>0.87524800000000003</c:v>
                </c:pt>
                <c:pt idx="58">
                  <c:v>0.89602472999999994</c:v>
                </c:pt>
                <c:pt idx="59">
                  <c:v>0.90800121</c:v>
                </c:pt>
                <c:pt idx="60">
                  <c:v>0.92999261</c:v>
                </c:pt>
                <c:pt idx="61">
                  <c:v>0.95019633000000003</c:v>
                </c:pt>
                <c:pt idx="62">
                  <c:v>0.96869358999999999</c:v>
                </c:pt>
                <c:pt idx="63">
                  <c:v>0.98274792</c:v>
                </c:pt>
                <c:pt idx="64">
                  <c:v>0.99885544999999998</c:v>
                </c:pt>
                <c:pt idx="65">
                  <c:v>1.0122633599999999</c:v>
                </c:pt>
                <c:pt idx="66">
                  <c:v>1.0244119199999999</c:v>
                </c:pt>
                <c:pt idx="67">
                  <c:v>1.0335453999999999</c:v>
                </c:pt>
                <c:pt idx="68">
                  <c:v>1.0343444500000001</c:v>
                </c:pt>
                <c:pt idx="69">
                  <c:v>1.0299908600000001</c:v>
                </c:pt>
                <c:pt idx="70">
                  <c:v>1.01761524</c:v>
                </c:pt>
                <c:pt idx="71">
                  <c:v>1.0061334399999999</c:v>
                </c:pt>
                <c:pt idx="72">
                  <c:v>0.9946372</c:v>
                </c:pt>
                <c:pt idx="73">
                  <c:v>0.98279817999999997</c:v>
                </c:pt>
                <c:pt idx="74">
                  <c:v>0.96389435000000001</c:v>
                </c:pt>
                <c:pt idx="75">
                  <c:v>0.9492451999999999</c:v>
                </c:pt>
                <c:pt idx="76">
                  <c:v>0.93004693999999999</c:v>
                </c:pt>
                <c:pt idx="77">
                  <c:v>0.91332396000000005</c:v>
                </c:pt>
                <c:pt idx="78">
                  <c:v>0.88981951000000004</c:v>
                </c:pt>
                <c:pt idx="79">
                  <c:v>0.86689108000000004</c:v>
                </c:pt>
                <c:pt idx="80">
                  <c:v>0.84807758</c:v>
                </c:pt>
                <c:pt idx="81">
                  <c:v>0.82280679999999995</c:v>
                </c:pt>
                <c:pt idx="82">
                  <c:v>0.80173812</c:v>
                </c:pt>
                <c:pt idx="83">
                  <c:v>0.77911841999999998</c:v>
                </c:pt>
                <c:pt idx="84">
                  <c:v>0.76235757999999998</c:v>
                </c:pt>
                <c:pt idx="85">
                  <c:v>0.74136150000000001</c:v>
                </c:pt>
                <c:pt idx="86">
                  <c:v>0.72439719999999996</c:v>
                </c:pt>
                <c:pt idx="87">
                  <c:v>0.70887651000000007</c:v>
                </c:pt>
                <c:pt idx="88">
                  <c:v>0.69131262000000004</c:v>
                </c:pt>
                <c:pt idx="89">
                  <c:v>0.67538032999999997</c:v>
                </c:pt>
                <c:pt idx="90">
                  <c:v>0.65623078999999995</c:v>
                </c:pt>
                <c:pt idx="91">
                  <c:v>0.64274186</c:v>
                </c:pt>
                <c:pt idx="92">
                  <c:v>0.63161802</c:v>
                </c:pt>
                <c:pt idx="93">
                  <c:v>0.61798231999999997</c:v>
                </c:pt>
                <c:pt idx="94">
                  <c:v>0.60981768999999997</c:v>
                </c:pt>
                <c:pt idx="95">
                  <c:v>0.60171848999999999</c:v>
                </c:pt>
                <c:pt idx="96">
                  <c:v>0.59488735999999998</c:v>
                </c:pt>
                <c:pt idx="97">
                  <c:v>0.59018057000000002</c:v>
                </c:pt>
                <c:pt idx="98">
                  <c:v>0.58809988000000002</c:v>
                </c:pt>
                <c:pt idx="99">
                  <c:v>0.58812087000000002</c:v>
                </c:pt>
                <c:pt idx="100">
                  <c:v>0.59003101999999996</c:v>
                </c:pt>
                <c:pt idx="101">
                  <c:v>0.59268741000000003</c:v>
                </c:pt>
                <c:pt idx="102">
                  <c:v>0.59701395000000002</c:v>
                </c:pt>
                <c:pt idx="103">
                  <c:v>0.60081609999999996</c:v>
                </c:pt>
                <c:pt idx="104">
                  <c:v>0.60522434999999997</c:v>
                </c:pt>
                <c:pt idx="105">
                  <c:v>0.60985725999999996</c:v>
                </c:pt>
              </c:numCache>
            </c:numRef>
          </c:yVal>
          <c:smooth val="1"/>
          <c:extLst>
            <c:ext xmlns:c16="http://schemas.microsoft.com/office/drawing/2014/chart" uri="{C3380CC4-5D6E-409C-BE32-E72D297353CC}">
              <c16:uniqueId val="{00000000-02B8-4FD5-8EFF-0F89D92B2D4B}"/>
            </c:ext>
          </c:extLst>
        </c:ser>
        <c:dLbls>
          <c:showLegendKey val="0"/>
          <c:showVal val="0"/>
          <c:showCatName val="0"/>
          <c:showSerName val="0"/>
          <c:showPercent val="0"/>
          <c:showBubbleSize val="0"/>
        </c:dLbls>
        <c:axId val="1193006463"/>
        <c:axId val="1191195103"/>
      </c:scatterChart>
      <c:valAx>
        <c:axId val="1193006463"/>
        <c:scaling>
          <c:orientation val="maxMin"/>
          <c:max val="-100"/>
          <c:min val="-650"/>
        </c:scaling>
        <c:delete val="0"/>
        <c:axPos val="b"/>
        <c:title>
          <c:tx>
            <c:rich>
              <a:bodyPr rot="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r>
                  <a:rPr lang="en-US" sz="1400" dirty="0">
                    <a:solidFill>
                      <a:schemeClr val="tx1"/>
                    </a:solidFill>
                  </a:rPr>
                  <a:t>Potential / mV vs NHE</a:t>
                </a:r>
              </a:p>
            </c:rich>
          </c:tx>
          <c:layout>
            <c:manualLayout>
              <c:xMode val="edge"/>
              <c:yMode val="edge"/>
              <c:x val="0.34380686789151355"/>
              <c:y val="0.89662793667389151"/>
            </c:manualLayout>
          </c:layout>
          <c:overlay val="0"/>
          <c:spPr>
            <a:noFill/>
            <a:ln>
              <a:noFill/>
            </a:ln>
            <a:effectLst/>
          </c:spPr>
          <c:txPr>
            <a:bodyPr rot="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fr-FR"/>
            </a:p>
          </c:txPr>
        </c:title>
        <c:numFmt formatCode="General" sourceLinked="1"/>
        <c:majorTickMark val="cross"/>
        <c:minorTickMark val="none"/>
        <c:tickLblPos val="nextTo"/>
        <c:spPr>
          <a:noFill/>
          <a:ln w="9525" cap="flat" cmpd="sng" algn="ctr">
            <a:solidFill>
              <a:schemeClr val="tx1"/>
            </a:solidFill>
            <a:round/>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fr-FR"/>
          </a:p>
        </c:txPr>
        <c:crossAx val="1191195103"/>
        <c:crosses val="autoZero"/>
        <c:crossBetween val="midCat"/>
      </c:valAx>
      <c:valAx>
        <c:axId val="1191195103"/>
        <c:scaling>
          <c:orientation val="minMax"/>
          <c:max val="1.1000000000000001"/>
          <c:min val="0.30000000000000004"/>
        </c:scaling>
        <c:delete val="0"/>
        <c:axPos val="r"/>
        <c:title>
          <c:tx>
            <c:rich>
              <a:bodyPr rot="-54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r>
                  <a:rPr lang="en-US" sz="1400" dirty="0">
                    <a:solidFill>
                      <a:schemeClr val="tx1"/>
                    </a:solidFill>
                  </a:rPr>
                  <a:t>Current / µA</a:t>
                </a:r>
              </a:p>
            </c:rich>
          </c:tx>
          <c:layout>
            <c:manualLayout>
              <c:xMode val="edge"/>
              <c:yMode val="edge"/>
              <c:x val="2.1652668416447945E-2"/>
              <c:y val="0.3665196941455689"/>
            </c:manualLayout>
          </c:layout>
          <c:overlay val="0"/>
          <c:spPr>
            <a:noFill/>
            <a:ln>
              <a:noFill/>
            </a:ln>
            <a:effectLst/>
          </c:spPr>
          <c:txPr>
            <a:bodyPr rot="-54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fr-FR"/>
            </a:p>
          </c:txPr>
        </c:title>
        <c:numFmt formatCode="General" sourceLinked="1"/>
        <c:majorTickMark val="cross"/>
        <c:minorTickMark val="none"/>
        <c:tickLblPos val="high"/>
        <c:spPr>
          <a:noFill/>
          <a:ln w="9525" cap="flat" cmpd="sng" algn="ctr">
            <a:solidFill>
              <a:sysClr val="windowText" lastClr="000000"/>
            </a:solidFill>
            <a:round/>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fr-FR"/>
          </a:p>
        </c:txPr>
        <c:crossAx val="1193006463"/>
        <c:crosses val="autoZero"/>
        <c:crossBetween val="midCat"/>
        <c:majorUnit val="0.2"/>
      </c:valAx>
      <c:spPr>
        <a:noFill/>
        <a:ln>
          <a:solidFill>
            <a:schemeClr val="tx1"/>
          </a:solid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w="9525" cap="flat" cmpd="sng" algn="ctr">
      <a:solidFill>
        <a:schemeClr val="tx1">
          <a:lumMod val="15000"/>
          <a:lumOff val="85000"/>
        </a:schemeClr>
      </a:solidFill>
      <a:round/>
    </a:ln>
    <a:effectLst/>
  </c:spPr>
  <c:txPr>
    <a:bodyPr/>
    <a:lstStyle/>
    <a:p>
      <a:pPr>
        <a:defRPr/>
      </a:pPr>
      <a:endParaRPr lang="fr-FR"/>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6062051618547682"/>
          <c:y val="5.0925925925925923E-2"/>
          <c:w val="0.79227537182852137"/>
          <c:h val="0.73643073060533071"/>
        </c:manualLayout>
      </c:layout>
      <c:scatterChart>
        <c:scatterStyle val="smoothMarker"/>
        <c:varyColors val="0"/>
        <c:ser>
          <c:idx val="0"/>
          <c:order val="0"/>
          <c:tx>
            <c:strRef>
              <c:f>'Fd 6'!$C$1</c:f>
              <c:strCache>
                <c:ptCount val="1"/>
                <c:pt idx="0">
                  <c:v>FD I current</c:v>
                </c:pt>
              </c:strCache>
            </c:strRef>
          </c:tx>
          <c:spPr>
            <a:ln w="31750" cap="rnd">
              <a:solidFill>
                <a:schemeClr val="accent1"/>
              </a:solidFill>
              <a:round/>
            </a:ln>
            <a:effectLst/>
          </c:spPr>
          <c:marker>
            <c:symbol val="none"/>
          </c:marker>
          <c:xVal>
            <c:numRef>
              <c:f>'Fd 6'!$B$2:$B$107</c:f>
              <c:numCache>
                <c:formatCode>General</c:formatCode>
                <c:ptCount val="106"/>
                <c:pt idx="0">
                  <c:v>212.89515</c:v>
                </c:pt>
                <c:pt idx="1">
                  <c:v>195.44293999999999</c:v>
                </c:pt>
                <c:pt idx="2">
                  <c:v>179.21544</c:v>
                </c:pt>
                <c:pt idx="3">
                  <c:v>166.04973999999999</c:v>
                </c:pt>
                <c:pt idx="4">
                  <c:v>149.82223999999999</c:v>
                </c:pt>
                <c:pt idx="5">
                  <c:v>131.29840000000002</c:v>
                </c:pt>
                <c:pt idx="6">
                  <c:v>111.85602</c:v>
                </c:pt>
                <c:pt idx="7">
                  <c:v>98.69032</c:v>
                </c:pt>
                <c:pt idx="8">
                  <c:v>86.749329999999986</c:v>
                </c:pt>
                <c:pt idx="9">
                  <c:v>71.593459999999993</c:v>
                </c:pt>
                <c:pt idx="10">
                  <c:v>55.212870000000009</c:v>
                </c:pt>
                <c:pt idx="11">
                  <c:v>41.128629999999987</c:v>
                </c:pt>
                <c:pt idx="12">
                  <c:v>28.116009999999989</c:v>
                </c:pt>
                <c:pt idx="13">
                  <c:v>16.175019999999989</c:v>
                </c:pt>
                <c:pt idx="14">
                  <c:v>-3.4204400000000135</c:v>
                </c:pt>
                <c:pt idx="15">
                  <c:v>-18.576310000000007</c:v>
                </c:pt>
                <c:pt idx="16">
                  <c:v>-37.100159999999988</c:v>
                </c:pt>
                <c:pt idx="17">
                  <c:v>-50.112770000000012</c:v>
                </c:pt>
                <c:pt idx="18">
                  <c:v>-62.053760000000011</c:v>
                </c:pt>
                <c:pt idx="19">
                  <c:v>-77.362720000000024</c:v>
                </c:pt>
                <c:pt idx="20">
                  <c:v>-88.232079999999996</c:v>
                </c:pt>
                <c:pt idx="21">
                  <c:v>-101.55088000000001</c:v>
                </c:pt>
                <c:pt idx="22">
                  <c:v>-118.23764</c:v>
                </c:pt>
                <c:pt idx="23">
                  <c:v>-130.79099000000002</c:v>
                </c:pt>
                <c:pt idx="24">
                  <c:v>-144.10978</c:v>
                </c:pt>
                <c:pt idx="25">
                  <c:v>-156.66313000000002</c:v>
                </c:pt>
                <c:pt idx="26">
                  <c:v>-172.58445</c:v>
                </c:pt>
                <c:pt idx="27">
                  <c:v>-185.90323999999998</c:v>
                </c:pt>
                <c:pt idx="28">
                  <c:v>-204.27399000000003</c:v>
                </c:pt>
                <c:pt idx="29">
                  <c:v>-216.82733999999999</c:v>
                </c:pt>
                <c:pt idx="30">
                  <c:v>-232.74865999999997</c:v>
                </c:pt>
                <c:pt idx="31">
                  <c:v>-244.38346999999999</c:v>
                </c:pt>
                <c:pt idx="32">
                  <c:v>-256.93680999999998</c:v>
                </c:pt>
                <c:pt idx="33">
                  <c:v>-263.51967000000002</c:v>
                </c:pt>
                <c:pt idx="34">
                  <c:v>-271.02105999999998</c:v>
                </c:pt>
                <c:pt idx="35">
                  <c:v>-281.89042000000001</c:v>
                </c:pt>
                <c:pt idx="36">
                  <c:v>-290.31035000000003</c:v>
                </c:pt>
                <c:pt idx="37">
                  <c:v>-297.04629</c:v>
                </c:pt>
                <c:pt idx="38">
                  <c:v>-306.99711000000002</c:v>
                </c:pt>
                <c:pt idx="39">
                  <c:v>-312.81452000000002</c:v>
                </c:pt>
                <c:pt idx="40">
                  <c:v>-319.55046000000004</c:v>
                </c:pt>
                <c:pt idx="41">
                  <c:v>-325.36785999999995</c:v>
                </c:pt>
                <c:pt idx="42">
                  <c:v>-332.86924999999997</c:v>
                </c:pt>
                <c:pt idx="43">
                  <c:v>-337.92120999999997</c:v>
                </c:pt>
                <c:pt idx="44">
                  <c:v>-342.97316999999998</c:v>
                </c:pt>
                <c:pt idx="45">
                  <c:v>-351.24000999999998</c:v>
                </c:pt>
                <c:pt idx="46">
                  <c:v>-355.52651000000003</c:v>
                </c:pt>
                <c:pt idx="47">
                  <c:v>-359.65993000000003</c:v>
                </c:pt>
                <c:pt idx="48">
                  <c:v>-362.10937000000001</c:v>
                </c:pt>
                <c:pt idx="49">
                  <c:v>-367.16132000000005</c:v>
                </c:pt>
                <c:pt idx="50">
                  <c:v>-370.52928999999995</c:v>
                </c:pt>
                <c:pt idx="51">
                  <c:v>-374.66270999999995</c:v>
                </c:pt>
                <c:pt idx="52">
                  <c:v>-377.11215000000004</c:v>
                </c:pt>
                <c:pt idx="53">
                  <c:v>-381.39865999999995</c:v>
                </c:pt>
                <c:pt idx="54">
                  <c:v>-387.98150999999996</c:v>
                </c:pt>
                <c:pt idx="55">
                  <c:v>-388.90004999999996</c:v>
                </c:pt>
                <c:pt idx="56">
                  <c:v>-392.26801999999998</c:v>
                </c:pt>
                <c:pt idx="57">
                  <c:v>-394.71744999999999</c:v>
                </c:pt>
                <c:pt idx="58">
                  <c:v>-398.85086999999999</c:v>
                </c:pt>
                <c:pt idx="59">
                  <c:v>-402.21884</c:v>
                </c:pt>
                <c:pt idx="60">
                  <c:v>-404.66827000000001</c:v>
                </c:pt>
                <c:pt idx="61">
                  <c:v>-409.72023000000002</c:v>
                </c:pt>
                <c:pt idx="62">
                  <c:v>-413.85365000000002</c:v>
                </c:pt>
                <c:pt idx="63">
                  <c:v>-417.22162000000003</c:v>
                </c:pt>
                <c:pt idx="64">
                  <c:v>-420.58959000000004</c:v>
                </c:pt>
                <c:pt idx="65">
                  <c:v>-424.72301000000004</c:v>
                </c:pt>
                <c:pt idx="66">
                  <c:v>-429.77497000000005</c:v>
                </c:pt>
                <c:pt idx="67">
                  <c:v>-433.90839000000005</c:v>
                </c:pt>
                <c:pt idx="68">
                  <c:v>-438.96033999999997</c:v>
                </c:pt>
                <c:pt idx="69">
                  <c:v>-445.69628999999998</c:v>
                </c:pt>
                <c:pt idx="70">
                  <c:v>-449.8297</c:v>
                </c:pt>
                <c:pt idx="71">
                  <c:v>-454.88166000000001</c:v>
                </c:pt>
                <c:pt idx="72">
                  <c:v>-459.01508000000001</c:v>
                </c:pt>
                <c:pt idx="73">
                  <c:v>-463.14850000000001</c:v>
                </c:pt>
                <c:pt idx="74">
                  <c:v>-468.20046000000002</c:v>
                </c:pt>
                <c:pt idx="75">
                  <c:v>-470.64989000000003</c:v>
                </c:pt>
                <c:pt idx="76">
                  <c:v>-474.01786000000004</c:v>
                </c:pt>
                <c:pt idx="77">
                  <c:v>-476.62037999999995</c:v>
                </c:pt>
                <c:pt idx="78">
                  <c:v>-480.75379999999996</c:v>
                </c:pt>
                <c:pt idx="79">
                  <c:v>-483.20324000000005</c:v>
                </c:pt>
                <c:pt idx="80">
                  <c:v>-486.57120999999995</c:v>
                </c:pt>
                <c:pt idx="81">
                  <c:v>-490.70462999999995</c:v>
                </c:pt>
                <c:pt idx="82">
                  <c:v>-493.30714999999998</c:v>
                </c:pt>
                <c:pt idx="83">
                  <c:v>-498.35910999999999</c:v>
                </c:pt>
                <c:pt idx="84">
                  <c:v>-502.49252999999999</c:v>
                </c:pt>
                <c:pt idx="85">
                  <c:v>-506.62594000000001</c:v>
                </c:pt>
                <c:pt idx="86">
                  <c:v>-509.07538</c:v>
                </c:pt>
                <c:pt idx="87">
                  <c:v>-514.12733000000003</c:v>
                </c:pt>
                <c:pt idx="88">
                  <c:v>-518.26075000000003</c:v>
                </c:pt>
                <c:pt idx="89">
                  <c:v>-522.54726000000005</c:v>
                </c:pt>
                <c:pt idx="90">
                  <c:v>-530.04864999999995</c:v>
                </c:pt>
                <c:pt idx="91">
                  <c:v>-536.63151000000005</c:v>
                </c:pt>
                <c:pt idx="92">
                  <c:v>-541.68345999999997</c:v>
                </c:pt>
                <c:pt idx="93">
                  <c:v>-550.86883999999998</c:v>
                </c:pt>
                <c:pt idx="94">
                  <c:v>-556.68624</c:v>
                </c:pt>
                <c:pt idx="95">
                  <c:v>-565.10617000000002</c:v>
                </c:pt>
                <c:pt idx="96">
                  <c:v>-575.05699000000004</c:v>
                </c:pt>
                <c:pt idx="97">
                  <c:v>-583.47691999999995</c:v>
                </c:pt>
                <c:pt idx="98">
                  <c:v>-586.84488999999996</c:v>
                </c:pt>
              </c:numCache>
            </c:numRef>
          </c:xVal>
          <c:yVal>
            <c:numRef>
              <c:f>'Fd 6'!$C$2:$C$107</c:f>
              <c:numCache>
                <c:formatCode>General</c:formatCode>
                <c:ptCount val="106"/>
                <c:pt idx="0">
                  <c:v>0.69008999999999998</c:v>
                </c:pt>
                <c:pt idx="1">
                  <c:v>0.68828999999999996</c:v>
                </c:pt>
                <c:pt idx="2">
                  <c:v>0.68681000000000003</c:v>
                </c:pt>
                <c:pt idx="3">
                  <c:v>0.68574000000000002</c:v>
                </c:pt>
                <c:pt idx="4">
                  <c:v>0.68459000000000003</c:v>
                </c:pt>
                <c:pt idx="5">
                  <c:v>0.68347000000000002</c:v>
                </c:pt>
                <c:pt idx="6">
                  <c:v>0.68254999999999999</c:v>
                </c:pt>
                <c:pt idx="7">
                  <c:v>0.68208000000000002</c:v>
                </c:pt>
                <c:pt idx="8">
                  <c:v>0.68179000000000001</c:v>
                </c:pt>
                <c:pt idx="9">
                  <c:v>0.68162</c:v>
                </c:pt>
                <c:pt idx="10">
                  <c:v>0.68142000000000003</c:v>
                </c:pt>
                <c:pt idx="11">
                  <c:v>0.68132000000000004</c:v>
                </c:pt>
                <c:pt idx="12">
                  <c:v>0.68140999999999996</c:v>
                </c:pt>
                <c:pt idx="13">
                  <c:v>0.68164999999999998</c:v>
                </c:pt>
                <c:pt idx="14">
                  <c:v>0.68259999999999998</c:v>
                </c:pt>
                <c:pt idx="15">
                  <c:v>0.68386999999999998</c:v>
                </c:pt>
                <c:pt idx="16">
                  <c:v>0.68586000000000003</c:v>
                </c:pt>
                <c:pt idx="17">
                  <c:v>0.68754000000000004</c:v>
                </c:pt>
                <c:pt idx="18">
                  <c:v>0.68933999999999995</c:v>
                </c:pt>
                <c:pt idx="19">
                  <c:v>0.69206000000000001</c:v>
                </c:pt>
                <c:pt idx="20">
                  <c:v>0.69437000000000004</c:v>
                </c:pt>
                <c:pt idx="21">
                  <c:v>0.69745999999999997</c:v>
                </c:pt>
                <c:pt idx="22">
                  <c:v>0.70189999999999997</c:v>
                </c:pt>
                <c:pt idx="23">
                  <c:v>0.70557999999999998</c:v>
                </c:pt>
                <c:pt idx="24">
                  <c:v>0.70965</c:v>
                </c:pt>
                <c:pt idx="25">
                  <c:v>0.71335999999999999</c:v>
                </c:pt>
                <c:pt idx="26">
                  <c:v>0.71779999999999999</c:v>
                </c:pt>
                <c:pt idx="27">
                  <c:v>0.72099999999999997</c:v>
                </c:pt>
                <c:pt idx="28">
                  <c:v>0.72531000000000001</c:v>
                </c:pt>
                <c:pt idx="29">
                  <c:v>0.72889999999999999</c:v>
                </c:pt>
                <c:pt idx="30">
                  <c:v>0.73541999999999996</c:v>
                </c:pt>
                <c:pt idx="31">
                  <c:v>0.74229999999999996</c:v>
                </c:pt>
                <c:pt idx="32">
                  <c:v>0.75219000000000003</c:v>
                </c:pt>
                <c:pt idx="33">
                  <c:v>0.75853999999999999</c:v>
                </c:pt>
                <c:pt idx="34">
                  <c:v>0.76707000000000003</c:v>
                </c:pt>
                <c:pt idx="35">
                  <c:v>0.78156999999999999</c:v>
                </c:pt>
                <c:pt idx="36">
                  <c:v>0.79464999999999997</c:v>
                </c:pt>
                <c:pt idx="37">
                  <c:v>0.80632999999999999</c:v>
                </c:pt>
                <c:pt idx="38">
                  <c:v>0.82664000000000004</c:v>
                </c:pt>
                <c:pt idx="39">
                  <c:v>0.84011000000000002</c:v>
                </c:pt>
                <c:pt idx="40">
                  <c:v>0.85794000000000004</c:v>
                </c:pt>
                <c:pt idx="41">
                  <c:v>0.87616000000000005</c:v>
                </c:pt>
                <c:pt idx="42">
                  <c:v>0.90395999999999999</c:v>
                </c:pt>
                <c:pt idx="43">
                  <c:v>0.92534000000000005</c:v>
                </c:pt>
                <c:pt idx="44">
                  <c:v>0.94935999999999998</c:v>
                </c:pt>
                <c:pt idx="45">
                  <c:v>0.99397000000000002</c:v>
                </c:pt>
                <c:pt idx="46">
                  <c:v>1.01973</c:v>
                </c:pt>
                <c:pt idx="47">
                  <c:v>1.0456399999999999</c:v>
                </c:pt>
                <c:pt idx="48">
                  <c:v>1.0613900000000001</c:v>
                </c:pt>
                <c:pt idx="49">
                  <c:v>1.09501</c:v>
                </c:pt>
                <c:pt idx="50">
                  <c:v>1.1187199999999999</c:v>
                </c:pt>
                <c:pt idx="51">
                  <c:v>1.14836</c:v>
                </c:pt>
                <c:pt idx="52">
                  <c:v>1.1668400000000001</c:v>
                </c:pt>
                <c:pt idx="53">
                  <c:v>1.20126</c:v>
                </c:pt>
                <c:pt idx="54">
                  <c:v>1.2596400000000001</c:v>
                </c:pt>
                <c:pt idx="55">
                  <c:v>1.26813</c:v>
                </c:pt>
                <c:pt idx="56">
                  <c:v>1.30162</c:v>
                </c:pt>
                <c:pt idx="57">
                  <c:v>1.3262700000000001</c:v>
                </c:pt>
                <c:pt idx="58">
                  <c:v>1.3696999999999999</c:v>
                </c:pt>
                <c:pt idx="59">
                  <c:v>1.4060600000000001</c:v>
                </c:pt>
                <c:pt idx="60">
                  <c:v>1.43258</c:v>
                </c:pt>
                <c:pt idx="61">
                  <c:v>1.4861</c:v>
                </c:pt>
                <c:pt idx="62">
                  <c:v>1.528</c:v>
                </c:pt>
                <c:pt idx="63">
                  <c:v>1.5591699999999999</c:v>
                </c:pt>
                <c:pt idx="64">
                  <c:v>1.58752</c:v>
                </c:pt>
                <c:pt idx="65">
                  <c:v>1.6191</c:v>
                </c:pt>
                <c:pt idx="66">
                  <c:v>1.6510199999999999</c:v>
                </c:pt>
                <c:pt idx="67">
                  <c:v>1.6716599999999999</c:v>
                </c:pt>
                <c:pt idx="68">
                  <c:v>1.68872</c:v>
                </c:pt>
                <c:pt idx="69">
                  <c:v>1.6957899999999999</c:v>
                </c:pt>
                <c:pt idx="70">
                  <c:v>1.6920299999999999</c:v>
                </c:pt>
                <c:pt idx="71">
                  <c:v>1.6795100000000001</c:v>
                </c:pt>
                <c:pt idx="72">
                  <c:v>1.6628799999999999</c:v>
                </c:pt>
                <c:pt idx="73">
                  <c:v>1.64134</c:v>
                </c:pt>
                <c:pt idx="74">
                  <c:v>1.6090199999999999</c:v>
                </c:pt>
                <c:pt idx="75">
                  <c:v>1.5912500000000001</c:v>
                </c:pt>
                <c:pt idx="76">
                  <c:v>1.5649200000000001</c:v>
                </c:pt>
                <c:pt idx="77">
                  <c:v>1.5444899999999999</c:v>
                </c:pt>
                <c:pt idx="78">
                  <c:v>1.51031</c:v>
                </c:pt>
                <c:pt idx="79">
                  <c:v>1.4896499999999999</c:v>
                </c:pt>
                <c:pt idx="80">
                  <c:v>1.4609300000000001</c:v>
                </c:pt>
                <c:pt idx="81">
                  <c:v>1.42706</c:v>
                </c:pt>
                <c:pt idx="82">
                  <c:v>1.4055200000000001</c:v>
                </c:pt>
                <c:pt idx="83">
                  <c:v>1.3658699999999999</c:v>
                </c:pt>
                <c:pt idx="84">
                  <c:v>1.3347800000000001</c:v>
                </c:pt>
                <c:pt idx="85">
                  <c:v>1.30477</c:v>
                </c:pt>
                <c:pt idx="86">
                  <c:v>1.2879100000000001</c:v>
                </c:pt>
                <c:pt idx="87">
                  <c:v>1.2545599999999999</c:v>
                </c:pt>
                <c:pt idx="88">
                  <c:v>1.2289600000000001</c:v>
                </c:pt>
                <c:pt idx="89">
                  <c:v>1.20424</c:v>
                </c:pt>
                <c:pt idx="90">
                  <c:v>1.1657200000000001</c:v>
                </c:pt>
                <c:pt idx="91">
                  <c:v>1.1362000000000001</c:v>
                </c:pt>
                <c:pt idx="92">
                  <c:v>1.11673</c:v>
                </c:pt>
                <c:pt idx="93">
                  <c:v>1.0843100000000001</c:v>
                </c:pt>
                <c:pt idx="94">
                  <c:v>1.0664899999999999</c:v>
                </c:pt>
                <c:pt idx="95">
                  <c:v>1.0446299999999999</c:v>
                </c:pt>
                <c:pt idx="96">
                  <c:v>1.0246900000000001</c:v>
                </c:pt>
                <c:pt idx="97">
                  <c:v>1.0126599999999999</c:v>
                </c:pt>
                <c:pt idx="98">
                  <c:v>1.0090600000000001</c:v>
                </c:pt>
              </c:numCache>
            </c:numRef>
          </c:yVal>
          <c:smooth val="1"/>
          <c:extLst>
            <c:ext xmlns:c16="http://schemas.microsoft.com/office/drawing/2014/chart" uri="{C3380CC4-5D6E-409C-BE32-E72D297353CC}">
              <c16:uniqueId val="{00000000-AD62-4BB7-803A-30083891F32D}"/>
            </c:ext>
          </c:extLst>
        </c:ser>
        <c:dLbls>
          <c:showLegendKey val="0"/>
          <c:showVal val="0"/>
          <c:showCatName val="0"/>
          <c:showSerName val="0"/>
          <c:showPercent val="0"/>
          <c:showBubbleSize val="0"/>
        </c:dLbls>
        <c:axId val="1296312319"/>
        <c:axId val="1299881679"/>
      </c:scatterChart>
      <c:valAx>
        <c:axId val="1296312319"/>
        <c:scaling>
          <c:orientation val="maxMin"/>
          <c:max val="-100"/>
          <c:min val="-650"/>
        </c:scaling>
        <c:delete val="0"/>
        <c:axPos val="b"/>
        <c:title>
          <c:tx>
            <c:rich>
              <a:bodyPr rot="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r>
                  <a:rPr lang="en-US" sz="1400" dirty="0">
                    <a:solidFill>
                      <a:schemeClr val="tx1"/>
                    </a:solidFill>
                  </a:rPr>
                  <a:t>Potential / mV vs NHE</a:t>
                </a:r>
              </a:p>
            </c:rich>
          </c:tx>
          <c:overlay val="0"/>
          <c:spPr>
            <a:noFill/>
            <a:ln>
              <a:noFill/>
            </a:ln>
            <a:effectLst/>
          </c:spPr>
          <c:txPr>
            <a:bodyPr rot="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fr-FR"/>
            </a:p>
          </c:txPr>
        </c:title>
        <c:numFmt formatCode="General" sourceLinked="1"/>
        <c:majorTickMark val="cross"/>
        <c:minorTickMark val="none"/>
        <c:tickLblPos val="nextTo"/>
        <c:spPr>
          <a:noFill/>
          <a:ln w="9525" cap="flat" cmpd="sng" algn="ctr">
            <a:solidFill>
              <a:sysClr val="windowText" lastClr="000000"/>
            </a:solidFill>
            <a:round/>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fr-FR"/>
          </a:p>
        </c:txPr>
        <c:crossAx val="1299881679"/>
        <c:crossesAt val="0.5"/>
        <c:crossBetween val="midCat"/>
      </c:valAx>
      <c:valAx>
        <c:axId val="1299881679"/>
        <c:scaling>
          <c:orientation val="minMax"/>
          <c:max val="1.8"/>
          <c:min val="0.5"/>
        </c:scaling>
        <c:delete val="0"/>
        <c:axPos val="r"/>
        <c:title>
          <c:tx>
            <c:rich>
              <a:bodyPr rot="-54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r>
                  <a:rPr lang="en-US" sz="1400" dirty="0">
                    <a:solidFill>
                      <a:schemeClr val="tx1"/>
                    </a:solidFill>
                  </a:rPr>
                  <a:t>Current / µA</a:t>
                </a:r>
              </a:p>
            </c:rich>
          </c:tx>
          <c:layout>
            <c:manualLayout>
              <c:xMode val="edge"/>
              <c:yMode val="edge"/>
              <c:x val="2.9986001749781277E-2"/>
              <c:y val="0.25291963457476935"/>
            </c:manualLayout>
          </c:layout>
          <c:overlay val="0"/>
          <c:spPr>
            <a:noFill/>
            <a:ln>
              <a:noFill/>
            </a:ln>
            <a:effectLst/>
          </c:spPr>
          <c:txPr>
            <a:bodyPr rot="-54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fr-FR"/>
            </a:p>
          </c:txPr>
        </c:title>
        <c:numFmt formatCode="General" sourceLinked="1"/>
        <c:majorTickMark val="cross"/>
        <c:minorTickMark val="none"/>
        <c:tickLblPos val="high"/>
        <c:spPr>
          <a:noFill/>
          <a:ln w="9525" cap="flat" cmpd="sng" algn="ctr">
            <a:solidFill>
              <a:schemeClr val="tx1"/>
            </a:solidFill>
            <a:round/>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fr-FR"/>
          </a:p>
        </c:txPr>
        <c:crossAx val="1296312319"/>
        <c:crossesAt val="-100"/>
        <c:crossBetween val="midCat"/>
        <c:majorUnit val="0.30000000000000004"/>
      </c:valAx>
      <c:spPr>
        <a:noFill/>
        <a:ln>
          <a:solidFill>
            <a:sysClr val="windowText" lastClr="000000"/>
          </a:solid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w="9525" cap="flat" cmpd="sng" algn="ctr">
      <a:solidFill>
        <a:schemeClr val="tx1">
          <a:lumMod val="15000"/>
          <a:lumOff val="85000"/>
        </a:schemeClr>
      </a:solidFill>
      <a:round/>
    </a:ln>
    <a:effectLst/>
  </c:spPr>
  <c:txPr>
    <a:bodyPr/>
    <a:lstStyle/>
    <a:p>
      <a:pPr>
        <a:defRPr/>
      </a:pPr>
      <a:endParaRPr lang="fr-FR"/>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scatterChart>
        <c:scatterStyle val="lineMarker"/>
        <c:varyColors val="0"/>
        <c:ser>
          <c:idx val="0"/>
          <c:order val="0"/>
          <c:tx>
            <c:strRef>
              <c:f>Feuil1!$C$2</c:f>
              <c:strCache>
                <c:ptCount val="1"/>
                <c:pt idx="0">
                  <c:v>pH</c:v>
                </c:pt>
              </c:strCache>
            </c:strRef>
          </c:tx>
          <c:spPr>
            <a:ln w="19050" cap="rnd">
              <a:solidFill>
                <a:srgbClr val="C00000"/>
              </a:solidFill>
              <a:round/>
            </a:ln>
            <a:effectLst/>
          </c:spPr>
          <c:marker>
            <c:symbol val="star"/>
            <c:size val="6"/>
            <c:spPr>
              <a:solidFill>
                <a:srgbClr val="C00000"/>
              </a:solidFill>
              <a:ln w="9525">
                <a:solidFill>
                  <a:srgbClr val="C00000"/>
                </a:solidFill>
              </a:ln>
              <a:effectLst/>
            </c:spPr>
          </c:marker>
          <c:xVal>
            <c:numRef>
              <c:f>Feuil1!$C$3:$C$10</c:f>
              <c:numCache>
                <c:formatCode>General</c:formatCode>
                <c:ptCount val="8"/>
                <c:pt idx="0">
                  <c:v>6</c:v>
                </c:pt>
                <c:pt idx="1">
                  <c:v>6.5</c:v>
                </c:pt>
                <c:pt idx="2">
                  <c:v>7</c:v>
                </c:pt>
                <c:pt idx="3">
                  <c:v>7.5</c:v>
                </c:pt>
                <c:pt idx="4">
                  <c:v>8</c:v>
                </c:pt>
                <c:pt idx="5">
                  <c:v>8.5</c:v>
                </c:pt>
                <c:pt idx="6">
                  <c:v>9</c:v>
                </c:pt>
                <c:pt idx="7">
                  <c:v>9.5</c:v>
                </c:pt>
              </c:numCache>
            </c:numRef>
          </c:xVal>
          <c:yVal>
            <c:numRef>
              <c:f>Feuil1!$E$3:$E$10</c:f>
              <c:numCache>
                <c:formatCode>General</c:formatCode>
                <c:ptCount val="8"/>
                <c:pt idx="0">
                  <c:v>12.7</c:v>
                </c:pt>
                <c:pt idx="1">
                  <c:v>15.9</c:v>
                </c:pt>
                <c:pt idx="2">
                  <c:v>22.4</c:v>
                </c:pt>
                <c:pt idx="3">
                  <c:v>43.2</c:v>
                </c:pt>
                <c:pt idx="4">
                  <c:v>64</c:v>
                </c:pt>
                <c:pt idx="5">
                  <c:v>88.5</c:v>
                </c:pt>
                <c:pt idx="6">
                  <c:v>100</c:v>
                </c:pt>
                <c:pt idx="7">
                  <c:v>84.5</c:v>
                </c:pt>
              </c:numCache>
            </c:numRef>
          </c:yVal>
          <c:smooth val="0"/>
          <c:extLst>
            <c:ext xmlns:c16="http://schemas.microsoft.com/office/drawing/2014/chart" uri="{C3380CC4-5D6E-409C-BE32-E72D297353CC}">
              <c16:uniqueId val="{00000000-C452-443A-8594-BA231240F866}"/>
            </c:ext>
          </c:extLst>
        </c:ser>
        <c:ser>
          <c:idx val="1"/>
          <c:order val="1"/>
          <c:spPr>
            <a:ln w="19050" cap="rnd">
              <a:solidFill>
                <a:srgbClr val="00B050"/>
              </a:solidFill>
              <a:round/>
            </a:ln>
            <a:effectLst/>
          </c:spPr>
          <c:marker>
            <c:symbol val="circle"/>
            <c:size val="7"/>
            <c:spPr>
              <a:solidFill>
                <a:srgbClr val="00B050"/>
              </a:solidFill>
              <a:ln w="9525">
                <a:solidFill>
                  <a:schemeClr val="accent6">
                    <a:lumMod val="75000"/>
                  </a:schemeClr>
                </a:solidFill>
              </a:ln>
              <a:effectLst/>
            </c:spPr>
          </c:marker>
          <c:xVal>
            <c:numRef>
              <c:f>Feuil1!$C$3:$C$10</c:f>
              <c:numCache>
                <c:formatCode>General</c:formatCode>
                <c:ptCount val="8"/>
                <c:pt idx="0">
                  <c:v>6</c:v>
                </c:pt>
                <c:pt idx="1">
                  <c:v>6.5</c:v>
                </c:pt>
                <c:pt idx="2">
                  <c:v>7</c:v>
                </c:pt>
                <c:pt idx="3">
                  <c:v>7.5</c:v>
                </c:pt>
                <c:pt idx="4">
                  <c:v>8</c:v>
                </c:pt>
                <c:pt idx="5">
                  <c:v>8.5</c:v>
                </c:pt>
                <c:pt idx="6">
                  <c:v>9</c:v>
                </c:pt>
                <c:pt idx="7">
                  <c:v>9.5</c:v>
                </c:pt>
              </c:numCache>
            </c:numRef>
          </c:xVal>
          <c:yVal>
            <c:numRef>
              <c:f>Feuil1!$G$3:$G$10</c:f>
              <c:numCache>
                <c:formatCode>General</c:formatCode>
                <c:ptCount val="8"/>
                <c:pt idx="0">
                  <c:v>3.4</c:v>
                </c:pt>
                <c:pt idx="1">
                  <c:v>1.2</c:v>
                </c:pt>
                <c:pt idx="2">
                  <c:v>24.3</c:v>
                </c:pt>
                <c:pt idx="3">
                  <c:v>43.1</c:v>
                </c:pt>
                <c:pt idx="4">
                  <c:v>65.599999999999994</c:v>
                </c:pt>
                <c:pt idx="5">
                  <c:v>86.3</c:v>
                </c:pt>
                <c:pt idx="6">
                  <c:v>100</c:v>
                </c:pt>
                <c:pt idx="7">
                  <c:v>92.1</c:v>
                </c:pt>
              </c:numCache>
            </c:numRef>
          </c:yVal>
          <c:smooth val="0"/>
          <c:extLst>
            <c:ext xmlns:c16="http://schemas.microsoft.com/office/drawing/2014/chart" uri="{C3380CC4-5D6E-409C-BE32-E72D297353CC}">
              <c16:uniqueId val="{00000001-C452-443A-8594-BA231240F866}"/>
            </c:ext>
          </c:extLst>
        </c:ser>
        <c:dLbls>
          <c:showLegendKey val="0"/>
          <c:showVal val="0"/>
          <c:showCatName val="0"/>
          <c:showSerName val="0"/>
          <c:showPercent val="0"/>
          <c:showBubbleSize val="0"/>
        </c:dLbls>
        <c:axId val="122273312"/>
        <c:axId val="122275392"/>
      </c:scatterChart>
      <c:valAx>
        <c:axId val="122273312"/>
        <c:scaling>
          <c:orientation val="minMax"/>
          <c:max val="9.5"/>
          <c:min val="6"/>
        </c:scaling>
        <c:delete val="0"/>
        <c:axPos val="b"/>
        <c:title>
          <c:tx>
            <c:rich>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fr-FR" sz="1400" b="1" dirty="0">
                    <a:solidFill>
                      <a:sysClr val="windowText" lastClr="000000"/>
                    </a:solidFill>
                  </a:rPr>
                  <a:t>pH</a:t>
                </a:r>
              </a:p>
            </c:rich>
          </c:tx>
          <c:layout>
            <c:manualLayout>
              <c:xMode val="edge"/>
              <c:yMode val="edge"/>
              <c:x val="0.52611570428696408"/>
              <c:y val="0.86584681769147787"/>
            </c:manualLayout>
          </c:layout>
          <c:overlay val="0"/>
          <c:spPr>
            <a:noFill/>
            <a:ln>
              <a:noFill/>
            </a:ln>
            <a:effectLst/>
          </c:spPr>
          <c:txPr>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fr-FR"/>
            </a:p>
          </c:txPr>
        </c:title>
        <c:numFmt formatCode="General" sourceLinked="0"/>
        <c:majorTickMark val="out"/>
        <c:minorTickMark val="none"/>
        <c:tickLblPos val="nextTo"/>
        <c:spPr>
          <a:noFill/>
          <a:ln w="9525" cap="flat" cmpd="sng" algn="ctr">
            <a:solidFill>
              <a:schemeClr val="tx1"/>
            </a:solidFill>
            <a:round/>
          </a:ln>
          <a:effectLst/>
        </c:spPr>
        <c:txPr>
          <a:bodyPr rot="-60000000" spcFirstLastPara="1" vertOverflow="ellipsis" vert="horz" wrap="square" anchor="ctr" anchorCtr="1"/>
          <a:lstStyle/>
          <a:p>
            <a:pPr>
              <a:defRPr sz="1200" b="0" i="0" u="none" strike="noStrike" kern="1200" baseline="0">
                <a:solidFill>
                  <a:sysClr val="windowText" lastClr="000000"/>
                </a:solidFill>
                <a:latin typeface="+mn-lt"/>
                <a:ea typeface="+mn-ea"/>
                <a:cs typeface="+mn-cs"/>
              </a:defRPr>
            </a:pPr>
            <a:endParaRPr lang="fr-FR"/>
          </a:p>
        </c:txPr>
        <c:crossAx val="122275392"/>
        <c:crosses val="autoZero"/>
        <c:crossBetween val="midCat"/>
        <c:majorUnit val="0.5"/>
      </c:valAx>
      <c:valAx>
        <c:axId val="122275392"/>
        <c:scaling>
          <c:orientation val="minMax"/>
          <c:max val="110"/>
          <c:min val="0"/>
        </c:scaling>
        <c:delete val="0"/>
        <c:axPos val="l"/>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fr-FR" sz="1400" b="1" dirty="0" err="1">
                    <a:solidFill>
                      <a:sysClr val="windowText" lastClr="000000"/>
                    </a:solidFill>
                  </a:rPr>
                  <a:t>Specific</a:t>
                </a:r>
                <a:r>
                  <a:rPr lang="fr-FR" sz="1400" b="1" dirty="0">
                    <a:solidFill>
                      <a:sysClr val="windowText" lastClr="000000"/>
                    </a:solidFill>
                  </a:rPr>
                  <a:t> </a:t>
                </a:r>
                <a:r>
                  <a:rPr lang="fr-FR" sz="1400" b="1" dirty="0" err="1">
                    <a:solidFill>
                      <a:sysClr val="windowText" lastClr="000000"/>
                    </a:solidFill>
                  </a:rPr>
                  <a:t>acitivy</a:t>
                </a:r>
                <a:r>
                  <a:rPr lang="fr-FR" sz="1400" b="1" dirty="0">
                    <a:solidFill>
                      <a:sysClr val="windowText" lastClr="000000"/>
                    </a:solidFill>
                  </a:rPr>
                  <a:t> (%)</a:t>
                </a:r>
              </a:p>
            </c:rich>
          </c:tx>
          <c:layout>
            <c:manualLayout>
              <c:xMode val="edge"/>
              <c:yMode val="edge"/>
              <c:x val="2.9427409044075203E-2"/>
              <c:y val="0.1331003470294454"/>
            </c:manualLayout>
          </c:layout>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fr-FR"/>
            </a:p>
          </c:txPr>
        </c:title>
        <c:numFmt formatCode="General" sourceLinked="1"/>
        <c:majorTickMark val="out"/>
        <c:minorTickMark val="none"/>
        <c:tickLblPos val="nextTo"/>
        <c:spPr>
          <a:noFill/>
          <a:ln w="9525" cap="flat" cmpd="sng" algn="ctr">
            <a:solidFill>
              <a:schemeClr val="tx1"/>
            </a:solidFill>
            <a:round/>
          </a:ln>
          <a:effectLst/>
        </c:spPr>
        <c:txPr>
          <a:bodyPr rot="-60000000" spcFirstLastPara="1" vertOverflow="ellipsis" vert="horz" wrap="square" anchor="ctr" anchorCtr="1"/>
          <a:lstStyle/>
          <a:p>
            <a:pPr>
              <a:defRPr sz="1200" b="0" i="0" u="none" strike="noStrike" kern="1200" baseline="0">
                <a:solidFill>
                  <a:schemeClr val="tx1"/>
                </a:solidFill>
                <a:latin typeface="+mn-lt"/>
                <a:ea typeface="+mn-ea"/>
                <a:cs typeface="+mn-cs"/>
              </a:defRPr>
            </a:pPr>
            <a:endParaRPr lang="fr-FR"/>
          </a:p>
        </c:txPr>
        <c:crossAx val="122273312"/>
        <c:crosses val="autoZero"/>
        <c:crossBetween val="midCat"/>
      </c:valAx>
      <c:spPr>
        <a:noFill/>
        <a:ln>
          <a:noFill/>
        </a:ln>
        <a:effectLst/>
      </c:spPr>
    </c:plotArea>
    <c:plotVisOnly val="1"/>
    <c:dispBlanksAs val="gap"/>
    <c:showDLblsOverMax val="0"/>
  </c:chart>
  <c:spPr>
    <a:noFill/>
    <a:ln>
      <a:solidFill>
        <a:schemeClr val="tx1"/>
      </a:solidFill>
    </a:ln>
    <a:effectLst/>
  </c:spPr>
  <c:txPr>
    <a:bodyPr/>
    <a:lstStyle/>
    <a:p>
      <a:pPr>
        <a:defRPr/>
      </a:pPr>
      <a:endParaRPr lang="fr-FR"/>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9538124362895004"/>
          <c:y val="6.7215084956485704E-2"/>
          <c:w val="0.76552191641182465"/>
          <c:h val="0.70573767094902606"/>
        </c:manualLayout>
      </c:layout>
      <c:scatterChart>
        <c:scatterStyle val="smoothMarker"/>
        <c:varyColors val="0"/>
        <c:ser>
          <c:idx val="0"/>
          <c:order val="0"/>
          <c:tx>
            <c:v>T°</c:v>
          </c:tx>
          <c:spPr>
            <a:ln w="19050" cap="rnd">
              <a:solidFill>
                <a:srgbClr val="C00000"/>
              </a:solidFill>
              <a:round/>
            </a:ln>
            <a:effectLst/>
          </c:spPr>
          <c:marker>
            <c:symbol val="square"/>
            <c:size val="7"/>
            <c:spPr>
              <a:solidFill>
                <a:srgbClr val="C00000"/>
              </a:solidFill>
              <a:ln w="9525">
                <a:solidFill>
                  <a:srgbClr val="C00000"/>
                </a:solidFill>
              </a:ln>
              <a:effectLst/>
            </c:spPr>
          </c:marker>
          <c:xVal>
            <c:numRef>
              <c:f>Feuil1!$I$3:$I$10</c:f>
              <c:numCache>
                <c:formatCode>General</c:formatCode>
                <c:ptCount val="8"/>
                <c:pt idx="0">
                  <c:v>20</c:v>
                </c:pt>
                <c:pt idx="1">
                  <c:v>30</c:v>
                </c:pt>
                <c:pt idx="2">
                  <c:v>40</c:v>
                </c:pt>
                <c:pt idx="3">
                  <c:v>50</c:v>
                </c:pt>
                <c:pt idx="4">
                  <c:v>60</c:v>
                </c:pt>
                <c:pt idx="5">
                  <c:v>70</c:v>
                </c:pt>
                <c:pt idx="6">
                  <c:v>80</c:v>
                </c:pt>
                <c:pt idx="7">
                  <c:v>85</c:v>
                </c:pt>
              </c:numCache>
            </c:numRef>
          </c:xVal>
          <c:yVal>
            <c:numRef>
              <c:f>Feuil1!$K$3:$K$10</c:f>
              <c:numCache>
                <c:formatCode>General</c:formatCode>
                <c:ptCount val="8"/>
                <c:pt idx="0">
                  <c:v>0</c:v>
                </c:pt>
                <c:pt idx="1">
                  <c:v>0</c:v>
                </c:pt>
                <c:pt idx="2">
                  <c:v>2.8</c:v>
                </c:pt>
                <c:pt idx="3">
                  <c:v>9.5</c:v>
                </c:pt>
                <c:pt idx="4">
                  <c:v>20.8</c:v>
                </c:pt>
                <c:pt idx="5">
                  <c:v>37.299999999999997</c:v>
                </c:pt>
                <c:pt idx="6">
                  <c:v>96.3</c:v>
                </c:pt>
                <c:pt idx="7">
                  <c:v>100</c:v>
                </c:pt>
              </c:numCache>
            </c:numRef>
          </c:yVal>
          <c:smooth val="1"/>
          <c:extLst>
            <c:ext xmlns:c16="http://schemas.microsoft.com/office/drawing/2014/chart" uri="{C3380CC4-5D6E-409C-BE32-E72D297353CC}">
              <c16:uniqueId val="{00000000-9D56-4427-8A4A-E031284FC552}"/>
            </c:ext>
          </c:extLst>
        </c:ser>
        <c:ser>
          <c:idx val="1"/>
          <c:order val="1"/>
          <c:tx>
            <c:v>T°</c:v>
          </c:tx>
          <c:spPr>
            <a:ln w="19050" cap="rnd">
              <a:solidFill>
                <a:srgbClr val="00B050"/>
              </a:solidFill>
              <a:round/>
            </a:ln>
            <a:effectLst/>
          </c:spPr>
          <c:marker>
            <c:symbol val="circle"/>
            <c:size val="7"/>
            <c:spPr>
              <a:solidFill>
                <a:srgbClr val="00B050"/>
              </a:solidFill>
              <a:ln w="9525">
                <a:solidFill>
                  <a:srgbClr val="00B050"/>
                </a:solidFill>
              </a:ln>
              <a:effectLst/>
            </c:spPr>
          </c:marker>
          <c:xVal>
            <c:numRef>
              <c:f>Feuil1!$I$3:$I$10</c:f>
              <c:numCache>
                <c:formatCode>General</c:formatCode>
                <c:ptCount val="8"/>
                <c:pt idx="0">
                  <c:v>20</c:v>
                </c:pt>
                <c:pt idx="1">
                  <c:v>30</c:v>
                </c:pt>
                <c:pt idx="2">
                  <c:v>40</c:v>
                </c:pt>
                <c:pt idx="3">
                  <c:v>50</c:v>
                </c:pt>
                <c:pt idx="4">
                  <c:v>60</c:v>
                </c:pt>
                <c:pt idx="5">
                  <c:v>70</c:v>
                </c:pt>
                <c:pt idx="6">
                  <c:v>80</c:v>
                </c:pt>
                <c:pt idx="7">
                  <c:v>85</c:v>
                </c:pt>
              </c:numCache>
            </c:numRef>
          </c:xVal>
          <c:yVal>
            <c:numRef>
              <c:f>Feuil1!$M$3:$M$10</c:f>
              <c:numCache>
                <c:formatCode>General</c:formatCode>
                <c:ptCount val="8"/>
                <c:pt idx="0">
                  <c:v>0</c:v>
                </c:pt>
                <c:pt idx="1">
                  <c:v>0.78</c:v>
                </c:pt>
                <c:pt idx="2">
                  <c:v>3.3</c:v>
                </c:pt>
                <c:pt idx="3">
                  <c:v>9.3000000000000007</c:v>
                </c:pt>
                <c:pt idx="4">
                  <c:v>23.1</c:v>
                </c:pt>
                <c:pt idx="5">
                  <c:v>43</c:v>
                </c:pt>
                <c:pt idx="6">
                  <c:v>93.5</c:v>
                </c:pt>
                <c:pt idx="7">
                  <c:v>100</c:v>
                </c:pt>
              </c:numCache>
            </c:numRef>
          </c:yVal>
          <c:smooth val="1"/>
          <c:extLst>
            <c:ext xmlns:c16="http://schemas.microsoft.com/office/drawing/2014/chart" uri="{C3380CC4-5D6E-409C-BE32-E72D297353CC}">
              <c16:uniqueId val="{00000001-9D56-4427-8A4A-E031284FC552}"/>
            </c:ext>
          </c:extLst>
        </c:ser>
        <c:dLbls>
          <c:showLegendKey val="0"/>
          <c:showVal val="0"/>
          <c:showCatName val="0"/>
          <c:showSerName val="0"/>
          <c:showPercent val="0"/>
          <c:showBubbleSize val="0"/>
        </c:dLbls>
        <c:axId val="1512300223"/>
        <c:axId val="1512295647"/>
      </c:scatterChart>
      <c:valAx>
        <c:axId val="1512300223"/>
        <c:scaling>
          <c:orientation val="minMax"/>
          <c:max val="85"/>
          <c:min val="20"/>
        </c:scaling>
        <c:delete val="0"/>
        <c:axPos val="b"/>
        <c:title>
          <c:tx>
            <c:rich>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fr-FR" sz="1400" b="1">
                    <a:solidFill>
                      <a:sysClr val="windowText" lastClr="000000"/>
                    </a:solidFill>
                  </a:rPr>
                  <a:t>Temperature (°C)</a:t>
                </a:r>
              </a:p>
            </c:rich>
          </c:tx>
          <c:overlay val="0"/>
          <c:spPr>
            <a:noFill/>
            <a:ln>
              <a:noFill/>
            </a:ln>
            <a:effectLst/>
          </c:spPr>
          <c:txPr>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fr-FR"/>
            </a:p>
          </c:txPr>
        </c:title>
        <c:numFmt formatCode="General" sourceLinked="1"/>
        <c:majorTickMark val="out"/>
        <c:minorTickMark val="none"/>
        <c:tickLblPos val="nextTo"/>
        <c:spPr>
          <a:noFill/>
          <a:ln w="9525" cap="flat" cmpd="sng" algn="ctr">
            <a:solidFill>
              <a:schemeClr val="tx1"/>
            </a:solidFill>
            <a:round/>
          </a:ln>
          <a:effectLst/>
        </c:spPr>
        <c:txPr>
          <a:bodyPr rot="-60000000" spcFirstLastPara="1" vertOverflow="ellipsis" vert="horz" wrap="square" anchor="ctr" anchorCtr="1"/>
          <a:lstStyle/>
          <a:p>
            <a:pPr>
              <a:defRPr sz="1200" b="0" i="0" u="none" strike="noStrike" kern="1200" baseline="0">
                <a:solidFill>
                  <a:sysClr val="windowText" lastClr="000000"/>
                </a:solidFill>
                <a:latin typeface="+mn-lt"/>
                <a:ea typeface="+mn-ea"/>
                <a:cs typeface="+mn-cs"/>
              </a:defRPr>
            </a:pPr>
            <a:endParaRPr lang="fr-FR"/>
          </a:p>
        </c:txPr>
        <c:crossAx val="1512295647"/>
        <c:crosses val="autoZero"/>
        <c:crossBetween val="midCat"/>
        <c:majorUnit val="10"/>
      </c:valAx>
      <c:valAx>
        <c:axId val="1512295647"/>
        <c:scaling>
          <c:orientation val="minMax"/>
          <c:max val="110"/>
          <c:min val="0"/>
        </c:scaling>
        <c:delete val="0"/>
        <c:axPos val="l"/>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fr-FR" sz="1400" b="1">
                    <a:solidFill>
                      <a:sysClr val="windowText" lastClr="000000"/>
                    </a:solidFill>
                  </a:rPr>
                  <a:t>Specific activity (%)</a:t>
                </a:r>
              </a:p>
            </c:rich>
          </c:tx>
          <c:layout>
            <c:manualLayout>
              <c:xMode val="edge"/>
              <c:yMode val="edge"/>
              <c:x val="2.9128440366972479E-2"/>
              <c:y val="0.16632434640522878"/>
            </c:manualLayout>
          </c:layout>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fr-FR"/>
            </a:p>
          </c:txPr>
        </c:title>
        <c:numFmt formatCode="General" sourceLinked="1"/>
        <c:majorTickMark val="out"/>
        <c:minorTickMark val="none"/>
        <c:tickLblPos val="nextTo"/>
        <c:spPr>
          <a:noFill/>
          <a:ln w="9525" cap="flat" cmpd="sng" algn="ctr">
            <a:solidFill>
              <a:schemeClr val="tx1"/>
            </a:solidFill>
            <a:round/>
          </a:ln>
          <a:effectLst/>
        </c:spPr>
        <c:txPr>
          <a:bodyPr rot="-60000000" spcFirstLastPara="1" vertOverflow="ellipsis" vert="horz" wrap="square" anchor="ctr" anchorCtr="1"/>
          <a:lstStyle/>
          <a:p>
            <a:pPr>
              <a:defRPr sz="1200" b="0" i="0" u="none" strike="noStrike" kern="1200" baseline="0">
                <a:solidFill>
                  <a:sysClr val="windowText" lastClr="000000"/>
                </a:solidFill>
                <a:latin typeface="+mn-lt"/>
                <a:ea typeface="+mn-ea"/>
                <a:cs typeface="+mn-cs"/>
              </a:defRPr>
            </a:pPr>
            <a:endParaRPr lang="fr-FR"/>
          </a:p>
        </c:txPr>
        <c:crossAx val="1512300223"/>
        <c:crosses val="autoZero"/>
        <c:crossBetween val="midCat"/>
        <c:majorUnit val="20"/>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solidFill>
        <a:schemeClr val="tx1"/>
      </a:solidFill>
    </a:ln>
    <a:effectLst/>
  </c:spPr>
  <c:txPr>
    <a:bodyPr/>
    <a:lstStyle/>
    <a:p>
      <a:pPr>
        <a:defRPr/>
      </a:pPr>
      <a:endParaRPr lang="fr-FR"/>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D9642BA-312E-4F55-BB65-5374060FED15}"/>
              </a:ext>
            </a:extLst>
          </p:cNvPr>
          <p:cNvSpPr>
            <a:spLocks noGrp="1"/>
          </p:cNvSpPr>
          <p:nvPr>
            <p:ph type="ctrTitle"/>
          </p:nvPr>
        </p:nvSpPr>
        <p:spPr>
          <a:xfrm>
            <a:off x="1524000" y="1122363"/>
            <a:ext cx="9144000" cy="2387600"/>
          </a:xfrm>
        </p:spPr>
        <p:txBody>
          <a:bodyPr anchor="b"/>
          <a:lstStyle>
            <a:lvl1pPr algn="ctr">
              <a:defRPr sz="6000"/>
            </a:lvl1pPr>
          </a:lstStyle>
          <a:p>
            <a:r>
              <a:rPr lang="fr-FR"/>
              <a:t>Modifiez le style du titre</a:t>
            </a:r>
          </a:p>
        </p:txBody>
      </p:sp>
      <p:sp>
        <p:nvSpPr>
          <p:cNvPr id="3" name="Sous-titre 2">
            <a:extLst>
              <a:ext uri="{FF2B5EF4-FFF2-40B4-BE49-F238E27FC236}">
                <a16:creationId xmlns:a16="http://schemas.microsoft.com/office/drawing/2014/main" id="{8B28518B-8D42-4DB1-8B6D-12F60F4F3C6A}"/>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Modifiez le style des sous-titres du masque</a:t>
            </a:r>
          </a:p>
        </p:txBody>
      </p:sp>
      <p:sp>
        <p:nvSpPr>
          <p:cNvPr id="4" name="Espace réservé de la date 3">
            <a:extLst>
              <a:ext uri="{FF2B5EF4-FFF2-40B4-BE49-F238E27FC236}">
                <a16:creationId xmlns:a16="http://schemas.microsoft.com/office/drawing/2014/main" id="{34776AF0-8518-4021-B538-4FAB28A59AD3}"/>
              </a:ext>
            </a:extLst>
          </p:cNvPr>
          <p:cNvSpPr>
            <a:spLocks noGrp="1"/>
          </p:cNvSpPr>
          <p:nvPr>
            <p:ph type="dt" sz="half" idx="10"/>
          </p:nvPr>
        </p:nvSpPr>
        <p:spPr/>
        <p:txBody>
          <a:bodyPr/>
          <a:lstStyle/>
          <a:p>
            <a:fld id="{2715CFBD-3B3D-4508-88F3-0E20D53307D0}" type="datetimeFigureOut">
              <a:rPr lang="fr-FR" smtClean="0"/>
              <a:pPr/>
              <a:t>24/02/2023</a:t>
            </a:fld>
            <a:endParaRPr lang="fr-FR"/>
          </a:p>
        </p:txBody>
      </p:sp>
      <p:sp>
        <p:nvSpPr>
          <p:cNvPr id="5" name="Espace réservé du pied de page 4">
            <a:extLst>
              <a:ext uri="{FF2B5EF4-FFF2-40B4-BE49-F238E27FC236}">
                <a16:creationId xmlns:a16="http://schemas.microsoft.com/office/drawing/2014/main" id="{C7F4036C-558E-4C8F-AE84-8D9DD5DB78EA}"/>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ABCC17F3-FC80-45B5-9B18-15808FE4EE6D}"/>
              </a:ext>
            </a:extLst>
          </p:cNvPr>
          <p:cNvSpPr>
            <a:spLocks noGrp="1"/>
          </p:cNvSpPr>
          <p:nvPr>
            <p:ph type="sldNum" sz="quarter" idx="12"/>
          </p:nvPr>
        </p:nvSpPr>
        <p:spPr/>
        <p:txBody>
          <a:bodyPr/>
          <a:lstStyle/>
          <a:p>
            <a:fld id="{4B3982EB-BC17-4071-A68F-29280350BA46}" type="slidenum">
              <a:rPr lang="fr-FR" smtClean="0"/>
              <a:pPr/>
              <a:t>‹N°›</a:t>
            </a:fld>
            <a:endParaRPr lang="fr-FR"/>
          </a:p>
        </p:txBody>
      </p:sp>
    </p:spTree>
    <p:extLst>
      <p:ext uri="{BB962C8B-B14F-4D97-AF65-F5344CB8AC3E}">
        <p14:creationId xmlns:p14="http://schemas.microsoft.com/office/powerpoint/2010/main" val="221485277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C7F1EF29-F598-473A-917A-2FE4E7CF575B}"/>
              </a:ext>
            </a:extLst>
          </p:cNvPr>
          <p:cNvSpPr>
            <a:spLocks noGrp="1"/>
          </p:cNvSpPr>
          <p:nvPr>
            <p:ph type="title"/>
          </p:nvPr>
        </p:nvSpPr>
        <p:spPr/>
        <p:txBody>
          <a:bodyPr/>
          <a:lstStyle/>
          <a:p>
            <a:r>
              <a:rPr lang="fr-FR"/>
              <a:t>Modifiez le style du titre</a:t>
            </a:r>
          </a:p>
        </p:txBody>
      </p:sp>
      <p:sp>
        <p:nvSpPr>
          <p:cNvPr id="3" name="Espace réservé du texte vertical 2">
            <a:extLst>
              <a:ext uri="{FF2B5EF4-FFF2-40B4-BE49-F238E27FC236}">
                <a16:creationId xmlns:a16="http://schemas.microsoft.com/office/drawing/2014/main" id="{0C3D8E45-67FB-4E8D-9668-09C9B2F267A7}"/>
              </a:ext>
            </a:extLst>
          </p:cNvPr>
          <p:cNvSpPr>
            <a:spLocks noGrp="1"/>
          </p:cNvSpPr>
          <p:nvPr>
            <p:ph type="body" orient="vert" idx="1"/>
          </p:nvPr>
        </p:nvSpPr>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B58AECB9-16A9-490F-BAAB-B502D735D987}"/>
              </a:ext>
            </a:extLst>
          </p:cNvPr>
          <p:cNvSpPr>
            <a:spLocks noGrp="1"/>
          </p:cNvSpPr>
          <p:nvPr>
            <p:ph type="dt" sz="half" idx="10"/>
          </p:nvPr>
        </p:nvSpPr>
        <p:spPr/>
        <p:txBody>
          <a:bodyPr/>
          <a:lstStyle/>
          <a:p>
            <a:fld id="{2715CFBD-3B3D-4508-88F3-0E20D53307D0}" type="datetimeFigureOut">
              <a:rPr lang="fr-FR" smtClean="0"/>
              <a:pPr/>
              <a:t>24/02/2023</a:t>
            </a:fld>
            <a:endParaRPr lang="fr-FR"/>
          </a:p>
        </p:txBody>
      </p:sp>
      <p:sp>
        <p:nvSpPr>
          <p:cNvPr id="5" name="Espace réservé du pied de page 4">
            <a:extLst>
              <a:ext uri="{FF2B5EF4-FFF2-40B4-BE49-F238E27FC236}">
                <a16:creationId xmlns:a16="http://schemas.microsoft.com/office/drawing/2014/main" id="{EC3FF9B7-F63B-4FBA-A68B-E03C642C81B8}"/>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A90569DD-880D-4597-95DD-D31297AE72CF}"/>
              </a:ext>
            </a:extLst>
          </p:cNvPr>
          <p:cNvSpPr>
            <a:spLocks noGrp="1"/>
          </p:cNvSpPr>
          <p:nvPr>
            <p:ph type="sldNum" sz="quarter" idx="12"/>
          </p:nvPr>
        </p:nvSpPr>
        <p:spPr/>
        <p:txBody>
          <a:bodyPr/>
          <a:lstStyle/>
          <a:p>
            <a:fld id="{4B3982EB-BC17-4071-A68F-29280350BA46}" type="slidenum">
              <a:rPr lang="fr-FR" smtClean="0"/>
              <a:pPr/>
              <a:t>‹N°›</a:t>
            </a:fld>
            <a:endParaRPr lang="fr-FR"/>
          </a:p>
        </p:txBody>
      </p:sp>
    </p:spTree>
    <p:extLst>
      <p:ext uri="{BB962C8B-B14F-4D97-AF65-F5344CB8AC3E}">
        <p14:creationId xmlns:p14="http://schemas.microsoft.com/office/powerpoint/2010/main" val="420823465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a:extLst>
              <a:ext uri="{FF2B5EF4-FFF2-40B4-BE49-F238E27FC236}">
                <a16:creationId xmlns:a16="http://schemas.microsoft.com/office/drawing/2014/main" id="{17ED756E-DE21-4B75-BB88-43938839BD6E}"/>
              </a:ext>
            </a:extLst>
          </p:cNvPr>
          <p:cNvSpPr>
            <a:spLocks noGrp="1"/>
          </p:cNvSpPr>
          <p:nvPr>
            <p:ph type="title" orient="vert"/>
          </p:nvPr>
        </p:nvSpPr>
        <p:spPr>
          <a:xfrm>
            <a:off x="8724900" y="365125"/>
            <a:ext cx="2628900" cy="5811838"/>
          </a:xfrm>
        </p:spPr>
        <p:txBody>
          <a:bodyPr vert="eaVert"/>
          <a:lstStyle/>
          <a:p>
            <a:r>
              <a:rPr lang="fr-FR"/>
              <a:t>Modifiez le style du titre</a:t>
            </a:r>
          </a:p>
        </p:txBody>
      </p:sp>
      <p:sp>
        <p:nvSpPr>
          <p:cNvPr id="3" name="Espace réservé du texte vertical 2">
            <a:extLst>
              <a:ext uri="{FF2B5EF4-FFF2-40B4-BE49-F238E27FC236}">
                <a16:creationId xmlns:a16="http://schemas.microsoft.com/office/drawing/2014/main" id="{ED9A432B-5F49-4A69-97CE-9EB4F0030D13}"/>
              </a:ext>
            </a:extLst>
          </p:cNvPr>
          <p:cNvSpPr>
            <a:spLocks noGrp="1"/>
          </p:cNvSpPr>
          <p:nvPr>
            <p:ph type="body" orient="vert" idx="1"/>
          </p:nvPr>
        </p:nvSpPr>
        <p:spPr>
          <a:xfrm>
            <a:off x="838200" y="365125"/>
            <a:ext cx="7734300" cy="5811838"/>
          </a:xfrm>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F51D804B-A59B-4A83-A73C-ADB0A338C027}"/>
              </a:ext>
            </a:extLst>
          </p:cNvPr>
          <p:cNvSpPr>
            <a:spLocks noGrp="1"/>
          </p:cNvSpPr>
          <p:nvPr>
            <p:ph type="dt" sz="half" idx="10"/>
          </p:nvPr>
        </p:nvSpPr>
        <p:spPr/>
        <p:txBody>
          <a:bodyPr/>
          <a:lstStyle/>
          <a:p>
            <a:fld id="{2715CFBD-3B3D-4508-88F3-0E20D53307D0}" type="datetimeFigureOut">
              <a:rPr lang="fr-FR" smtClean="0"/>
              <a:pPr/>
              <a:t>24/02/2023</a:t>
            </a:fld>
            <a:endParaRPr lang="fr-FR"/>
          </a:p>
        </p:txBody>
      </p:sp>
      <p:sp>
        <p:nvSpPr>
          <p:cNvPr id="5" name="Espace réservé du pied de page 4">
            <a:extLst>
              <a:ext uri="{FF2B5EF4-FFF2-40B4-BE49-F238E27FC236}">
                <a16:creationId xmlns:a16="http://schemas.microsoft.com/office/drawing/2014/main" id="{D5985CD7-3C49-44F7-A7C9-B74FB67A4F4C}"/>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89BC2A0C-DE57-4CC4-B635-904C8D701A6F}"/>
              </a:ext>
            </a:extLst>
          </p:cNvPr>
          <p:cNvSpPr>
            <a:spLocks noGrp="1"/>
          </p:cNvSpPr>
          <p:nvPr>
            <p:ph type="sldNum" sz="quarter" idx="12"/>
          </p:nvPr>
        </p:nvSpPr>
        <p:spPr/>
        <p:txBody>
          <a:bodyPr/>
          <a:lstStyle/>
          <a:p>
            <a:fld id="{4B3982EB-BC17-4071-A68F-29280350BA46}" type="slidenum">
              <a:rPr lang="fr-FR" smtClean="0"/>
              <a:pPr/>
              <a:t>‹N°›</a:t>
            </a:fld>
            <a:endParaRPr lang="fr-FR"/>
          </a:p>
        </p:txBody>
      </p:sp>
    </p:spTree>
    <p:extLst>
      <p:ext uri="{BB962C8B-B14F-4D97-AF65-F5344CB8AC3E}">
        <p14:creationId xmlns:p14="http://schemas.microsoft.com/office/powerpoint/2010/main" val="153960511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1524000" y="1122363"/>
            <a:ext cx="9144000" cy="2387600"/>
          </a:xfrm>
        </p:spPr>
        <p:txBody>
          <a:bodyPr anchor="b"/>
          <a:lstStyle>
            <a:lvl1pPr algn="ctr">
              <a:defRPr sz="6000"/>
            </a:lvl1pPr>
          </a:lstStyle>
          <a:p>
            <a:r>
              <a:rPr lang="fr-FR"/>
              <a:t>Modifiez le style du titre</a:t>
            </a:r>
          </a:p>
        </p:txBody>
      </p:sp>
      <p:sp>
        <p:nvSpPr>
          <p:cNvPr id="3" name="Sous-titr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Modifier le style des sous-titres du masque</a:t>
            </a:r>
          </a:p>
        </p:txBody>
      </p:sp>
      <p:sp>
        <p:nvSpPr>
          <p:cNvPr id="4" name="Espace réservé de la date 3"/>
          <p:cNvSpPr>
            <a:spLocks noGrp="1"/>
          </p:cNvSpPr>
          <p:nvPr>
            <p:ph type="dt" sz="half" idx="10"/>
          </p:nvPr>
        </p:nvSpPr>
        <p:spPr/>
        <p:txBody>
          <a:bodyPr/>
          <a:lstStyle/>
          <a:p>
            <a:fld id="{38D0EEF6-5FC6-401E-ADF4-7AE1AFD32B0B}" type="datetimeFigureOut">
              <a:rPr lang="fr-FR" smtClean="0"/>
              <a:t>24/02/2023</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6B893FAD-E3FF-46F7-A015-932783A5254F}" type="slidenum">
              <a:rPr lang="fr-FR" smtClean="0"/>
              <a:t>‹N°›</a:t>
            </a:fld>
            <a:endParaRPr lang="fr-FR"/>
          </a:p>
        </p:txBody>
      </p:sp>
    </p:spTree>
    <p:extLst>
      <p:ext uri="{BB962C8B-B14F-4D97-AF65-F5344CB8AC3E}">
        <p14:creationId xmlns:p14="http://schemas.microsoft.com/office/powerpoint/2010/main" val="110933850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idx="1"/>
          </p:nvPr>
        </p:nvSpPr>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38D0EEF6-5FC6-401E-ADF4-7AE1AFD32B0B}" type="datetimeFigureOut">
              <a:rPr lang="fr-FR" smtClean="0"/>
              <a:t>24/02/2023</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6B893FAD-E3FF-46F7-A015-932783A5254F}" type="slidenum">
              <a:rPr lang="fr-FR" smtClean="0"/>
              <a:t>‹N°›</a:t>
            </a:fld>
            <a:endParaRPr lang="fr-FR"/>
          </a:p>
        </p:txBody>
      </p:sp>
    </p:spTree>
    <p:extLst>
      <p:ext uri="{BB962C8B-B14F-4D97-AF65-F5344CB8AC3E}">
        <p14:creationId xmlns:p14="http://schemas.microsoft.com/office/powerpoint/2010/main" val="287214693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831850" y="1709738"/>
            <a:ext cx="10515600" cy="2852737"/>
          </a:xfrm>
        </p:spPr>
        <p:txBody>
          <a:bodyPr anchor="b"/>
          <a:lstStyle>
            <a:lvl1pPr>
              <a:defRPr sz="6000"/>
            </a:lvl1pPr>
          </a:lstStyle>
          <a:p>
            <a:r>
              <a:rPr lang="fr-FR"/>
              <a:t>Modifiez le style du titre</a:t>
            </a:r>
          </a:p>
        </p:txBody>
      </p:sp>
      <p:sp>
        <p:nvSpPr>
          <p:cNvPr id="3" name="Espace réservé du texte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Modifier les styles du texte du masque</a:t>
            </a:r>
          </a:p>
        </p:txBody>
      </p:sp>
      <p:sp>
        <p:nvSpPr>
          <p:cNvPr id="4" name="Espace réservé de la date 3"/>
          <p:cNvSpPr>
            <a:spLocks noGrp="1"/>
          </p:cNvSpPr>
          <p:nvPr>
            <p:ph type="dt" sz="half" idx="10"/>
          </p:nvPr>
        </p:nvSpPr>
        <p:spPr/>
        <p:txBody>
          <a:bodyPr/>
          <a:lstStyle/>
          <a:p>
            <a:fld id="{38D0EEF6-5FC6-401E-ADF4-7AE1AFD32B0B}" type="datetimeFigureOut">
              <a:rPr lang="fr-FR" smtClean="0"/>
              <a:t>24/02/2023</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6B893FAD-E3FF-46F7-A015-932783A5254F}" type="slidenum">
              <a:rPr lang="fr-FR" smtClean="0"/>
              <a:t>‹N°›</a:t>
            </a:fld>
            <a:endParaRPr lang="fr-FR"/>
          </a:p>
        </p:txBody>
      </p:sp>
    </p:spTree>
    <p:extLst>
      <p:ext uri="{BB962C8B-B14F-4D97-AF65-F5344CB8AC3E}">
        <p14:creationId xmlns:p14="http://schemas.microsoft.com/office/powerpoint/2010/main" val="230211847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sz="half" idx="1"/>
          </p:nvPr>
        </p:nvSpPr>
        <p:spPr>
          <a:xfrm>
            <a:off x="838200" y="1825625"/>
            <a:ext cx="5181600" cy="4351338"/>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p:cNvSpPr>
            <a:spLocks noGrp="1"/>
          </p:cNvSpPr>
          <p:nvPr>
            <p:ph sz="half" idx="2"/>
          </p:nvPr>
        </p:nvSpPr>
        <p:spPr>
          <a:xfrm>
            <a:off x="6172200" y="1825625"/>
            <a:ext cx="5181600" cy="4351338"/>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4"/>
          <p:cNvSpPr>
            <a:spLocks noGrp="1"/>
          </p:cNvSpPr>
          <p:nvPr>
            <p:ph type="dt" sz="half" idx="10"/>
          </p:nvPr>
        </p:nvSpPr>
        <p:spPr/>
        <p:txBody>
          <a:bodyPr/>
          <a:lstStyle/>
          <a:p>
            <a:fld id="{38D0EEF6-5FC6-401E-ADF4-7AE1AFD32B0B}" type="datetimeFigureOut">
              <a:rPr lang="fr-FR" smtClean="0"/>
              <a:t>24/02/2023</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6B893FAD-E3FF-46F7-A015-932783A5254F}" type="slidenum">
              <a:rPr lang="fr-FR" smtClean="0"/>
              <a:t>‹N°›</a:t>
            </a:fld>
            <a:endParaRPr lang="fr-FR"/>
          </a:p>
        </p:txBody>
      </p:sp>
    </p:spTree>
    <p:extLst>
      <p:ext uri="{BB962C8B-B14F-4D97-AF65-F5344CB8AC3E}">
        <p14:creationId xmlns:p14="http://schemas.microsoft.com/office/powerpoint/2010/main" val="78607263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839788" y="365125"/>
            <a:ext cx="10515600" cy="1325563"/>
          </a:xfrm>
        </p:spPr>
        <p:txBody>
          <a:bodyPr/>
          <a:lstStyle/>
          <a:p>
            <a:r>
              <a:rPr lang="fr-FR"/>
              <a:t>Modifiez le style du titre</a:t>
            </a:r>
          </a:p>
        </p:txBody>
      </p:sp>
      <p:sp>
        <p:nvSpPr>
          <p:cNvPr id="3" name="Espace réservé du texte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4" name="Espace réservé du contenu 3"/>
          <p:cNvSpPr>
            <a:spLocks noGrp="1"/>
          </p:cNvSpPr>
          <p:nvPr>
            <p:ph sz="half" idx="2"/>
          </p:nvPr>
        </p:nvSpPr>
        <p:spPr>
          <a:xfrm>
            <a:off x="839788" y="2505075"/>
            <a:ext cx="5157787" cy="3684588"/>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6" name="Espace réservé du contenu 5"/>
          <p:cNvSpPr>
            <a:spLocks noGrp="1"/>
          </p:cNvSpPr>
          <p:nvPr>
            <p:ph sz="quarter" idx="4"/>
          </p:nvPr>
        </p:nvSpPr>
        <p:spPr>
          <a:xfrm>
            <a:off x="6172200" y="2505075"/>
            <a:ext cx="5183188" cy="3684588"/>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e la date 6"/>
          <p:cNvSpPr>
            <a:spLocks noGrp="1"/>
          </p:cNvSpPr>
          <p:nvPr>
            <p:ph type="dt" sz="half" idx="10"/>
          </p:nvPr>
        </p:nvSpPr>
        <p:spPr/>
        <p:txBody>
          <a:bodyPr/>
          <a:lstStyle/>
          <a:p>
            <a:fld id="{38D0EEF6-5FC6-401E-ADF4-7AE1AFD32B0B}" type="datetimeFigureOut">
              <a:rPr lang="fr-FR" smtClean="0"/>
              <a:t>24/02/2023</a:t>
            </a:fld>
            <a:endParaRPr lang="fr-FR"/>
          </a:p>
        </p:txBody>
      </p:sp>
      <p:sp>
        <p:nvSpPr>
          <p:cNvPr id="8" name="Espace réservé du pied de page 7"/>
          <p:cNvSpPr>
            <a:spLocks noGrp="1"/>
          </p:cNvSpPr>
          <p:nvPr>
            <p:ph type="ftr" sz="quarter" idx="11"/>
          </p:nvPr>
        </p:nvSpPr>
        <p:spPr/>
        <p:txBody>
          <a:bodyPr/>
          <a:lstStyle/>
          <a:p>
            <a:endParaRPr lang="fr-FR"/>
          </a:p>
        </p:txBody>
      </p:sp>
      <p:sp>
        <p:nvSpPr>
          <p:cNvPr id="9" name="Espace réservé du numéro de diapositive 8"/>
          <p:cNvSpPr>
            <a:spLocks noGrp="1"/>
          </p:cNvSpPr>
          <p:nvPr>
            <p:ph type="sldNum" sz="quarter" idx="12"/>
          </p:nvPr>
        </p:nvSpPr>
        <p:spPr/>
        <p:txBody>
          <a:bodyPr/>
          <a:lstStyle/>
          <a:p>
            <a:fld id="{6B893FAD-E3FF-46F7-A015-932783A5254F}" type="slidenum">
              <a:rPr lang="fr-FR" smtClean="0"/>
              <a:t>‹N°›</a:t>
            </a:fld>
            <a:endParaRPr lang="fr-FR"/>
          </a:p>
        </p:txBody>
      </p:sp>
    </p:spTree>
    <p:extLst>
      <p:ext uri="{BB962C8B-B14F-4D97-AF65-F5344CB8AC3E}">
        <p14:creationId xmlns:p14="http://schemas.microsoft.com/office/powerpoint/2010/main" val="293444976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e la date 2"/>
          <p:cNvSpPr>
            <a:spLocks noGrp="1"/>
          </p:cNvSpPr>
          <p:nvPr>
            <p:ph type="dt" sz="half" idx="10"/>
          </p:nvPr>
        </p:nvSpPr>
        <p:spPr/>
        <p:txBody>
          <a:bodyPr/>
          <a:lstStyle/>
          <a:p>
            <a:fld id="{38D0EEF6-5FC6-401E-ADF4-7AE1AFD32B0B}" type="datetimeFigureOut">
              <a:rPr lang="fr-FR" smtClean="0"/>
              <a:t>24/02/2023</a:t>
            </a:fld>
            <a:endParaRPr lang="fr-FR"/>
          </a:p>
        </p:txBody>
      </p:sp>
      <p:sp>
        <p:nvSpPr>
          <p:cNvPr id="4" name="Espace réservé du pied de page 3"/>
          <p:cNvSpPr>
            <a:spLocks noGrp="1"/>
          </p:cNvSpPr>
          <p:nvPr>
            <p:ph type="ftr" sz="quarter" idx="11"/>
          </p:nvPr>
        </p:nvSpPr>
        <p:spPr/>
        <p:txBody>
          <a:bodyPr/>
          <a:lstStyle/>
          <a:p>
            <a:endParaRPr lang="fr-FR"/>
          </a:p>
        </p:txBody>
      </p:sp>
      <p:sp>
        <p:nvSpPr>
          <p:cNvPr id="5" name="Espace réservé du numéro de diapositive 4"/>
          <p:cNvSpPr>
            <a:spLocks noGrp="1"/>
          </p:cNvSpPr>
          <p:nvPr>
            <p:ph type="sldNum" sz="quarter" idx="12"/>
          </p:nvPr>
        </p:nvSpPr>
        <p:spPr/>
        <p:txBody>
          <a:bodyPr/>
          <a:lstStyle/>
          <a:p>
            <a:fld id="{6B893FAD-E3FF-46F7-A015-932783A5254F}" type="slidenum">
              <a:rPr lang="fr-FR" smtClean="0"/>
              <a:t>‹N°›</a:t>
            </a:fld>
            <a:endParaRPr lang="fr-FR"/>
          </a:p>
        </p:txBody>
      </p:sp>
    </p:spTree>
    <p:extLst>
      <p:ext uri="{BB962C8B-B14F-4D97-AF65-F5344CB8AC3E}">
        <p14:creationId xmlns:p14="http://schemas.microsoft.com/office/powerpoint/2010/main" val="227479336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38D0EEF6-5FC6-401E-ADF4-7AE1AFD32B0B}" type="datetimeFigureOut">
              <a:rPr lang="fr-FR" smtClean="0"/>
              <a:t>24/02/2023</a:t>
            </a:fld>
            <a:endParaRPr lang="fr-FR"/>
          </a:p>
        </p:txBody>
      </p:sp>
      <p:sp>
        <p:nvSpPr>
          <p:cNvPr id="3" name="Espace réservé du pied de page 2"/>
          <p:cNvSpPr>
            <a:spLocks noGrp="1"/>
          </p:cNvSpPr>
          <p:nvPr>
            <p:ph type="ftr" sz="quarter" idx="11"/>
          </p:nvPr>
        </p:nvSpPr>
        <p:spPr/>
        <p:txBody>
          <a:bodyPr/>
          <a:lstStyle/>
          <a:p>
            <a:endParaRPr lang="fr-FR"/>
          </a:p>
        </p:txBody>
      </p:sp>
      <p:sp>
        <p:nvSpPr>
          <p:cNvPr id="4" name="Espace réservé du numéro de diapositive 3"/>
          <p:cNvSpPr>
            <a:spLocks noGrp="1"/>
          </p:cNvSpPr>
          <p:nvPr>
            <p:ph type="sldNum" sz="quarter" idx="12"/>
          </p:nvPr>
        </p:nvSpPr>
        <p:spPr/>
        <p:txBody>
          <a:bodyPr/>
          <a:lstStyle/>
          <a:p>
            <a:fld id="{6B893FAD-E3FF-46F7-A015-932783A5254F}" type="slidenum">
              <a:rPr lang="fr-FR" smtClean="0"/>
              <a:t>‹N°›</a:t>
            </a:fld>
            <a:endParaRPr lang="fr-FR"/>
          </a:p>
        </p:txBody>
      </p:sp>
    </p:spTree>
    <p:extLst>
      <p:ext uri="{BB962C8B-B14F-4D97-AF65-F5344CB8AC3E}">
        <p14:creationId xmlns:p14="http://schemas.microsoft.com/office/powerpoint/2010/main" val="309329273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839788" y="457200"/>
            <a:ext cx="3932237" cy="1600200"/>
          </a:xfrm>
        </p:spPr>
        <p:txBody>
          <a:bodyPr anchor="b"/>
          <a:lstStyle>
            <a:lvl1pPr>
              <a:defRPr sz="3200"/>
            </a:lvl1pPr>
          </a:lstStyle>
          <a:p>
            <a:r>
              <a:rPr lang="fr-FR"/>
              <a:t>Modifiez le style du titre</a:t>
            </a:r>
          </a:p>
        </p:txBody>
      </p:sp>
      <p:sp>
        <p:nvSpPr>
          <p:cNvPr id="3" name="Espace réservé du contenu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Modifier les styles du texte du masque</a:t>
            </a:r>
          </a:p>
        </p:txBody>
      </p:sp>
      <p:sp>
        <p:nvSpPr>
          <p:cNvPr id="5" name="Espace réservé de la date 4"/>
          <p:cNvSpPr>
            <a:spLocks noGrp="1"/>
          </p:cNvSpPr>
          <p:nvPr>
            <p:ph type="dt" sz="half" idx="10"/>
          </p:nvPr>
        </p:nvSpPr>
        <p:spPr/>
        <p:txBody>
          <a:bodyPr/>
          <a:lstStyle/>
          <a:p>
            <a:fld id="{38D0EEF6-5FC6-401E-ADF4-7AE1AFD32B0B}" type="datetimeFigureOut">
              <a:rPr lang="fr-FR" smtClean="0"/>
              <a:t>24/02/2023</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6B893FAD-E3FF-46F7-A015-932783A5254F}" type="slidenum">
              <a:rPr lang="fr-FR" smtClean="0"/>
              <a:t>‹N°›</a:t>
            </a:fld>
            <a:endParaRPr lang="fr-FR"/>
          </a:p>
        </p:txBody>
      </p:sp>
    </p:spTree>
    <p:extLst>
      <p:ext uri="{BB962C8B-B14F-4D97-AF65-F5344CB8AC3E}">
        <p14:creationId xmlns:p14="http://schemas.microsoft.com/office/powerpoint/2010/main" val="91917057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6686181E-EF21-4F41-B913-BDD0D10E7983}"/>
              </a:ext>
            </a:extLst>
          </p:cNvPr>
          <p:cNvSpPr>
            <a:spLocks noGrp="1"/>
          </p:cNvSpPr>
          <p:nvPr>
            <p:ph type="title"/>
          </p:nvPr>
        </p:nvSpPr>
        <p:spPr/>
        <p:txBody>
          <a:bodyPr/>
          <a:lstStyle/>
          <a:p>
            <a:r>
              <a:rPr lang="fr-FR"/>
              <a:t>Modifiez le style du titre</a:t>
            </a:r>
          </a:p>
        </p:txBody>
      </p:sp>
      <p:sp>
        <p:nvSpPr>
          <p:cNvPr id="3" name="Espace réservé du contenu 2">
            <a:extLst>
              <a:ext uri="{FF2B5EF4-FFF2-40B4-BE49-F238E27FC236}">
                <a16:creationId xmlns:a16="http://schemas.microsoft.com/office/drawing/2014/main" id="{79B64873-3D7C-4B44-A1DC-821085D85C43}"/>
              </a:ext>
            </a:extLst>
          </p:cNvPr>
          <p:cNvSpPr>
            <a:spLocks noGrp="1"/>
          </p:cNvSpPr>
          <p:nvPr>
            <p:ph idx="1"/>
          </p:nvPr>
        </p:nvSpPr>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90F68A7A-B4B0-47FD-855E-3F988A1E8BAD}"/>
              </a:ext>
            </a:extLst>
          </p:cNvPr>
          <p:cNvSpPr>
            <a:spLocks noGrp="1"/>
          </p:cNvSpPr>
          <p:nvPr>
            <p:ph type="dt" sz="half" idx="10"/>
          </p:nvPr>
        </p:nvSpPr>
        <p:spPr/>
        <p:txBody>
          <a:bodyPr/>
          <a:lstStyle/>
          <a:p>
            <a:fld id="{2715CFBD-3B3D-4508-88F3-0E20D53307D0}" type="datetimeFigureOut">
              <a:rPr lang="fr-FR" smtClean="0"/>
              <a:pPr/>
              <a:t>24/02/2023</a:t>
            </a:fld>
            <a:endParaRPr lang="fr-FR"/>
          </a:p>
        </p:txBody>
      </p:sp>
      <p:sp>
        <p:nvSpPr>
          <p:cNvPr id="5" name="Espace réservé du pied de page 4">
            <a:extLst>
              <a:ext uri="{FF2B5EF4-FFF2-40B4-BE49-F238E27FC236}">
                <a16:creationId xmlns:a16="http://schemas.microsoft.com/office/drawing/2014/main" id="{C950EB2E-25C8-4EB6-8EC4-4B87A67B29CC}"/>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98CE733D-FA28-41E5-B72E-5C59FEE985CA}"/>
              </a:ext>
            </a:extLst>
          </p:cNvPr>
          <p:cNvSpPr>
            <a:spLocks noGrp="1"/>
          </p:cNvSpPr>
          <p:nvPr>
            <p:ph type="sldNum" sz="quarter" idx="12"/>
          </p:nvPr>
        </p:nvSpPr>
        <p:spPr/>
        <p:txBody>
          <a:bodyPr/>
          <a:lstStyle/>
          <a:p>
            <a:fld id="{4B3982EB-BC17-4071-A68F-29280350BA46}" type="slidenum">
              <a:rPr lang="fr-FR" smtClean="0"/>
              <a:pPr/>
              <a:t>‹N°›</a:t>
            </a:fld>
            <a:endParaRPr lang="fr-FR"/>
          </a:p>
        </p:txBody>
      </p:sp>
    </p:spTree>
    <p:extLst>
      <p:ext uri="{BB962C8B-B14F-4D97-AF65-F5344CB8AC3E}">
        <p14:creationId xmlns:p14="http://schemas.microsoft.com/office/powerpoint/2010/main" val="335825775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839788" y="457200"/>
            <a:ext cx="3932237" cy="1600200"/>
          </a:xfrm>
        </p:spPr>
        <p:txBody>
          <a:bodyPr anchor="b"/>
          <a:lstStyle>
            <a:lvl1pPr>
              <a:defRPr sz="3200"/>
            </a:lvl1pPr>
          </a:lstStyle>
          <a:p>
            <a:r>
              <a:rPr lang="fr-FR"/>
              <a:t>Modifiez le style du titre</a:t>
            </a:r>
          </a:p>
        </p:txBody>
      </p:sp>
      <p:sp>
        <p:nvSpPr>
          <p:cNvPr id="3" name="Espace réservé pour une image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Modifier les styles du texte du masque</a:t>
            </a:r>
          </a:p>
        </p:txBody>
      </p:sp>
      <p:sp>
        <p:nvSpPr>
          <p:cNvPr id="5" name="Espace réservé de la date 4"/>
          <p:cNvSpPr>
            <a:spLocks noGrp="1"/>
          </p:cNvSpPr>
          <p:nvPr>
            <p:ph type="dt" sz="half" idx="10"/>
          </p:nvPr>
        </p:nvSpPr>
        <p:spPr/>
        <p:txBody>
          <a:bodyPr/>
          <a:lstStyle/>
          <a:p>
            <a:fld id="{38D0EEF6-5FC6-401E-ADF4-7AE1AFD32B0B}" type="datetimeFigureOut">
              <a:rPr lang="fr-FR" smtClean="0"/>
              <a:t>24/02/2023</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6B893FAD-E3FF-46F7-A015-932783A5254F}" type="slidenum">
              <a:rPr lang="fr-FR" smtClean="0"/>
              <a:t>‹N°›</a:t>
            </a:fld>
            <a:endParaRPr lang="fr-FR"/>
          </a:p>
        </p:txBody>
      </p:sp>
    </p:spTree>
    <p:extLst>
      <p:ext uri="{BB962C8B-B14F-4D97-AF65-F5344CB8AC3E}">
        <p14:creationId xmlns:p14="http://schemas.microsoft.com/office/powerpoint/2010/main" val="329747043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texte vertical 2"/>
          <p:cNvSpPr>
            <a:spLocks noGrp="1"/>
          </p:cNvSpPr>
          <p:nvPr>
            <p:ph type="body" orient="vert" idx="1"/>
          </p:nvPr>
        </p:nvSpPr>
        <p:spPr/>
        <p:txBody>
          <a:bodyPr vert="eaVe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38D0EEF6-5FC6-401E-ADF4-7AE1AFD32B0B}" type="datetimeFigureOut">
              <a:rPr lang="fr-FR" smtClean="0"/>
              <a:t>24/02/2023</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6B893FAD-E3FF-46F7-A015-932783A5254F}" type="slidenum">
              <a:rPr lang="fr-FR" smtClean="0"/>
              <a:t>‹N°›</a:t>
            </a:fld>
            <a:endParaRPr lang="fr-FR"/>
          </a:p>
        </p:txBody>
      </p:sp>
    </p:spTree>
    <p:extLst>
      <p:ext uri="{BB962C8B-B14F-4D97-AF65-F5344CB8AC3E}">
        <p14:creationId xmlns:p14="http://schemas.microsoft.com/office/powerpoint/2010/main" val="329516759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8724900" y="365125"/>
            <a:ext cx="2628900" cy="5811838"/>
          </a:xfrm>
        </p:spPr>
        <p:txBody>
          <a:bodyPr vert="eaVert"/>
          <a:lstStyle/>
          <a:p>
            <a:r>
              <a:rPr lang="fr-FR"/>
              <a:t>Modifiez le style du titre</a:t>
            </a:r>
          </a:p>
        </p:txBody>
      </p:sp>
      <p:sp>
        <p:nvSpPr>
          <p:cNvPr id="3" name="Espace réservé du texte vertical 2"/>
          <p:cNvSpPr>
            <a:spLocks noGrp="1"/>
          </p:cNvSpPr>
          <p:nvPr>
            <p:ph type="body" orient="vert" idx="1"/>
          </p:nvPr>
        </p:nvSpPr>
        <p:spPr>
          <a:xfrm>
            <a:off x="838200" y="365125"/>
            <a:ext cx="7734300" cy="5811838"/>
          </a:xfrm>
        </p:spPr>
        <p:txBody>
          <a:bodyPr vert="eaVe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38D0EEF6-5FC6-401E-ADF4-7AE1AFD32B0B}" type="datetimeFigureOut">
              <a:rPr lang="fr-FR" smtClean="0"/>
              <a:t>24/02/2023</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6B893FAD-E3FF-46F7-A015-932783A5254F}" type="slidenum">
              <a:rPr lang="fr-FR" smtClean="0"/>
              <a:t>‹N°›</a:t>
            </a:fld>
            <a:endParaRPr lang="fr-FR"/>
          </a:p>
        </p:txBody>
      </p:sp>
    </p:spTree>
    <p:extLst>
      <p:ext uri="{BB962C8B-B14F-4D97-AF65-F5344CB8AC3E}">
        <p14:creationId xmlns:p14="http://schemas.microsoft.com/office/powerpoint/2010/main" val="194807676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1122363"/>
            <a:ext cx="10363200" cy="2387600"/>
          </a:xfrm>
        </p:spPr>
        <p:txBody>
          <a:bodyPr anchor="b"/>
          <a:lstStyle>
            <a:lvl1pPr algn="ctr">
              <a:defRPr sz="6000"/>
            </a:lvl1pPr>
          </a:lstStyle>
          <a:p>
            <a:r>
              <a:rPr lang="fr-FR"/>
              <a:t>Modifiez le style du titre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Modifiez le style des sous-titres du masque</a:t>
            </a:r>
            <a:endParaRPr lang="en-US" dirty="0"/>
          </a:p>
        </p:txBody>
      </p:sp>
      <p:sp>
        <p:nvSpPr>
          <p:cNvPr id="4" name="Date Placeholder 3"/>
          <p:cNvSpPr>
            <a:spLocks noGrp="1"/>
          </p:cNvSpPr>
          <p:nvPr>
            <p:ph type="dt" sz="half" idx="10"/>
          </p:nvPr>
        </p:nvSpPr>
        <p:spPr/>
        <p:txBody>
          <a:bodyPr/>
          <a:lstStyle/>
          <a:p>
            <a:fld id="{A90F6816-87BF-4628-9E98-5045E5BB5149}" type="datetimeFigureOut">
              <a:rPr lang="fr-FR" smtClean="0"/>
              <a:t>24/02/2023</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8CB3FB92-F5C8-47B2-8800-51FE140D17B8}" type="slidenum">
              <a:rPr lang="fr-FR" smtClean="0"/>
              <a:t>‹N°›</a:t>
            </a:fld>
            <a:endParaRPr lang="fr-FR"/>
          </a:p>
        </p:txBody>
      </p:sp>
    </p:spTree>
    <p:extLst>
      <p:ext uri="{BB962C8B-B14F-4D97-AF65-F5344CB8AC3E}">
        <p14:creationId xmlns:p14="http://schemas.microsoft.com/office/powerpoint/2010/main" val="344724383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Content Placeholder 2"/>
          <p:cNvSpPr>
            <a:spLocks noGrp="1"/>
          </p:cNvSpPr>
          <p:nvPr>
            <p:ph idx="1"/>
          </p:nvPr>
        </p:nvSpPr>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fld id="{A90F6816-87BF-4628-9E98-5045E5BB5149}" type="datetimeFigureOut">
              <a:rPr lang="fr-FR" smtClean="0"/>
              <a:t>24/02/2023</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8CB3FB92-F5C8-47B2-8800-51FE140D17B8}" type="slidenum">
              <a:rPr lang="fr-FR" smtClean="0"/>
              <a:t>‹N°›</a:t>
            </a:fld>
            <a:endParaRPr lang="fr-FR"/>
          </a:p>
        </p:txBody>
      </p:sp>
    </p:spTree>
    <p:extLst>
      <p:ext uri="{BB962C8B-B14F-4D97-AF65-F5344CB8AC3E}">
        <p14:creationId xmlns:p14="http://schemas.microsoft.com/office/powerpoint/2010/main" val="1243617178"/>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le 1"/>
          <p:cNvSpPr>
            <a:spLocks noGrp="1"/>
          </p:cNvSpPr>
          <p:nvPr>
            <p:ph type="title"/>
          </p:nvPr>
        </p:nvSpPr>
        <p:spPr>
          <a:xfrm>
            <a:off x="831851" y="1709740"/>
            <a:ext cx="10515600" cy="2852737"/>
          </a:xfrm>
        </p:spPr>
        <p:txBody>
          <a:bodyPr anchor="b"/>
          <a:lstStyle>
            <a:lvl1pPr>
              <a:defRPr sz="6000"/>
            </a:lvl1pPr>
          </a:lstStyle>
          <a:p>
            <a:r>
              <a:rPr lang="fr-FR"/>
              <a:t>Modifiez le style du titre</a:t>
            </a:r>
            <a:endParaRPr lang="en-US" dirty="0"/>
          </a:p>
        </p:txBody>
      </p:sp>
      <p:sp>
        <p:nvSpPr>
          <p:cNvPr id="3" name="Text Placeholder 2"/>
          <p:cNvSpPr>
            <a:spLocks noGrp="1"/>
          </p:cNvSpPr>
          <p:nvPr>
            <p:ph type="body" idx="1"/>
          </p:nvPr>
        </p:nvSpPr>
        <p:spPr>
          <a:xfrm>
            <a:off x="831851" y="4589465"/>
            <a:ext cx="105156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Modifier les styles du texte du masque</a:t>
            </a:r>
          </a:p>
        </p:txBody>
      </p:sp>
      <p:sp>
        <p:nvSpPr>
          <p:cNvPr id="4" name="Date Placeholder 3"/>
          <p:cNvSpPr>
            <a:spLocks noGrp="1"/>
          </p:cNvSpPr>
          <p:nvPr>
            <p:ph type="dt" sz="half" idx="10"/>
          </p:nvPr>
        </p:nvSpPr>
        <p:spPr/>
        <p:txBody>
          <a:bodyPr/>
          <a:lstStyle/>
          <a:p>
            <a:fld id="{A90F6816-87BF-4628-9E98-5045E5BB5149}" type="datetimeFigureOut">
              <a:rPr lang="fr-FR" smtClean="0"/>
              <a:t>24/02/2023</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8CB3FB92-F5C8-47B2-8800-51FE140D17B8}" type="slidenum">
              <a:rPr lang="fr-FR" smtClean="0"/>
              <a:t>‹N°›</a:t>
            </a:fld>
            <a:endParaRPr lang="fr-FR"/>
          </a:p>
        </p:txBody>
      </p:sp>
    </p:spTree>
    <p:extLst>
      <p:ext uri="{BB962C8B-B14F-4D97-AF65-F5344CB8AC3E}">
        <p14:creationId xmlns:p14="http://schemas.microsoft.com/office/powerpoint/2010/main" val="523454922"/>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5" name="Date Placeholder 4"/>
          <p:cNvSpPr>
            <a:spLocks noGrp="1"/>
          </p:cNvSpPr>
          <p:nvPr>
            <p:ph type="dt" sz="half" idx="10"/>
          </p:nvPr>
        </p:nvSpPr>
        <p:spPr/>
        <p:txBody>
          <a:bodyPr/>
          <a:lstStyle/>
          <a:p>
            <a:fld id="{A90F6816-87BF-4628-9E98-5045E5BB5149}" type="datetimeFigureOut">
              <a:rPr lang="fr-FR" smtClean="0"/>
              <a:t>24/02/2023</a:t>
            </a:fld>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8CB3FB92-F5C8-47B2-8800-51FE140D17B8}" type="slidenum">
              <a:rPr lang="fr-FR" smtClean="0"/>
              <a:t>‹N°›</a:t>
            </a:fld>
            <a:endParaRPr lang="fr-FR"/>
          </a:p>
        </p:txBody>
      </p:sp>
    </p:spTree>
    <p:extLst>
      <p:ext uri="{BB962C8B-B14F-4D97-AF65-F5344CB8AC3E}">
        <p14:creationId xmlns:p14="http://schemas.microsoft.com/office/powerpoint/2010/main" val="322968141"/>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7"/>
            <a:ext cx="10515600" cy="1325563"/>
          </a:xfrm>
        </p:spPr>
        <p:txBody>
          <a:bodyPr/>
          <a:lstStyle/>
          <a:p>
            <a:r>
              <a:rPr lang="fr-FR"/>
              <a:t>Modifiez le style du titre</a:t>
            </a:r>
            <a:endParaRPr lang="en-US" dirty="0"/>
          </a:p>
        </p:txBody>
      </p:sp>
      <p:sp>
        <p:nvSpPr>
          <p:cNvPr id="3" name="Text Placeholder 2"/>
          <p:cNvSpPr>
            <a:spLocks noGrp="1"/>
          </p:cNvSpPr>
          <p:nvPr>
            <p:ph type="body" idx="1"/>
          </p:nvPr>
        </p:nvSpPr>
        <p:spPr>
          <a:xfrm>
            <a:off x="839789"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4" name="Content Placeholder 3"/>
          <p:cNvSpPr>
            <a:spLocks noGrp="1"/>
          </p:cNvSpPr>
          <p:nvPr>
            <p:ph sz="half" idx="2"/>
          </p:nvPr>
        </p:nvSpPr>
        <p:spPr>
          <a:xfrm>
            <a:off x="839789" y="2505075"/>
            <a:ext cx="5157787" cy="3684588"/>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5" name="Text Placeholder 4"/>
          <p:cNvSpPr>
            <a:spLocks noGrp="1"/>
          </p:cNvSpPr>
          <p:nvPr>
            <p:ph type="body" sz="quarter" idx="3"/>
          </p:nvPr>
        </p:nvSpPr>
        <p:spPr>
          <a:xfrm>
            <a:off x="6172201"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6" name="Content Placeholder 5"/>
          <p:cNvSpPr>
            <a:spLocks noGrp="1"/>
          </p:cNvSpPr>
          <p:nvPr>
            <p:ph sz="quarter" idx="4"/>
          </p:nvPr>
        </p:nvSpPr>
        <p:spPr>
          <a:xfrm>
            <a:off x="6172201" y="2505075"/>
            <a:ext cx="5183188" cy="3684588"/>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7" name="Date Placeholder 6"/>
          <p:cNvSpPr>
            <a:spLocks noGrp="1"/>
          </p:cNvSpPr>
          <p:nvPr>
            <p:ph type="dt" sz="half" idx="10"/>
          </p:nvPr>
        </p:nvSpPr>
        <p:spPr/>
        <p:txBody>
          <a:bodyPr/>
          <a:lstStyle/>
          <a:p>
            <a:fld id="{A90F6816-87BF-4628-9E98-5045E5BB5149}" type="datetimeFigureOut">
              <a:rPr lang="fr-FR" smtClean="0"/>
              <a:t>24/02/2023</a:t>
            </a:fld>
            <a:endParaRPr lang="fr-FR"/>
          </a:p>
        </p:txBody>
      </p:sp>
      <p:sp>
        <p:nvSpPr>
          <p:cNvPr id="8" name="Footer Placeholder 7"/>
          <p:cNvSpPr>
            <a:spLocks noGrp="1"/>
          </p:cNvSpPr>
          <p:nvPr>
            <p:ph type="ftr" sz="quarter" idx="11"/>
          </p:nvPr>
        </p:nvSpPr>
        <p:spPr/>
        <p:txBody>
          <a:bodyPr/>
          <a:lstStyle/>
          <a:p>
            <a:endParaRPr lang="fr-FR"/>
          </a:p>
        </p:txBody>
      </p:sp>
      <p:sp>
        <p:nvSpPr>
          <p:cNvPr id="9" name="Slide Number Placeholder 8"/>
          <p:cNvSpPr>
            <a:spLocks noGrp="1"/>
          </p:cNvSpPr>
          <p:nvPr>
            <p:ph type="sldNum" sz="quarter" idx="12"/>
          </p:nvPr>
        </p:nvSpPr>
        <p:spPr/>
        <p:txBody>
          <a:bodyPr/>
          <a:lstStyle/>
          <a:p>
            <a:fld id="{8CB3FB92-F5C8-47B2-8800-51FE140D17B8}" type="slidenum">
              <a:rPr lang="fr-FR" smtClean="0"/>
              <a:t>‹N°›</a:t>
            </a:fld>
            <a:endParaRPr lang="fr-FR"/>
          </a:p>
        </p:txBody>
      </p:sp>
    </p:spTree>
    <p:extLst>
      <p:ext uri="{BB962C8B-B14F-4D97-AF65-F5344CB8AC3E}">
        <p14:creationId xmlns:p14="http://schemas.microsoft.com/office/powerpoint/2010/main" val="472101021"/>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Date Placeholder 2"/>
          <p:cNvSpPr>
            <a:spLocks noGrp="1"/>
          </p:cNvSpPr>
          <p:nvPr>
            <p:ph type="dt" sz="half" idx="10"/>
          </p:nvPr>
        </p:nvSpPr>
        <p:spPr/>
        <p:txBody>
          <a:bodyPr/>
          <a:lstStyle/>
          <a:p>
            <a:fld id="{A90F6816-87BF-4628-9E98-5045E5BB5149}" type="datetimeFigureOut">
              <a:rPr lang="fr-FR" smtClean="0"/>
              <a:t>24/02/2023</a:t>
            </a:fld>
            <a:endParaRPr lang="fr-FR"/>
          </a:p>
        </p:txBody>
      </p:sp>
      <p:sp>
        <p:nvSpPr>
          <p:cNvPr id="4" name="Footer Placeholder 3"/>
          <p:cNvSpPr>
            <a:spLocks noGrp="1"/>
          </p:cNvSpPr>
          <p:nvPr>
            <p:ph type="ftr" sz="quarter" idx="11"/>
          </p:nvPr>
        </p:nvSpPr>
        <p:spPr/>
        <p:txBody>
          <a:bodyPr/>
          <a:lstStyle/>
          <a:p>
            <a:endParaRPr lang="fr-FR"/>
          </a:p>
        </p:txBody>
      </p:sp>
      <p:sp>
        <p:nvSpPr>
          <p:cNvPr id="5" name="Slide Number Placeholder 4"/>
          <p:cNvSpPr>
            <a:spLocks noGrp="1"/>
          </p:cNvSpPr>
          <p:nvPr>
            <p:ph type="sldNum" sz="quarter" idx="12"/>
          </p:nvPr>
        </p:nvSpPr>
        <p:spPr/>
        <p:txBody>
          <a:bodyPr/>
          <a:lstStyle/>
          <a:p>
            <a:fld id="{8CB3FB92-F5C8-47B2-8800-51FE140D17B8}" type="slidenum">
              <a:rPr lang="fr-FR" smtClean="0"/>
              <a:t>‹N°›</a:t>
            </a:fld>
            <a:endParaRPr lang="fr-FR"/>
          </a:p>
        </p:txBody>
      </p:sp>
    </p:spTree>
    <p:extLst>
      <p:ext uri="{BB962C8B-B14F-4D97-AF65-F5344CB8AC3E}">
        <p14:creationId xmlns:p14="http://schemas.microsoft.com/office/powerpoint/2010/main" val="1414958218"/>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90F6816-87BF-4628-9E98-5045E5BB5149}" type="datetimeFigureOut">
              <a:rPr lang="fr-FR" smtClean="0"/>
              <a:t>24/02/2023</a:t>
            </a:fld>
            <a:endParaRPr lang="fr-FR"/>
          </a:p>
        </p:txBody>
      </p:sp>
      <p:sp>
        <p:nvSpPr>
          <p:cNvPr id="3" name="Footer Placeholder 2"/>
          <p:cNvSpPr>
            <a:spLocks noGrp="1"/>
          </p:cNvSpPr>
          <p:nvPr>
            <p:ph type="ftr" sz="quarter" idx="11"/>
          </p:nvPr>
        </p:nvSpPr>
        <p:spPr/>
        <p:txBody>
          <a:bodyPr/>
          <a:lstStyle/>
          <a:p>
            <a:endParaRPr lang="fr-FR"/>
          </a:p>
        </p:txBody>
      </p:sp>
      <p:sp>
        <p:nvSpPr>
          <p:cNvPr id="4" name="Slide Number Placeholder 3"/>
          <p:cNvSpPr>
            <a:spLocks noGrp="1"/>
          </p:cNvSpPr>
          <p:nvPr>
            <p:ph type="sldNum" sz="quarter" idx="12"/>
          </p:nvPr>
        </p:nvSpPr>
        <p:spPr/>
        <p:txBody>
          <a:bodyPr/>
          <a:lstStyle/>
          <a:p>
            <a:fld id="{8CB3FB92-F5C8-47B2-8800-51FE140D17B8}" type="slidenum">
              <a:rPr lang="fr-FR" smtClean="0"/>
              <a:t>‹N°›</a:t>
            </a:fld>
            <a:endParaRPr lang="fr-FR"/>
          </a:p>
        </p:txBody>
      </p:sp>
    </p:spTree>
    <p:extLst>
      <p:ext uri="{BB962C8B-B14F-4D97-AF65-F5344CB8AC3E}">
        <p14:creationId xmlns:p14="http://schemas.microsoft.com/office/powerpoint/2010/main" val="424851802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B826B34-C100-4397-87D0-823D7A519677}"/>
              </a:ext>
            </a:extLst>
          </p:cNvPr>
          <p:cNvSpPr>
            <a:spLocks noGrp="1"/>
          </p:cNvSpPr>
          <p:nvPr>
            <p:ph type="title"/>
          </p:nvPr>
        </p:nvSpPr>
        <p:spPr>
          <a:xfrm>
            <a:off x="831850" y="1709738"/>
            <a:ext cx="10515600" cy="2852737"/>
          </a:xfrm>
        </p:spPr>
        <p:txBody>
          <a:bodyPr anchor="b"/>
          <a:lstStyle>
            <a:lvl1pPr>
              <a:defRPr sz="6000"/>
            </a:lvl1pPr>
          </a:lstStyle>
          <a:p>
            <a:r>
              <a:rPr lang="fr-FR"/>
              <a:t>Modifiez le style du titre</a:t>
            </a:r>
          </a:p>
        </p:txBody>
      </p:sp>
      <p:sp>
        <p:nvSpPr>
          <p:cNvPr id="3" name="Espace réservé du texte 2">
            <a:extLst>
              <a:ext uri="{FF2B5EF4-FFF2-40B4-BE49-F238E27FC236}">
                <a16:creationId xmlns:a16="http://schemas.microsoft.com/office/drawing/2014/main" id="{450ABB24-20D9-4EF2-BB4F-F3F12BD1A58D}"/>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Cliquez pour modifier les styles du texte du masque</a:t>
            </a:r>
          </a:p>
        </p:txBody>
      </p:sp>
      <p:sp>
        <p:nvSpPr>
          <p:cNvPr id="4" name="Espace réservé de la date 3">
            <a:extLst>
              <a:ext uri="{FF2B5EF4-FFF2-40B4-BE49-F238E27FC236}">
                <a16:creationId xmlns:a16="http://schemas.microsoft.com/office/drawing/2014/main" id="{3428E0A9-4D1F-4FBB-89AC-22455CF5A603}"/>
              </a:ext>
            </a:extLst>
          </p:cNvPr>
          <p:cNvSpPr>
            <a:spLocks noGrp="1"/>
          </p:cNvSpPr>
          <p:nvPr>
            <p:ph type="dt" sz="half" idx="10"/>
          </p:nvPr>
        </p:nvSpPr>
        <p:spPr/>
        <p:txBody>
          <a:bodyPr/>
          <a:lstStyle/>
          <a:p>
            <a:fld id="{2715CFBD-3B3D-4508-88F3-0E20D53307D0}" type="datetimeFigureOut">
              <a:rPr lang="fr-FR" smtClean="0"/>
              <a:pPr/>
              <a:t>24/02/2023</a:t>
            </a:fld>
            <a:endParaRPr lang="fr-FR"/>
          </a:p>
        </p:txBody>
      </p:sp>
      <p:sp>
        <p:nvSpPr>
          <p:cNvPr id="5" name="Espace réservé du pied de page 4">
            <a:extLst>
              <a:ext uri="{FF2B5EF4-FFF2-40B4-BE49-F238E27FC236}">
                <a16:creationId xmlns:a16="http://schemas.microsoft.com/office/drawing/2014/main" id="{661A2E47-B1F6-4759-99DC-386B2E444C00}"/>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CADFD8B9-CA21-433B-AB0E-A8EA2B3592E4}"/>
              </a:ext>
            </a:extLst>
          </p:cNvPr>
          <p:cNvSpPr>
            <a:spLocks noGrp="1"/>
          </p:cNvSpPr>
          <p:nvPr>
            <p:ph type="sldNum" sz="quarter" idx="12"/>
          </p:nvPr>
        </p:nvSpPr>
        <p:spPr/>
        <p:txBody>
          <a:bodyPr/>
          <a:lstStyle/>
          <a:p>
            <a:fld id="{4B3982EB-BC17-4071-A68F-29280350BA46}" type="slidenum">
              <a:rPr lang="fr-FR" smtClean="0"/>
              <a:pPr/>
              <a:t>‹N°›</a:t>
            </a:fld>
            <a:endParaRPr lang="fr-FR"/>
          </a:p>
        </p:txBody>
      </p:sp>
    </p:spTree>
    <p:extLst>
      <p:ext uri="{BB962C8B-B14F-4D97-AF65-F5344CB8AC3E}">
        <p14:creationId xmlns:p14="http://schemas.microsoft.com/office/powerpoint/2010/main" val="984815384"/>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fr-FR"/>
              <a:t>Modifiez le style du titre</a:t>
            </a:r>
            <a:endParaRPr lang="en-US" dirty="0"/>
          </a:p>
        </p:txBody>
      </p:sp>
      <p:sp>
        <p:nvSpPr>
          <p:cNvPr id="3" name="Content Placeholder 2"/>
          <p:cNvSpPr>
            <a:spLocks noGrp="1"/>
          </p:cNvSpPr>
          <p:nvPr>
            <p:ph idx="1"/>
          </p:nvPr>
        </p:nvSpPr>
        <p:spPr>
          <a:xfrm>
            <a:off x="5183188" y="987427"/>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Modifier les styles du texte du masque</a:t>
            </a:r>
          </a:p>
        </p:txBody>
      </p:sp>
      <p:sp>
        <p:nvSpPr>
          <p:cNvPr id="5" name="Date Placeholder 4"/>
          <p:cNvSpPr>
            <a:spLocks noGrp="1"/>
          </p:cNvSpPr>
          <p:nvPr>
            <p:ph type="dt" sz="half" idx="10"/>
          </p:nvPr>
        </p:nvSpPr>
        <p:spPr/>
        <p:txBody>
          <a:bodyPr/>
          <a:lstStyle/>
          <a:p>
            <a:fld id="{A90F6816-87BF-4628-9E98-5045E5BB5149}" type="datetimeFigureOut">
              <a:rPr lang="fr-FR" smtClean="0"/>
              <a:t>24/02/2023</a:t>
            </a:fld>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8CB3FB92-F5C8-47B2-8800-51FE140D17B8}" type="slidenum">
              <a:rPr lang="fr-FR" smtClean="0"/>
              <a:t>‹N°›</a:t>
            </a:fld>
            <a:endParaRPr lang="fr-FR"/>
          </a:p>
        </p:txBody>
      </p:sp>
    </p:spTree>
    <p:extLst>
      <p:ext uri="{BB962C8B-B14F-4D97-AF65-F5344CB8AC3E}">
        <p14:creationId xmlns:p14="http://schemas.microsoft.com/office/powerpoint/2010/main" val="639934906"/>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fr-FR"/>
              <a:t>Modifiez le style du titre</a:t>
            </a:r>
            <a:endParaRPr lang="en-US" dirty="0"/>
          </a:p>
        </p:txBody>
      </p:sp>
      <p:sp>
        <p:nvSpPr>
          <p:cNvPr id="3" name="Picture Placeholder 2"/>
          <p:cNvSpPr>
            <a:spLocks noGrp="1" noChangeAspect="1"/>
          </p:cNvSpPr>
          <p:nvPr>
            <p:ph type="pic" idx="1"/>
          </p:nvPr>
        </p:nvSpPr>
        <p:spPr>
          <a:xfrm>
            <a:off x="5183188" y="987427"/>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fr-FR"/>
              <a:t>Cliquez sur l'icône pour ajouter une image</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Modifier les styles du texte du masque</a:t>
            </a:r>
          </a:p>
        </p:txBody>
      </p:sp>
      <p:sp>
        <p:nvSpPr>
          <p:cNvPr id="5" name="Date Placeholder 4"/>
          <p:cNvSpPr>
            <a:spLocks noGrp="1"/>
          </p:cNvSpPr>
          <p:nvPr>
            <p:ph type="dt" sz="half" idx="10"/>
          </p:nvPr>
        </p:nvSpPr>
        <p:spPr/>
        <p:txBody>
          <a:bodyPr/>
          <a:lstStyle/>
          <a:p>
            <a:fld id="{A90F6816-87BF-4628-9E98-5045E5BB5149}" type="datetimeFigureOut">
              <a:rPr lang="fr-FR" smtClean="0"/>
              <a:t>24/02/2023</a:t>
            </a:fld>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8CB3FB92-F5C8-47B2-8800-51FE140D17B8}" type="slidenum">
              <a:rPr lang="fr-FR" smtClean="0"/>
              <a:t>‹N°›</a:t>
            </a:fld>
            <a:endParaRPr lang="fr-FR"/>
          </a:p>
        </p:txBody>
      </p:sp>
    </p:spTree>
    <p:extLst>
      <p:ext uri="{BB962C8B-B14F-4D97-AF65-F5344CB8AC3E}">
        <p14:creationId xmlns:p14="http://schemas.microsoft.com/office/powerpoint/2010/main" val="4207662869"/>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Vertical Text Placeholder 2"/>
          <p:cNvSpPr>
            <a:spLocks noGrp="1"/>
          </p:cNvSpPr>
          <p:nvPr>
            <p:ph type="body" orient="vert" idx="1"/>
          </p:nvPr>
        </p:nvSpPr>
        <p:spPr/>
        <p:txBody>
          <a:bodyPr vert="eaVe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fld id="{A90F6816-87BF-4628-9E98-5045E5BB5149}" type="datetimeFigureOut">
              <a:rPr lang="fr-FR" smtClean="0"/>
              <a:t>24/02/2023</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8CB3FB92-F5C8-47B2-8800-51FE140D17B8}" type="slidenum">
              <a:rPr lang="fr-FR" smtClean="0"/>
              <a:t>‹N°›</a:t>
            </a:fld>
            <a:endParaRPr lang="fr-FR"/>
          </a:p>
        </p:txBody>
      </p:sp>
    </p:spTree>
    <p:extLst>
      <p:ext uri="{BB962C8B-B14F-4D97-AF65-F5344CB8AC3E}">
        <p14:creationId xmlns:p14="http://schemas.microsoft.com/office/powerpoint/2010/main" val="3305236757"/>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1" y="365125"/>
            <a:ext cx="2628900" cy="5811838"/>
          </a:xfrm>
        </p:spPr>
        <p:txBody>
          <a:bodyPr vert="eaVert"/>
          <a:lstStyle/>
          <a:p>
            <a:r>
              <a:rPr lang="fr-FR"/>
              <a:t>Modifiez le style du titre</a:t>
            </a:r>
            <a:endParaRPr lang="en-US" dirty="0"/>
          </a:p>
        </p:txBody>
      </p:sp>
      <p:sp>
        <p:nvSpPr>
          <p:cNvPr id="3" name="Vertical Text Placeholder 2"/>
          <p:cNvSpPr>
            <a:spLocks noGrp="1"/>
          </p:cNvSpPr>
          <p:nvPr>
            <p:ph type="body" orient="vert" idx="1"/>
          </p:nvPr>
        </p:nvSpPr>
        <p:spPr>
          <a:xfrm>
            <a:off x="838201" y="365125"/>
            <a:ext cx="7734300" cy="5811838"/>
          </a:xfrm>
        </p:spPr>
        <p:txBody>
          <a:bodyPr vert="eaVe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fld id="{A90F6816-87BF-4628-9E98-5045E5BB5149}" type="datetimeFigureOut">
              <a:rPr lang="fr-FR" smtClean="0"/>
              <a:t>24/02/2023</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8CB3FB92-F5C8-47B2-8800-51FE140D17B8}" type="slidenum">
              <a:rPr lang="fr-FR" smtClean="0"/>
              <a:t>‹N°›</a:t>
            </a:fld>
            <a:endParaRPr lang="fr-FR"/>
          </a:p>
        </p:txBody>
      </p:sp>
    </p:spTree>
    <p:extLst>
      <p:ext uri="{BB962C8B-B14F-4D97-AF65-F5344CB8AC3E}">
        <p14:creationId xmlns:p14="http://schemas.microsoft.com/office/powerpoint/2010/main" val="30908440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96AFED27-A210-4E94-97D3-E4645CCF7A42}"/>
              </a:ext>
            </a:extLst>
          </p:cNvPr>
          <p:cNvSpPr>
            <a:spLocks noGrp="1"/>
          </p:cNvSpPr>
          <p:nvPr>
            <p:ph type="title"/>
          </p:nvPr>
        </p:nvSpPr>
        <p:spPr/>
        <p:txBody>
          <a:bodyPr/>
          <a:lstStyle/>
          <a:p>
            <a:r>
              <a:rPr lang="fr-FR"/>
              <a:t>Modifiez le style du titre</a:t>
            </a:r>
          </a:p>
        </p:txBody>
      </p:sp>
      <p:sp>
        <p:nvSpPr>
          <p:cNvPr id="3" name="Espace réservé du contenu 2">
            <a:extLst>
              <a:ext uri="{FF2B5EF4-FFF2-40B4-BE49-F238E27FC236}">
                <a16:creationId xmlns:a16="http://schemas.microsoft.com/office/drawing/2014/main" id="{AB5F7C82-3FC3-47F6-B5A4-7E4E290D4DDF}"/>
              </a:ext>
            </a:extLst>
          </p:cNvPr>
          <p:cNvSpPr>
            <a:spLocks noGrp="1"/>
          </p:cNvSpPr>
          <p:nvPr>
            <p:ph sz="half" idx="1"/>
          </p:nvPr>
        </p:nvSpPr>
        <p:spPr>
          <a:xfrm>
            <a:off x="838200" y="1825625"/>
            <a:ext cx="5181600" cy="435133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a:extLst>
              <a:ext uri="{FF2B5EF4-FFF2-40B4-BE49-F238E27FC236}">
                <a16:creationId xmlns:a16="http://schemas.microsoft.com/office/drawing/2014/main" id="{C4846DF6-2B0E-4B88-AFB4-EA3353E112F6}"/>
              </a:ext>
            </a:extLst>
          </p:cNvPr>
          <p:cNvSpPr>
            <a:spLocks noGrp="1"/>
          </p:cNvSpPr>
          <p:nvPr>
            <p:ph sz="half" idx="2"/>
          </p:nvPr>
        </p:nvSpPr>
        <p:spPr>
          <a:xfrm>
            <a:off x="6172200" y="1825625"/>
            <a:ext cx="5181600" cy="435133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4">
            <a:extLst>
              <a:ext uri="{FF2B5EF4-FFF2-40B4-BE49-F238E27FC236}">
                <a16:creationId xmlns:a16="http://schemas.microsoft.com/office/drawing/2014/main" id="{B00B2052-92B7-41B2-B18B-D55019289896}"/>
              </a:ext>
            </a:extLst>
          </p:cNvPr>
          <p:cNvSpPr>
            <a:spLocks noGrp="1"/>
          </p:cNvSpPr>
          <p:nvPr>
            <p:ph type="dt" sz="half" idx="10"/>
          </p:nvPr>
        </p:nvSpPr>
        <p:spPr/>
        <p:txBody>
          <a:bodyPr/>
          <a:lstStyle/>
          <a:p>
            <a:fld id="{2715CFBD-3B3D-4508-88F3-0E20D53307D0}" type="datetimeFigureOut">
              <a:rPr lang="fr-FR" smtClean="0"/>
              <a:pPr/>
              <a:t>24/02/2023</a:t>
            </a:fld>
            <a:endParaRPr lang="fr-FR"/>
          </a:p>
        </p:txBody>
      </p:sp>
      <p:sp>
        <p:nvSpPr>
          <p:cNvPr id="6" name="Espace réservé du pied de page 5">
            <a:extLst>
              <a:ext uri="{FF2B5EF4-FFF2-40B4-BE49-F238E27FC236}">
                <a16:creationId xmlns:a16="http://schemas.microsoft.com/office/drawing/2014/main" id="{47C2B509-50EA-4054-A7D2-9D302905A544}"/>
              </a:ext>
            </a:extLst>
          </p:cNvPr>
          <p:cNvSpPr>
            <a:spLocks noGrp="1"/>
          </p:cNvSpPr>
          <p:nvPr>
            <p:ph type="ftr" sz="quarter" idx="11"/>
          </p:nvPr>
        </p:nvSpPr>
        <p:spPr/>
        <p:txBody>
          <a:bodyPr/>
          <a:lstStyle/>
          <a:p>
            <a:endParaRPr lang="fr-FR"/>
          </a:p>
        </p:txBody>
      </p:sp>
      <p:sp>
        <p:nvSpPr>
          <p:cNvPr id="7" name="Espace réservé du numéro de diapositive 6">
            <a:extLst>
              <a:ext uri="{FF2B5EF4-FFF2-40B4-BE49-F238E27FC236}">
                <a16:creationId xmlns:a16="http://schemas.microsoft.com/office/drawing/2014/main" id="{8D2836B5-D061-47AC-A391-3AA827B624F1}"/>
              </a:ext>
            </a:extLst>
          </p:cNvPr>
          <p:cNvSpPr>
            <a:spLocks noGrp="1"/>
          </p:cNvSpPr>
          <p:nvPr>
            <p:ph type="sldNum" sz="quarter" idx="12"/>
          </p:nvPr>
        </p:nvSpPr>
        <p:spPr/>
        <p:txBody>
          <a:bodyPr/>
          <a:lstStyle/>
          <a:p>
            <a:fld id="{4B3982EB-BC17-4071-A68F-29280350BA46}" type="slidenum">
              <a:rPr lang="fr-FR" smtClean="0"/>
              <a:pPr/>
              <a:t>‹N°›</a:t>
            </a:fld>
            <a:endParaRPr lang="fr-FR"/>
          </a:p>
        </p:txBody>
      </p:sp>
    </p:spTree>
    <p:extLst>
      <p:ext uri="{BB962C8B-B14F-4D97-AF65-F5344CB8AC3E}">
        <p14:creationId xmlns:p14="http://schemas.microsoft.com/office/powerpoint/2010/main" val="333144134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7F1AE34C-0585-46F4-A217-BE5E68F02816}"/>
              </a:ext>
            </a:extLst>
          </p:cNvPr>
          <p:cNvSpPr>
            <a:spLocks noGrp="1"/>
          </p:cNvSpPr>
          <p:nvPr>
            <p:ph type="title"/>
          </p:nvPr>
        </p:nvSpPr>
        <p:spPr>
          <a:xfrm>
            <a:off x="839788" y="365125"/>
            <a:ext cx="10515600" cy="1325563"/>
          </a:xfrm>
        </p:spPr>
        <p:txBody>
          <a:bodyPr/>
          <a:lstStyle/>
          <a:p>
            <a:r>
              <a:rPr lang="fr-FR"/>
              <a:t>Modifiez le style du titre</a:t>
            </a:r>
          </a:p>
        </p:txBody>
      </p:sp>
      <p:sp>
        <p:nvSpPr>
          <p:cNvPr id="3" name="Espace réservé du texte 2">
            <a:extLst>
              <a:ext uri="{FF2B5EF4-FFF2-40B4-BE49-F238E27FC236}">
                <a16:creationId xmlns:a16="http://schemas.microsoft.com/office/drawing/2014/main" id="{FF8A8DE9-BEC3-4867-A749-6FE963C9C323}"/>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4" name="Espace réservé du contenu 3">
            <a:extLst>
              <a:ext uri="{FF2B5EF4-FFF2-40B4-BE49-F238E27FC236}">
                <a16:creationId xmlns:a16="http://schemas.microsoft.com/office/drawing/2014/main" id="{428BED12-07D5-4D6D-A7A0-83422A289247}"/>
              </a:ext>
            </a:extLst>
          </p:cNvPr>
          <p:cNvSpPr>
            <a:spLocks noGrp="1"/>
          </p:cNvSpPr>
          <p:nvPr>
            <p:ph sz="half" idx="2"/>
          </p:nvPr>
        </p:nvSpPr>
        <p:spPr>
          <a:xfrm>
            <a:off x="839788" y="2505075"/>
            <a:ext cx="5157787" cy="368458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a:extLst>
              <a:ext uri="{FF2B5EF4-FFF2-40B4-BE49-F238E27FC236}">
                <a16:creationId xmlns:a16="http://schemas.microsoft.com/office/drawing/2014/main" id="{91BBD4AD-6DF9-4AA3-9827-A32E626C48DD}"/>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6" name="Espace réservé du contenu 5">
            <a:extLst>
              <a:ext uri="{FF2B5EF4-FFF2-40B4-BE49-F238E27FC236}">
                <a16:creationId xmlns:a16="http://schemas.microsoft.com/office/drawing/2014/main" id="{835926D3-0DF4-4E78-A18C-FE6AFC39F0F1}"/>
              </a:ext>
            </a:extLst>
          </p:cNvPr>
          <p:cNvSpPr>
            <a:spLocks noGrp="1"/>
          </p:cNvSpPr>
          <p:nvPr>
            <p:ph sz="quarter" idx="4"/>
          </p:nvPr>
        </p:nvSpPr>
        <p:spPr>
          <a:xfrm>
            <a:off x="6172200" y="2505075"/>
            <a:ext cx="5183188" cy="368458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e la date 6">
            <a:extLst>
              <a:ext uri="{FF2B5EF4-FFF2-40B4-BE49-F238E27FC236}">
                <a16:creationId xmlns:a16="http://schemas.microsoft.com/office/drawing/2014/main" id="{26EE4753-6A91-4686-9636-2EB917B31FBC}"/>
              </a:ext>
            </a:extLst>
          </p:cNvPr>
          <p:cNvSpPr>
            <a:spLocks noGrp="1"/>
          </p:cNvSpPr>
          <p:nvPr>
            <p:ph type="dt" sz="half" idx="10"/>
          </p:nvPr>
        </p:nvSpPr>
        <p:spPr/>
        <p:txBody>
          <a:bodyPr/>
          <a:lstStyle/>
          <a:p>
            <a:fld id="{2715CFBD-3B3D-4508-88F3-0E20D53307D0}" type="datetimeFigureOut">
              <a:rPr lang="fr-FR" smtClean="0"/>
              <a:pPr/>
              <a:t>24/02/2023</a:t>
            </a:fld>
            <a:endParaRPr lang="fr-FR"/>
          </a:p>
        </p:txBody>
      </p:sp>
      <p:sp>
        <p:nvSpPr>
          <p:cNvPr id="8" name="Espace réservé du pied de page 7">
            <a:extLst>
              <a:ext uri="{FF2B5EF4-FFF2-40B4-BE49-F238E27FC236}">
                <a16:creationId xmlns:a16="http://schemas.microsoft.com/office/drawing/2014/main" id="{442AF722-3081-4A1C-91D9-D21A5E093C75}"/>
              </a:ext>
            </a:extLst>
          </p:cNvPr>
          <p:cNvSpPr>
            <a:spLocks noGrp="1"/>
          </p:cNvSpPr>
          <p:nvPr>
            <p:ph type="ftr" sz="quarter" idx="11"/>
          </p:nvPr>
        </p:nvSpPr>
        <p:spPr/>
        <p:txBody>
          <a:bodyPr/>
          <a:lstStyle/>
          <a:p>
            <a:endParaRPr lang="fr-FR"/>
          </a:p>
        </p:txBody>
      </p:sp>
      <p:sp>
        <p:nvSpPr>
          <p:cNvPr id="9" name="Espace réservé du numéro de diapositive 8">
            <a:extLst>
              <a:ext uri="{FF2B5EF4-FFF2-40B4-BE49-F238E27FC236}">
                <a16:creationId xmlns:a16="http://schemas.microsoft.com/office/drawing/2014/main" id="{12E01371-8B58-4149-B64D-6D6A6E93BF50}"/>
              </a:ext>
            </a:extLst>
          </p:cNvPr>
          <p:cNvSpPr>
            <a:spLocks noGrp="1"/>
          </p:cNvSpPr>
          <p:nvPr>
            <p:ph type="sldNum" sz="quarter" idx="12"/>
          </p:nvPr>
        </p:nvSpPr>
        <p:spPr/>
        <p:txBody>
          <a:bodyPr/>
          <a:lstStyle/>
          <a:p>
            <a:fld id="{4B3982EB-BC17-4071-A68F-29280350BA46}" type="slidenum">
              <a:rPr lang="fr-FR" smtClean="0"/>
              <a:pPr/>
              <a:t>‹N°›</a:t>
            </a:fld>
            <a:endParaRPr lang="fr-FR"/>
          </a:p>
        </p:txBody>
      </p:sp>
    </p:spTree>
    <p:extLst>
      <p:ext uri="{BB962C8B-B14F-4D97-AF65-F5344CB8AC3E}">
        <p14:creationId xmlns:p14="http://schemas.microsoft.com/office/powerpoint/2010/main" val="273783944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3D3F6A6D-6A3C-4CB6-9F41-08609341AF79}"/>
              </a:ext>
            </a:extLst>
          </p:cNvPr>
          <p:cNvSpPr>
            <a:spLocks noGrp="1"/>
          </p:cNvSpPr>
          <p:nvPr>
            <p:ph type="title"/>
          </p:nvPr>
        </p:nvSpPr>
        <p:spPr/>
        <p:txBody>
          <a:bodyPr/>
          <a:lstStyle/>
          <a:p>
            <a:r>
              <a:rPr lang="fr-FR"/>
              <a:t>Modifiez le style du titre</a:t>
            </a:r>
          </a:p>
        </p:txBody>
      </p:sp>
      <p:sp>
        <p:nvSpPr>
          <p:cNvPr id="3" name="Espace réservé de la date 2">
            <a:extLst>
              <a:ext uri="{FF2B5EF4-FFF2-40B4-BE49-F238E27FC236}">
                <a16:creationId xmlns:a16="http://schemas.microsoft.com/office/drawing/2014/main" id="{A8D98667-F048-4CF0-8BF8-F7A8B36A5315}"/>
              </a:ext>
            </a:extLst>
          </p:cNvPr>
          <p:cNvSpPr>
            <a:spLocks noGrp="1"/>
          </p:cNvSpPr>
          <p:nvPr>
            <p:ph type="dt" sz="half" idx="10"/>
          </p:nvPr>
        </p:nvSpPr>
        <p:spPr/>
        <p:txBody>
          <a:bodyPr/>
          <a:lstStyle/>
          <a:p>
            <a:fld id="{2715CFBD-3B3D-4508-88F3-0E20D53307D0}" type="datetimeFigureOut">
              <a:rPr lang="fr-FR" smtClean="0"/>
              <a:pPr/>
              <a:t>24/02/2023</a:t>
            </a:fld>
            <a:endParaRPr lang="fr-FR"/>
          </a:p>
        </p:txBody>
      </p:sp>
      <p:sp>
        <p:nvSpPr>
          <p:cNvPr id="4" name="Espace réservé du pied de page 3">
            <a:extLst>
              <a:ext uri="{FF2B5EF4-FFF2-40B4-BE49-F238E27FC236}">
                <a16:creationId xmlns:a16="http://schemas.microsoft.com/office/drawing/2014/main" id="{E3A70240-2F1C-4C37-AAC8-57853AEE4825}"/>
              </a:ext>
            </a:extLst>
          </p:cNvPr>
          <p:cNvSpPr>
            <a:spLocks noGrp="1"/>
          </p:cNvSpPr>
          <p:nvPr>
            <p:ph type="ftr" sz="quarter" idx="11"/>
          </p:nvPr>
        </p:nvSpPr>
        <p:spPr/>
        <p:txBody>
          <a:bodyPr/>
          <a:lstStyle/>
          <a:p>
            <a:endParaRPr lang="fr-FR"/>
          </a:p>
        </p:txBody>
      </p:sp>
      <p:sp>
        <p:nvSpPr>
          <p:cNvPr id="5" name="Espace réservé du numéro de diapositive 4">
            <a:extLst>
              <a:ext uri="{FF2B5EF4-FFF2-40B4-BE49-F238E27FC236}">
                <a16:creationId xmlns:a16="http://schemas.microsoft.com/office/drawing/2014/main" id="{96D7AEE0-5ADE-4801-BC68-E72601892639}"/>
              </a:ext>
            </a:extLst>
          </p:cNvPr>
          <p:cNvSpPr>
            <a:spLocks noGrp="1"/>
          </p:cNvSpPr>
          <p:nvPr>
            <p:ph type="sldNum" sz="quarter" idx="12"/>
          </p:nvPr>
        </p:nvSpPr>
        <p:spPr/>
        <p:txBody>
          <a:bodyPr/>
          <a:lstStyle/>
          <a:p>
            <a:fld id="{4B3982EB-BC17-4071-A68F-29280350BA46}" type="slidenum">
              <a:rPr lang="fr-FR" smtClean="0"/>
              <a:pPr/>
              <a:t>‹N°›</a:t>
            </a:fld>
            <a:endParaRPr lang="fr-FR"/>
          </a:p>
        </p:txBody>
      </p:sp>
    </p:spTree>
    <p:extLst>
      <p:ext uri="{BB962C8B-B14F-4D97-AF65-F5344CB8AC3E}">
        <p14:creationId xmlns:p14="http://schemas.microsoft.com/office/powerpoint/2010/main" val="301622378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a:extLst>
              <a:ext uri="{FF2B5EF4-FFF2-40B4-BE49-F238E27FC236}">
                <a16:creationId xmlns:a16="http://schemas.microsoft.com/office/drawing/2014/main" id="{96E876AE-1DDE-48C0-A276-0862B165F8DB}"/>
              </a:ext>
            </a:extLst>
          </p:cNvPr>
          <p:cNvSpPr>
            <a:spLocks noGrp="1"/>
          </p:cNvSpPr>
          <p:nvPr>
            <p:ph type="dt" sz="half" idx="10"/>
          </p:nvPr>
        </p:nvSpPr>
        <p:spPr/>
        <p:txBody>
          <a:bodyPr/>
          <a:lstStyle/>
          <a:p>
            <a:fld id="{2715CFBD-3B3D-4508-88F3-0E20D53307D0}" type="datetimeFigureOut">
              <a:rPr lang="fr-FR" smtClean="0"/>
              <a:pPr/>
              <a:t>24/02/2023</a:t>
            </a:fld>
            <a:endParaRPr lang="fr-FR"/>
          </a:p>
        </p:txBody>
      </p:sp>
      <p:sp>
        <p:nvSpPr>
          <p:cNvPr id="3" name="Espace réservé du pied de page 2">
            <a:extLst>
              <a:ext uri="{FF2B5EF4-FFF2-40B4-BE49-F238E27FC236}">
                <a16:creationId xmlns:a16="http://schemas.microsoft.com/office/drawing/2014/main" id="{86DE5292-343D-46E6-B966-31B17D620B27}"/>
              </a:ext>
            </a:extLst>
          </p:cNvPr>
          <p:cNvSpPr>
            <a:spLocks noGrp="1"/>
          </p:cNvSpPr>
          <p:nvPr>
            <p:ph type="ftr" sz="quarter" idx="11"/>
          </p:nvPr>
        </p:nvSpPr>
        <p:spPr/>
        <p:txBody>
          <a:bodyPr/>
          <a:lstStyle/>
          <a:p>
            <a:endParaRPr lang="fr-FR"/>
          </a:p>
        </p:txBody>
      </p:sp>
      <p:sp>
        <p:nvSpPr>
          <p:cNvPr id="4" name="Espace réservé du numéro de diapositive 3">
            <a:extLst>
              <a:ext uri="{FF2B5EF4-FFF2-40B4-BE49-F238E27FC236}">
                <a16:creationId xmlns:a16="http://schemas.microsoft.com/office/drawing/2014/main" id="{4E0080EE-12E5-4DD5-944D-DA9D35126F0B}"/>
              </a:ext>
            </a:extLst>
          </p:cNvPr>
          <p:cNvSpPr>
            <a:spLocks noGrp="1"/>
          </p:cNvSpPr>
          <p:nvPr>
            <p:ph type="sldNum" sz="quarter" idx="12"/>
          </p:nvPr>
        </p:nvSpPr>
        <p:spPr/>
        <p:txBody>
          <a:bodyPr/>
          <a:lstStyle/>
          <a:p>
            <a:fld id="{4B3982EB-BC17-4071-A68F-29280350BA46}" type="slidenum">
              <a:rPr lang="fr-FR" smtClean="0"/>
              <a:pPr/>
              <a:t>‹N°›</a:t>
            </a:fld>
            <a:endParaRPr lang="fr-FR"/>
          </a:p>
        </p:txBody>
      </p:sp>
    </p:spTree>
    <p:extLst>
      <p:ext uri="{BB962C8B-B14F-4D97-AF65-F5344CB8AC3E}">
        <p14:creationId xmlns:p14="http://schemas.microsoft.com/office/powerpoint/2010/main" val="116364280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C2D92E5-F9A1-4222-BD83-9C5E4D7137ED}"/>
              </a:ext>
            </a:extLst>
          </p:cNvPr>
          <p:cNvSpPr>
            <a:spLocks noGrp="1"/>
          </p:cNvSpPr>
          <p:nvPr>
            <p:ph type="title"/>
          </p:nvPr>
        </p:nvSpPr>
        <p:spPr>
          <a:xfrm>
            <a:off x="839788" y="457200"/>
            <a:ext cx="3932237" cy="1600200"/>
          </a:xfrm>
        </p:spPr>
        <p:txBody>
          <a:bodyPr anchor="b"/>
          <a:lstStyle>
            <a:lvl1pPr>
              <a:defRPr sz="3200"/>
            </a:lvl1pPr>
          </a:lstStyle>
          <a:p>
            <a:r>
              <a:rPr lang="fr-FR"/>
              <a:t>Modifiez le style du titre</a:t>
            </a:r>
          </a:p>
        </p:txBody>
      </p:sp>
      <p:sp>
        <p:nvSpPr>
          <p:cNvPr id="3" name="Espace réservé du contenu 2">
            <a:extLst>
              <a:ext uri="{FF2B5EF4-FFF2-40B4-BE49-F238E27FC236}">
                <a16:creationId xmlns:a16="http://schemas.microsoft.com/office/drawing/2014/main" id="{8C5751C2-7BB4-41E9-8E7F-EBC0B2E7BE5D}"/>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a:extLst>
              <a:ext uri="{FF2B5EF4-FFF2-40B4-BE49-F238E27FC236}">
                <a16:creationId xmlns:a16="http://schemas.microsoft.com/office/drawing/2014/main" id="{1AECAB05-15A3-4FBC-BD90-8F86AF8F598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Espace réservé de la date 4">
            <a:extLst>
              <a:ext uri="{FF2B5EF4-FFF2-40B4-BE49-F238E27FC236}">
                <a16:creationId xmlns:a16="http://schemas.microsoft.com/office/drawing/2014/main" id="{9B454BF7-4E1A-4EC2-8B87-F7ADAF579FAC}"/>
              </a:ext>
            </a:extLst>
          </p:cNvPr>
          <p:cNvSpPr>
            <a:spLocks noGrp="1"/>
          </p:cNvSpPr>
          <p:nvPr>
            <p:ph type="dt" sz="half" idx="10"/>
          </p:nvPr>
        </p:nvSpPr>
        <p:spPr/>
        <p:txBody>
          <a:bodyPr/>
          <a:lstStyle/>
          <a:p>
            <a:fld id="{2715CFBD-3B3D-4508-88F3-0E20D53307D0}" type="datetimeFigureOut">
              <a:rPr lang="fr-FR" smtClean="0"/>
              <a:pPr/>
              <a:t>24/02/2023</a:t>
            </a:fld>
            <a:endParaRPr lang="fr-FR"/>
          </a:p>
        </p:txBody>
      </p:sp>
      <p:sp>
        <p:nvSpPr>
          <p:cNvPr id="6" name="Espace réservé du pied de page 5">
            <a:extLst>
              <a:ext uri="{FF2B5EF4-FFF2-40B4-BE49-F238E27FC236}">
                <a16:creationId xmlns:a16="http://schemas.microsoft.com/office/drawing/2014/main" id="{19DA4107-7FED-46B3-8941-D5D76F67B244}"/>
              </a:ext>
            </a:extLst>
          </p:cNvPr>
          <p:cNvSpPr>
            <a:spLocks noGrp="1"/>
          </p:cNvSpPr>
          <p:nvPr>
            <p:ph type="ftr" sz="quarter" idx="11"/>
          </p:nvPr>
        </p:nvSpPr>
        <p:spPr/>
        <p:txBody>
          <a:bodyPr/>
          <a:lstStyle/>
          <a:p>
            <a:endParaRPr lang="fr-FR"/>
          </a:p>
        </p:txBody>
      </p:sp>
      <p:sp>
        <p:nvSpPr>
          <p:cNvPr id="7" name="Espace réservé du numéro de diapositive 6">
            <a:extLst>
              <a:ext uri="{FF2B5EF4-FFF2-40B4-BE49-F238E27FC236}">
                <a16:creationId xmlns:a16="http://schemas.microsoft.com/office/drawing/2014/main" id="{DC0A2F0C-4E6D-4773-B9CF-B7C313CA0D3A}"/>
              </a:ext>
            </a:extLst>
          </p:cNvPr>
          <p:cNvSpPr>
            <a:spLocks noGrp="1"/>
          </p:cNvSpPr>
          <p:nvPr>
            <p:ph type="sldNum" sz="quarter" idx="12"/>
          </p:nvPr>
        </p:nvSpPr>
        <p:spPr/>
        <p:txBody>
          <a:bodyPr/>
          <a:lstStyle/>
          <a:p>
            <a:fld id="{4B3982EB-BC17-4071-A68F-29280350BA46}" type="slidenum">
              <a:rPr lang="fr-FR" smtClean="0"/>
              <a:pPr/>
              <a:t>‹N°›</a:t>
            </a:fld>
            <a:endParaRPr lang="fr-FR"/>
          </a:p>
        </p:txBody>
      </p:sp>
    </p:spTree>
    <p:extLst>
      <p:ext uri="{BB962C8B-B14F-4D97-AF65-F5344CB8AC3E}">
        <p14:creationId xmlns:p14="http://schemas.microsoft.com/office/powerpoint/2010/main" val="130200294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7B62390C-EBB8-45C4-BB27-55BBC216EA63}"/>
              </a:ext>
            </a:extLst>
          </p:cNvPr>
          <p:cNvSpPr>
            <a:spLocks noGrp="1"/>
          </p:cNvSpPr>
          <p:nvPr>
            <p:ph type="title"/>
          </p:nvPr>
        </p:nvSpPr>
        <p:spPr>
          <a:xfrm>
            <a:off x="839788" y="457200"/>
            <a:ext cx="3932237" cy="1600200"/>
          </a:xfrm>
        </p:spPr>
        <p:txBody>
          <a:bodyPr anchor="b"/>
          <a:lstStyle>
            <a:lvl1pPr>
              <a:defRPr sz="3200"/>
            </a:lvl1pPr>
          </a:lstStyle>
          <a:p>
            <a:r>
              <a:rPr lang="fr-FR"/>
              <a:t>Modifiez le style du titre</a:t>
            </a:r>
          </a:p>
        </p:txBody>
      </p:sp>
      <p:sp>
        <p:nvSpPr>
          <p:cNvPr id="3" name="Espace réservé pour une image  2">
            <a:extLst>
              <a:ext uri="{FF2B5EF4-FFF2-40B4-BE49-F238E27FC236}">
                <a16:creationId xmlns:a16="http://schemas.microsoft.com/office/drawing/2014/main" id="{6A6DBA98-0233-4C34-B970-4CAB35047079}"/>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a:extLst>
              <a:ext uri="{FF2B5EF4-FFF2-40B4-BE49-F238E27FC236}">
                <a16:creationId xmlns:a16="http://schemas.microsoft.com/office/drawing/2014/main" id="{2285E3EB-F88A-471F-834E-8246E444B3F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Espace réservé de la date 4">
            <a:extLst>
              <a:ext uri="{FF2B5EF4-FFF2-40B4-BE49-F238E27FC236}">
                <a16:creationId xmlns:a16="http://schemas.microsoft.com/office/drawing/2014/main" id="{B0D0EFB3-0825-495E-B5DE-8D5536370499}"/>
              </a:ext>
            </a:extLst>
          </p:cNvPr>
          <p:cNvSpPr>
            <a:spLocks noGrp="1"/>
          </p:cNvSpPr>
          <p:nvPr>
            <p:ph type="dt" sz="half" idx="10"/>
          </p:nvPr>
        </p:nvSpPr>
        <p:spPr/>
        <p:txBody>
          <a:bodyPr/>
          <a:lstStyle/>
          <a:p>
            <a:fld id="{2715CFBD-3B3D-4508-88F3-0E20D53307D0}" type="datetimeFigureOut">
              <a:rPr lang="fr-FR" smtClean="0"/>
              <a:pPr/>
              <a:t>24/02/2023</a:t>
            </a:fld>
            <a:endParaRPr lang="fr-FR"/>
          </a:p>
        </p:txBody>
      </p:sp>
      <p:sp>
        <p:nvSpPr>
          <p:cNvPr id="6" name="Espace réservé du pied de page 5">
            <a:extLst>
              <a:ext uri="{FF2B5EF4-FFF2-40B4-BE49-F238E27FC236}">
                <a16:creationId xmlns:a16="http://schemas.microsoft.com/office/drawing/2014/main" id="{479C1AEA-FB88-444E-B8BD-93AF14B09EBA}"/>
              </a:ext>
            </a:extLst>
          </p:cNvPr>
          <p:cNvSpPr>
            <a:spLocks noGrp="1"/>
          </p:cNvSpPr>
          <p:nvPr>
            <p:ph type="ftr" sz="quarter" idx="11"/>
          </p:nvPr>
        </p:nvSpPr>
        <p:spPr/>
        <p:txBody>
          <a:bodyPr/>
          <a:lstStyle/>
          <a:p>
            <a:endParaRPr lang="fr-FR"/>
          </a:p>
        </p:txBody>
      </p:sp>
      <p:sp>
        <p:nvSpPr>
          <p:cNvPr id="7" name="Espace réservé du numéro de diapositive 6">
            <a:extLst>
              <a:ext uri="{FF2B5EF4-FFF2-40B4-BE49-F238E27FC236}">
                <a16:creationId xmlns:a16="http://schemas.microsoft.com/office/drawing/2014/main" id="{A6F8CEF2-E4B2-4760-B137-CC7E7EB91C5E}"/>
              </a:ext>
            </a:extLst>
          </p:cNvPr>
          <p:cNvSpPr>
            <a:spLocks noGrp="1"/>
          </p:cNvSpPr>
          <p:nvPr>
            <p:ph type="sldNum" sz="quarter" idx="12"/>
          </p:nvPr>
        </p:nvSpPr>
        <p:spPr/>
        <p:txBody>
          <a:bodyPr/>
          <a:lstStyle/>
          <a:p>
            <a:fld id="{4B3982EB-BC17-4071-A68F-29280350BA46}" type="slidenum">
              <a:rPr lang="fr-FR" smtClean="0"/>
              <a:pPr/>
              <a:t>‹N°›</a:t>
            </a:fld>
            <a:endParaRPr lang="fr-FR"/>
          </a:p>
        </p:txBody>
      </p:sp>
    </p:spTree>
    <p:extLst>
      <p:ext uri="{BB962C8B-B14F-4D97-AF65-F5344CB8AC3E}">
        <p14:creationId xmlns:p14="http://schemas.microsoft.com/office/powerpoint/2010/main" val="32987666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a:extLst>
              <a:ext uri="{FF2B5EF4-FFF2-40B4-BE49-F238E27FC236}">
                <a16:creationId xmlns:a16="http://schemas.microsoft.com/office/drawing/2014/main" id="{A8DAAC9C-8619-4487-B9C2-A8BBB6A165F0}"/>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fr-FR"/>
              <a:t>Modifiez le style du titre</a:t>
            </a:r>
          </a:p>
        </p:txBody>
      </p:sp>
      <p:sp>
        <p:nvSpPr>
          <p:cNvPr id="3" name="Espace réservé du texte 2">
            <a:extLst>
              <a:ext uri="{FF2B5EF4-FFF2-40B4-BE49-F238E27FC236}">
                <a16:creationId xmlns:a16="http://schemas.microsoft.com/office/drawing/2014/main" id="{FA469310-988D-4639-B5A3-E47CD2704333}"/>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348940D9-BA9E-4179-BA08-396FBDF0D56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715CFBD-3B3D-4508-88F3-0E20D53307D0}" type="datetimeFigureOut">
              <a:rPr lang="fr-FR" smtClean="0"/>
              <a:pPr/>
              <a:t>24/02/2023</a:t>
            </a:fld>
            <a:endParaRPr lang="fr-FR"/>
          </a:p>
        </p:txBody>
      </p:sp>
      <p:sp>
        <p:nvSpPr>
          <p:cNvPr id="5" name="Espace réservé du pied de page 4">
            <a:extLst>
              <a:ext uri="{FF2B5EF4-FFF2-40B4-BE49-F238E27FC236}">
                <a16:creationId xmlns:a16="http://schemas.microsoft.com/office/drawing/2014/main" id="{03D42350-931F-4ED7-B293-B75CF95F56F1}"/>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Espace réservé du numéro de diapositive 5">
            <a:extLst>
              <a:ext uri="{FF2B5EF4-FFF2-40B4-BE49-F238E27FC236}">
                <a16:creationId xmlns:a16="http://schemas.microsoft.com/office/drawing/2014/main" id="{9BF8F5E2-725C-44FD-ABC2-2C7D0E072C20}"/>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B3982EB-BC17-4071-A68F-29280350BA46}" type="slidenum">
              <a:rPr lang="fr-FR" smtClean="0"/>
              <a:pPr/>
              <a:t>‹N°›</a:t>
            </a:fld>
            <a:endParaRPr lang="fr-FR"/>
          </a:p>
        </p:txBody>
      </p:sp>
    </p:spTree>
    <p:extLst>
      <p:ext uri="{BB962C8B-B14F-4D97-AF65-F5344CB8AC3E}">
        <p14:creationId xmlns:p14="http://schemas.microsoft.com/office/powerpoint/2010/main" val="71822547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fr-FR"/>
              <a:t>Modifiez le style du titre</a:t>
            </a:r>
          </a:p>
        </p:txBody>
      </p:sp>
      <p:sp>
        <p:nvSpPr>
          <p:cNvPr id="3" name="Espace réservé du texte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8D0EEF6-5FC6-401E-ADF4-7AE1AFD32B0B}" type="datetimeFigureOut">
              <a:rPr lang="fr-FR" smtClean="0"/>
              <a:t>24/02/2023</a:t>
            </a:fld>
            <a:endParaRPr lang="fr-FR"/>
          </a:p>
        </p:txBody>
      </p:sp>
      <p:sp>
        <p:nvSpPr>
          <p:cNvPr id="5" name="Espace réservé du pied de page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Espace réservé du numéro de diapositive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B893FAD-E3FF-46F7-A015-932783A5254F}" type="slidenum">
              <a:rPr lang="fr-FR" smtClean="0"/>
              <a:t>‹N°›</a:t>
            </a:fld>
            <a:endParaRPr lang="fr-FR"/>
          </a:p>
        </p:txBody>
      </p:sp>
    </p:spTree>
    <p:extLst>
      <p:ext uri="{BB962C8B-B14F-4D97-AF65-F5344CB8AC3E}">
        <p14:creationId xmlns:p14="http://schemas.microsoft.com/office/powerpoint/2010/main" val="3199662776"/>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7"/>
            <a:ext cx="10515600" cy="1325563"/>
          </a:xfrm>
          <a:prstGeom prst="rect">
            <a:avLst/>
          </a:prstGeom>
        </p:spPr>
        <p:txBody>
          <a:bodyPr vert="horz" lIns="91440" tIns="45720" rIns="91440" bIns="45720" rtlCol="0" anchor="ctr">
            <a:normAutofit/>
          </a:bodyPr>
          <a:lstStyle/>
          <a:p>
            <a:r>
              <a:rPr lang="fr-FR"/>
              <a:t>Modifiez le style du titre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2"/>
          </p:nvPr>
        </p:nvSpPr>
        <p:spPr>
          <a:xfrm>
            <a:off x="838200" y="6356352"/>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90F6816-87BF-4628-9E98-5045E5BB5149}" type="datetimeFigureOut">
              <a:rPr lang="fr-FR" smtClean="0"/>
              <a:t>24/02/2023</a:t>
            </a:fld>
            <a:endParaRPr lang="fr-FR"/>
          </a:p>
        </p:txBody>
      </p:sp>
      <p:sp>
        <p:nvSpPr>
          <p:cNvPr id="5" name="Footer Placeholder 4"/>
          <p:cNvSpPr>
            <a:spLocks noGrp="1"/>
          </p:cNvSpPr>
          <p:nvPr>
            <p:ph type="ftr" sz="quarter" idx="3"/>
          </p:nvPr>
        </p:nvSpPr>
        <p:spPr>
          <a:xfrm>
            <a:off x="4038600" y="6356352"/>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Slide Number Placeholder 5"/>
          <p:cNvSpPr>
            <a:spLocks noGrp="1"/>
          </p:cNvSpPr>
          <p:nvPr>
            <p:ph type="sldNum" sz="quarter" idx="4"/>
          </p:nvPr>
        </p:nvSpPr>
        <p:spPr>
          <a:xfrm>
            <a:off x="8610600" y="6356352"/>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CB3FB92-F5C8-47B2-8800-51FE140D17B8}" type="slidenum">
              <a:rPr lang="fr-FR" smtClean="0"/>
              <a:t>‹N°›</a:t>
            </a:fld>
            <a:endParaRPr lang="fr-FR"/>
          </a:p>
        </p:txBody>
      </p:sp>
    </p:spTree>
    <p:extLst>
      <p:ext uri="{BB962C8B-B14F-4D97-AF65-F5344CB8AC3E}">
        <p14:creationId xmlns:p14="http://schemas.microsoft.com/office/powerpoint/2010/main" val="2616210950"/>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2.xml"/><Relationship Id="rId4" Type="http://schemas.openxmlformats.org/officeDocument/2006/relationships/image" Target="../media/image4.png"/></Relationships>
</file>

<file path=ppt/slides/_rels/slide3.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23.xml"/></Relationships>
</file>

<file path=ppt/slides/_rels/slide4.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chart" Target="../charts/chart3.xml"/><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13.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5" name="Rectangle 1"/>
          <p:cNvSpPr>
            <a:spLocks noChangeArrowheads="1"/>
          </p:cNvSpPr>
          <p:nvPr/>
        </p:nvSpPr>
        <p:spPr bwMode="auto">
          <a:xfrm>
            <a:off x="0" y="4866358"/>
            <a:ext cx="12192000" cy="215443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n-US" sz="1000" b="1" i="0" u="sng" strike="noStrike" kern="1200" cap="none" spc="0" normalizeH="0" baseline="0" noProof="0" dirty="0">
                <a:ln>
                  <a:noFill/>
                </a:ln>
                <a:solidFill>
                  <a:prstClr val="black"/>
                </a:solidFill>
                <a:effectLst/>
                <a:uLnTx/>
                <a:uFillTx/>
                <a:latin typeface="Calibri"/>
                <a:ea typeface="Times New Roman" pitchFamily="18" charset="0"/>
                <a:cs typeface="Arial" pitchFamily="34" charset="0"/>
              </a:rPr>
              <a:t>Multiple sequence alignment of the </a:t>
            </a:r>
            <a:r>
              <a:rPr kumimoji="0" lang="en-US" sz="1000" b="1" i="1" u="sng" strike="noStrike" kern="1200" cap="none" spc="0" normalizeH="0" baseline="0" noProof="0" dirty="0">
                <a:ln>
                  <a:noFill/>
                </a:ln>
                <a:solidFill>
                  <a:prstClr val="black"/>
                </a:solidFill>
                <a:effectLst/>
                <a:uLnTx/>
                <a:uFillTx/>
                <a:latin typeface="Calibri"/>
                <a:ea typeface="Times New Roman" pitchFamily="18" charset="0"/>
                <a:cs typeface="Arial" pitchFamily="34" charset="0"/>
              </a:rPr>
              <a:t>A. </a:t>
            </a:r>
            <a:r>
              <a:rPr kumimoji="0" lang="en-US" sz="1000" b="1" i="1" u="sng" strike="noStrike" kern="1200" cap="none" spc="0" normalizeH="0" baseline="0" noProof="0" dirty="0" err="1">
                <a:ln>
                  <a:noFill/>
                </a:ln>
                <a:solidFill>
                  <a:prstClr val="black"/>
                </a:solidFill>
                <a:effectLst/>
                <a:uLnTx/>
                <a:uFillTx/>
                <a:latin typeface="Calibri"/>
                <a:ea typeface="Times New Roman" pitchFamily="18" charset="0"/>
                <a:cs typeface="Arial" pitchFamily="34" charset="0"/>
              </a:rPr>
              <a:t>aeolicus</a:t>
            </a:r>
            <a:r>
              <a:rPr kumimoji="0" lang="en-US" sz="1000" b="1" i="0" u="sng" strike="noStrike" kern="1200" cap="none" spc="0" normalizeH="0" baseline="0" noProof="0" dirty="0">
                <a:ln>
                  <a:noFill/>
                </a:ln>
                <a:solidFill>
                  <a:prstClr val="black"/>
                </a:solidFill>
                <a:effectLst/>
                <a:uLnTx/>
                <a:uFillTx/>
                <a:latin typeface="Calibri"/>
                <a:ea typeface="Times New Roman" pitchFamily="18" charset="0"/>
                <a:cs typeface="Arial" pitchFamily="34" charset="0"/>
              </a:rPr>
              <a:t> Fd6 and Fd7 and </a:t>
            </a:r>
            <a:r>
              <a:rPr kumimoji="0" lang="en-US" sz="1000" b="1" i="0" u="sng" strike="noStrike" kern="1200" cap="none" spc="0" normalizeH="0" baseline="0" noProof="0" dirty="0" err="1">
                <a:ln>
                  <a:noFill/>
                </a:ln>
                <a:solidFill>
                  <a:prstClr val="black"/>
                </a:solidFill>
                <a:effectLst/>
                <a:uLnTx/>
                <a:uFillTx/>
                <a:latin typeface="Calibri"/>
                <a:ea typeface="Times New Roman" pitchFamily="18" charset="0"/>
                <a:cs typeface="Arial" pitchFamily="34" charset="0"/>
              </a:rPr>
              <a:t>Aquificales</a:t>
            </a:r>
            <a:r>
              <a:rPr kumimoji="0" lang="en-US" sz="1000" b="1" i="1" u="sng" strike="noStrike" kern="1200" cap="none" spc="0" normalizeH="0" baseline="0" noProof="0" dirty="0">
                <a:ln>
                  <a:noFill/>
                </a:ln>
                <a:solidFill>
                  <a:prstClr val="black"/>
                </a:solidFill>
                <a:effectLst/>
                <a:uLnTx/>
                <a:uFillTx/>
                <a:latin typeface="Calibri"/>
                <a:ea typeface="Times New Roman" pitchFamily="18" charset="0"/>
                <a:cs typeface="Arial" pitchFamily="34" charset="0"/>
              </a:rPr>
              <a:t> </a:t>
            </a:r>
            <a:r>
              <a:rPr kumimoji="0" lang="en-US" sz="1000" b="1" i="0" u="sng" strike="noStrike" kern="1200" cap="none" spc="0" normalizeH="0" baseline="0" noProof="0" dirty="0">
                <a:ln>
                  <a:noFill/>
                </a:ln>
                <a:solidFill>
                  <a:prstClr val="black"/>
                </a:solidFill>
                <a:effectLst/>
                <a:uLnTx/>
                <a:uFillTx/>
                <a:latin typeface="Calibri"/>
                <a:ea typeface="Times New Roman" pitchFamily="18" charset="0"/>
                <a:cs typeface="Arial" pitchFamily="34" charset="0"/>
              </a:rPr>
              <a:t>single [4Fe-4S] cluster </a:t>
            </a:r>
            <a:r>
              <a:rPr kumimoji="0" lang="en-US" sz="1000" b="1" i="0" u="sng" strike="noStrike" kern="1200" cap="none" spc="0" normalizeH="0" baseline="0" noProof="0" dirty="0" err="1">
                <a:ln>
                  <a:noFill/>
                </a:ln>
                <a:solidFill>
                  <a:prstClr val="black"/>
                </a:solidFill>
                <a:effectLst/>
                <a:uLnTx/>
                <a:uFillTx/>
                <a:latin typeface="Calibri"/>
                <a:ea typeface="Times New Roman" pitchFamily="18" charset="0"/>
                <a:cs typeface="Arial" pitchFamily="34" charset="0"/>
              </a:rPr>
              <a:t>Fd</a:t>
            </a:r>
            <a:r>
              <a:rPr kumimoji="0" lang="en-US" sz="1000" b="0" i="0" u="none" strike="noStrike" kern="1200" cap="none" spc="0" normalizeH="0" baseline="0" noProof="0" dirty="0">
                <a:ln>
                  <a:noFill/>
                </a:ln>
                <a:solidFill>
                  <a:prstClr val="black"/>
                </a:solidFill>
                <a:effectLst/>
                <a:uLnTx/>
                <a:uFillTx/>
                <a:latin typeface="Calibri"/>
                <a:ea typeface="Times New Roman" pitchFamily="18" charset="0"/>
                <a:cs typeface="Arial" pitchFamily="34" charset="0"/>
              </a:rPr>
              <a:t>. </a:t>
            </a:r>
            <a:r>
              <a:rPr kumimoji="0" lang="en-US" sz="1000" b="0" i="1" u="none" strike="noStrike" kern="1200" cap="none" spc="0" normalizeH="0" baseline="0" noProof="0" dirty="0">
                <a:ln>
                  <a:noFill/>
                </a:ln>
                <a:solidFill>
                  <a:prstClr val="black"/>
                </a:solidFill>
                <a:effectLst/>
                <a:uLnTx/>
                <a:uFillTx/>
                <a:latin typeface="Calibri"/>
                <a:ea typeface="Times New Roman" pitchFamily="18" charset="0"/>
                <a:cs typeface="Arial" pitchFamily="34" charset="0"/>
              </a:rPr>
              <a:t>A. </a:t>
            </a:r>
            <a:r>
              <a:rPr kumimoji="0" lang="en-US" sz="1000" b="0" i="1" u="none" strike="noStrike" kern="1200" cap="none" spc="0" normalizeH="0" baseline="0" noProof="0" dirty="0" err="1">
                <a:ln>
                  <a:noFill/>
                </a:ln>
                <a:solidFill>
                  <a:prstClr val="black"/>
                </a:solidFill>
                <a:effectLst/>
                <a:uLnTx/>
                <a:uFillTx/>
                <a:latin typeface="Calibri"/>
                <a:ea typeface="Times New Roman" pitchFamily="18" charset="0"/>
                <a:cs typeface="Arial" pitchFamily="34" charset="0"/>
              </a:rPr>
              <a:t>aeolicus</a:t>
            </a:r>
            <a:r>
              <a:rPr kumimoji="0" lang="en-US" sz="1000" b="0" i="1" u="none" strike="noStrike" kern="1200" cap="none" spc="0" normalizeH="0" baseline="0" noProof="0" dirty="0">
                <a:ln>
                  <a:noFill/>
                </a:ln>
                <a:solidFill>
                  <a:prstClr val="black"/>
                </a:solidFill>
                <a:effectLst/>
                <a:uLnTx/>
                <a:uFillTx/>
                <a:latin typeface="Calibri"/>
                <a:ea typeface="Times New Roman" pitchFamily="18" charset="0"/>
                <a:cs typeface="Arial" pitchFamily="34" charset="0"/>
              </a:rPr>
              <a:t> </a:t>
            </a:r>
            <a:r>
              <a:rPr kumimoji="0" lang="en-US" sz="1000" b="0" i="0" u="none" strike="noStrike" kern="1200" cap="none" spc="0" normalizeH="0" baseline="0" noProof="0" dirty="0">
                <a:ln>
                  <a:noFill/>
                </a:ln>
                <a:solidFill>
                  <a:prstClr val="black"/>
                </a:solidFill>
                <a:effectLst/>
                <a:uLnTx/>
                <a:uFillTx/>
                <a:latin typeface="Calibri"/>
                <a:ea typeface="Times New Roman" pitchFamily="18" charset="0"/>
                <a:cs typeface="Arial" pitchFamily="34" charset="0"/>
              </a:rPr>
              <a:t>Fd6 and Fd7 are highlighted with a </a:t>
            </a:r>
            <a:r>
              <a:rPr kumimoji="0" lang="en-US" sz="1400" b="1" i="0" u="none" strike="noStrike" kern="1200" cap="none" spc="0" normalizeH="0" baseline="0" noProof="0" dirty="0">
                <a:ln>
                  <a:noFill/>
                </a:ln>
                <a:solidFill>
                  <a:srgbClr val="FF0000"/>
                </a:solidFill>
                <a:effectLst/>
                <a:uLnTx/>
                <a:uFillTx/>
                <a:latin typeface="Calibri"/>
                <a:ea typeface="Times New Roman" pitchFamily="18" charset="0"/>
                <a:cs typeface="Arial" pitchFamily="34" charset="0"/>
              </a:rPr>
              <a:t>*</a:t>
            </a:r>
            <a:r>
              <a:rPr kumimoji="0" lang="en-US" sz="1000" b="0" i="0" u="none" strike="noStrike" kern="1200" cap="none" spc="0" normalizeH="0" baseline="0" noProof="0" dirty="0">
                <a:ln>
                  <a:noFill/>
                </a:ln>
                <a:solidFill>
                  <a:prstClr val="black"/>
                </a:solidFill>
                <a:effectLst/>
                <a:uLnTx/>
                <a:uFillTx/>
                <a:latin typeface="Calibri"/>
                <a:ea typeface="Times New Roman" pitchFamily="18" charset="0"/>
                <a:cs typeface="Arial" pitchFamily="34" charset="0"/>
              </a:rPr>
              <a:t> and </a:t>
            </a:r>
            <a:r>
              <a:rPr kumimoji="0" lang="en-US" sz="1000" b="0" i="1" u="none" strike="noStrike" kern="1200" cap="none" spc="0" normalizeH="0" baseline="0" noProof="0" dirty="0">
                <a:ln>
                  <a:noFill/>
                </a:ln>
                <a:solidFill>
                  <a:prstClr val="black"/>
                </a:solidFill>
                <a:effectLst/>
                <a:uLnTx/>
                <a:uFillTx/>
                <a:latin typeface="Calibri"/>
                <a:ea typeface="Times New Roman" pitchFamily="18" charset="0"/>
                <a:cs typeface="Arial" pitchFamily="34" charset="0"/>
              </a:rPr>
              <a:t>H. thermophilus </a:t>
            </a:r>
            <a:r>
              <a:rPr kumimoji="0" lang="en-US" sz="1000" b="0" i="0" u="none" strike="noStrike" kern="1200" cap="none" spc="0" normalizeH="0" baseline="0" noProof="0" dirty="0">
                <a:ln>
                  <a:noFill/>
                </a:ln>
                <a:solidFill>
                  <a:prstClr val="black"/>
                </a:solidFill>
                <a:effectLst/>
                <a:uLnTx/>
                <a:uFillTx/>
                <a:latin typeface="Calibri"/>
                <a:ea typeface="Times New Roman" pitchFamily="18" charset="0"/>
                <a:cs typeface="Arial" pitchFamily="34" charset="0"/>
              </a:rPr>
              <a:t>Ht-Fd1 and Ht-Fd2 with a </a:t>
            </a:r>
            <a:r>
              <a:rPr kumimoji="0" lang="en-US" sz="1400" b="1" i="0" u="none" strike="noStrike" kern="1200" cap="none" spc="0" normalizeH="0" baseline="0" noProof="0" dirty="0">
                <a:ln>
                  <a:noFill/>
                </a:ln>
                <a:solidFill>
                  <a:srgbClr val="70AD47">
                    <a:lumMod val="75000"/>
                  </a:srgbClr>
                </a:solidFill>
                <a:effectLst/>
                <a:uLnTx/>
                <a:uFillTx/>
                <a:latin typeface="Calibri"/>
                <a:ea typeface="Times New Roman" pitchFamily="18" charset="0"/>
                <a:cs typeface="Arial" pitchFamily="34" charset="0"/>
              </a:rPr>
              <a:t>*</a:t>
            </a:r>
            <a:r>
              <a:rPr kumimoji="0" lang="en-US" sz="1000" b="0" i="0" u="none" strike="noStrike" kern="1200" cap="none" spc="0" normalizeH="0" baseline="0" noProof="0" dirty="0">
                <a:ln>
                  <a:noFill/>
                </a:ln>
                <a:solidFill>
                  <a:prstClr val="black"/>
                </a:solidFill>
                <a:effectLst/>
                <a:uLnTx/>
                <a:uFillTx/>
                <a:latin typeface="Calibri"/>
                <a:ea typeface="Times New Roman" pitchFamily="18" charset="0"/>
                <a:cs typeface="Arial" pitchFamily="34" charset="0"/>
              </a:rPr>
              <a:t> on the left of the figure. Red arrows mark the cysteine residues  from the </a:t>
            </a:r>
            <a:r>
              <a:rPr kumimoji="0" lang="en-US" sz="1000" b="0" i="0" u="none" strike="noStrike" kern="1200" cap="none" spc="0" normalizeH="0" baseline="0" noProof="0" dirty="0" err="1">
                <a:ln>
                  <a:noFill/>
                </a:ln>
                <a:solidFill>
                  <a:prstClr val="black"/>
                </a:solidFill>
                <a:effectLst/>
                <a:uLnTx/>
                <a:uFillTx/>
                <a:latin typeface="Calibri"/>
                <a:ea typeface="Times New Roman" pitchFamily="18" charset="0"/>
                <a:cs typeface="Arial" pitchFamily="34" charset="0"/>
              </a:rPr>
              <a:t>CXXCXXCXnCP</a:t>
            </a:r>
            <a:r>
              <a:rPr kumimoji="0" lang="en-US" sz="1000" b="0" i="0" u="none" strike="noStrike" kern="1200" cap="none" spc="0" normalizeH="0" baseline="0" noProof="0" dirty="0">
                <a:ln>
                  <a:noFill/>
                </a:ln>
                <a:solidFill>
                  <a:prstClr val="black"/>
                </a:solidFill>
                <a:effectLst/>
                <a:uLnTx/>
                <a:uFillTx/>
                <a:latin typeface="Calibri"/>
                <a:ea typeface="Times New Roman" pitchFamily="18" charset="0"/>
                <a:cs typeface="Arial" pitchFamily="34" charset="0"/>
              </a:rPr>
              <a:t> motif involved in the formation of a [4Fe-4S] cluster binding site. The red circles denote the additional </a:t>
            </a:r>
            <a:r>
              <a:rPr kumimoji="0" lang="en-US" sz="1000" b="0" i="0" u="none" strike="noStrike" kern="1200" cap="none" spc="0" normalizeH="0" baseline="0" noProof="0" dirty="0" err="1">
                <a:ln>
                  <a:noFill/>
                </a:ln>
                <a:solidFill>
                  <a:prstClr val="black"/>
                </a:solidFill>
                <a:effectLst/>
                <a:uLnTx/>
                <a:uFillTx/>
                <a:latin typeface="Calibri"/>
                <a:ea typeface="Times New Roman" pitchFamily="18" charset="0"/>
                <a:cs typeface="Arial" pitchFamily="34" charset="0"/>
              </a:rPr>
              <a:t>cysteine</a:t>
            </a:r>
            <a:r>
              <a:rPr kumimoji="0" lang="en-US" sz="1000" b="0" i="0" u="none" strike="noStrike" kern="1200" cap="none" spc="0" normalizeH="0" baseline="0" noProof="0" dirty="0">
                <a:ln>
                  <a:noFill/>
                </a:ln>
                <a:solidFill>
                  <a:prstClr val="black"/>
                </a:solidFill>
                <a:effectLst/>
                <a:uLnTx/>
                <a:uFillTx/>
                <a:latin typeface="Calibri"/>
                <a:ea typeface="Times New Roman" pitchFamily="18" charset="0"/>
                <a:cs typeface="Arial" pitchFamily="34" charset="0"/>
              </a:rPr>
              <a:t> residues present in </a:t>
            </a:r>
            <a:r>
              <a:rPr kumimoji="0" lang="en-US" sz="1000" b="0" i="1" u="none" strike="noStrike" kern="1200" cap="none" spc="0" normalizeH="0" baseline="0" noProof="0" dirty="0">
                <a:ln>
                  <a:noFill/>
                </a:ln>
                <a:solidFill>
                  <a:prstClr val="black"/>
                </a:solidFill>
                <a:effectLst/>
                <a:uLnTx/>
                <a:uFillTx/>
                <a:latin typeface="Calibri"/>
                <a:ea typeface="Times New Roman" pitchFamily="18" charset="0"/>
                <a:cs typeface="Arial" pitchFamily="34" charset="0"/>
              </a:rPr>
              <a:t>A. </a:t>
            </a:r>
            <a:r>
              <a:rPr kumimoji="0" lang="en-US" sz="1000" b="0" i="1" u="none" strike="noStrike" kern="1200" cap="none" spc="0" normalizeH="0" baseline="0" noProof="0" dirty="0" err="1">
                <a:ln>
                  <a:noFill/>
                </a:ln>
                <a:solidFill>
                  <a:prstClr val="black"/>
                </a:solidFill>
                <a:effectLst/>
                <a:uLnTx/>
                <a:uFillTx/>
                <a:latin typeface="Calibri"/>
                <a:ea typeface="Times New Roman" pitchFamily="18" charset="0"/>
                <a:cs typeface="Arial" pitchFamily="34" charset="0"/>
              </a:rPr>
              <a:t>aeolicus</a:t>
            </a:r>
            <a:r>
              <a:rPr kumimoji="0" lang="en-US" sz="1000" b="0" i="0" u="none" strike="noStrike" kern="1200" cap="none" spc="0" normalizeH="0" baseline="0" noProof="0" dirty="0">
                <a:ln>
                  <a:noFill/>
                </a:ln>
                <a:solidFill>
                  <a:prstClr val="black"/>
                </a:solidFill>
                <a:effectLst/>
                <a:uLnTx/>
                <a:uFillTx/>
                <a:latin typeface="Calibri"/>
                <a:ea typeface="Times New Roman" pitchFamily="18" charset="0"/>
                <a:cs typeface="Arial" pitchFamily="34" charset="0"/>
              </a:rPr>
              <a:t> </a:t>
            </a:r>
            <a:r>
              <a:rPr kumimoji="0" lang="en-US" sz="1000" b="0" i="0" u="none" strike="noStrike" kern="1200" cap="none" spc="0" normalizeH="0" baseline="0" noProof="0" dirty="0" err="1">
                <a:ln>
                  <a:noFill/>
                </a:ln>
                <a:solidFill>
                  <a:prstClr val="black"/>
                </a:solidFill>
                <a:effectLst/>
                <a:uLnTx/>
                <a:uFillTx/>
                <a:latin typeface="Calibri"/>
                <a:ea typeface="Times New Roman" pitchFamily="18" charset="0"/>
                <a:cs typeface="Arial" pitchFamily="34" charset="0"/>
              </a:rPr>
              <a:t>ferredoxins</a:t>
            </a:r>
            <a:r>
              <a:rPr kumimoji="0" lang="en-US" sz="1000" b="0" i="0" u="none" strike="noStrike" kern="1200" cap="none" spc="0" normalizeH="0" baseline="0" noProof="0" dirty="0">
                <a:ln>
                  <a:noFill/>
                </a:ln>
                <a:solidFill>
                  <a:prstClr val="black"/>
                </a:solidFill>
                <a:effectLst/>
                <a:uLnTx/>
                <a:uFillTx/>
                <a:latin typeface="Calibri"/>
                <a:ea typeface="Times New Roman" pitchFamily="18" charset="0"/>
                <a:cs typeface="Arial" pitchFamily="34" charset="0"/>
              </a:rPr>
              <a:t> and in the one from </a:t>
            </a:r>
            <a:r>
              <a:rPr kumimoji="0" lang="en-US" sz="1000" b="0" i="1" u="none" strike="noStrike" kern="1200" cap="none" spc="0" normalizeH="0" baseline="0" noProof="0" dirty="0" err="1">
                <a:ln>
                  <a:noFill/>
                </a:ln>
                <a:solidFill>
                  <a:prstClr val="black"/>
                </a:solidFill>
                <a:effectLst/>
                <a:uLnTx/>
                <a:uFillTx/>
                <a:latin typeface="Calibri"/>
                <a:ea typeface="Times New Roman" pitchFamily="18" charset="0"/>
                <a:cs typeface="Arial" pitchFamily="34" charset="0"/>
              </a:rPr>
              <a:t>Hydrogenothermus</a:t>
            </a:r>
            <a:r>
              <a:rPr kumimoji="0" lang="en-US" sz="1000" b="0" i="1" u="none" strike="noStrike" kern="1200" cap="none" spc="0" normalizeH="0" baseline="0" noProof="0" dirty="0">
                <a:ln>
                  <a:noFill/>
                </a:ln>
                <a:solidFill>
                  <a:prstClr val="black"/>
                </a:solidFill>
                <a:effectLst/>
                <a:uLnTx/>
                <a:uFillTx/>
                <a:latin typeface="Calibri"/>
                <a:ea typeface="Times New Roman" pitchFamily="18" charset="0"/>
                <a:cs typeface="Arial" pitchFamily="34" charset="0"/>
              </a:rPr>
              <a:t> </a:t>
            </a:r>
            <a:r>
              <a:rPr kumimoji="0" lang="en-US" sz="1000" b="0" i="1" u="none" strike="noStrike" kern="1200" cap="none" spc="0" normalizeH="0" baseline="0" noProof="0" dirty="0" err="1">
                <a:ln>
                  <a:noFill/>
                </a:ln>
                <a:solidFill>
                  <a:prstClr val="black"/>
                </a:solidFill>
                <a:effectLst/>
                <a:uLnTx/>
                <a:uFillTx/>
                <a:latin typeface="Calibri"/>
                <a:ea typeface="Times New Roman" pitchFamily="18" charset="0"/>
                <a:cs typeface="Arial" pitchFamily="34" charset="0"/>
              </a:rPr>
              <a:t>marinus</a:t>
            </a:r>
            <a:r>
              <a:rPr kumimoji="0" lang="en-US" sz="1000" b="0" i="0" u="none" strike="noStrike" kern="1200" cap="none" spc="0" normalizeH="0" baseline="0" noProof="0" dirty="0">
                <a:ln>
                  <a:noFill/>
                </a:ln>
                <a:solidFill>
                  <a:prstClr val="black"/>
                </a:solidFill>
                <a:effectLst/>
                <a:uLnTx/>
                <a:uFillTx/>
                <a:latin typeface="Calibri"/>
                <a:ea typeface="Times New Roman" pitchFamily="18" charset="0"/>
                <a:cs typeface="Arial" pitchFamily="34" charset="0"/>
              </a:rPr>
              <a:t>. Identical residues in all sequences are highlighted in red and marked with (</a:t>
            </a:r>
            <a:r>
              <a:rPr kumimoji="0" lang="en-US" sz="1000" b="0" i="0" u="none" strike="noStrike" kern="1200" cap="none" spc="0" normalizeH="0" baseline="0" noProof="0" dirty="0">
                <a:ln>
                  <a:noFill/>
                </a:ln>
                <a:solidFill>
                  <a:srgbClr val="FF66CC"/>
                </a:solidFill>
                <a:effectLst/>
                <a:uLnTx/>
                <a:uFillTx/>
                <a:latin typeface="Calibri"/>
                <a:ea typeface="Times New Roman" pitchFamily="18" charset="0"/>
                <a:cs typeface="Arial" pitchFamily="34" charset="0"/>
              </a:rPr>
              <a:t>*</a:t>
            </a:r>
            <a:r>
              <a:rPr kumimoji="0" lang="en-US" sz="1000" b="0" i="0" u="none" strike="noStrike" kern="1200" cap="none" spc="0" normalizeH="0" baseline="0" noProof="0" dirty="0">
                <a:ln>
                  <a:noFill/>
                </a:ln>
                <a:solidFill>
                  <a:prstClr val="black"/>
                </a:solidFill>
                <a:effectLst/>
                <a:uLnTx/>
                <a:uFillTx/>
                <a:latin typeface="Calibri"/>
                <a:ea typeface="Times New Roman" pitchFamily="18" charset="0"/>
                <a:cs typeface="Arial" pitchFamily="34" charset="0"/>
              </a:rPr>
              <a:t>). Strongly similar residues are highlighted in green and marked with (</a:t>
            </a:r>
            <a:r>
              <a:rPr kumimoji="0" lang="en-US" sz="1000" b="0" i="0" u="none" strike="noStrike" kern="1200" cap="none" spc="0" normalizeH="0" baseline="0" noProof="0" dirty="0">
                <a:ln>
                  <a:noFill/>
                </a:ln>
                <a:solidFill>
                  <a:srgbClr val="FF66CC"/>
                </a:solidFill>
                <a:effectLst/>
                <a:uLnTx/>
                <a:uFillTx/>
                <a:latin typeface="Calibri"/>
                <a:ea typeface="Times New Roman" pitchFamily="18" charset="0"/>
                <a:cs typeface="Arial" pitchFamily="34" charset="0"/>
              </a:rPr>
              <a:t>:</a:t>
            </a:r>
            <a:r>
              <a:rPr kumimoji="0" lang="en-US" sz="1000" b="0" i="0" u="none" strike="noStrike" kern="1200" cap="none" spc="0" normalizeH="0" baseline="0" noProof="0" dirty="0">
                <a:ln>
                  <a:noFill/>
                </a:ln>
                <a:solidFill>
                  <a:prstClr val="black"/>
                </a:solidFill>
                <a:effectLst/>
                <a:uLnTx/>
                <a:uFillTx/>
                <a:latin typeface="Calibri"/>
                <a:ea typeface="Times New Roman" pitchFamily="18" charset="0"/>
                <a:cs typeface="Arial" pitchFamily="34" charset="0"/>
              </a:rPr>
              <a:t>) and weakly similar ones in blue with (</a:t>
            </a:r>
            <a:r>
              <a:rPr kumimoji="0" lang="en-US" sz="1000" b="0" i="0" u="none" strike="noStrike" kern="1200" cap="none" spc="0" normalizeH="0" baseline="0" noProof="0" dirty="0">
                <a:ln>
                  <a:noFill/>
                </a:ln>
                <a:solidFill>
                  <a:srgbClr val="FF66CC"/>
                </a:solidFill>
                <a:effectLst/>
                <a:uLnTx/>
                <a:uFillTx/>
                <a:latin typeface="Calibri"/>
                <a:ea typeface="Times New Roman" pitchFamily="18" charset="0"/>
                <a:cs typeface="Arial" pitchFamily="34" charset="0"/>
              </a:rPr>
              <a:t>.</a:t>
            </a:r>
            <a:r>
              <a:rPr kumimoji="0" lang="en-US" sz="1000" b="0" i="0" u="none" strike="noStrike" kern="1200" cap="none" spc="0" normalizeH="0" baseline="0" noProof="0" dirty="0">
                <a:ln>
                  <a:noFill/>
                </a:ln>
                <a:solidFill>
                  <a:prstClr val="black"/>
                </a:solidFill>
                <a:effectLst/>
                <a:uLnTx/>
                <a:uFillTx/>
                <a:latin typeface="Calibri"/>
                <a:ea typeface="Times New Roman" pitchFamily="18" charset="0"/>
                <a:cs typeface="Arial" pitchFamily="34" charset="0"/>
              </a:rPr>
              <a:t>). </a:t>
            </a:r>
            <a:r>
              <a:rPr kumimoji="0" lang="fr-FR" sz="1000" b="1" i="0" u="none" strike="noStrike" kern="1200" cap="none" spc="0" normalizeH="0" baseline="0" noProof="0" dirty="0">
                <a:ln>
                  <a:noFill/>
                </a:ln>
                <a:solidFill>
                  <a:prstClr val="black"/>
                </a:solidFill>
                <a:effectLst/>
                <a:uLnTx/>
                <a:uFillTx/>
                <a:latin typeface="Calibri"/>
                <a:ea typeface="+mn-ea"/>
                <a:cs typeface="+mn-cs"/>
              </a:rPr>
              <a:t>Fd6_Aquifex_aeolicus </a:t>
            </a:r>
            <a:r>
              <a:rPr kumimoji="0" lang="fr-FR" sz="1000" b="0" i="0" u="none" strike="noStrike" kern="1200" cap="none" spc="0" normalizeH="0" baseline="0" noProof="0" dirty="0">
                <a:ln>
                  <a:noFill/>
                </a:ln>
                <a:solidFill>
                  <a:prstClr val="black"/>
                </a:solidFill>
                <a:effectLst/>
                <a:uLnTx/>
                <a:uFillTx/>
                <a:latin typeface="Calibri"/>
                <a:ea typeface="+mn-ea"/>
                <a:cs typeface="+mn-cs"/>
              </a:rPr>
              <a:t>: </a:t>
            </a:r>
            <a:r>
              <a:rPr kumimoji="0" lang="fr-FR" sz="1000" b="0" i="0" u="none" strike="noStrike" kern="1200" cap="none" spc="0" normalizeH="0" baseline="0" noProof="0" dirty="0" err="1">
                <a:ln>
                  <a:noFill/>
                </a:ln>
                <a:solidFill>
                  <a:prstClr val="black"/>
                </a:solidFill>
                <a:effectLst/>
                <a:uLnTx/>
                <a:uFillTx/>
                <a:latin typeface="Calibri"/>
                <a:ea typeface="+mn-ea"/>
                <a:cs typeface="+mn-cs"/>
              </a:rPr>
              <a:t>strain</a:t>
            </a:r>
            <a:r>
              <a:rPr kumimoji="0" lang="fr-FR" sz="1000" b="0" i="0" u="none" strike="noStrike" kern="1200" cap="none" spc="0" normalizeH="0" baseline="0" noProof="0" dirty="0">
                <a:ln>
                  <a:noFill/>
                </a:ln>
                <a:solidFill>
                  <a:prstClr val="black"/>
                </a:solidFill>
                <a:effectLst/>
                <a:uLnTx/>
                <a:uFillTx/>
                <a:latin typeface="Calibri"/>
                <a:ea typeface="+mn-ea"/>
                <a:cs typeface="+mn-cs"/>
              </a:rPr>
              <a:t> VF5; WP_024015104. </a:t>
            </a:r>
            <a:r>
              <a:rPr kumimoji="0" lang="it-IT" sz="1000" b="1" i="0" u="none" strike="noStrike" kern="1200" cap="none" spc="0" normalizeH="0" baseline="0" noProof="0" dirty="0">
                <a:ln>
                  <a:noFill/>
                </a:ln>
                <a:solidFill>
                  <a:prstClr val="black"/>
                </a:solidFill>
                <a:effectLst/>
                <a:uLnTx/>
                <a:uFillTx/>
                <a:latin typeface="Calibri"/>
                <a:ea typeface="+mn-ea"/>
                <a:cs typeface="+mn-cs"/>
              </a:rPr>
              <a:t>1_Hydrogenivirga_sp </a:t>
            </a:r>
            <a:r>
              <a:rPr kumimoji="0" lang="it-IT" sz="1000" b="0" i="0" u="none" strike="noStrike" kern="1200" cap="none" spc="0" normalizeH="0" baseline="0" noProof="0" dirty="0">
                <a:ln>
                  <a:noFill/>
                </a:ln>
                <a:solidFill>
                  <a:prstClr val="black"/>
                </a:solidFill>
                <a:effectLst/>
                <a:uLnTx/>
                <a:uFillTx/>
                <a:latin typeface="Calibri"/>
                <a:ea typeface="+mn-ea"/>
                <a:cs typeface="+mn-cs"/>
              </a:rPr>
              <a:t>: </a:t>
            </a:r>
            <a:r>
              <a:rPr kumimoji="0" lang="it-IT" sz="1000" b="0" i="1" u="none" strike="noStrike" kern="1200" cap="none" spc="0" normalizeH="0" baseline="0" noProof="0" dirty="0">
                <a:ln>
                  <a:noFill/>
                </a:ln>
                <a:solidFill>
                  <a:prstClr val="black"/>
                </a:solidFill>
                <a:effectLst/>
                <a:uLnTx/>
                <a:uFillTx/>
                <a:latin typeface="Calibri"/>
                <a:ea typeface="+mn-ea"/>
                <a:cs typeface="+mn-cs"/>
              </a:rPr>
              <a:t>Hydrogenivirga</a:t>
            </a:r>
            <a:r>
              <a:rPr kumimoji="0" lang="it-IT" sz="1000" b="0" i="0" u="none" strike="noStrike" kern="1200" cap="none" spc="0" normalizeH="0" baseline="0" noProof="0" dirty="0">
                <a:ln>
                  <a:noFill/>
                </a:ln>
                <a:solidFill>
                  <a:prstClr val="black"/>
                </a:solidFill>
                <a:effectLst/>
                <a:uLnTx/>
                <a:uFillTx/>
                <a:latin typeface="Calibri"/>
                <a:ea typeface="+mn-ea"/>
                <a:cs typeface="+mn-cs"/>
              </a:rPr>
              <a:t> sp. 128-5-R1-1; WP_008287842. </a:t>
            </a:r>
            <a:r>
              <a:rPr kumimoji="0" lang="en-GB" sz="1000" b="1" i="0" u="none" strike="noStrike" kern="1200" cap="none" spc="0" normalizeH="0" baseline="0" noProof="0" dirty="0">
                <a:ln>
                  <a:noFill/>
                </a:ln>
                <a:solidFill>
                  <a:prstClr val="black"/>
                </a:solidFill>
                <a:effectLst/>
                <a:uLnTx/>
                <a:uFillTx/>
                <a:latin typeface="Calibri"/>
                <a:ea typeface="+mn-ea"/>
                <a:cs typeface="+mn-cs"/>
              </a:rPr>
              <a:t>1_meta_Aquifex </a:t>
            </a:r>
            <a:r>
              <a:rPr kumimoji="0" lang="en-GB" sz="1000" b="0" i="0" u="none" strike="noStrike" kern="1200" cap="none" spc="0" normalizeH="0" baseline="0" noProof="0" dirty="0">
                <a:ln>
                  <a:noFill/>
                </a:ln>
                <a:solidFill>
                  <a:prstClr val="black"/>
                </a:solidFill>
                <a:effectLst/>
                <a:uLnTx/>
                <a:uFillTx/>
                <a:latin typeface="Calibri"/>
                <a:ea typeface="+mn-ea"/>
                <a:cs typeface="+mn-cs"/>
              </a:rPr>
              <a:t>: </a:t>
            </a:r>
            <a:r>
              <a:rPr kumimoji="0" lang="en-GB" sz="1000" b="0" i="1" u="none" strike="noStrike" kern="1200" cap="none" spc="0" normalizeH="0" baseline="0" noProof="0" dirty="0" err="1">
                <a:ln>
                  <a:noFill/>
                </a:ln>
                <a:solidFill>
                  <a:prstClr val="black"/>
                </a:solidFill>
                <a:effectLst/>
                <a:uLnTx/>
                <a:uFillTx/>
                <a:latin typeface="Calibri"/>
                <a:ea typeface="+mn-ea"/>
                <a:cs typeface="+mn-cs"/>
              </a:rPr>
              <a:t>Aquifex</a:t>
            </a:r>
            <a:r>
              <a:rPr kumimoji="0" lang="en-GB" sz="1000" b="0" i="1" u="none" strike="noStrike" kern="1200" cap="none" spc="0" normalizeH="0" baseline="0" noProof="0" dirty="0">
                <a:ln>
                  <a:noFill/>
                </a:ln>
                <a:solidFill>
                  <a:prstClr val="black"/>
                </a:solidFill>
                <a:effectLst/>
                <a:uLnTx/>
                <a:uFillTx/>
                <a:latin typeface="Calibri"/>
                <a:ea typeface="+mn-ea"/>
                <a:cs typeface="+mn-cs"/>
              </a:rPr>
              <a:t> </a:t>
            </a:r>
            <a:r>
              <a:rPr kumimoji="0" lang="en-GB" sz="1000" b="0" i="1" u="none" strike="noStrike" kern="1200" cap="none" spc="0" normalizeH="0" baseline="0" noProof="0" dirty="0" err="1">
                <a:ln>
                  <a:noFill/>
                </a:ln>
                <a:solidFill>
                  <a:prstClr val="black"/>
                </a:solidFill>
                <a:effectLst/>
                <a:uLnTx/>
                <a:uFillTx/>
                <a:latin typeface="Calibri"/>
                <a:ea typeface="+mn-ea"/>
                <a:cs typeface="+mn-cs"/>
              </a:rPr>
              <a:t>aeolicus</a:t>
            </a:r>
            <a:r>
              <a:rPr kumimoji="0" lang="en-GB" sz="1000" b="0" i="0" u="none" strike="noStrike" kern="1200" cap="none" spc="0" normalizeH="0" baseline="0" noProof="0" dirty="0">
                <a:ln>
                  <a:noFill/>
                </a:ln>
                <a:solidFill>
                  <a:prstClr val="black"/>
                </a:solidFill>
                <a:effectLst/>
                <a:uLnTx/>
                <a:uFillTx/>
                <a:latin typeface="Calibri"/>
                <a:ea typeface="+mn-ea"/>
                <a:cs typeface="+mn-cs"/>
              </a:rPr>
              <a:t> (from </a:t>
            </a:r>
            <a:r>
              <a:rPr kumimoji="0" lang="en-GB" sz="1000" b="0" i="0" u="none" strike="noStrike" kern="1200" cap="none" spc="0" normalizeH="0" baseline="0" noProof="0" dirty="0" err="1">
                <a:ln>
                  <a:noFill/>
                </a:ln>
                <a:solidFill>
                  <a:prstClr val="black"/>
                </a:solidFill>
                <a:effectLst/>
                <a:uLnTx/>
                <a:uFillTx/>
                <a:latin typeface="Calibri"/>
                <a:ea typeface="+mn-ea"/>
                <a:cs typeface="+mn-cs"/>
              </a:rPr>
              <a:t>metagenome</a:t>
            </a:r>
            <a:r>
              <a:rPr kumimoji="0" lang="en-GB" sz="1000" b="0" i="0" u="none" strike="noStrike" kern="1200" cap="none" spc="0" normalizeH="0" baseline="0" noProof="0" dirty="0">
                <a:ln>
                  <a:noFill/>
                </a:ln>
                <a:solidFill>
                  <a:prstClr val="black"/>
                </a:solidFill>
                <a:effectLst/>
                <a:uLnTx/>
                <a:uFillTx/>
                <a:latin typeface="Calibri"/>
                <a:ea typeface="+mn-ea"/>
                <a:cs typeface="+mn-cs"/>
              </a:rPr>
              <a:t>); HHJ63720 . </a:t>
            </a:r>
            <a:r>
              <a:rPr kumimoji="0" lang="it-IT" sz="1000" b="1" i="0" u="none" strike="noStrike" kern="1200" cap="none" spc="0" normalizeH="0" baseline="0" noProof="0" dirty="0">
                <a:ln>
                  <a:noFill/>
                </a:ln>
                <a:solidFill>
                  <a:prstClr val="black"/>
                </a:solidFill>
                <a:effectLst/>
                <a:uLnTx/>
                <a:uFillTx/>
                <a:latin typeface="Calibri"/>
                <a:ea typeface="+mn-ea"/>
                <a:cs typeface="+mn-cs"/>
              </a:rPr>
              <a:t>1_Hydrogenivirga_caldilitoris </a:t>
            </a:r>
            <a:r>
              <a:rPr kumimoji="0" lang="it-IT" sz="1000" b="0" i="0" u="none" strike="noStrike" kern="1200" cap="none" spc="0" normalizeH="0" baseline="0" noProof="0" dirty="0">
                <a:ln>
                  <a:noFill/>
                </a:ln>
                <a:solidFill>
                  <a:prstClr val="black"/>
                </a:solidFill>
                <a:effectLst/>
                <a:uLnTx/>
                <a:uFillTx/>
                <a:latin typeface="Calibri"/>
                <a:ea typeface="+mn-ea"/>
                <a:cs typeface="+mn-cs"/>
              </a:rPr>
              <a:t>: strain DSM 16510; WP_121008838.  </a:t>
            </a:r>
            <a:r>
              <a:rPr kumimoji="0" lang="it-IT" sz="1000" b="1" i="0" u="none" strike="noStrike" kern="1200" cap="none" spc="0" normalizeH="0" baseline="0" noProof="0" dirty="0">
                <a:ln>
                  <a:noFill/>
                </a:ln>
                <a:solidFill>
                  <a:prstClr val="black"/>
                </a:solidFill>
                <a:effectLst/>
                <a:uLnTx/>
                <a:uFillTx/>
                <a:latin typeface="Calibri"/>
                <a:ea typeface="+mn-ea"/>
                <a:cs typeface="+mn-cs"/>
              </a:rPr>
              <a:t>2_Hydrogenivirga_caldilitoris </a:t>
            </a:r>
            <a:r>
              <a:rPr kumimoji="0" lang="it-IT" sz="1000" b="0" i="0" u="none" strike="noStrike" kern="1200" cap="none" spc="0" normalizeH="0" baseline="0" noProof="0" dirty="0">
                <a:ln>
                  <a:noFill/>
                </a:ln>
                <a:solidFill>
                  <a:prstClr val="black"/>
                </a:solidFill>
                <a:effectLst/>
                <a:uLnTx/>
                <a:uFillTx/>
                <a:latin typeface="Calibri"/>
                <a:ea typeface="+mn-ea"/>
                <a:cs typeface="+mn-cs"/>
              </a:rPr>
              <a:t>: strain DSM 16510; WP_121008840. </a:t>
            </a:r>
            <a:r>
              <a:rPr kumimoji="0" lang="it-IT" sz="1000" b="1" i="0" u="none" strike="noStrike" kern="1200" cap="none" spc="0" normalizeH="0" baseline="0" noProof="0" dirty="0">
                <a:ln>
                  <a:noFill/>
                </a:ln>
                <a:solidFill>
                  <a:prstClr val="black"/>
                </a:solidFill>
                <a:effectLst/>
                <a:uLnTx/>
                <a:uFillTx/>
                <a:latin typeface="Calibri"/>
                <a:ea typeface="+mn-ea"/>
                <a:cs typeface="+mn-cs"/>
              </a:rPr>
              <a:t>Fd7_Aquifex_aeolicus </a:t>
            </a:r>
            <a:r>
              <a:rPr kumimoji="0" lang="it-IT" sz="1000" b="0" i="0" u="none" strike="noStrike" kern="1200" cap="none" spc="0" normalizeH="0" baseline="0" noProof="0" dirty="0">
                <a:ln>
                  <a:noFill/>
                </a:ln>
                <a:solidFill>
                  <a:prstClr val="black"/>
                </a:solidFill>
                <a:effectLst/>
                <a:uLnTx/>
                <a:uFillTx/>
                <a:latin typeface="Calibri"/>
                <a:ea typeface="+mn-ea"/>
                <a:cs typeface="+mn-cs"/>
              </a:rPr>
              <a:t>: strain VF5; WP_164930743. </a:t>
            </a:r>
            <a:r>
              <a:rPr kumimoji="0" lang="it-IT" sz="1000" b="1" i="0" u="none" strike="noStrike" kern="1200" cap="none" spc="0" normalizeH="0" baseline="0" noProof="0" dirty="0">
                <a:ln>
                  <a:noFill/>
                </a:ln>
                <a:solidFill>
                  <a:prstClr val="black"/>
                </a:solidFill>
                <a:effectLst/>
                <a:uLnTx/>
                <a:uFillTx/>
                <a:latin typeface="Calibri"/>
                <a:ea typeface="+mn-ea"/>
                <a:cs typeface="+mn-cs"/>
              </a:rPr>
              <a:t>1_Hydrogenobacter_hydrogenophi </a:t>
            </a:r>
            <a:r>
              <a:rPr kumimoji="0" lang="it-IT" sz="1000" b="0" i="0" u="none" strike="noStrike" kern="1200" cap="none" spc="0" normalizeH="0" baseline="0" noProof="0" dirty="0">
                <a:ln>
                  <a:noFill/>
                </a:ln>
                <a:solidFill>
                  <a:prstClr val="black"/>
                </a:solidFill>
                <a:effectLst/>
                <a:uLnTx/>
                <a:uFillTx/>
                <a:latin typeface="Calibri"/>
                <a:ea typeface="+mn-ea"/>
                <a:cs typeface="+mn-cs"/>
              </a:rPr>
              <a:t>: </a:t>
            </a:r>
            <a:r>
              <a:rPr kumimoji="0" lang="it-IT" sz="1000" b="0" i="1" u="none" strike="noStrike" kern="1200" cap="none" spc="0" normalizeH="0" baseline="0" noProof="0" dirty="0">
                <a:ln>
                  <a:noFill/>
                </a:ln>
                <a:solidFill>
                  <a:prstClr val="black"/>
                </a:solidFill>
                <a:effectLst/>
                <a:uLnTx/>
                <a:uFillTx/>
                <a:latin typeface="Calibri"/>
                <a:ea typeface="+mn-ea"/>
                <a:cs typeface="+mn-cs"/>
              </a:rPr>
              <a:t>Hydrogenobacter hydrogenophilus</a:t>
            </a:r>
            <a:r>
              <a:rPr kumimoji="0" lang="it-IT" sz="1000" b="0" i="0" u="none" strike="noStrike" kern="1200" cap="none" spc="0" normalizeH="0" baseline="0" noProof="0" dirty="0">
                <a:ln>
                  <a:noFill/>
                </a:ln>
                <a:solidFill>
                  <a:prstClr val="black"/>
                </a:solidFill>
                <a:effectLst/>
                <a:uLnTx/>
                <a:uFillTx/>
                <a:latin typeface="Calibri"/>
                <a:ea typeface="+mn-ea"/>
                <a:cs typeface="+mn-cs"/>
              </a:rPr>
              <a:t> strain DSM 2913; WP_096600502. </a:t>
            </a:r>
            <a:r>
              <a:rPr kumimoji="0" lang="en-GB" sz="1000" b="1" i="0" u="none" strike="noStrike" kern="1200" cap="none" spc="0" normalizeH="0" baseline="0" noProof="0" dirty="0">
                <a:ln>
                  <a:noFill/>
                </a:ln>
                <a:solidFill>
                  <a:prstClr val="black"/>
                </a:solidFill>
                <a:effectLst/>
                <a:uLnTx/>
                <a:uFillTx/>
                <a:latin typeface="Calibri"/>
                <a:ea typeface="+mn-ea"/>
                <a:cs typeface="+mn-cs"/>
              </a:rPr>
              <a:t>1_Thermocrinis_sp </a:t>
            </a:r>
            <a:r>
              <a:rPr kumimoji="0" lang="en-GB" sz="1000" b="0" i="0" u="none" strike="noStrike" kern="1200" cap="none" spc="0" normalizeH="0" baseline="0" noProof="0" dirty="0">
                <a:ln>
                  <a:noFill/>
                </a:ln>
                <a:solidFill>
                  <a:prstClr val="black"/>
                </a:solidFill>
                <a:effectLst/>
                <a:uLnTx/>
                <a:uFillTx/>
                <a:latin typeface="Calibri"/>
                <a:ea typeface="+mn-ea"/>
                <a:cs typeface="+mn-cs"/>
              </a:rPr>
              <a:t>: </a:t>
            </a:r>
            <a:r>
              <a:rPr kumimoji="0" lang="en-GB" sz="1000" b="0" i="1" u="none" strike="noStrike" kern="1200" cap="none" spc="0" normalizeH="0" baseline="0" noProof="0" dirty="0" err="1">
                <a:ln>
                  <a:noFill/>
                </a:ln>
                <a:solidFill>
                  <a:prstClr val="black"/>
                </a:solidFill>
                <a:effectLst/>
                <a:uLnTx/>
                <a:uFillTx/>
                <a:latin typeface="Calibri"/>
                <a:ea typeface="+mn-ea"/>
                <a:cs typeface="+mn-cs"/>
              </a:rPr>
              <a:t>Thermocrinis</a:t>
            </a:r>
            <a:r>
              <a:rPr kumimoji="0" lang="en-GB" sz="1000" b="0" i="0" u="none" strike="noStrike" kern="1200" cap="none" spc="0" normalizeH="0" baseline="0" noProof="0" dirty="0">
                <a:ln>
                  <a:noFill/>
                </a:ln>
                <a:solidFill>
                  <a:prstClr val="black"/>
                </a:solidFill>
                <a:effectLst/>
                <a:uLnTx/>
                <a:uFillTx/>
                <a:latin typeface="Calibri"/>
                <a:ea typeface="+mn-ea"/>
                <a:cs typeface="+mn-cs"/>
              </a:rPr>
              <a:t> sp. GBS; WP_029551706. </a:t>
            </a:r>
            <a:r>
              <a:rPr kumimoji="0" lang="en-GB" sz="1000" b="1" i="0" u="none" strike="noStrike" kern="1200" cap="none" spc="0" normalizeH="0" baseline="0" noProof="0" dirty="0">
                <a:ln>
                  <a:noFill/>
                </a:ln>
                <a:solidFill>
                  <a:prstClr val="black"/>
                </a:solidFill>
                <a:effectLst/>
                <a:uLnTx/>
                <a:uFillTx/>
                <a:latin typeface="Calibri"/>
                <a:ea typeface="+mn-ea"/>
                <a:cs typeface="+mn-cs"/>
              </a:rPr>
              <a:t>1_Thermocrinis_albus </a:t>
            </a:r>
            <a:r>
              <a:rPr kumimoji="0" lang="en-GB" sz="1000" b="0" i="0" u="none" strike="noStrike" kern="1200" cap="none" spc="0" normalizeH="0" baseline="0" noProof="0" dirty="0">
                <a:ln>
                  <a:noFill/>
                </a:ln>
                <a:solidFill>
                  <a:prstClr val="black"/>
                </a:solidFill>
                <a:effectLst/>
                <a:uLnTx/>
                <a:uFillTx/>
                <a:latin typeface="Calibri"/>
                <a:ea typeface="+mn-ea"/>
                <a:cs typeface="+mn-cs"/>
              </a:rPr>
              <a:t>: strain DSM 14484; WP_012992195. </a:t>
            </a:r>
            <a:r>
              <a:rPr kumimoji="0" lang="en-GB" sz="1000" b="1" i="0" u="none" strike="noStrike" kern="1200" cap="none" spc="0" normalizeH="0" baseline="0" noProof="0" dirty="0">
                <a:ln>
                  <a:noFill/>
                </a:ln>
                <a:solidFill>
                  <a:prstClr val="black"/>
                </a:solidFill>
                <a:effectLst/>
                <a:uLnTx/>
                <a:uFillTx/>
                <a:latin typeface="Calibri"/>
                <a:ea typeface="+mn-ea"/>
                <a:cs typeface="+mn-cs"/>
              </a:rPr>
              <a:t>1_Thermocrinis_minervae </a:t>
            </a:r>
            <a:r>
              <a:rPr kumimoji="0" lang="en-GB" sz="1000" b="0" i="0" u="none" strike="noStrike" kern="1200" cap="none" spc="0" normalizeH="0" baseline="0" noProof="0" dirty="0">
                <a:ln>
                  <a:noFill/>
                </a:ln>
                <a:solidFill>
                  <a:prstClr val="black"/>
                </a:solidFill>
                <a:effectLst/>
                <a:uLnTx/>
                <a:uFillTx/>
                <a:latin typeface="Calibri"/>
                <a:ea typeface="+mn-ea"/>
                <a:cs typeface="+mn-cs"/>
              </a:rPr>
              <a:t>: strain DSM 19557; WP_079653833. </a:t>
            </a:r>
            <a:r>
              <a:rPr kumimoji="0" lang="en-GB" sz="1000" b="1" i="0" u="none" strike="noStrike" kern="1200" cap="none" spc="0" normalizeH="0" baseline="0" noProof="0" dirty="0">
                <a:ln>
                  <a:noFill/>
                </a:ln>
                <a:solidFill>
                  <a:prstClr val="black"/>
                </a:solidFill>
                <a:effectLst/>
                <a:uLnTx/>
                <a:uFillTx/>
                <a:latin typeface="Calibri"/>
                <a:ea typeface="+mn-ea"/>
                <a:cs typeface="+mn-cs"/>
              </a:rPr>
              <a:t>Fd1_Hydrogenobacter_thermophil </a:t>
            </a:r>
            <a:r>
              <a:rPr kumimoji="0" lang="en-GB" sz="1000" b="0" i="0" u="none" strike="noStrike" kern="1200" cap="none" spc="0" normalizeH="0" baseline="0" noProof="0" dirty="0">
                <a:ln>
                  <a:noFill/>
                </a:ln>
                <a:solidFill>
                  <a:prstClr val="black"/>
                </a:solidFill>
                <a:effectLst/>
                <a:uLnTx/>
                <a:uFillTx/>
                <a:latin typeface="Calibri"/>
                <a:ea typeface="+mn-ea"/>
                <a:cs typeface="+mn-cs"/>
              </a:rPr>
              <a:t>: </a:t>
            </a:r>
            <a:r>
              <a:rPr kumimoji="0" lang="en-GB" sz="1000" b="0" i="1" u="none" strike="noStrike" kern="1200" cap="none" spc="0" normalizeH="0" baseline="0" noProof="0" dirty="0" err="1">
                <a:ln>
                  <a:noFill/>
                </a:ln>
                <a:solidFill>
                  <a:prstClr val="black"/>
                </a:solidFill>
                <a:effectLst/>
                <a:uLnTx/>
                <a:uFillTx/>
                <a:latin typeface="Calibri"/>
                <a:ea typeface="+mn-ea"/>
                <a:cs typeface="+mn-cs"/>
              </a:rPr>
              <a:t>Hydrogenobacter</a:t>
            </a:r>
            <a:r>
              <a:rPr kumimoji="0" lang="en-GB" sz="1000" b="0" i="1" u="none" strike="noStrike" kern="1200" cap="none" spc="0" normalizeH="0" baseline="0" noProof="0" dirty="0">
                <a:ln>
                  <a:noFill/>
                </a:ln>
                <a:solidFill>
                  <a:prstClr val="black"/>
                </a:solidFill>
                <a:effectLst/>
                <a:uLnTx/>
                <a:uFillTx/>
                <a:latin typeface="Calibri"/>
                <a:ea typeface="+mn-ea"/>
                <a:cs typeface="+mn-cs"/>
              </a:rPr>
              <a:t> </a:t>
            </a:r>
            <a:r>
              <a:rPr kumimoji="0" lang="en-GB" sz="1000" b="0" i="1" u="none" strike="noStrike" kern="1200" cap="none" spc="0" normalizeH="0" baseline="0" noProof="0" dirty="0" err="1">
                <a:ln>
                  <a:noFill/>
                </a:ln>
                <a:solidFill>
                  <a:prstClr val="black"/>
                </a:solidFill>
                <a:effectLst/>
                <a:uLnTx/>
                <a:uFillTx/>
                <a:latin typeface="Calibri"/>
                <a:ea typeface="+mn-ea"/>
                <a:cs typeface="+mn-cs"/>
              </a:rPr>
              <a:t>thermophilus</a:t>
            </a:r>
            <a:r>
              <a:rPr kumimoji="0" lang="en-GB" sz="1000" b="0" i="0" u="none" strike="noStrike" kern="1200" cap="none" spc="0" normalizeH="0" baseline="0" noProof="0" dirty="0">
                <a:ln>
                  <a:noFill/>
                </a:ln>
                <a:solidFill>
                  <a:prstClr val="black"/>
                </a:solidFill>
                <a:effectLst/>
                <a:uLnTx/>
                <a:uFillTx/>
                <a:latin typeface="Calibri"/>
                <a:ea typeface="+mn-ea"/>
                <a:cs typeface="+mn-cs"/>
              </a:rPr>
              <a:t> TK-6; WP_012964515. </a:t>
            </a:r>
            <a:r>
              <a:rPr kumimoji="0" lang="en-GB" sz="1000" b="1" i="0" u="none" strike="noStrike" kern="1200" cap="none" spc="0" normalizeH="0" baseline="0" noProof="0" dirty="0">
                <a:ln>
                  <a:noFill/>
                </a:ln>
                <a:solidFill>
                  <a:prstClr val="black"/>
                </a:solidFill>
                <a:effectLst/>
                <a:uLnTx/>
                <a:uFillTx/>
                <a:latin typeface="Calibri"/>
                <a:ea typeface="+mn-ea"/>
                <a:cs typeface="+mn-cs"/>
              </a:rPr>
              <a:t>1_Thermocrinis_ruber </a:t>
            </a:r>
            <a:r>
              <a:rPr kumimoji="0" lang="en-GB" sz="1000" b="0" i="0" u="none" strike="noStrike" kern="1200" cap="none" spc="0" normalizeH="0" baseline="0" noProof="0" dirty="0">
                <a:ln>
                  <a:noFill/>
                </a:ln>
                <a:solidFill>
                  <a:prstClr val="black"/>
                </a:solidFill>
                <a:effectLst/>
                <a:uLnTx/>
                <a:uFillTx/>
                <a:latin typeface="Calibri"/>
                <a:ea typeface="+mn-ea"/>
                <a:cs typeface="+mn-cs"/>
              </a:rPr>
              <a:t>: strain DSM 23557; WP_025306469. </a:t>
            </a:r>
            <a:r>
              <a:rPr kumimoji="0" lang="it-IT" sz="1000" b="1" i="0" u="none" strike="noStrike" kern="1200" cap="none" spc="0" normalizeH="0" baseline="0" noProof="0" dirty="0">
                <a:ln>
                  <a:noFill/>
                </a:ln>
                <a:solidFill>
                  <a:prstClr val="black"/>
                </a:solidFill>
                <a:effectLst/>
                <a:uLnTx/>
                <a:uFillTx/>
                <a:latin typeface="Calibri"/>
                <a:ea typeface="+mn-ea"/>
                <a:cs typeface="+mn-cs"/>
              </a:rPr>
              <a:t>2_Hydrogenivirga_sp. </a:t>
            </a:r>
            <a:r>
              <a:rPr kumimoji="0" lang="it-IT" sz="1000" b="0" i="0" u="none" strike="noStrike" kern="1200" cap="none" spc="0" normalizeH="0" baseline="0" noProof="0" dirty="0">
                <a:ln>
                  <a:noFill/>
                </a:ln>
                <a:solidFill>
                  <a:prstClr val="black"/>
                </a:solidFill>
                <a:effectLst/>
                <a:uLnTx/>
                <a:uFillTx/>
                <a:latin typeface="Calibri"/>
                <a:ea typeface="+mn-ea"/>
                <a:cs typeface="+mn-cs"/>
              </a:rPr>
              <a:t>: </a:t>
            </a:r>
            <a:r>
              <a:rPr kumimoji="0" lang="it-IT" sz="1000" b="0" i="1" u="none" strike="noStrike" kern="1200" cap="none" spc="0" normalizeH="0" baseline="0" noProof="0" dirty="0">
                <a:ln>
                  <a:noFill/>
                </a:ln>
                <a:solidFill>
                  <a:prstClr val="black"/>
                </a:solidFill>
                <a:effectLst/>
                <a:uLnTx/>
                <a:uFillTx/>
                <a:latin typeface="Calibri"/>
                <a:ea typeface="+mn-ea"/>
                <a:cs typeface="+mn-cs"/>
              </a:rPr>
              <a:t>Hydrogenivirga</a:t>
            </a:r>
            <a:r>
              <a:rPr kumimoji="0" lang="it-IT" sz="1000" b="0" i="0" u="none" strike="noStrike" kern="1200" cap="none" spc="0" normalizeH="0" baseline="0" noProof="0" dirty="0">
                <a:ln>
                  <a:noFill/>
                </a:ln>
                <a:solidFill>
                  <a:prstClr val="black"/>
                </a:solidFill>
                <a:effectLst/>
                <a:uLnTx/>
                <a:uFillTx/>
                <a:latin typeface="Calibri"/>
                <a:ea typeface="+mn-ea"/>
                <a:cs typeface="+mn-cs"/>
              </a:rPr>
              <a:t> sp. 128-5-R1-1; WP_008287843. </a:t>
            </a:r>
            <a:r>
              <a:rPr kumimoji="0" lang="en-GB" sz="1000" b="1" i="0" u="none" strike="noStrike" kern="1200" cap="none" spc="0" normalizeH="0" baseline="0" noProof="0" dirty="0">
                <a:ln>
                  <a:noFill/>
                </a:ln>
                <a:solidFill>
                  <a:prstClr val="black"/>
                </a:solidFill>
                <a:effectLst/>
                <a:uLnTx/>
                <a:uFillTx/>
                <a:latin typeface="Calibri"/>
                <a:ea typeface="+mn-ea"/>
                <a:cs typeface="+mn-cs"/>
              </a:rPr>
              <a:t>2_meta_Aquifex </a:t>
            </a:r>
            <a:r>
              <a:rPr kumimoji="0" lang="en-GB" sz="1000" b="0" i="0" u="none" strike="noStrike" kern="1200" cap="none" spc="0" normalizeH="0" baseline="0" noProof="0" dirty="0">
                <a:ln>
                  <a:noFill/>
                </a:ln>
                <a:solidFill>
                  <a:prstClr val="black"/>
                </a:solidFill>
                <a:effectLst/>
                <a:uLnTx/>
                <a:uFillTx/>
                <a:latin typeface="Calibri"/>
                <a:ea typeface="+mn-ea"/>
                <a:cs typeface="+mn-cs"/>
              </a:rPr>
              <a:t>: </a:t>
            </a:r>
            <a:r>
              <a:rPr kumimoji="0" lang="en-GB" sz="1000" b="0" i="1" u="none" strike="noStrike" kern="1200" cap="none" spc="0" normalizeH="0" baseline="0" noProof="0" dirty="0" err="1">
                <a:ln>
                  <a:noFill/>
                </a:ln>
                <a:solidFill>
                  <a:prstClr val="black"/>
                </a:solidFill>
                <a:effectLst/>
                <a:uLnTx/>
                <a:uFillTx/>
                <a:latin typeface="Calibri"/>
                <a:ea typeface="+mn-ea"/>
                <a:cs typeface="+mn-cs"/>
              </a:rPr>
              <a:t>Aquifex</a:t>
            </a:r>
            <a:r>
              <a:rPr kumimoji="0" lang="en-GB" sz="1000" b="0" i="1" u="none" strike="noStrike" kern="1200" cap="none" spc="0" normalizeH="0" baseline="0" noProof="0" dirty="0">
                <a:ln>
                  <a:noFill/>
                </a:ln>
                <a:solidFill>
                  <a:prstClr val="black"/>
                </a:solidFill>
                <a:effectLst/>
                <a:uLnTx/>
                <a:uFillTx/>
                <a:latin typeface="Calibri"/>
                <a:ea typeface="+mn-ea"/>
                <a:cs typeface="+mn-cs"/>
              </a:rPr>
              <a:t> </a:t>
            </a:r>
            <a:r>
              <a:rPr kumimoji="0" lang="en-GB" sz="1000" b="0" i="1" u="none" strike="noStrike" kern="1200" cap="none" spc="0" normalizeH="0" baseline="0" noProof="0" dirty="0" err="1">
                <a:ln>
                  <a:noFill/>
                </a:ln>
                <a:solidFill>
                  <a:prstClr val="black"/>
                </a:solidFill>
                <a:effectLst/>
                <a:uLnTx/>
                <a:uFillTx/>
                <a:latin typeface="Calibri"/>
                <a:ea typeface="+mn-ea"/>
                <a:cs typeface="+mn-cs"/>
              </a:rPr>
              <a:t>aeolicus</a:t>
            </a:r>
            <a:r>
              <a:rPr kumimoji="0" lang="en-GB" sz="1000" b="0" i="0" u="none" strike="noStrike" kern="1200" cap="none" spc="0" normalizeH="0" baseline="0" noProof="0" dirty="0">
                <a:ln>
                  <a:noFill/>
                </a:ln>
                <a:solidFill>
                  <a:prstClr val="black"/>
                </a:solidFill>
                <a:effectLst/>
                <a:uLnTx/>
                <a:uFillTx/>
                <a:latin typeface="Calibri"/>
                <a:ea typeface="+mn-ea"/>
                <a:cs typeface="+mn-cs"/>
              </a:rPr>
              <a:t> (from </a:t>
            </a:r>
            <a:r>
              <a:rPr kumimoji="0" lang="en-GB" sz="1000" b="0" i="0" u="none" strike="noStrike" kern="1200" cap="none" spc="0" normalizeH="0" baseline="0" noProof="0" dirty="0" err="1">
                <a:ln>
                  <a:noFill/>
                </a:ln>
                <a:solidFill>
                  <a:prstClr val="black"/>
                </a:solidFill>
                <a:effectLst/>
                <a:uLnTx/>
                <a:uFillTx/>
                <a:latin typeface="Calibri"/>
                <a:ea typeface="+mn-ea"/>
                <a:cs typeface="+mn-cs"/>
              </a:rPr>
              <a:t>metagenome</a:t>
            </a:r>
            <a:r>
              <a:rPr kumimoji="0" lang="en-GB" sz="1000" b="0" i="0" u="none" strike="noStrike" kern="1200" cap="none" spc="0" normalizeH="0" baseline="0" noProof="0" dirty="0">
                <a:ln>
                  <a:noFill/>
                </a:ln>
                <a:solidFill>
                  <a:prstClr val="black"/>
                </a:solidFill>
                <a:effectLst/>
                <a:uLnTx/>
                <a:uFillTx/>
                <a:latin typeface="Calibri"/>
                <a:ea typeface="+mn-ea"/>
                <a:cs typeface="+mn-cs"/>
              </a:rPr>
              <a:t>); HHJ63721. </a:t>
            </a:r>
            <a:r>
              <a:rPr kumimoji="0" lang="en-GB" sz="1000" b="1" i="0" u="none" strike="noStrike" kern="1200" cap="none" spc="0" normalizeH="0" baseline="0" noProof="0" dirty="0" err="1">
                <a:ln>
                  <a:noFill/>
                </a:ln>
                <a:solidFill>
                  <a:prstClr val="black"/>
                </a:solidFill>
                <a:effectLst/>
                <a:uLnTx/>
                <a:uFillTx/>
                <a:latin typeface="Calibri"/>
                <a:ea typeface="+mn-ea"/>
                <a:cs typeface="+mn-cs"/>
              </a:rPr>
              <a:t>Hydrogenobaculum_sp</a:t>
            </a:r>
            <a:r>
              <a:rPr kumimoji="0" lang="en-GB" sz="1000" b="1" i="0" u="none" strike="noStrike" kern="1200" cap="none" spc="0" normalizeH="0" baseline="0" noProof="0" dirty="0">
                <a:ln>
                  <a:noFill/>
                </a:ln>
                <a:solidFill>
                  <a:prstClr val="black"/>
                </a:solidFill>
                <a:effectLst/>
                <a:uLnTx/>
                <a:uFillTx/>
                <a:latin typeface="Calibri"/>
                <a:ea typeface="+mn-ea"/>
                <a:cs typeface="+mn-cs"/>
              </a:rPr>
              <a:t>  </a:t>
            </a:r>
            <a:r>
              <a:rPr kumimoji="0" lang="en-GB" sz="1000" b="0" i="0" u="none" strike="noStrike" kern="1200" cap="none" spc="0" normalizeH="0" baseline="0" noProof="0" dirty="0">
                <a:ln>
                  <a:noFill/>
                </a:ln>
                <a:solidFill>
                  <a:prstClr val="black"/>
                </a:solidFill>
                <a:effectLst/>
                <a:uLnTx/>
                <a:uFillTx/>
                <a:latin typeface="Calibri"/>
                <a:ea typeface="+mn-ea"/>
                <a:cs typeface="+mn-cs"/>
              </a:rPr>
              <a:t>: </a:t>
            </a:r>
            <a:r>
              <a:rPr kumimoji="0" lang="en-GB" sz="1000" b="0" i="1" u="none" strike="noStrike" kern="1200" cap="none" spc="0" normalizeH="0" baseline="0" noProof="0" dirty="0" err="1">
                <a:ln>
                  <a:noFill/>
                </a:ln>
                <a:solidFill>
                  <a:prstClr val="black"/>
                </a:solidFill>
                <a:effectLst/>
                <a:uLnTx/>
                <a:uFillTx/>
                <a:latin typeface="Calibri"/>
                <a:ea typeface="+mn-ea"/>
                <a:cs typeface="+mn-cs"/>
              </a:rPr>
              <a:t>Hydrogenobaculum</a:t>
            </a:r>
            <a:r>
              <a:rPr kumimoji="0" lang="en-GB" sz="1000" b="0" i="0" u="none" strike="noStrike" kern="1200" cap="none" spc="0" normalizeH="0" baseline="0" noProof="0" dirty="0" err="1">
                <a:ln>
                  <a:noFill/>
                </a:ln>
                <a:solidFill>
                  <a:prstClr val="black"/>
                </a:solidFill>
                <a:effectLst/>
                <a:uLnTx/>
                <a:uFillTx/>
                <a:latin typeface="Calibri"/>
                <a:ea typeface="+mn-ea"/>
                <a:cs typeface="+mn-cs"/>
              </a:rPr>
              <a:t>_sp</a:t>
            </a:r>
            <a:r>
              <a:rPr kumimoji="0" lang="en-GB" sz="1000" b="0" i="0" u="none" strike="noStrike" kern="1200" cap="none" spc="0" normalizeH="0" baseline="0" noProof="0" dirty="0">
                <a:ln>
                  <a:noFill/>
                </a:ln>
                <a:solidFill>
                  <a:prstClr val="black"/>
                </a:solidFill>
                <a:effectLst/>
                <a:uLnTx/>
                <a:uFillTx/>
                <a:latin typeface="Calibri"/>
                <a:ea typeface="+mn-ea"/>
                <a:cs typeface="+mn-cs"/>
              </a:rPr>
              <a:t>. Y04AAS1; WP_012513966.</a:t>
            </a:r>
            <a:r>
              <a:rPr kumimoji="0" lang="fr-FR" sz="1000" b="0" i="0" u="none" strike="noStrike" kern="1200" cap="none" spc="0" normalizeH="0" baseline="0" noProof="0" dirty="0">
                <a:ln>
                  <a:noFill/>
                </a:ln>
                <a:solidFill>
                  <a:prstClr val="black"/>
                </a:solidFill>
                <a:effectLst/>
                <a:uLnTx/>
                <a:uFillTx/>
                <a:latin typeface="Calibri"/>
                <a:ea typeface="+mn-ea"/>
                <a:cs typeface="+mn-cs"/>
              </a:rPr>
              <a:t> </a:t>
            </a:r>
            <a:r>
              <a:rPr kumimoji="0" lang="it-IT" sz="1000" b="1" i="0" u="none" strike="noStrike" kern="1200" cap="none" spc="0" normalizeH="0" baseline="0" noProof="0" dirty="0">
                <a:ln>
                  <a:noFill/>
                </a:ln>
                <a:solidFill>
                  <a:prstClr val="black"/>
                </a:solidFill>
                <a:effectLst/>
                <a:uLnTx/>
                <a:uFillTx/>
                <a:latin typeface="Calibri"/>
                <a:ea typeface="+mn-ea"/>
                <a:cs typeface="+mn-cs"/>
              </a:rPr>
              <a:t>Persephonella_marina </a:t>
            </a:r>
            <a:r>
              <a:rPr kumimoji="0" lang="it-IT" sz="1000" b="0" i="0" u="none" strike="noStrike" kern="1200" cap="none" spc="0" normalizeH="0" baseline="0" noProof="0" dirty="0">
                <a:ln>
                  <a:noFill/>
                </a:ln>
                <a:solidFill>
                  <a:prstClr val="black"/>
                </a:solidFill>
                <a:effectLst/>
                <a:uLnTx/>
                <a:uFillTx/>
                <a:latin typeface="Calibri"/>
                <a:ea typeface="+mn-ea"/>
                <a:cs typeface="+mn-cs"/>
              </a:rPr>
              <a:t>: strain EX-H1; WP_012675991. </a:t>
            </a:r>
            <a:r>
              <a:rPr kumimoji="0" lang="it-IT" sz="1000" b="1" i="0" u="none" strike="noStrike" kern="1200" cap="none" spc="0" normalizeH="0" baseline="0" noProof="0" dirty="0">
                <a:ln>
                  <a:noFill/>
                </a:ln>
                <a:solidFill>
                  <a:prstClr val="black"/>
                </a:solidFill>
                <a:effectLst/>
                <a:uLnTx/>
                <a:uFillTx/>
                <a:latin typeface="Calibri"/>
                <a:ea typeface="+mn-ea"/>
                <a:cs typeface="+mn-cs"/>
              </a:rPr>
              <a:t>Sulfurihydrogenibium_yellowsto </a:t>
            </a:r>
            <a:r>
              <a:rPr kumimoji="0" lang="it-IT" sz="1000" b="0" i="0" u="none" strike="noStrike" kern="1200" cap="none" spc="0" normalizeH="0" baseline="0" noProof="0" dirty="0">
                <a:ln>
                  <a:noFill/>
                </a:ln>
                <a:solidFill>
                  <a:prstClr val="black"/>
                </a:solidFill>
                <a:effectLst/>
                <a:uLnTx/>
                <a:uFillTx/>
                <a:latin typeface="Calibri"/>
                <a:ea typeface="+mn-ea"/>
                <a:cs typeface="+mn-cs"/>
              </a:rPr>
              <a:t>: </a:t>
            </a:r>
            <a:r>
              <a:rPr kumimoji="0" lang="it-IT" sz="1000" b="0" i="1" u="none" strike="noStrike" kern="1200" cap="none" spc="0" normalizeH="0" baseline="0" noProof="0" dirty="0">
                <a:ln>
                  <a:noFill/>
                </a:ln>
                <a:solidFill>
                  <a:prstClr val="black"/>
                </a:solidFill>
                <a:effectLst/>
                <a:uLnTx/>
                <a:uFillTx/>
                <a:latin typeface="Calibri"/>
                <a:ea typeface="+mn-ea"/>
                <a:cs typeface="+mn-cs"/>
              </a:rPr>
              <a:t>Sulfurihydrogenibium yellowstonense</a:t>
            </a:r>
            <a:r>
              <a:rPr kumimoji="0" lang="it-IT" sz="1000" b="0" i="0" u="none" strike="noStrike" kern="1200" cap="none" spc="0" normalizeH="0" baseline="0" noProof="0" dirty="0">
                <a:ln>
                  <a:noFill/>
                </a:ln>
                <a:solidFill>
                  <a:prstClr val="black"/>
                </a:solidFill>
                <a:effectLst/>
                <a:uLnTx/>
                <a:uFillTx/>
                <a:latin typeface="Calibri"/>
                <a:ea typeface="+mn-ea"/>
                <a:cs typeface="+mn-cs"/>
              </a:rPr>
              <a:t> SS-5; WP_007546581. </a:t>
            </a:r>
            <a:r>
              <a:rPr kumimoji="0" lang="it-IT" sz="1000" b="1" i="0" u="none" strike="noStrike" kern="1200" cap="none" spc="0" normalizeH="0" baseline="0" noProof="0" dirty="0">
                <a:ln>
                  <a:noFill/>
                </a:ln>
                <a:solidFill>
                  <a:prstClr val="black"/>
                </a:solidFill>
                <a:effectLst/>
                <a:uLnTx/>
                <a:uFillTx/>
                <a:latin typeface="Calibri"/>
                <a:ea typeface="+mn-ea"/>
                <a:cs typeface="+mn-cs"/>
              </a:rPr>
              <a:t>Sulfurihydrogenibium_sp </a:t>
            </a:r>
            <a:r>
              <a:rPr kumimoji="0" lang="it-IT" sz="1000" b="0" i="0" u="none" strike="noStrike" kern="1200" cap="none" spc="0" normalizeH="0" baseline="0" noProof="0" dirty="0">
                <a:ln>
                  <a:noFill/>
                </a:ln>
                <a:solidFill>
                  <a:prstClr val="black"/>
                </a:solidFill>
                <a:effectLst/>
                <a:uLnTx/>
                <a:uFillTx/>
                <a:latin typeface="Calibri"/>
                <a:ea typeface="+mn-ea"/>
                <a:cs typeface="+mn-cs"/>
              </a:rPr>
              <a:t>: </a:t>
            </a:r>
            <a:r>
              <a:rPr kumimoji="0" lang="it-IT" sz="1000" b="0" i="1" u="none" strike="noStrike" kern="1200" cap="none" spc="0" normalizeH="0" baseline="0" noProof="0" dirty="0">
                <a:ln>
                  <a:noFill/>
                </a:ln>
                <a:solidFill>
                  <a:prstClr val="black"/>
                </a:solidFill>
                <a:effectLst/>
                <a:uLnTx/>
                <a:uFillTx/>
                <a:latin typeface="Calibri"/>
                <a:ea typeface="+mn-ea"/>
                <a:cs typeface="+mn-cs"/>
              </a:rPr>
              <a:t>Sulfurihydrogenibium</a:t>
            </a:r>
            <a:r>
              <a:rPr kumimoji="0" lang="it-IT" sz="1000" b="0" i="0" u="none" strike="noStrike" kern="1200" cap="none" spc="0" normalizeH="0" baseline="0" noProof="0" dirty="0">
                <a:ln>
                  <a:noFill/>
                </a:ln>
                <a:solidFill>
                  <a:prstClr val="black"/>
                </a:solidFill>
                <a:effectLst/>
                <a:uLnTx/>
                <a:uFillTx/>
                <a:latin typeface="Calibri"/>
                <a:ea typeface="+mn-ea"/>
                <a:cs typeface="+mn-cs"/>
              </a:rPr>
              <a:t> sp. YO3AOP1; WP_012458874. </a:t>
            </a:r>
            <a:r>
              <a:rPr kumimoji="0" lang="it-IT" sz="1000" b="1" i="0" u="none" strike="noStrike" kern="1200" cap="none" spc="0" normalizeH="0" baseline="0" noProof="0" dirty="0">
                <a:ln>
                  <a:noFill/>
                </a:ln>
                <a:solidFill>
                  <a:prstClr val="black"/>
                </a:solidFill>
                <a:effectLst/>
                <a:uLnTx/>
                <a:uFillTx/>
                <a:latin typeface="Calibri"/>
                <a:ea typeface="+mn-ea"/>
                <a:cs typeface="+mn-cs"/>
              </a:rPr>
              <a:t>Persephonella_hydrogeniphila </a:t>
            </a:r>
            <a:r>
              <a:rPr kumimoji="0" lang="it-IT" sz="1000" b="0" i="0" u="none" strike="noStrike" kern="1200" cap="none" spc="0" normalizeH="0" baseline="0" noProof="0" dirty="0">
                <a:ln>
                  <a:noFill/>
                </a:ln>
                <a:solidFill>
                  <a:prstClr val="black"/>
                </a:solidFill>
                <a:effectLst/>
                <a:uLnTx/>
                <a:uFillTx/>
                <a:latin typeface="Calibri"/>
                <a:ea typeface="+mn-ea"/>
                <a:cs typeface="+mn-cs"/>
              </a:rPr>
              <a:t>: strain DSM 15103; WP_097000913. </a:t>
            </a:r>
            <a:r>
              <a:rPr kumimoji="0" lang="it-IT" sz="1000" b="1" i="0" u="none" strike="noStrike" kern="1200" cap="none" spc="0" normalizeH="0" baseline="0" noProof="0" dirty="0">
                <a:ln>
                  <a:noFill/>
                </a:ln>
                <a:solidFill>
                  <a:prstClr val="black"/>
                </a:solidFill>
                <a:effectLst/>
                <a:uLnTx/>
                <a:uFillTx/>
                <a:latin typeface="Calibri"/>
                <a:ea typeface="+mn-ea"/>
                <a:cs typeface="+mn-cs"/>
              </a:rPr>
              <a:t>2_Thermocrinis_minervae </a:t>
            </a:r>
            <a:r>
              <a:rPr kumimoji="0" lang="it-IT" sz="1000" b="0" i="0" u="none" strike="noStrike" kern="1200" cap="none" spc="0" normalizeH="0" baseline="0" noProof="0" dirty="0">
                <a:ln>
                  <a:noFill/>
                </a:ln>
                <a:solidFill>
                  <a:prstClr val="black"/>
                </a:solidFill>
                <a:effectLst/>
                <a:uLnTx/>
                <a:uFillTx/>
                <a:latin typeface="Calibri"/>
                <a:ea typeface="+mn-ea"/>
                <a:cs typeface="+mn-cs"/>
              </a:rPr>
              <a:t>: strain DSM 19557; WP_079653832. </a:t>
            </a:r>
            <a:r>
              <a:rPr kumimoji="0" lang="it-IT" sz="1000" b="1" i="0" u="none" strike="noStrike" kern="1200" cap="none" spc="0" normalizeH="0" baseline="0" noProof="0" dirty="0">
                <a:ln>
                  <a:noFill/>
                </a:ln>
                <a:solidFill>
                  <a:prstClr val="black"/>
                </a:solidFill>
                <a:effectLst/>
                <a:uLnTx/>
                <a:uFillTx/>
                <a:latin typeface="Calibri"/>
                <a:ea typeface="+mn-ea"/>
                <a:cs typeface="+mn-cs"/>
              </a:rPr>
              <a:t>Sulfurihydrogenibium_azorense </a:t>
            </a:r>
            <a:r>
              <a:rPr kumimoji="0" lang="it-IT" sz="1000" b="0" i="0" u="none" strike="noStrike" kern="1200" cap="none" spc="0" normalizeH="0" baseline="0" noProof="0" dirty="0">
                <a:ln>
                  <a:noFill/>
                </a:ln>
                <a:solidFill>
                  <a:prstClr val="black"/>
                </a:solidFill>
                <a:effectLst/>
                <a:uLnTx/>
                <a:uFillTx/>
                <a:latin typeface="Calibri"/>
                <a:ea typeface="+mn-ea"/>
                <a:cs typeface="+mn-cs"/>
              </a:rPr>
              <a:t>: strain Az Fu1; WP_012673573. </a:t>
            </a:r>
            <a:r>
              <a:rPr kumimoji="0" lang="en-GB" sz="1000" b="1" i="0" u="none" strike="noStrike" kern="1200" cap="none" spc="0" normalizeH="0" baseline="0" noProof="0" dirty="0" err="1">
                <a:ln>
                  <a:noFill/>
                </a:ln>
                <a:solidFill>
                  <a:prstClr val="black"/>
                </a:solidFill>
                <a:effectLst/>
                <a:uLnTx/>
                <a:uFillTx/>
                <a:latin typeface="Calibri"/>
                <a:ea typeface="+mn-ea"/>
                <a:cs typeface="+mn-cs"/>
              </a:rPr>
              <a:t>Hydrogenothermus_marinus</a:t>
            </a:r>
            <a:r>
              <a:rPr kumimoji="0" lang="en-GB" sz="1000" b="1" i="0" u="none" strike="noStrike" kern="1200" cap="none" spc="0" normalizeH="0" baseline="0" noProof="0" dirty="0">
                <a:ln>
                  <a:noFill/>
                </a:ln>
                <a:solidFill>
                  <a:prstClr val="black"/>
                </a:solidFill>
                <a:effectLst/>
                <a:uLnTx/>
                <a:uFillTx/>
                <a:latin typeface="Calibri"/>
                <a:ea typeface="+mn-ea"/>
                <a:cs typeface="+mn-cs"/>
              </a:rPr>
              <a:t> </a:t>
            </a:r>
            <a:r>
              <a:rPr kumimoji="0" lang="en-GB" sz="1000" b="0" i="0" u="none" strike="noStrike" kern="1200" cap="none" spc="0" normalizeH="0" baseline="0" noProof="0" dirty="0">
                <a:ln>
                  <a:noFill/>
                </a:ln>
                <a:solidFill>
                  <a:prstClr val="black"/>
                </a:solidFill>
                <a:effectLst/>
                <a:uLnTx/>
                <a:uFillTx/>
                <a:latin typeface="Calibri"/>
                <a:ea typeface="+mn-ea"/>
                <a:cs typeface="+mn-cs"/>
              </a:rPr>
              <a:t>: strain VM21; WP_121923089. </a:t>
            </a:r>
            <a:r>
              <a:rPr kumimoji="0" lang="en-GB" sz="1000" b="1" i="0" u="none" strike="noStrike" kern="1200" cap="none" spc="0" normalizeH="0" baseline="0" noProof="0" dirty="0">
                <a:ln>
                  <a:noFill/>
                </a:ln>
                <a:solidFill>
                  <a:prstClr val="black"/>
                </a:solidFill>
                <a:effectLst/>
                <a:uLnTx/>
                <a:uFillTx/>
                <a:latin typeface="Calibri"/>
                <a:ea typeface="+mn-ea"/>
                <a:cs typeface="+mn-cs"/>
              </a:rPr>
              <a:t>2_Thermocrinis_sp </a:t>
            </a:r>
            <a:r>
              <a:rPr kumimoji="0" lang="en-GB" sz="1000" b="0" i="0" u="none" strike="noStrike" kern="1200" cap="none" spc="0" normalizeH="0" baseline="0" noProof="0" dirty="0">
                <a:ln>
                  <a:noFill/>
                </a:ln>
                <a:solidFill>
                  <a:prstClr val="black"/>
                </a:solidFill>
                <a:effectLst/>
                <a:uLnTx/>
                <a:uFillTx/>
                <a:latin typeface="Calibri"/>
                <a:ea typeface="+mn-ea"/>
                <a:cs typeface="+mn-cs"/>
              </a:rPr>
              <a:t>: </a:t>
            </a:r>
            <a:r>
              <a:rPr kumimoji="0" lang="en-GB" sz="1000" b="0" i="1" u="none" strike="noStrike" kern="1200" cap="none" spc="0" normalizeH="0" baseline="0" noProof="0" dirty="0" err="1">
                <a:ln>
                  <a:noFill/>
                </a:ln>
                <a:solidFill>
                  <a:prstClr val="black"/>
                </a:solidFill>
                <a:effectLst/>
                <a:uLnTx/>
                <a:uFillTx/>
                <a:latin typeface="Calibri"/>
                <a:ea typeface="+mn-ea"/>
                <a:cs typeface="+mn-cs"/>
              </a:rPr>
              <a:t>Thermocrinis</a:t>
            </a:r>
            <a:r>
              <a:rPr kumimoji="0" lang="en-GB" sz="1000" b="0" i="0" u="none" strike="noStrike" kern="1200" cap="none" spc="0" normalizeH="0" baseline="0" noProof="0" dirty="0">
                <a:ln>
                  <a:noFill/>
                </a:ln>
                <a:solidFill>
                  <a:prstClr val="black"/>
                </a:solidFill>
                <a:effectLst/>
                <a:uLnTx/>
                <a:uFillTx/>
                <a:latin typeface="Calibri"/>
                <a:ea typeface="+mn-ea"/>
                <a:cs typeface="+mn-cs"/>
              </a:rPr>
              <a:t> sp. GBS; WP_029551705. </a:t>
            </a:r>
            <a:r>
              <a:rPr kumimoji="0" lang="en-GB" sz="1000" b="1" i="0" u="none" strike="noStrike" kern="1200" cap="none" spc="0" normalizeH="0" baseline="0" noProof="0" dirty="0">
                <a:ln>
                  <a:noFill/>
                </a:ln>
                <a:solidFill>
                  <a:prstClr val="black"/>
                </a:solidFill>
                <a:effectLst/>
                <a:uLnTx/>
                <a:uFillTx/>
                <a:latin typeface="Calibri"/>
                <a:ea typeface="+mn-ea"/>
                <a:cs typeface="+mn-cs"/>
              </a:rPr>
              <a:t>2_Hydrogenobacter_hydrogenophi </a:t>
            </a:r>
            <a:r>
              <a:rPr kumimoji="0" lang="en-GB" sz="1000" b="0" i="0" u="none" strike="noStrike" kern="1200" cap="none" spc="0" normalizeH="0" baseline="0" noProof="0" dirty="0">
                <a:ln>
                  <a:noFill/>
                </a:ln>
                <a:solidFill>
                  <a:prstClr val="black"/>
                </a:solidFill>
                <a:effectLst/>
                <a:uLnTx/>
                <a:uFillTx/>
                <a:latin typeface="Calibri"/>
                <a:ea typeface="+mn-ea"/>
                <a:cs typeface="+mn-cs"/>
              </a:rPr>
              <a:t>: </a:t>
            </a:r>
            <a:r>
              <a:rPr kumimoji="0" lang="en-GB" sz="1000" b="0" i="1" u="none" strike="noStrike" kern="1200" cap="none" spc="0" normalizeH="0" baseline="0" noProof="0" dirty="0" err="1">
                <a:ln>
                  <a:noFill/>
                </a:ln>
                <a:solidFill>
                  <a:prstClr val="black"/>
                </a:solidFill>
                <a:effectLst/>
                <a:uLnTx/>
                <a:uFillTx/>
                <a:latin typeface="Calibri"/>
                <a:ea typeface="+mn-ea"/>
                <a:cs typeface="+mn-cs"/>
              </a:rPr>
              <a:t>Hydrogenobacter</a:t>
            </a:r>
            <a:r>
              <a:rPr kumimoji="0" lang="en-GB" sz="1000" b="0" i="1" u="none" strike="noStrike" kern="1200" cap="none" spc="0" normalizeH="0" baseline="0" noProof="0" dirty="0">
                <a:ln>
                  <a:noFill/>
                </a:ln>
                <a:solidFill>
                  <a:prstClr val="black"/>
                </a:solidFill>
                <a:effectLst/>
                <a:uLnTx/>
                <a:uFillTx/>
                <a:latin typeface="Calibri"/>
                <a:ea typeface="+mn-ea"/>
                <a:cs typeface="+mn-cs"/>
              </a:rPr>
              <a:t> </a:t>
            </a:r>
            <a:r>
              <a:rPr kumimoji="0" lang="en-GB" sz="1000" b="0" i="1" u="none" strike="noStrike" kern="1200" cap="none" spc="0" normalizeH="0" baseline="0" noProof="0" dirty="0" err="1">
                <a:ln>
                  <a:noFill/>
                </a:ln>
                <a:solidFill>
                  <a:prstClr val="black"/>
                </a:solidFill>
                <a:effectLst/>
                <a:uLnTx/>
                <a:uFillTx/>
                <a:latin typeface="Calibri"/>
                <a:ea typeface="+mn-ea"/>
                <a:cs typeface="+mn-cs"/>
              </a:rPr>
              <a:t>hydrogenophilus</a:t>
            </a:r>
            <a:r>
              <a:rPr kumimoji="0" lang="en-GB" sz="1000" b="0" i="0" u="none" strike="noStrike" kern="1200" cap="none" spc="0" normalizeH="0" baseline="0" noProof="0" dirty="0">
                <a:ln>
                  <a:noFill/>
                </a:ln>
                <a:solidFill>
                  <a:prstClr val="black"/>
                </a:solidFill>
                <a:effectLst/>
                <a:uLnTx/>
                <a:uFillTx/>
                <a:latin typeface="Calibri"/>
                <a:ea typeface="+mn-ea"/>
                <a:cs typeface="+mn-cs"/>
              </a:rPr>
              <a:t> strain DSM 2913; WP_096600500. </a:t>
            </a:r>
            <a:r>
              <a:rPr kumimoji="0" lang="en-GB" sz="1000" b="1" i="0" u="none" strike="noStrike" kern="1200" cap="none" spc="0" normalizeH="0" baseline="0" noProof="0" dirty="0">
                <a:ln>
                  <a:noFill/>
                </a:ln>
                <a:solidFill>
                  <a:prstClr val="black"/>
                </a:solidFill>
                <a:effectLst/>
                <a:uLnTx/>
                <a:uFillTx/>
                <a:latin typeface="Calibri"/>
                <a:ea typeface="+mn-ea"/>
                <a:cs typeface="+mn-cs"/>
              </a:rPr>
              <a:t>2_Thermocrinis_ruber </a:t>
            </a:r>
            <a:r>
              <a:rPr kumimoji="0" lang="en-GB" sz="1000" b="0" i="0" u="none" strike="noStrike" kern="1200" cap="none" spc="0" normalizeH="0" baseline="0" noProof="0" dirty="0">
                <a:ln>
                  <a:noFill/>
                </a:ln>
                <a:solidFill>
                  <a:prstClr val="black"/>
                </a:solidFill>
                <a:effectLst/>
                <a:uLnTx/>
                <a:uFillTx/>
                <a:latin typeface="Calibri"/>
                <a:ea typeface="+mn-ea"/>
                <a:cs typeface="+mn-cs"/>
              </a:rPr>
              <a:t>: strain DSM 23557; WP_025306468. </a:t>
            </a:r>
            <a:r>
              <a:rPr kumimoji="0" lang="en-GB" sz="1000" b="1" i="0" u="none" strike="noStrike" kern="1200" cap="none" spc="0" normalizeH="0" baseline="0" noProof="0" dirty="0">
                <a:ln>
                  <a:noFill/>
                </a:ln>
                <a:solidFill>
                  <a:prstClr val="black"/>
                </a:solidFill>
                <a:effectLst/>
                <a:uLnTx/>
                <a:uFillTx/>
                <a:latin typeface="Calibri"/>
                <a:ea typeface="+mn-ea"/>
                <a:cs typeface="+mn-cs"/>
              </a:rPr>
              <a:t>2_Thermocrinis_albus </a:t>
            </a:r>
            <a:r>
              <a:rPr kumimoji="0" lang="en-GB" sz="1000" b="0" i="0" u="none" strike="noStrike" kern="1200" cap="none" spc="0" normalizeH="0" baseline="0" noProof="0" dirty="0">
                <a:ln>
                  <a:noFill/>
                </a:ln>
                <a:solidFill>
                  <a:prstClr val="black"/>
                </a:solidFill>
                <a:effectLst/>
                <a:uLnTx/>
                <a:uFillTx/>
                <a:latin typeface="Calibri"/>
                <a:ea typeface="+mn-ea"/>
                <a:cs typeface="+mn-cs"/>
              </a:rPr>
              <a:t>: strain DSM 14484; WP_012992196. </a:t>
            </a:r>
            <a:r>
              <a:rPr kumimoji="0" lang="en-GB" sz="1000" b="1" i="0" u="none" strike="noStrike" kern="1200" cap="none" spc="0" normalizeH="0" baseline="0" noProof="0" dirty="0">
                <a:ln>
                  <a:noFill/>
                </a:ln>
                <a:solidFill>
                  <a:prstClr val="black"/>
                </a:solidFill>
                <a:effectLst/>
                <a:uLnTx/>
                <a:uFillTx/>
                <a:latin typeface="Calibri"/>
                <a:ea typeface="+mn-ea"/>
                <a:cs typeface="+mn-cs"/>
              </a:rPr>
              <a:t>Fd2_Hydrogenobacter_thermophil </a:t>
            </a:r>
            <a:r>
              <a:rPr kumimoji="0" lang="en-GB" sz="1000" b="0" i="0" u="none" strike="noStrike" kern="1200" cap="none" spc="0" normalizeH="0" baseline="0" noProof="0" dirty="0">
                <a:ln>
                  <a:noFill/>
                </a:ln>
                <a:solidFill>
                  <a:prstClr val="black"/>
                </a:solidFill>
                <a:effectLst/>
                <a:uLnTx/>
                <a:uFillTx/>
                <a:latin typeface="Calibri"/>
                <a:ea typeface="+mn-ea"/>
                <a:cs typeface="+mn-cs"/>
              </a:rPr>
              <a:t>: </a:t>
            </a:r>
            <a:r>
              <a:rPr kumimoji="0" lang="en-GB" sz="1000" b="0" i="1" u="none" strike="noStrike" kern="1200" cap="none" spc="0" normalizeH="0" baseline="0" noProof="0" dirty="0" err="1">
                <a:ln>
                  <a:noFill/>
                </a:ln>
                <a:solidFill>
                  <a:prstClr val="black"/>
                </a:solidFill>
                <a:effectLst/>
                <a:uLnTx/>
                <a:uFillTx/>
                <a:latin typeface="Calibri"/>
                <a:ea typeface="+mn-ea"/>
                <a:cs typeface="+mn-cs"/>
              </a:rPr>
              <a:t>Hydrogenobacter</a:t>
            </a:r>
            <a:r>
              <a:rPr kumimoji="0" lang="en-GB" sz="1000" b="0" i="1" u="none" strike="noStrike" kern="1200" cap="none" spc="0" normalizeH="0" baseline="0" noProof="0" dirty="0">
                <a:ln>
                  <a:noFill/>
                </a:ln>
                <a:solidFill>
                  <a:prstClr val="black"/>
                </a:solidFill>
                <a:effectLst/>
                <a:uLnTx/>
                <a:uFillTx/>
                <a:latin typeface="Calibri"/>
                <a:ea typeface="+mn-ea"/>
                <a:cs typeface="+mn-cs"/>
              </a:rPr>
              <a:t> </a:t>
            </a:r>
            <a:r>
              <a:rPr kumimoji="0" lang="en-GB" sz="1000" b="0" i="1" u="none" strike="noStrike" kern="1200" cap="none" spc="0" normalizeH="0" baseline="0" noProof="0" dirty="0" err="1">
                <a:ln>
                  <a:noFill/>
                </a:ln>
                <a:solidFill>
                  <a:prstClr val="black"/>
                </a:solidFill>
                <a:effectLst/>
                <a:uLnTx/>
                <a:uFillTx/>
                <a:latin typeface="Calibri"/>
                <a:ea typeface="+mn-ea"/>
                <a:cs typeface="+mn-cs"/>
              </a:rPr>
              <a:t>thermophilus</a:t>
            </a:r>
            <a:r>
              <a:rPr kumimoji="0" lang="en-GB" sz="1000" b="0" i="0" u="none" strike="noStrike" kern="1200" cap="none" spc="0" normalizeH="0" baseline="0" noProof="0" dirty="0">
                <a:ln>
                  <a:noFill/>
                </a:ln>
                <a:solidFill>
                  <a:prstClr val="black"/>
                </a:solidFill>
                <a:effectLst/>
                <a:uLnTx/>
                <a:uFillTx/>
                <a:latin typeface="Calibri"/>
                <a:ea typeface="+mn-ea"/>
                <a:cs typeface="+mn-cs"/>
              </a:rPr>
              <a:t> TK-6; WP_012964514.</a:t>
            </a:r>
            <a:endParaRPr kumimoji="0" lang="fr-FR" sz="1000" b="0" i="0" u="none" strike="noStrike" kern="1200" cap="none" spc="0" normalizeH="0" baseline="0" noProof="0" dirty="0">
              <a:ln>
                <a:noFill/>
              </a:ln>
              <a:solidFill>
                <a:prstClr val="black"/>
              </a:solidFill>
              <a:effectLst/>
              <a:uLnTx/>
              <a:uFillTx/>
              <a:latin typeface="Calibri"/>
              <a:ea typeface="+mn-ea"/>
              <a:cs typeface="+mn-cs"/>
            </a:endParaRPr>
          </a:p>
          <a:p>
            <a:pPr marL="0" marR="0" lvl="0" indent="0" algn="just" defTabSz="914400" rtl="0" eaLnBrk="1" fontAlgn="base" latinLnBrk="0" hangingPunct="1">
              <a:lnSpc>
                <a:spcPct val="100000"/>
              </a:lnSpc>
              <a:spcBef>
                <a:spcPct val="0"/>
              </a:spcBef>
              <a:spcAft>
                <a:spcPct val="0"/>
              </a:spcAft>
              <a:buClrTx/>
              <a:buSzTx/>
              <a:buFontTx/>
              <a:buNone/>
              <a:tabLst/>
              <a:defRPr/>
            </a:pPr>
            <a:endParaRPr kumimoji="0" lang="en-US" sz="1000" b="0" i="0" u="none" strike="noStrike" kern="1200" cap="none" spc="0" normalizeH="0" baseline="0" noProof="0" dirty="0">
              <a:ln>
                <a:noFill/>
              </a:ln>
              <a:solidFill>
                <a:prstClr val="black"/>
              </a:solidFill>
              <a:effectLst/>
              <a:uLnTx/>
              <a:uFillTx/>
              <a:latin typeface="Calibri"/>
              <a:ea typeface="+mn-ea"/>
              <a:cs typeface="Arial" pitchFamily="34" charset="0"/>
            </a:endParaRPr>
          </a:p>
        </p:txBody>
      </p:sp>
      <p:grpSp>
        <p:nvGrpSpPr>
          <p:cNvPr id="22" name="Groupe 21">
            <a:extLst>
              <a:ext uri="{FF2B5EF4-FFF2-40B4-BE49-F238E27FC236}">
                <a16:creationId xmlns:a16="http://schemas.microsoft.com/office/drawing/2014/main" id="{FF3C4888-84FA-4CBE-87F4-1342914FC206}"/>
              </a:ext>
            </a:extLst>
          </p:cNvPr>
          <p:cNvGrpSpPr/>
          <p:nvPr/>
        </p:nvGrpSpPr>
        <p:grpSpPr>
          <a:xfrm>
            <a:off x="2401143" y="218714"/>
            <a:ext cx="7317017" cy="4740604"/>
            <a:chOff x="2401143" y="218714"/>
            <a:chExt cx="7317017" cy="4740604"/>
          </a:xfrm>
        </p:grpSpPr>
        <p:grpSp>
          <p:nvGrpSpPr>
            <p:cNvPr id="21" name="Groupe 20">
              <a:extLst>
                <a:ext uri="{FF2B5EF4-FFF2-40B4-BE49-F238E27FC236}">
                  <a16:creationId xmlns:a16="http://schemas.microsoft.com/office/drawing/2014/main" id="{EC60C069-2139-4038-9834-1F0AA10854E9}"/>
                </a:ext>
              </a:extLst>
            </p:cNvPr>
            <p:cNvGrpSpPr/>
            <p:nvPr/>
          </p:nvGrpSpPr>
          <p:grpSpPr>
            <a:xfrm>
              <a:off x="2594729" y="218714"/>
              <a:ext cx="7123431" cy="4740604"/>
              <a:chOff x="2565887" y="1009289"/>
              <a:chExt cx="7123431" cy="4740604"/>
            </a:xfrm>
          </p:grpSpPr>
          <p:grpSp>
            <p:nvGrpSpPr>
              <p:cNvPr id="12" name="Groupe 11">
                <a:extLst>
                  <a:ext uri="{FF2B5EF4-FFF2-40B4-BE49-F238E27FC236}">
                    <a16:creationId xmlns:a16="http://schemas.microsoft.com/office/drawing/2014/main" id="{6C12D0B9-E2C4-4D69-97AB-0B1013B0782D}"/>
                  </a:ext>
                </a:extLst>
              </p:cNvPr>
              <p:cNvGrpSpPr/>
              <p:nvPr/>
            </p:nvGrpSpPr>
            <p:grpSpPr>
              <a:xfrm>
                <a:off x="2565887" y="1009289"/>
                <a:ext cx="7123431" cy="4494363"/>
                <a:chOff x="2565887" y="1009289"/>
                <a:chExt cx="7123431" cy="4494363"/>
              </a:xfrm>
            </p:grpSpPr>
            <p:pic>
              <p:nvPicPr>
                <p:cNvPr id="5" name="Image 4">
                  <a:extLst>
                    <a:ext uri="{FF2B5EF4-FFF2-40B4-BE49-F238E27FC236}">
                      <a16:creationId xmlns:a16="http://schemas.microsoft.com/office/drawing/2014/main" id="{20C9B757-59A2-405B-97B8-A433EA4B02FA}"/>
                    </a:ext>
                  </a:extLst>
                </p:cNvPr>
                <p:cNvPicPr>
                  <a:picLocks noChangeAspect="1"/>
                </p:cNvPicPr>
                <p:nvPr/>
              </p:nvPicPr>
              <p:blipFill rotWithShape="1">
                <a:blip r:embed="rId2" cstate="print"/>
                <a:srcRect l="413" t="19497" r="53159" b="28428"/>
                <a:stretch/>
              </p:blipFill>
              <p:spPr>
                <a:xfrm>
                  <a:off x="2565887" y="1009289"/>
                  <a:ext cx="7123431" cy="4494363"/>
                </a:xfrm>
                <a:prstGeom prst="rect">
                  <a:avLst/>
                </a:prstGeom>
              </p:spPr>
            </p:pic>
            <p:sp>
              <p:nvSpPr>
                <p:cNvPr id="8" name="ZoneTexte 7">
                  <a:extLst>
                    <a:ext uri="{FF2B5EF4-FFF2-40B4-BE49-F238E27FC236}">
                      <a16:creationId xmlns:a16="http://schemas.microsoft.com/office/drawing/2014/main" id="{22165E51-DB38-4090-B9EE-D33F69FE5D78}"/>
                    </a:ext>
                  </a:extLst>
                </p:cNvPr>
                <p:cNvSpPr txBox="1"/>
                <p:nvPr/>
              </p:nvSpPr>
              <p:spPr>
                <a:xfrm>
                  <a:off x="5443267" y="1132419"/>
                  <a:ext cx="285656" cy="215444"/>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800" b="0" i="0" u="none" strike="noStrike" kern="1200" cap="none" spc="0" normalizeH="0" baseline="0" noProof="0" dirty="0">
                      <a:ln>
                        <a:noFill/>
                      </a:ln>
                      <a:solidFill>
                        <a:srgbClr val="FF0000"/>
                      </a:solidFill>
                      <a:effectLst/>
                      <a:uLnTx/>
                      <a:uFillTx/>
                      <a:latin typeface="Calibri"/>
                      <a:ea typeface="+mn-ea"/>
                      <a:cs typeface="+mn-cs"/>
                      <a:sym typeface="Wingdings 3" panose="05040102010807070707" pitchFamily="18" charset="2"/>
                    </a:rPr>
                    <a:t></a:t>
                  </a:r>
                  <a:endParaRPr kumimoji="0" lang="fr-FR" sz="800" b="0" i="0" u="none" strike="noStrike" kern="1200" cap="none" spc="0" normalizeH="0" baseline="0" noProof="0" dirty="0">
                    <a:ln>
                      <a:noFill/>
                    </a:ln>
                    <a:solidFill>
                      <a:srgbClr val="FF0000"/>
                    </a:solidFill>
                    <a:effectLst/>
                    <a:uLnTx/>
                    <a:uFillTx/>
                    <a:latin typeface="Calibri"/>
                    <a:ea typeface="+mn-ea"/>
                    <a:cs typeface="+mn-cs"/>
                  </a:endParaRPr>
                </a:p>
              </p:txBody>
            </p:sp>
            <p:sp>
              <p:nvSpPr>
                <p:cNvPr id="9" name="ZoneTexte 8">
                  <a:extLst>
                    <a:ext uri="{FF2B5EF4-FFF2-40B4-BE49-F238E27FC236}">
                      <a16:creationId xmlns:a16="http://schemas.microsoft.com/office/drawing/2014/main" id="{1B26C81B-E0F7-4119-8751-D5B35DB34558}"/>
                    </a:ext>
                  </a:extLst>
                </p:cNvPr>
                <p:cNvSpPr txBox="1"/>
                <p:nvPr/>
              </p:nvSpPr>
              <p:spPr>
                <a:xfrm>
                  <a:off x="5612914" y="1136036"/>
                  <a:ext cx="285656" cy="215444"/>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800" b="0" i="0" u="none" strike="noStrike" kern="1200" cap="none" spc="0" normalizeH="0" baseline="0" noProof="0" dirty="0">
                      <a:ln>
                        <a:noFill/>
                      </a:ln>
                      <a:solidFill>
                        <a:srgbClr val="FF0000"/>
                      </a:solidFill>
                      <a:effectLst/>
                      <a:uLnTx/>
                      <a:uFillTx/>
                      <a:latin typeface="Calibri"/>
                      <a:ea typeface="+mn-ea"/>
                      <a:cs typeface="+mn-cs"/>
                      <a:sym typeface="Wingdings 3" panose="05040102010807070707" pitchFamily="18" charset="2"/>
                    </a:rPr>
                    <a:t></a:t>
                  </a:r>
                  <a:endParaRPr kumimoji="0" lang="fr-FR" sz="800" b="0" i="0" u="none" strike="noStrike" kern="1200" cap="none" spc="0" normalizeH="0" baseline="0" noProof="0" dirty="0">
                    <a:ln>
                      <a:noFill/>
                    </a:ln>
                    <a:solidFill>
                      <a:srgbClr val="FF0000"/>
                    </a:solidFill>
                    <a:effectLst/>
                    <a:uLnTx/>
                    <a:uFillTx/>
                    <a:latin typeface="Calibri"/>
                    <a:ea typeface="+mn-ea"/>
                    <a:cs typeface="+mn-cs"/>
                  </a:endParaRPr>
                </a:p>
              </p:txBody>
            </p:sp>
            <p:sp>
              <p:nvSpPr>
                <p:cNvPr id="10" name="ZoneTexte 9">
                  <a:extLst>
                    <a:ext uri="{FF2B5EF4-FFF2-40B4-BE49-F238E27FC236}">
                      <a16:creationId xmlns:a16="http://schemas.microsoft.com/office/drawing/2014/main" id="{B140F22A-D401-478D-AE78-FB617C95B5E8}"/>
                    </a:ext>
                  </a:extLst>
                </p:cNvPr>
                <p:cNvSpPr txBox="1"/>
                <p:nvPr/>
              </p:nvSpPr>
              <p:spPr>
                <a:xfrm>
                  <a:off x="5776813" y="1136036"/>
                  <a:ext cx="285656" cy="215444"/>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800" b="0" i="0" u="none" strike="noStrike" kern="1200" cap="none" spc="0" normalizeH="0" baseline="0" noProof="0" dirty="0">
                      <a:ln>
                        <a:noFill/>
                      </a:ln>
                      <a:solidFill>
                        <a:srgbClr val="FF0000"/>
                      </a:solidFill>
                      <a:effectLst/>
                      <a:uLnTx/>
                      <a:uFillTx/>
                      <a:latin typeface="Calibri"/>
                      <a:ea typeface="+mn-ea"/>
                      <a:cs typeface="+mn-cs"/>
                      <a:sym typeface="Wingdings 3" panose="05040102010807070707" pitchFamily="18" charset="2"/>
                    </a:rPr>
                    <a:t></a:t>
                  </a:r>
                  <a:endParaRPr kumimoji="0" lang="fr-FR" sz="800" b="0" i="0" u="none" strike="noStrike" kern="1200" cap="none" spc="0" normalizeH="0" baseline="0" noProof="0" dirty="0">
                    <a:ln>
                      <a:noFill/>
                    </a:ln>
                    <a:solidFill>
                      <a:srgbClr val="FF0000"/>
                    </a:solidFill>
                    <a:effectLst/>
                    <a:uLnTx/>
                    <a:uFillTx/>
                    <a:latin typeface="Calibri"/>
                    <a:ea typeface="+mn-ea"/>
                    <a:cs typeface="+mn-cs"/>
                  </a:endParaRPr>
                </a:p>
              </p:txBody>
            </p:sp>
            <p:sp>
              <p:nvSpPr>
                <p:cNvPr id="11" name="ZoneTexte 10">
                  <a:extLst>
                    <a:ext uri="{FF2B5EF4-FFF2-40B4-BE49-F238E27FC236}">
                      <a16:creationId xmlns:a16="http://schemas.microsoft.com/office/drawing/2014/main" id="{96F1B5F3-FEAB-4A44-B226-AC480D3FBB12}"/>
                    </a:ext>
                  </a:extLst>
                </p:cNvPr>
                <p:cNvSpPr txBox="1"/>
                <p:nvPr/>
              </p:nvSpPr>
              <p:spPr>
                <a:xfrm>
                  <a:off x="8571768" y="1136030"/>
                  <a:ext cx="285656" cy="215444"/>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800" b="0" i="0" u="none" strike="noStrike" kern="1200" cap="none" spc="0" normalizeH="0" baseline="0" noProof="0" dirty="0">
                      <a:ln>
                        <a:noFill/>
                      </a:ln>
                      <a:solidFill>
                        <a:srgbClr val="FF0000"/>
                      </a:solidFill>
                      <a:effectLst/>
                      <a:uLnTx/>
                      <a:uFillTx/>
                      <a:latin typeface="Calibri"/>
                      <a:ea typeface="+mn-ea"/>
                      <a:cs typeface="+mn-cs"/>
                      <a:sym typeface="Wingdings 3" panose="05040102010807070707" pitchFamily="18" charset="2"/>
                    </a:rPr>
                    <a:t></a:t>
                  </a:r>
                  <a:endParaRPr kumimoji="0" lang="fr-FR" sz="800" b="0" i="0" u="none" strike="noStrike" kern="1200" cap="none" spc="0" normalizeH="0" baseline="0" noProof="0" dirty="0">
                    <a:ln>
                      <a:noFill/>
                    </a:ln>
                    <a:solidFill>
                      <a:srgbClr val="FF0000"/>
                    </a:solidFill>
                    <a:effectLst/>
                    <a:uLnTx/>
                    <a:uFillTx/>
                    <a:latin typeface="Calibri"/>
                    <a:ea typeface="+mn-ea"/>
                    <a:cs typeface="+mn-cs"/>
                  </a:endParaRPr>
                </a:p>
              </p:txBody>
            </p:sp>
          </p:grpSp>
          <p:sp>
            <p:nvSpPr>
              <p:cNvPr id="13" name="ZoneTexte 12">
                <a:extLst>
                  <a:ext uri="{FF2B5EF4-FFF2-40B4-BE49-F238E27FC236}">
                    <a16:creationId xmlns:a16="http://schemas.microsoft.com/office/drawing/2014/main" id="{D76A963A-7813-485A-8B34-C5F192BB2916}"/>
                  </a:ext>
                </a:extLst>
              </p:cNvPr>
              <p:cNvSpPr txBox="1"/>
              <p:nvPr/>
            </p:nvSpPr>
            <p:spPr>
              <a:xfrm flipH="1">
                <a:off x="5653275" y="5442116"/>
                <a:ext cx="1144726" cy="30777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400" b="0" i="0" u="sng" strike="noStrike" kern="1200" cap="none" spc="0" normalizeH="0" baseline="0" noProof="0" dirty="0">
                    <a:ln>
                      <a:noFill/>
                    </a:ln>
                    <a:solidFill>
                      <a:prstClr val="black"/>
                    </a:solidFill>
                    <a:effectLst/>
                    <a:uLnTx/>
                    <a:uFillTx/>
                    <a:latin typeface="Calibri"/>
                    <a:ea typeface="+mn-ea"/>
                    <a:cs typeface="+mn-cs"/>
                  </a:rPr>
                  <a:t>Figure S1</a:t>
                </a:r>
              </a:p>
            </p:txBody>
          </p:sp>
          <p:sp>
            <p:nvSpPr>
              <p:cNvPr id="14" name="Ellipse 13">
                <a:extLst>
                  <a:ext uri="{FF2B5EF4-FFF2-40B4-BE49-F238E27FC236}">
                    <a16:creationId xmlns:a16="http://schemas.microsoft.com/office/drawing/2014/main" id="{B484BE5E-F0A6-4AB2-971C-81080BAD159E}"/>
                  </a:ext>
                </a:extLst>
              </p:cNvPr>
              <p:cNvSpPr>
                <a:spLocks/>
              </p:cNvSpPr>
              <p:nvPr/>
            </p:nvSpPr>
            <p:spPr>
              <a:xfrm>
                <a:off x="7056221" y="2696205"/>
                <a:ext cx="72000" cy="122840"/>
              </a:xfrm>
              <a:prstGeom prst="ellipse">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prstClr val="white"/>
                  </a:solidFill>
                  <a:effectLst/>
                  <a:uLnTx/>
                  <a:uFillTx/>
                  <a:latin typeface="Calibri"/>
                  <a:ea typeface="+mn-ea"/>
                  <a:cs typeface="+mn-cs"/>
                </a:endParaRPr>
              </a:p>
            </p:txBody>
          </p:sp>
          <p:sp>
            <p:nvSpPr>
              <p:cNvPr id="15" name="Ellipse 14">
                <a:extLst>
                  <a:ext uri="{FF2B5EF4-FFF2-40B4-BE49-F238E27FC236}">
                    <a16:creationId xmlns:a16="http://schemas.microsoft.com/office/drawing/2014/main" id="{C8A05C74-157F-4F73-9889-B0DBC4573261}"/>
                  </a:ext>
                </a:extLst>
              </p:cNvPr>
              <p:cNvSpPr>
                <a:spLocks/>
              </p:cNvSpPr>
              <p:nvPr/>
            </p:nvSpPr>
            <p:spPr>
              <a:xfrm>
                <a:off x="7561046" y="2700965"/>
                <a:ext cx="72000" cy="122840"/>
              </a:xfrm>
              <a:prstGeom prst="ellipse">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prstClr val="white"/>
                  </a:solidFill>
                  <a:effectLst/>
                  <a:uLnTx/>
                  <a:uFillTx/>
                  <a:latin typeface="Calibri"/>
                  <a:ea typeface="+mn-ea"/>
                  <a:cs typeface="+mn-cs"/>
                </a:endParaRPr>
              </a:p>
            </p:txBody>
          </p:sp>
          <p:sp>
            <p:nvSpPr>
              <p:cNvPr id="16" name="Ellipse 15">
                <a:extLst>
                  <a:ext uri="{FF2B5EF4-FFF2-40B4-BE49-F238E27FC236}">
                    <a16:creationId xmlns:a16="http://schemas.microsoft.com/office/drawing/2014/main" id="{BE58D735-3028-4374-B4C7-4470833A7950}"/>
                  </a:ext>
                </a:extLst>
              </p:cNvPr>
              <p:cNvSpPr>
                <a:spLocks/>
              </p:cNvSpPr>
              <p:nvPr/>
            </p:nvSpPr>
            <p:spPr>
              <a:xfrm>
                <a:off x="7056221" y="3291517"/>
                <a:ext cx="72000" cy="122840"/>
              </a:xfrm>
              <a:prstGeom prst="ellipse">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prstClr val="white"/>
                  </a:solidFill>
                  <a:effectLst/>
                  <a:uLnTx/>
                  <a:uFillTx/>
                  <a:latin typeface="Calibri"/>
                  <a:ea typeface="+mn-ea"/>
                  <a:cs typeface="+mn-cs"/>
                </a:endParaRPr>
              </a:p>
            </p:txBody>
          </p:sp>
          <p:sp>
            <p:nvSpPr>
              <p:cNvPr id="17" name="Ellipse 16">
                <a:extLst>
                  <a:ext uri="{FF2B5EF4-FFF2-40B4-BE49-F238E27FC236}">
                    <a16:creationId xmlns:a16="http://schemas.microsoft.com/office/drawing/2014/main" id="{352B2A79-65FB-4785-AEE5-91042D8558BD}"/>
                  </a:ext>
                </a:extLst>
              </p:cNvPr>
              <p:cNvSpPr>
                <a:spLocks/>
              </p:cNvSpPr>
              <p:nvPr/>
            </p:nvSpPr>
            <p:spPr>
              <a:xfrm>
                <a:off x="7561046" y="3301042"/>
                <a:ext cx="72000" cy="122840"/>
              </a:xfrm>
              <a:prstGeom prst="ellipse">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prstClr val="white"/>
                  </a:solidFill>
                  <a:effectLst/>
                  <a:uLnTx/>
                  <a:uFillTx/>
                  <a:latin typeface="Calibri"/>
                  <a:ea typeface="+mn-ea"/>
                  <a:cs typeface="+mn-cs"/>
                </a:endParaRPr>
              </a:p>
            </p:txBody>
          </p:sp>
          <p:sp>
            <p:nvSpPr>
              <p:cNvPr id="18" name="Ellipse 17">
                <a:extLst>
                  <a:ext uri="{FF2B5EF4-FFF2-40B4-BE49-F238E27FC236}">
                    <a16:creationId xmlns:a16="http://schemas.microsoft.com/office/drawing/2014/main" id="{727BBBD9-388B-4364-8003-5CEA5EA55880}"/>
                  </a:ext>
                </a:extLst>
              </p:cNvPr>
              <p:cNvSpPr>
                <a:spLocks/>
              </p:cNvSpPr>
              <p:nvPr/>
            </p:nvSpPr>
            <p:spPr>
              <a:xfrm>
                <a:off x="7673195" y="2112568"/>
                <a:ext cx="72000" cy="122840"/>
              </a:xfrm>
              <a:prstGeom prst="ellipse">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prstClr val="white"/>
                  </a:solidFill>
                  <a:effectLst/>
                  <a:uLnTx/>
                  <a:uFillTx/>
                  <a:latin typeface="Calibri"/>
                  <a:ea typeface="+mn-ea"/>
                  <a:cs typeface="+mn-cs"/>
                </a:endParaRPr>
              </a:p>
            </p:txBody>
          </p:sp>
          <p:sp>
            <p:nvSpPr>
              <p:cNvPr id="19" name="Ellipse 18">
                <a:extLst>
                  <a:ext uri="{FF2B5EF4-FFF2-40B4-BE49-F238E27FC236}">
                    <a16:creationId xmlns:a16="http://schemas.microsoft.com/office/drawing/2014/main" id="{7221B6CC-7970-4C47-BD0F-084996A8E34B}"/>
                  </a:ext>
                </a:extLst>
              </p:cNvPr>
              <p:cNvSpPr>
                <a:spLocks/>
              </p:cNvSpPr>
              <p:nvPr/>
            </p:nvSpPr>
            <p:spPr>
              <a:xfrm>
                <a:off x="8118104" y="2108882"/>
                <a:ext cx="72000" cy="122840"/>
              </a:xfrm>
              <a:prstGeom prst="ellipse">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prstClr val="white"/>
                  </a:solidFill>
                  <a:effectLst/>
                  <a:uLnTx/>
                  <a:uFillTx/>
                  <a:latin typeface="Calibri"/>
                  <a:ea typeface="+mn-ea"/>
                  <a:cs typeface="+mn-cs"/>
                </a:endParaRPr>
              </a:p>
            </p:txBody>
          </p:sp>
          <p:sp>
            <p:nvSpPr>
              <p:cNvPr id="20" name="Ellipse 19">
                <a:extLst>
                  <a:ext uri="{FF2B5EF4-FFF2-40B4-BE49-F238E27FC236}">
                    <a16:creationId xmlns:a16="http://schemas.microsoft.com/office/drawing/2014/main" id="{AEA0476A-E6D6-4078-9817-C39B3CFB87E9}"/>
                  </a:ext>
                </a:extLst>
              </p:cNvPr>
              <p:cNvSpPr>
                <a:spLocks/>
              </p:cNvSpPr>
              <p:nvPr/>
            </p:nvSpPr>
            <p:spPr>
              <a:xfrm>
                <a:off x="5662500" y="5220789"/>
                <a:ext cx="72000" cy="122840"/>
              </a:xfrm>
              <a:prstGeom prst="ellipse">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prstClr val="white"/>
                  </a:solidFill>
                  <a:effectLst/>
                  <a:uLnTx/>
                  <a:uFillTx/>
                  <a:latin typeface="Calibri"/>
                  <a:ea typeface="+mn-ea"/>
                  <a:cs typeface="+mn-cs"/>
                </a:endParaRPr>
              </a:p>
            </p:txBody>
          </p:sp>
        </p:grpSp>
        <p:sp>
          <p:nvSpPr>
            <p:cNvPr id="7" name="ZoneTexte 6">
              <a:extLst>
                <a:ext uri="{FF2B5EF4-FFF2-40B4-BE49-F238E27FC236}">
                  <a16:creationId xmlns:a16="http://schemas.microsoft.com/office/drawing/2014/main" id="{1AC081F6-6E01-4F70-AB11-E05C888A3EBC}"/>
                </a:ext>
              </a:extLst>
            </p:cNvPr>
            <p:cNvSpPr txBox="1"/>
            <p:nvPr/>
          </p:nvSpPr>
          <p:spPr>
            <a:xfrm>
              <a:off x="2401143" y="1814249"/>
              <a:ext cx="312906" cy="40011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2000" b="1" i="0" u="none" strike="noStrike" kern="1200" cap="none" spc="0" normalizeH="0" baseline="0" noProof="0" dirty="0">
                  <a:ln>
                    <a:noFill/>
                  </a:ln>
                  <a:solidFill>
                    <a:srgbClr val="FF0000"/>
                  </a:solidFill>
                  <a:effectLst/>
                  <a:uLnTx/>
                  <a:uFillTx/>
                  <a:latin typeface="Calibri"/>
                  <a:ea typeface="+mn-ea"/>
                  <a:cs typeface="+mn-cs"/>
                </a:rPr>
                <a:t>*</a:t>
              </a:r>
            </a:p>
          </p:txBody>
        </p:sp>
        <p:sp>
          <p:nvSpPr>
            <p:cNvPr id="23" name="ZoneTexte 22">
              <a:extLst>
                <a:ext uri="{FF2B5EF4-FFF2-40B4-BE49-F238E27FC236}">
                  <a16:creationId xmlns:a16="http://schemas.microsoft.com/office/drawing/2014/main" id="{8B627794-87F7-45C3-91B8-D94929A85C95}"/>
                </a:ext>
              </a:extLst>
            </p:cNvPr>
            <p:cNvSpPr txBox="1"/>
            <p:nvPr/>
          </p:nvSpPr>
          <p:spPr>
            <a:xfrm>
              <a:off x="2405490" y="2410784"/>
              <a:ext cx="312906" cy="40011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2000" b="1" i="0" u="none" strike="noStrike" kern="1200" cap="none" spc="0" normalizeH="0" baseline="0" noProof="0" dirty="0">
                  <a:ln>
                    <a:noFill/>
                  </a:ln>
                  <a:solidFill>
                    <a:srgbClr val="FF0000"/>
                  </a:solidFill>
                  <a:effectLst/>
                  <a:uLnTx/>
                  <a:uFillTx/>
                  <a:latin typeface="Calibri"/>
                  <a:ea typeface="+mn-ea"/>
                  <a:cs typeface="+mn-cs"/>
                </a:rPr>
                <a:t>*</a:t>
              </a:r>
            </a:p>
          </p:txBody>
        </p:sp>
        <p:sp>
          <p:nvSpPr>
            <p:cNvPr id="24" name="ZoneTexte 23">
              <a:extLst>
                <a:ext uri="{FF2B5EF4-FFF2-40B4-BE49-F238E27FC236}">
                  <a16:creationId xmlns:a16="http://schemas.microsoft.com/office/drawing/2014/main" id="{0FA3BDE9-9D71-428D-84BE-72E5869FEB62}"/>
                </a:ext>
              </a:extLst>
            </p:cNvPr>
            <p:cNvSpPr txBox="1"/>
            <p:nvPr/>
          </p:nvSpPr>
          <p:spPr>
            <a:xfrm>
              <a:off x="2409852" y="2715331"/>
              <a:ext cx="312906" cy="40011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2000" b="1" i="0" u="none" strike="noStrike" kern="1200" cap="none" spc="0" normalizeH="0" baseline="0" noProof="0" dirty="0">
                  <a:ln>
                    <a:noFill/>
                  </a:ln>
                  <a:solidFill>
                    <a:srgbClr val="70AD47">
                      <a:lumMod val="75000"/>
                    </a:srgbClr>
                  </a:solidFill>
                  <a:effectLst/>
                  <a:uLnTx/>
                  <a:uFillTx/>
                  <a:latin typeface="Calibri"/>
                  <a:ea typeface="+mn-ea"/>
                  <a:cs typeface="+mn-cs"/>
                </a:rPr>
                <a:t>*</a:t>
              </a:r>
            </a:p>
          </p:txBody>
        </p:sp>
        <p:sp>
          <p:nvSpPr>
            <p:cNvPr id="25" name="ZoneTexte 24">
              <a:extLst>
                <a:ext uri="{FF2B5EF4-FFF2-40B4-BE49-F238E27FC236}">
                  <a16:creationId xmlns:a16="http://schemas.microsoft.com/office/drawing/2014/main" id="{7EB88C01-67A2-449C-8F8E-E07AFA6E985F}"/>
                </a:ext>
              </a:extLst>
            </p:cNvPr>
            <p:cNvSpPr txBox="1"/>
            <p:nvPr/>
          </p:nvSpPr>
          <p:spPr>
            <a:xfrm>
              <a:off x="2409852" y="3738339"/>
              <a:ext cx="312906" cy="40011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2000" b="1" i="0" u="none" strike="noStrike" kern="1200" cap="none" spc="0" normalizeH="0" baseline="0" noProof="0" dirty="0">
                  <a:ln>
                    <a:noFill/>
                  </a:ln>
                  <a:solidFill>
                    <a:srgbClr val="70AD47">
                      <a:lumMod val="75000"/>
                    </a:srgbClr>
                  </a:solidFill>
                  <a:effectLst/>
                  <a:uLnTx/>
                  <a:uFillTx/>
                  <a:latin typeface="Calibri"/>
                  <a:ea typeface="+mn-ea"/>
                  <a:cs typeface="+mn-cs"/>
                </a:rPr>
                <a:t>*</a:t>
              </a:r>
            </a:p>
          </p:txBody>
        </p:sp>
      </p:grpSp>
    </p:spTree>
    <p:extLst>
      <p:ext uri="{BB962C8B-B14F-4D97-AF65-F5344CB8AC3E}">
        <p14:creationId xmlns:p14="http://schemas.microsoft.com/office/powerpoint/2010/main" val="257585059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ZoneTexte 2">
            <a:extLst>
              <a:ext uri="{FF2B5EF4-FFF2-40B4-BE49-F238E27FC236}">
                <a16:creationId xmlns:a16="http://schemas.microsoft.com/office/drawing/2014/main" id="{FC516C50-39E1-4358-8EED-F94ECCD6B289}"/>
              </a:ext>
            </a:extLst>
          </p:cNvPr>
          <p:cNvSpPr txBox="1"/>
          <p:nvPr/>
        </p:nvSpPr>
        <p:spPr>
          <a:xfrm>
            <a:off x="161926" y="4373180"/>
            <a:ext cx="6337360" cy="1600438"/>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i="0" u="sng" strike="noStrike" kern="1200" cap="none" spc="0" normalizeH="0" baseline="0" noProof="0" dirty="0">
                <a:ln>
                  <a:noFill/>
                </a:ln>
                <a:solidFill>
                  <a:prstClr val="black"/>
                </a:solidFill>
                <a:effectLst/>
                <a:uLnTx/>
                <a:uFillTx/>
                <a:latin typeface="Calibri" panose="020F0502020204030204"/>
                <a:ea typeface="Times New Roman" panose="02020603050405020304" pitchFamily="18" charset="0"/>
                <a:cs typeface="+mn-cs"/>
              </a:rPr>
              <a:t>Figure S2: </a:t>
            </a:r>
            <a:r>
              <a:rPr kumimoji="0" lang="en-US" sz="1400" b="1" i="0" u="sng" strike="noStrike" kern="1200" cap="none" spc="0" normalizeH="0" baseline="0" noProof="0" dirty="0">
                <a:ln>
                  <a:noFill/>
                </a:ln>
                <a:solidFill>
                  <a:prstClr val="black"/>
                </a:solidFill>
                <a:effectLst/>
                <a:uLnTx/>
                <a:uFillTx/>
                <a:latin typeface="Calibri" panose="020F0502020204030204"/>
                <a:ea typeface="Times New Roman" panose="02020603050405020304" pitchFamily="18" charset="0"/>
                <a:cs typeface="+mn-cs"/>
              </a:rPr>
              <a:t>Spectroscopic properties of </a:t>
            </a:r>
            <a:r>
              <a:rPr kumimoji="0" lang="en-US" sz="1400" b="1" i="1" u="sng" strike="noStrike" kern="1200" cap="none" spc="0" normalizeH="0" baseline="0" noProof="0" dirty="0">
                <a:ln>
                  <a:noFill/>
                </a:ln>
                <a:solidFill>
                  <a:prstClr val="black"/>
                </a:solidFill>
                <a:effectLst/>
                <a:uLnTx/>
                <a:uFillTx/>
                <a:latin typeface="Calibri" panose="020F0502020204030204"/>
                <a:ea typeface="Times New Roman" panose="02020603050405020304" pitchFamily="18" charset="0"/>
                <a:cs typeface="+mn-cs"/>
              </a:rPr>
              <a:t>A. </a:t>
            </a:r>
            <a:r>
              <a:rPr kumimoji="0" lang="en-US" sz="1400" b="1" i="1" u="sng" strike="noStrike" kern="1200" cap="none" spc="0" normalizeH="0" baseline="0" noProof="0" dirty="0" err="1">
                <a:ln>
                  <a:noFill/>
                </a:ln>
                <a:solidFill>
                  <a:prstClr val="black"/>
                </a:solidFill>
                <a:effectLst/>
                <a:uLnTx/>
                <a:uFillTx/>
                <a:latin typeface="Calibri" panose="020F0502020204030204"/>
                <a:ea typeface="Times New Roman" panose="02020603050405020304" pitchFamily="18" charset="0"/>
                <a:cs typeface="+mn-cs"/>
              </a:rPr>
              <a:t>aeolicus</a:t>
            </a:r>
            <a:r>
              <a:rPr kumimoji="0" lang="en-US" sz="1400" b="1" i="1" u="sng" strike="noStrike" kern="1200" cap="none" spc="0" normalizeH="0" baseline="0" noProof="0" dirty="0">
                <a:ln>
                  <a:noFill/>
                </a:ln>
                <a:solidFill>
                  <a:prstClr val="black"/>
                </a:solidFill>
                <a:effectLst/>
                <a:uLnTx/>
                <a:uFillTx/>
                <a:latin typeface="Calibri" panose="020F0502020204030204"/>
                <a:ea typeface="Times New Roman" panose="02020603050405020304" pitchFamily="18" charset="0"/>
                <a:cs typeface="+mn-cs"/>
              </a:rPr>
              <a:t> </a:t>
            </a:r>
            <a:r>
              <a:rPr kumimoji="0" lang="en-US" sz="1400" b="1" i="0" u="sng" strike="noStrike" kern="1200" cap="none" spc="0" normalizeH="0" baseline="0" noProof="0" dirty="0">
                <a:ln>
                  <a:noFill/>
                </a:ln>
                <a:solidFill>
                  <a:prstClr val="black"/>
                </a:solidFill>
                <a:effectLst/>
                <a:uLnTx/>
                <a:uFillTx/>
                <a:latin typeface="Calibri" panose="020F0502020204030204"/>
                <a:ea typeface="Times New Roman" panose="02020603050405020304" pitchFamily="18" charset="0"/>
                <a:cs typeface="+mn-cs"/>
              </a:rPr>
              <a:t>Fd7Strep.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sng" strike="noStrike" kern="1200" cap="none" spc="0" normalizeH="0" baseline="0" noProof="0" dirty="0">
                <a:ln>
                  <a:noFill/>
                </a:ln>
                <a:solidFill>
                  <a:prstClr val="black"/>
                </a:solidFill>
                <a:effectLst/>
                <a:uLnTx/>
                <a:uFillTx/>
                <a:latin typeface="Calibri" panose="020F0502020204030204"/>
                <a:ea typeface="Times New Roman" panose="02020603050405020304" pitchFamily="18" charset="0"/>
                <a:cs typeface="+mn-cs"/>
              </a:rPr>
              <a:t>Upper panels</a:t>
            </a:r>
            <a:r>
              <a:rPr kumimoji="0" lang="en-US" sz="1400" b="0" i="0" u="none" strike="noStrike" kern="1200" cap="none" spc="0" normalizeH="0" baseline="0" noProof="0" dirty="0">
                <a:ln>
                  <a:noFill/>
                </a:ln>
                <a:solidFill>
                  <a:prstClr val="black"/>
                </a:solidFill>
                <a:effectLst/>
                <a:uLnTx/>
                <a:uFillTx/>
                <a:latin typeface="Calibri" panose="020F0502020204030204"/>
                <a:ea typeface="Times New Roman" panose="02020603050405020304" pitchFamily="18" charset="0"/>
                <a:cs typeface="+mn-cs"/>
              </a:rPr>
              <a:t>: UV-visible absorption spectra of “as purified” Fd7Strep.</a:t>
            </a:r>
            <a:br>
              <a:rPr kumimoji="0" lang="en-US" sz="1400" b="0" i="0" u="none" strike="noStrike" kern="1200" cap="none" spc="0" normalizeH="0" baseline="0" noProof="0" dirty="0">
                <a:ln>
                  <a:noFill/>
                </a:ln>
                <a:solidFill>
                  <a:prstClr val="black"/>
                </a:solidFill>
                <a:effectLst/>
                <a:uLnTx/>
                <a:uFillTx/>
                <a:latin typeface="Calibri" panose="020F0502020204030204"/>
                <a:ea typeface="Times New Roman" panose="02020603050405020304" pitchFamily="18" charset="0"/>
                <a:cs typeface="+mn-cs"/>
              </a:rPr>
            </a:br>
            <a:r>
              <a:rPr kumimoji="0" lang="en-US" sz="1400" b="0" i="0" u="none" strike="noStrike" kern="1200" cap="none" spc="0" normalizeH="0" baseline="0" noProof="0" dirty="0">
                <a:ln>
                  <a:noFill/>
                </a:ln>
                <a:solidFill>
                  <a:prstClr val="black"/>
                </a:solidFill>
                <a:effectLst/>
                <a:uLnTx/>
                <a:uFillTx/>
                <a:latin typeface="Calibri" panose="020F0502020204030204"/>
                <a:ea typeface="Times New Roman" panose="02020603050405020304" pitchFamily="18" charset="0"/>
                <a:cs typeface="+mn-cs"/>
              </a:rPr>
              <a:t>Fd7Strep was purified in the presence of air (green spectrum) or in the absence of oxygen (in a glove box) (red line). Fd7Strep was diluted in 50 mM Tris-HCl pH 8, 0.1 M NaCl.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sng" strike="noStrike" kern="1200" cap="none" spc="0" normalizeH="0" baseline="0" noProof="0" dirty="0">
                <a:ln>
                  <a:noFill/>
                </a:ln>
                <a:solidFill>
                  <a:prstClr val="black"/>
                </a:solidFill>
                <a:effectLst/>
                <a:uLnTx/>
                <a:uFillTx/>
                <a:latin typeface="Calibri" panose="020F0502020204030204"/>
                <a:ea typeface="+mn-ea"/>
                <a:cs typeface="+mn-cs"/>
              </a:rPr>
              <a:t>Lower panel</a:t>
            </a:r>
            <a:r>
              <a:rPr kumimoji="0" lang="en-US" sz="1400" b="0" i="0" u="none" strike="noStrike" kern="1200" cap="none" spc="0" normalizeH="0" baseline="0" noProof="0" dirty="0">
                <a:ln>
                  <a:noFill/>
                </a:ln>
                <a:solidFill>
                  <a:prstClr val="black"/>
                </a:solidFill>
                <a:effectLst/>
                <a:uLnTx/>
                <a:uFillTx/>
                <a:latin typeface="Calibri" panose="020F0502020204030204"/>
                <a:ea typeface="+mn-ea"/>
                <a:cs typeface="+mn-cs"/>
              </a:rPr>
              <a:t>: EPR spectra of the anaerobically purified Fd7Strep in DTH-reduced (a) and as purified (b) states. EPR conditions as in Figure 2.</a:t>
            </a:r>
            <a:endParaRPr kumimoji="0" lang="fr-FR" sz="14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grpSp>
        <p:nvGrpSpPr>
          <p:cNvPr id="18" name="Groupe 17">
            <a:extLst>
              <a:ext uri="{FF2B5EF4-FFF2-40B4-BE49-F238E27FC236}">
                <a16:creationId xmlns:a16="http://schemas.microsoft.com/office/drawing/2014/main" id="{03893AD6-23BF-07B7-7A06-DE03BB582CEA}"/>
              </a:ext>
            </a:extLst>
          </p:cNvPr>
          <p:cNvGrpSpPr/>
          <p:nvPr/>
        </p:nvGrpSpPr>
        <p:grpSpPr>
          <a:xfrm>
            <a:off x="3108633" y="306868"/>
            <a:ext cx="7922536" cy="6285806"/>
            <a:chOff x="3108633" y="306868"/>
            <a:chExt cx="7922536" cy="6285806"/>
          </a:xfrm>
        </p:grpSpPr>
        <p:grpSp>
          <p:nvGrpSpPr>
            <p:cNvPr id="10" name="Groupe 9"/>
            <p:cNvGrpSpPr>
              <a:grpSpLocks noChangeAspect="1"/>
            </p:cNvGrpSpPr>
            <p:nvPr/>
          </p:nvGrpSpPr>
          <p:grpSpPr>
            <a:xfrm>
              <a:off x="3108633" y="306868"/>
              <a:ext cx="7720990" cy="2635326"/>
              <a:chOff x="704850" y="2117557"/>
              <a:chExt cx="10870589" cy="2833685"/>
            </a:xfrm>
          </p:grpSpPr>
          <p:grpSp>
            <p:nvGrpSpPr>
              <p:cNvPr id="7" name="Groupe 6"/>
              <p:cNvGrpSpPr/>
              <p:nvPr/>
            </p:nvGrpSpPr>
            <p:grpSpPr>
              <a:xfrm>
                <a:off x="704850" y="2117557"/>
                <a:ext cx="10870589" cy="2833685"/>
                <a:chOff x="704850" y="2117557"/>
                <a:chExt cx="10870589" cy="2833685"/>
              </a:xfrm>
            </p:grpSpPr>
            <p:pic>
              <p:nvPicPr>
                <p:cNvPr id="4" name="Image 3"/>
                <p:cNvPicPr>
                  <a:picLocks noChangeAspect="1"/>
                </p:cNvPicPr>
                <p:nvPr/>
              </p:nvPicPr>
              <p:blipFill rotWithShape="1">
                <a:blip r:embed="rId2"/>
                <a:srcRect l="22624" t="26600" b="21876"/>
                <a:stretch/>
              </p:blipFill>
              <p:spPr>
                <a:xfrm>
                  <a:off x="704850" y="2117557"/>
                  <a:ext cx="5316181" cy="2831967"/>
                </a:xfrm>
                <a:prstGeom prst="rect">
                  <a:avLst/>
                </a:prstGeom>
                <a:ln w="15875">
                  <a:solidFill>
                    <a:schemeClr val="tx1"/>
                  </a:solidFill>
                </a:ln>
              </p:spPr>
            </p:pic>
            <p:pic>
              <p:nvPicPr>
                <p:cNvPr id="6" name="Image 5"/>
                <p:cNvPicPr>
                  <a:picLocks noChangeAspect="1"/>
                </p:cNvPicPr>
                <p:nvPr/>
              </p:nvPicPr>
              <p:blipFill rotWithShape="1">
                <a:blip r:embed="rId3"/>
                <a:srcRect l="16311" t="27242" r="6387" b="22046"/>
                <a:stretch/>
              </p:blipFill>
              <p:spPr>
                <a:xfrm>
                  <a:off x="6177012" y="2118042"/>
                  <a:ext cx="5398427" cy="2833200"/>
                </a:xfrm>
                <a:prstGeom prst="rect">
                  <a:avLst/>
                </a:prstGeom>
                <a:ln w="15875">
                  <a:solidFill>
                    <a:schemeClr val="tx1"/>
                  </a:solidFill>
                </a:ln>
              </p:spPr>
            </p:pic>
          </p:grpSp>
          <p:sp>
            <p:nvSpPr>
              <p:cNvPr id="8" name="ZoneTexte 7"/>
              <p:cNvSpPr txBox="1"/>
              <p:nvPr/>
            </p:nvSpPr>
            <p:spPr>
              <a:xfrm>
                <a:off x="7015215" y="2117557"/>
                <a:ext cx="3317960" cy="338554"/>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600" b="0" i="0" u="none" strike="noStrike" kern="1200" cap="none" spc="0" normalizeH="0" baseline="0" noProof="0" dirty="0">
                    <a:ln>
                      <a:noFill/>
                    </a:ln>
                    <a:solidFill>
                      <a:srgbClr val="CC0000"/>
                    </a:solidFill>
                    <a:effectLst/>
                    <a:uLnTx/>
                    <a:uFillTx/>
                    <a:latin typeface="Calibri" panose="020F0502020204030204"/>
                    <a:ea typeface="+mn-ea"/>
                    <a:cs typeface="+mn-cs"/>
                  </a:rPr>
                  <a:t>Purification in the </a:t>
                </a:r>
                <a:r>
                  <a:rPr kumimoji="0" lang="en-US" sz="1600" b="0" i="0" u="none" strike="noStrike" kern="1200" cap="none" spc="0" normalizeH="0" baseline="0" noProof="0" dirty="0">
                    <a:ln>
                      <a:noFill/>
                    </a:ln>
                    <a:solidFill>
                      <a:srgbClr val="CC0000"/>
                    </a:solidFill>
                    <a:effectLst/>
                    <a:uLnTx/>
                    <a:uFillTx/>
                    <a:latin typeface="Calibri" panose="020F0502020204030204"/>
                    <a:ea typeface="+mn-ea"/>
                    <a:cs typeface="+mn-cs"/>
                  </a:rPr>
                  <a:t>anaerobic</a:t>
                </a:r>
                <a:r>
                  <a:rPr kumimoji="0" lang="fr-FR" sz="1600" b="0" i="0" u="none" strike="noStrike" kern="1200" cap="none" spc="0" normalizeH="0" baseline="0" noProof="0" dirty="0">
                    <a:ln>
                      <a:noFill/>
                    </a:ln>
                    <a:solidFill>
                      <a:srgbClr val="CC0000"/>
                    </a:solidFill>
                    <a:effectLst/>
                    <a:uLnTx/>
                    <a:uFillTx/>
                    <a:latin typeface="Calibri" panose="020F0502020204030204"/>
                    <a:ea typeface="+mn-ea"/>
                    <a:cs typeface="+mn-cs"/>
                  </a:rPr>
                  <a:t> </a:t>
                </a:r>
                <a:r>
                  <a:rPr kumimoji="0" lang="en-US" sz="1600" b="0" i="0" u="none" strike="noStrike" kern="1200" cap="none" spc="0" normalizeH="0" baseline="0" noProof="0" dirty="0">
                    <a:ln>
                      <a:noFill/>
                    </a:ln>
                    <a:solidFill>
                      <a:srgbClr val="CC0000"/>
                    </a:solidFill>
                    <a:effectLst/>
                    <a:uLnTx/>
                    <a:uFillTx/>
                    <a:latin typeface="Calibri" panose="020F0502020204030204"/>
                    <a:ea typeface="+mn-ea"/>
                    <a:cs typeface="+mn-cs"/>
                  </a:rPr>
                  <a:t>chamber</a:t>
                </a:r>
              </a:p>
            </p:txBody>
          </p:sp>
          <p:sp>
            <p:nvSpPr>
              <p:cNvPr id="9" name="ZoneTexte 8"/>
              <p:cNvSpPr txBox="1"/>
              <p:nvPr/>
            </p:nvSpPr>
            <p:spPr>
              <a:xfrm>
                <a:off x="1739265" y="2120351"/>
                <a:ext cx="2949909" cy="338554"/>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srgbClr val="70AD47">
                        <a:lumMod val="75000"/>
                      </a:srgbClr>
                    </a:solidFill>
                    <a:effectLst/>
                    <a:uLnTx/>
                    <a:uFillTx/>
                    <a:latin typeface="Calibri" panose="020F0502020204030204"/>
                    <a:ea typeface="+mn-ea"/>
                    <a:cs typeface="+mn-cs"/>
                  </a:rPr>
                  <a:t>Purification</a:t>
                </a:r>
                <a:r>
                  <a:rPr kumimoji="0" lang="fr-FR" sz="1600" b="0" i="0" u="none" strike="noStrike" kern="1200" cap="none" spc="0" normalizeH="0" baseline="0" noProof="0" dirty="0">
                    <a:ln>
                      <a:noFill/>
                    </a:ln>
                    <a:solidFill>
                      <a:srgbClr val="70AD47">
                        <a:lumMod val="75000"/>
                      </a:srgbClr>
                    </a:solidFill>
                    <a:effectLst/>
                    <a:uLnTx/>
                    <a:uFillTx/>
                    <a:latin typeface="Calibri" panose="020F0502020204030204"/>
                    <a:ea typeface="+mn-ea"/>
                    <a:cs typeface="+mn-cs"/>
                  </a:rPr>
                  <a:t> in the </a:t>
                </a:r>
                <a:r>
                  <a:rPr kumimoji="0" lang="en-US" sz="1600" b="0" i="0" u="none" strike="noStrike" kern="1200" cap="none" spc="0" normalizeH="0" baseline="0" noProof="0" dirty="0">
                    <a:ln>
                      <a:noFill/>
                    </a:ln>
                    <a:solidFill>
                      <a:srgbClr val="70AD47">
                        <a:lumMod val="75000"/>
                      </a:srgbClr>
                    </a:solidFill>
                    <a:effectLst/>
                    <a:uLnTx/>
                    <a:uFillTx/>
                    <a:latin typeface="Calibri" panose="020F0502020204030204"/>
                    <a:ea typeface="+mn-ea"/>
                    <a:cs typeface="+mn-cs"/>
                  </a:rPr>
                  <a:t>presence</a:t>
                </a:r>
                <a:r>
                  <a:rPr kumimoji="0" lang="fr-FR" sz="1600" b="0" i="0" u="none" strike="noStrike" kern="1200" cap="none" spc="0" normalizeH="0" baseline="0" noProof="0" dirty="0">
                    <a:ln>
                      <a:noFill/>
                    </a:ln>
                    <a:solidFill>
                      <a:srgbClr val="70AD47">
                        <a:lumMod val="75000"/>
                      </a:srgbClr>
                    </a:solidFill>
                    <a:effectLst/>
                    <a:uLnTx/>
                    <a:uFillTx/>
                    <a:latin typeface="Calibri" panose="020F0502020204030204"/>
                    <a:ea typeface="+mn-ea"/>
                    <a:cs typeface="+mn-cs"/>
                  </a:rPr>
                  <a:t> of air</a:t>
                </a:r>
              </a:p>
            </p:txBody>
          </p:sp>
        </p:grpSp>
        <p:pic>
          <p:nvPicPr>
            <p:cNvPr id="5" name="Image 4">
              <a:extLst>
                <a:ext uri="{FF2B5EF4-FFF2-40B4-BE49-F238E27FC236}">
                  <a16:creationId xmlns:a16="http://schemas.microsoft.com/office/drawing/2014/main" id="{EA2B0274-5F29-4078-9350-B8D664BA193D}"/>
                </a:ext>
              </a:extLst>
            </p:cNvPr>
            <p:cNvPicPr>
              <a:picLocks noChangeAspect="1"/>
            </p:cNvPicPr>
            <p:nvPr/>
          </p:nvPicPr>
          <p:blipFill>
            <a:blip r:embed="rId4"/>
            <a:stretch>
              <a:fillRect/>
            </a:stretch>
          </p:blipFill>
          <p:spPr>
            <a:xfrm>
              <a:off x="6014945" y="2649440"/>
              <a:ext cx="5016224" cy="3943234"/>
            </a:xfrm>
            <a:prstGeom prst="rect">
              <a:avLst/>
            </a:prstGeom>
          </p:spPr>
        </p:pic>
        <p:sp>
          <p:nvSpPr>
            <p:cNvPr id="11" name="ZoneTexte 10">
              <a:extLst>
                <a:ext uri="{FF2B5EF4-FFF2-40B4-BE49-F238E27FC236}">
                  <a16:creationId xmlns:a16="http://schemas.microsoft.com/office/drawing/2014/main" id="{B2562C40-34E5-AEB8-A407-703E675CA7EE}"/>
                </a:ext>
              </a:extLst>
            </p:cNvPr>
            <p:cNvSpPr txBox="1"/>
            <p:nvPr/>
          </p:nvSpPr>
          <p:spPr>
            <a:xfrm>
              <a:off x="7551041" y="3114145"/>
              <a:ext cx="3317960" cy="338554"/>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600" b="0" i="0" u="none" strike="noStrike" kern="1200" cap="none" spc="0" normalizeH="0" baseline="0" noProof="0" dirty="0">
                  <a:ln>
                    <a:noFill/>
                  </a:ln>
                  <a:solidFill>
                    <a:prstClr val="black"/>
                  </a:solidFill>
                  <a:effectLst/>
                  <a:uLnTx/>
                  <a:uFillTx/>
                  <a:latin typeface="Calibri" panose="020F0502020204030204"/>
                  <a:ea typeface="+mn-ea"/>
                  <a:cs typeface="+mn-cs"/>
                </a:rPr>
                <a:t>Purification in the </a:t>
              </a:r>
              <a:r>
                <a:rPr kumimoji="0" lang="en-US" sz="1600" b="0" i="0" u="none" strike="noStrike" kern="1200" cap="none" spc="0" normalizeH="0" baseline="0" noProof="0" dirty="0">
                  <a:ln>
                    <a:noFill/>
                  </a:ln>
                  <a:solidFill>
                    <a:prstClr val="black"/>
                  </a:solidFill>
                  <a:effectLst/>
                  <a:uLnTx/>
                  <a:uFillTx/>
                  <a:latin typeface="Calibri" panose="020F0502020204030204"/>
                  <a:ea typeface="+mn-ea"/>
                  <a:cs typeface="+mn-cs"/>
                </a:rPr>
                <a:t>anaerobic</a:t>
              </a:r>
              <a:r>
                <a:rPr kumimoji="0" lang="fr-FR" sz="1600" b="0" i="0" u="none" strike="noStrike" kern="1200" cap="none" spc="0" normalizeH="0" baseline="0" noProof="0" dirty="0">
                  <a:ln>
                    <a:noFill/>
                  </a:ln>
                  <a:solidFill>
                    <a:prstClr val="black"/>
                  </a:solidFill>
                  <a:effectLst/>
                  <a:uLnTx/>
                  <a:uFillTx/>
                  <a:latin typeface="Calibri" panose="020F0502020204030204"/>
                  <a:ea typeface="+mn-ea"/>
                  <a:cs typeface="+mn-cs"/>
                </a:rPr>
                <a:t> </a:t>
              </a:r>
              <a:r>
                <a:rPr kumimoji="0" lang="en-US" sz="1600" b="0" i="0" u="none" strike="noStrike" kern="1200" cap="none" spc="0" normalizeH="0" baseline="0" noProof="0" dirty="0">
                  <a:ln>
                    <a:noFill/>
                  </a:ln>
                  <a:solidFill>
                    <a:prstClr val="black"/>
                  </a:solidFill>
                  <a:effectLst/>
                  <a:uLnTx/>
                  <a:uFillTx/>
                  <a:latin typeface="Calibri" panose="020F0502020204030204"/>
                  <a:ea typeface="+mn-ea"/>
                  <a:cs typeface="+mn-cs"/>
                </a:rPr>
                <a:t>chamber</a:t>
              </a:r>
            </a:p>
          </p:txBody>
        </p:sp>
        <p:sp>
          <p:nvSpPr>
            <p:cNvPr id="12" name="ZoneTexte 11">
              <a:extLst>
                <a:ext uri="{FF2B5EF4-FFF2-40B4-BE49-F238E27FC236}">
                  <a16:creationId xmlns:a16="http://schemas.microsoft.com/office/drawing/2014/main" id="{52230C95-CA5C-F21F-6BA5-FB1971775713}"/>
                </a:ext>
              </a:extLst>
            </p:cNvPr>
            <p:cNvSpPr txBox="1"/>
            <p:nvPr/>
          </p:nvSpPr>
          <p:spPr>
            <a:xfrm>
              <a:off x="7013850" y="4119629"/>
              <a:ext cx="295274"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800" b="0" i="0" u="none" strike="noStrike" kern="1200" cap="none" spc="0" normalizeH="0" baseline="0" noProof="0" dirty="0">
                  <a:ln>
                    <a:noFill/>
                  </a:ln>
                  <a:solidFill>
                    <a:prstClr val="black"/>
                  </a:solidFill>
                  <a:effectLst/>
                  <a:uLnTx/>
                  <a:uFillTx/>
                  <a:latin typeface="Calibri" panose="020F0502020204030204"/>
                  <a:ea typeface="+mn-ea"/>
                  <a:cs typeface="+mn-cs"/>
                </a:rPr>
                <a:t>a</a:t>
              </a:r>
            </a:p>
          </p:txBody>
        </p:sp>
        <p:sp>
          <p:nvSpPr>
            <p:cNvPr id="13" name="ZoneTexte 12">
              <a:extLst>
                <a:ext uri="{FF2B5EF4-FFF2-40B4-BE49-F238E27FC236}">
                  <a16:creationId xmlns:a16="http://schemas.microsoft.com/office/drawing/2014/main" id="{C0190534-17E2-3C13-3506-7B16DF31D399}"/>
                </a:ext>
              </a:extLst>
            </p:cNvPr>
            <p:cNvSpPr txBox="1"/>
            <p:nvPr/>
          </p:nvSpPr>
          <p:spPr>
            <a:xfrm>
              <a:off x="7013850" y="5249316"/>
              <a:ext cx="306494"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800" b="0" i="0" u="none" strike="noStrike" kern="1200" cap="none" spc="0" normalizeH="0" baseline="0" noProof="0" dirty="0">
                  <a:ln>
                    <a:noFill/>
                  </a:ln>
                  <a:solidFill>
                    <a:prstClr val="black"/>
                  </a:solidFill>
                  <a:effectLst/>
                  <a:uLnTx/>
                  <a:uFillTx/>
                  <a:latin typeface="Calibri" panose="020F0502020204030204"/>
                  <a:ea typeface="+mn-ea"/>
                  <a:cs typeface="+mn-cs"/>
                </a:rPr>
                <a:t>b</a:t>
              </a:r>
            </a:p>
          </p:txBody>
        </p:sp>
        <p:sp>
          <p:nvSpPr>
            <p:cNvPr id="15" name="Rectangle 14">
              <a:extLst>
                <a:ext uri="{FF2B5EF4-FFF2-40B4-BE49-F238E27FC236}">
                  <a16:creationId xmlns:a16="http://schemas.microsoft.com/office/drawing/2014/main" id="{118FCD87-8F7C-BC0F-854F-C3A057CF8C35}"/>
                </a:ext>
              </a:extLst>
            </p:cNvPr>
            <p:cNvSpPr/>
            <p:nvPr/>
          </p:nvSpPr>
          <p:spPr>
            <a:xfrm>
              <a:off x="8912468" y="2860201"/>
              <a:ext cx="98182" cy="73571"/>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6" name="Rectangle 15">
              <a:extLst>
                <a:ext uri="{FF2B5EF4-FFF2-40B4-BE49-F238E27FC236}">
                  <a16:creationId xmlns:a16="http://schemas.microsoft.com/office/drawing/2014/main" id="{A5A5360E-F435-AD7F-13CF-6533132E010C}"/>
                </a:ext>
              </a:extLst>
            </p:cNvPr>
            <p:cNvSpPr/>
            <p:nvPr/>
          </p:nvSpPr>
          <p:spPr>
            <a:xfrm>
              <a:off x="5016709" y="2860201"/>
              <a:ext cx="98182" cy="73571"/>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4" name="ZoneTexte 13">
              <a:extLst>
                <a:ext uri="{FF2B5EF4-FFF2-40B4-BE49-F238E27FC236}">
                  <a16:creationId xmlns:a16="http://schemas.microsoft.com/office/drawing/2014/main" id="{FCCE76F6-817E-0887-F9F3-DFF2C76B8A4A}"/>
                </a:ext>
              </a:extLst>
            </p:cNvPr>
            <p:cNvSpPr txBox="1"/>
            <p:nvPr/>
          </p:nvSpPr>
          <p:spPr>
            <a:xfrm>
              <a:off x="4903936" y="2706312"/>
              <a:ext cx="421910" cy="307777"/>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400" b="0" i="0" u="none" strike="noStrike" kern="1200" cap="none" spc="0" normalizeH="0" baseline="0" noProof="0" dirty="0">
                  <a:ln>
                    <a:noFill/>
                  </a:ln>
                  <a:solidFill>
                    <a:prstClr val="black"/>
                  </a:solidFill>
                  <a:effectLst/>
                  <a:uLnTx/>
                  <a:uFillTx/>
                  <a:latin typeface="Calibri" panose="020F0502020204030204"/>
                  <a:ea typeface="+mn-ea"/>
                  <a:cs typeface="+mn-cs"/>
                </a:rPr>
                <a:t>nm</a:t>
              </a:r>
            </a:p>
          </p:txBody>
        </p:sp>
        <p:sp>
          <p:nvSpPr>
            <p:cNvPr id="17" name="ZoneTexte 16">
              <a:extLst>
                <a:ext uri="{FF2B5EF4-FFF2-40B4-BE49-F238E27FC236}">
                  <a16:creationId xmlns:a16="http://schemas.microsoft.com/office/drawing/2014/main" id="{7BAD9F77-71EE-4427-67A5-B923925001B2}"/>
                </a:ext>
              </a:extLst>
            </p:cNvPr>
            <p:cNvSpPr txBox="1"/>
            <p:nvPr/>
          </p:nvSpPr>
          <p:spPr>
            <a:xfrm>
              <a:off x="8788111" y="2702936"/>
              <a:ext cx="421910" cy="307777"/>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400" b="0" i="0" u="none" strike="noStrike" kern="1200" cap="none" spc="0" normalizeH="0" baseline="0" noProof="0" dirty="0">
                  <a:ln>
                    <a:noFill/>
                  </a:ln>
                  <a:solidFill>
                    <a:prstClr val="black"/>
                  </a:solidFill>
                  <a:effectLst/>
                  <a:uLnTx/>
                  <a:uFillTx/>
                  <a:latin typeface="Calibri" panose="020F0502020204030204"/>
                  <a:ea typeface="+mn-ea"/>
                  <a:cs typeface="+mn-cs"/>
                </a:rPr>
                <a:t>nm</a:t>
              </a:r>
            </a:p>
          </p:txBody>
        </p:sp>
      </p:grpSp>
    </p:spTree>
    <p:extLst>
      <p:ext uri="{BB962C8B-B14F-4D97-AF65-F5344CB8AC3E}">
        <p14:creationId xmlns:p14="http://schemas.microsoft.com/office/powerpoint/2010/main" val="387020570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hart 4">
            <a:extLst>
              <a:ext uri="{FF2B5EF4-FFF2-40B4-BE49-F238E27FC236}">
                <a16:creationId xmlns:a16="http://schemas.microsoft.com/office/drawing/2014/main" id="{F8715FF7-E068-41C6-B9B1-15FEC7220440}"/>
              </a:ext>
            </a:extLst>
          </p:cNvPr>
          <p:cNvGraphicFramePr>
            <a:graphicFrameLocks/>
          </p:cNvGraphicFramePr>
          <p:nvPr>
            <p:extLst>
              <p:ext uri="{D42A27DB-BD31-4B8C-83A1-F6EECF244321}">
                <p14:modId xmlns:p14="http://schemas.microsoft.com/office/powerpoint/2010/main" val="367429391"/>
              </p:ext>
            </p:extLst>
          </p:nvPr>
        </p:nvGraphicFramePr>
        <p:xfrm>
          <a:off x="1524000" y="2724150"/>
          <a:ext cx="4572000" cy="3676651"/>
        </p:xfrm>
        <a:graphic>
          <a:graphicData uri="http://schemas.openxmlformats.org/drawingml/2006/chart">
            <c:chart xmlns:c="http://schemas.openxmlformats.org/drawingml/2006/chart" xmlns:r="http://schemas.openxmlformats.org/officeDocument/2006/relationships" r:id="rId2"/>
          </a:graphicData>
        </a:graphic>
      </p:graphicFrame>
      <p:sp>
        <p:nvSpPr>
          <p:cNvPr id="7" name="ZoneTexte 6">
            <a:extLst>
              <a:ext uri="{FF2B5EF4-FFF2-40B4-BE49-F238E27FC236}">
                <a16:creationId xmlns:a16="http://schemas.microsoft.com/office/drawing/2014/main" id="{2D4B5E2C-E3D6-4B96-828B-48355EECE593}"/>
              </a:ext>
            </a:extLst>
          </p:cNvPr>
          <p:cNvSpPr txBox="1"/>
          <p:nvPr/>
        </p:nvSpPr>
        <p:spPr>
          <a:xfrm>
            <a:off x="1713408" y="3052168"/>
            <a:ext cx="282450" cy="307777"/>
          </a:xfrm>
          <a:prstGeom prst="rect">
            <a:avLst/>
          </a:prstGeom>
          <a:noFill/>
        </p:spPr>
        <p:txBody>
          <a:bodyPr wrap="none" rtlCol="0">
            <a:spAutoFit/>
          </a:bodyPr>
          <a:lstStyle/>
          <a:p>
            <a:pPr defTabSz="457200"/>
            <a:r>
              <a:rPr lang="fr-FR" sz="1400" dirty="0">
                <a:solidFill>
                  <a:prstClr val="black"/>
                </a:solidFill>
                <a:latin typeface="Calibri" panose="020F0502020204030204"/>
              </a:rPr>
              <a:t>B</a:t>
            </a:r>
          </a:p>
        </p:txBody>
      </p:sp>
      <p:graphicFrame>
        <p:nvGraphicFramePr>
          <p:cNvPr id="10" name="Chart 3">
            <a:extLst>
              <a:ext uri="{FF2B5EF4-FFF2-40B4-BE49-F238E27FC236}">
                <a16:creationId xmlns:a16="http://schemas.microsoft.com/office/drawing/2014/main" id="{506F376A-3EC4-4C1A-AC41-3BA72CE34F0D}"/>
              </a:ext>
            </a:extLst>
          </p:cNvPr>
          <p:cNvGraphicFramePr>
            <a:graphicFrameLocks/>
          </p:cNvGraphicFramePr>
          <p:nvPr>
            <p:extLst>
              <p:ext uri="{D42A27DB-BD31-4B8C-83A1-F6EECF244321}">
                <p14:modId xmlns:p14="http://schemas.microsoft.com/office/powerpoint/2010/main" val="1538252801"/>
              </p:ext>
            </p:extLst>
          </p:nvPr>
        </p:nvGraphicFramePr>
        <p:xfrm>
          <a:off x="1524000" y="183355"/>
          <a:ext cx="4572000" cy="3100388"/>
        </p:xfrm>
        <a:graphic>
          <a:graphicData uri="http://schemas.openxmlformats.org/drawingml/2006/chart">
            <c:chart xmlns:c="http://schemas.openxmlformats.org/drawingml/2006/chart" xmlns:r="http://schemas.openxmlformats.org/officeDocument/2006/relationships" r:id="rId3"/>
          </a:graphicData>
        </a:graphic>
      </p:graphicFrame>
      <p:cxnSp>
        <p:nvCxnSpPr>
          <p:cNvPr id="12" name="Connecteur droit 11">
            <a:extLst>
              <a:ext uri="{FF2B5EF4-FFF2-40B4-BE49-F238E27FC236}">
                <a16:creationId xmlns:a16="http://schemas.microsoft.com/office/drawing/2014/main" id="{A888A650-CC46-4BC3-A8AC-BE4E2E14AA86}"/>
              </a:ext>
            </a:extLst>
          </p:cNvPr>
          <p:cNvCxnSpPr/>
          <p:nvPr/>
        </p:nvCxnSpPr>
        <p:spPr>
          <a:xfrm>
            <a:off x="4514850" y="485775"/>
            <a:ext cx="0" cy="2133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3" name="Connecteur droit 12">
            <a:extLst>
              <a:ext uri="{FF2B5EF4-FFF2-40B4-BE49-F238E27FC236}">
                <a16:creationId xmlns:a16="http://schemas.microsoft.com/office/drawing/2014/main" id="{243031E8-FD1E-45E5-862C-6E9EDB1E27BC}"/>
              </a:ext>
            </a:extLst>
          </p:cNvPr>
          <p:cNvCxnSpPr/>
          <p:nvPr/>
        </p:nvCxnSpPr>
        <p:spPr>
          <a:xfrm>
            <a:off x="4638675" y="3581400"/>
            <a:ext cx="0" cy="2133600"/>
          </a:xfrm>
          <a:prstGeom prst="line">
            <a:avLst/>
          </a:prstGeom>
        </p:spPr>
        <p:style>
          <a:lnRef idx="1">
            <a:schemeClr val="accent1"/>
          </a:lnRef>
          <a:fillRef idx="0">
            <a:schemeClr val="accent1"/>
          </a:fillRef>
          <a:effectRef idx="0">
            <a:schemeClr val="accent1"/>
          </a:effectRef>
          <a:fontRef idx="minor">
            <a:schemeClr val="tx1"/>
          </a:fontRef>
        </p:style>
      </p:cxnSp>
      <p:sp>
        <p:nvSpPr>
          <p:cNvPr id="9" name="ZoneTexte 8">
            <a:extLst>
              <a:ext uri="{FF2B5EF4-FFF2-40B4-BE49-F238E27FC236}">
                <a16:creationId xmlns:a16="http://schemas.microsoft.com/office/drawing/2014/main" id="{FC516C50-39E1-4358-8EED-F94ECCD6B289}"/>
              </a:ext>
            </a:extLst>
          </p:cNvPr>
          <p:cNvSpPr txBox="1"/>
          <p:nvPr/>
        </p:nvSpPr>
        <p:spPr>
          <a:xfrm>
            <a:off x="6157284" y="4083962"/>
            <a:ext cx="5574641" cy="181588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i="0" u="sng" strike="noStrike" kern="1200" cap="none" spc="0" normalizeH="0" baseline="0" noProof="0" dirty="0">
                <a:ln>
                  <a:noFill/>
                </a:ln>
                <a:solidFill>
                  <a:prstClr val="black"/>
                </a:solidFill>
                <a:effectLst/>
                <a:uLnTx/>
                <a:uFillTx/>
                <a:latin typeface="Calibri" panose="020F0502020204030204"/>
                <a:ea typeface="Times New Roman" panose="02020603050405020304" pitchFamily="18" charset="0"/>
                <a:cs typeface="+mn-cs"/>
              </a:rPr>
              <a:t>Figure S3: </a:t>
            </a:r>
            <a:r>
              <a:rPr kumimoji="0" lang="en-US" sz="1400" b="1" i="0" u="sng" strike="noStrike" kern="1200" cap="none" spc="0" normalizeH="0" baseline="0" noProof="0" dirty="0">
                <a:ln>
                  <a:noFill/>
                </a:ln>
                <a:solidFill>
                  <a:prstClr val="black"/>
                </a:solidFill>
                <a:effectLst/>
                <a:uLnTx/>
                <a:uFillTx/>
                <a:latin typeface="Calibri" panose="020F0502020204030204"/>
                <a:ea typeface="Times New Roman" panose="02020603050405020304" pitchFamily="18" charset="0"/>
                <a:cs typeface="+mn-cs"/>
              </a:rPr>
              <a:t>SWV signal for Fd6 (A) and Fd7 (B).</a:t>
            </a:r>
          </a:p>
          <a:p>
            <a:pPr defTabSz="457200"/>
            <a:r>
              <a:rPr lang="fr-FR" sz="1400" dirty="0">
                <a:solidFill>
                  <a:prstClr val="black"/>
                </a:solidFill>
              </a:rPr>
              <a:t>SWV </a:t>
            </a:r>
            <a:r>
              <a:rPr lang="fr-FR" sz="1400" dirty="0" err="1">
                <a:solidFill>
                  <a:prstClr val="black"/>
                </a:solidFill>
              </a:rPr>
              <a:t>signals</a:t>
            </a:r>
            <a:r>
              <a:rPr lang="fr-FR" sz="1400" dirty="0">
                <a:solidFill>
                  <a:prstClr val="black"/>
                </a:solidFill>
              </a:rPr>
              <a:t> at a </a:t>
            </a:r>
            <a:r>
              <a:rPr lang="fr-FR" sz="1400" dirty="0" err="1">
                <a:solidFill>
                  <a:prstClr val="black"/>
                </a:solidFill>
              </a:rPr>
              <a:t>pyrolytic</a:t>
            </a:r>
            <a:r>
              <a:rPr lang="fr-FR" sz="1400" dirty="0">
                <a:solidFill>
                  <a:prstClr val="black"/>
                </a:solidFill>
              </a:rPr>
              <a:t> graphite membrane </a:t>
            </a:r>
            <a:r>
              <a:rPr lang="fr-FR" sz="1400" dirty="0" err="1">
                <a:solidFill>
                  <a:prstClr val="black"/>
                </a:solidFill>
              </a:rPr>
              <a:t>electrode</a:t>
            </a:r>
            <a:r>
              <a:rPr lang="fr-FR" sz="1400" dirty="0">
                <a:solidFill>
                  <a:prstClr val="black"/>
                </a:solidFill>
              </a:rPr>
              <a:t>.</a:t>
            </a:r>
          </a:p>
          <a:p>
            <a:pPr defTabSz="457200"/>
            <a:r>
              <a:rPr lang="fr-FR" sz="1400" dirty="0">
                <a:solidFill>
                  <a:prstClr val="black"/>
                </a:solidFill>
              </a:rPr>
              <a:t>To </a:t>
            </a:r>
            <a:r>
              <a:rPr lang="fr-FR" sz="1400" dirty="0" err="1">
                <a:solidFill>
                  <a:prstClr val="black"/>
                </a:solidFill>
              </a:rPr>
              <a:t>overcome</a:t>
            </a:r>
            <a:r>
              <a:rPr lang="fr-FR" sz="1400" dirty="0">
                <a:solidFill>
                  <a:prstClr val="black"/>
                </a:solidFill>
              </a:rPr>
              <a:t> the </a:t>
            </a:r>
            <a:r>
              <a:rPr lang="fr-FR" sz="1400" dirty="0" err="1">
                <a:solidFill>
                  <a:prstClr val="black"/>
                </a:solidFill>
              </a:rPr>
              <a:t>electrostatic</a:t>
            </a:r>
            <a:r>
              <a:rPr lang="fr-FR" sz="1400" dirty="0">
                <a:solidFill>
                  <a:prstClr val="black"/>
                </a:solidFill>
              </a:rPr>
              <a:t> </a:t>
            </a:r>
            <a:r>
              <a:rPr lang="fr-FR" sz="1400" dirty="0" err="1">
                <a:solidFill>
                  <a:prstClr val="black"/>
                </a:solidFill>
              </a:rPr>
              <a:t>repulsion</a:t>
            </a:r>
            <a:r>
              <a:rPr lang="fr-FR" sz="1400" dirty="0">
                <a:solidFill>
                  <a:prstClr val="black"/>
                </a:solidFill>
              </a:rPr>
              <a:t> </a:t>
            </a:r>
            <a:r>
              <a:rPr lang="fr-FR" sz="1400" dirty="0" err="1">
                <a:solidFill>
                  <a:prstClr val="black"/>
                </a:solidFill>
              </a:rPr>
              <a:t>between</a:t>
            </a:r>
            <a:r>
              <a:rPr lang="fr-FR" sz="1400" dirty="0">
                <a:solidFill>
                  <a:prstClr val="black"/>
                </a:solidFill>
              </a:rPr>
              <a:t> the </a:t>
            </a:r>
            <a:r>
              <a:rPr lang="fr-FR" sz="1400" dirty="0" err="1">
                <a:solidFill>
                  <a:prstClr val="black"/>
                </a:solidFill>
              </a:rPr>
              <a:t>negatively</a:t>
            </a:r>
            <a:r>
              <a:rPr lang="fr-FR" sz="1400" dirty="0">
                <a:solidFill>
                  <a:prstClr val="black"/>
                </a:solidFill>
              </a:rPr>
              <a:t> </a:t>
            </a:r>
            <a:r>
              <a:rPr lang="fr-FR" sz="1400" dirty="0" err="1">
                <a:solidFill>
                  <a:prstClr val="black"/>
                </a:solidFill>
              </a:rPr>
              <a:t>charged</a:t>
            </a:r>
            <a:r>
              <a:rPr lang="fr-FR" sz="1400" dirty="0">
                <a:solidFill>
                  <a:prstClr val="black"/>
                </a:solidFill>
              </a:rPr>
              <a:t> </a:t>
            </a:r>
            <a:r>
              <a:rPr lang="fr-FR" sz="1400" dirty="0" err="1">
                <a:solidFill>
                  <a:prstClr val="black"/>
                </a:solidFill>
              </a:rPr>
              <a:t>proteins</a:t>
            </a:r>
            <a:r>
              <a:rPr lang="fr-FR" sz="1400" dirty="0">
                <a:solidFill>
                  <a:prstClr val="black"/>
                </a:solidFill>
              </a:rPr>
              <a:t> and </a:t>
            </a:r>
            <a:r>
              <a:rPr lang="fr-FR" sz="1400" dirty="0" err="1">
                <a:solidFill>
                  <a:prstClr val="black"/>
                </a:solidFill>
              </a:rPr>
              <a:t>electrode</a:t>
            </a:r>
            <a:r>
              <a:rPr lang="fr-FR" sz="1400" dirty="0">
                <a:solidFill>
                  <a:prstClr val="black"/>
                </a:solidFill>
              </a:rPr>
              <a:t> surface,  1 µl of PLL 14 800 </a:t>
            </a:r>
            <a:r>
              <a:rPr lang="fr-FR" sz="1400" dirty="0" err="1">
                <a:solidFill>
                  <a:prstClr val="black"/>
                </a:solidFill>
              </a:rPr>
              <a:t>is</a:t>
            </a:r>
            <a:r>
              <a:rPr lang="fr-FR" sz="1400" dirty="0">
                <a:solidFill>
                  <a:prstClr val="black"/>
                </a:solidFill>
              </a:rPr>
              <a:t> </a:t>
            </a:r>
            <a:r>
              <a:rPr lang="fr-FR" sz="1400" dirty="0" err="1">
                <a:solidFill>
                  <a:prstClr val="black"/>
                </a:solidFill>
              </a:rPr>
              <a:t>added</a:t>
            </a:r>
            <a:r>
              <a:rPr lang="fr-FR" sz="1400" dirty="0">
                <a:solidFill>
                  <a:prstClr val="black"/>
                </a:solidFill>
              </a:rPr>
              <a:t> to 2 µl </a:t>
            </a:r>
            <a:r>
              <a:rPr lang="fr-FR" sz="1400" dirty="0" err="1">
                <a:solidFill>
                  <a:prstClr val="black"/>
                </a:solidFill>
              </a:rPr>
              <a:t>Fd</a:t>
            </a:r>
            <a:r>
              <a:rPr lang="fr-FR" sz="1400" dirty="0">
                <a:solidFill>
                  <a:prstClr val="black"/>
                </a:solidFill>
              </a:rPr>
              <a:t> 50 µM, and the mixture </a:t>
            </a:r>
            <a:r>
              <a:rPr lang="fr-FR" sz="1400" dirty="0" err="1">
                <a:solidFill>
                  <a:prstClr val="black"/>
                </a:solidFill>
              </a:rPr>
              <a:t>is</a:t>
            </a:r>
            <a:r>
              <a:rPr lang="fr-FR" sz="1400" dirty="0">
                <a:solidFill>
                  <a:prstClr val="black"/>
                </a:solidFill>
              </a:rPr>
              <a:t> </a:t>
            </a:r>
            <a:r>
              <a:rPr lang="fr-FR" sz="1400" dirty="0" err="1">
                <a:solidFill>
                  <a:prstClr val="black"/>
                </a:solidFill>
              </a:rPr>
              <a:t>entrapped</a:t>
            </a:r>
            <a:r>
              <a:rPr lang="fr-FR" sz="1400" dirty="0">
                <a:solidFill>
                  <a:prstClr val="black"/>
                </a:solidFill>
              </a:rPr>
              <a:t> </a:t>
            </a:r>
            <a:r>
              <a:rPr lang="fr-FR" sz="1400" dirty="0" err="1">
                <a:solidFill>
                  <a:prstClr val="black"/>
                </a:solidFill>
              </a:rPr>
              <a:t>between</a:t>
            </a:r>
            <a:r>
              <a:rPr lang="fr-FR" sz="1400" dirty="0">
                <a:solidFill>
                  <a:prstClr val="black"/>
                </a:solidFill>
              </a:rPr>
              <a:t> the </a:t>
            </a:r>
            <a:r>
              <a:rPr lang="fr-FR" sz="1400" dirty="0" err="1">
                <a:solidFill>
                  <a:prstClr val="black"/>
                </a:solidFill>
              </a:rPr>
              <a:t>electrode</a:t>
            </a:r>
            <a:r>
              <a:rPr lang="fr-FR" sz="1400" dirty="0">
                <a:solidFill>
                  <a:prstClr val="black"/>
                </a:solidFill>
              </a:rPr>
              <a:t> and a </a:t>
            </a:r>
            <a:r>
              <a:rPr lang="fr-FR" sz="1400" dirty="0" err="1">
                <a:solidFill>
                  <a:prstClr val="black"/>
                </a:solidFill>
              </a:rPr>
              <a:t>dialysis</a:t>
            </a:r>
            <a:r>
              <a:rPr lang="fr-FR" sz="1400" dirty="0">
                <a:solidFill>
                  <a:prstClr val="black"/>
                </a:solidFill>
              </a:rPr>
              <a:t> membrane in a </a:t>
            </a:r>
            <a:r>
              <a:rPr lang="fr-FR" sz="1400" dirty="0" err="1">
                <a:solidFill>
                  <a:prstClr val="black"/>
                </a:solidFill>
              </a:rPr>
              <a:t>thin</a:t>
            </a:r>
            <a:r>
              <a:rPr lang="fr-FR" sz="1400" dirty="0">
                <a:solidFill>
                  <a:prstClr val="black"/>
                </a:solidFill>
              </a:rPr>
              <a:t> layer configuration [23]. This </a:t>
            </a:r>
            <a:r>
              <a:rPr lang="fr-FR" sz="1400" dirty="0" err="1">
                <a:solidFill>
                  <a:prstClr val="black"/>
                </a:solidFill>
              </a:rPr>
              <a:t>so-mounted</a:t>
            </a:r>
            <a:r>
              <a:rPr lang="fr-FR" sz="1400" dirty="0">
                <a:solidFill>
                  <a:prstClr val="black"/>
                </a:solidFill>
              </a:rPr>
              <a:t> </a:t>
            </a:r>
            <a:r>
              <a:rPr lang="fr-FR" sz="1400" dirty="0" err="1">
                <a:solidFill>
                  <a:prstClr val="black"/>
                </a:solidFill>
              </a:rPr>
              <a:t>electrode</a:t>
            </a:r>
            <a:r>
              <a:rPr lang="fr-FR" sz="1400" dirty="0">
                <a:solidFill>
                  <a:prstClr val="black"/>
                </a:solidFill>
              </a:rPr>
              <a:t> </a:t>
            </a:r>
            <a:r>
              <a:rPr lang="fr-FR" sz="1400" dirty="0" err="1">
                <a:solidFill>
                  <a:prstClr val="black"/>
                </a:solidFill>
              </a:rPr>
              <a:t>is</a:t>
            </a:r>
            <a:r>
              <a:rPr lang="fr-FR" sz="1400" dirty="0">
                <a:solidFill>
                  <a:prstClr val="black"/>
                </a:solidFill>
              </a:rPr>
              <a:t> </a:t>
            </a:r>
            <a:r>
              <a:rPr lang="fr-FR" sz="1400" dirty="0" err="1">
                <a:solidFill>
                  <a:prstClr val="black"/>
                </a:solidFill>
              </a:rPr>
              <a:t>inserted</a:t>
            </a:r>
            <a:r>
              <a:rPr lang="fr-FR" sz="1400" dirty="0">
                <a:solidFill>
                  <a:prstClr val="black"/>
                </a:solidFill>
              </a:rPr>
              <a:t> in the </a:t>
            </a:r>
            <a:r>
              <a:rPr lang="fr-FR" sz="1400" dirty="0" err="1">
                <a:solidFill>
                  <a:prstClr val="black"/>
                </a:solidFill>
              </a:rPr>
              <a:t>electrochemical</a:t>
            </a:r>
            <a:r>
              <a:rPr lang="fr-FR" sz="1400" dirty="0">
                <a:solidFill>
                  <a:prstClr val="black"/>
                </a:solidFill>
              </a:rPr>
              <a:t> </a:t>
            </a:r>
            <a:r>
              <a:rPr lang="fr-FR" sz="1400" dirty="0" err="1">
                <a:solidFill>
                  <a:prstClr val="black"/>
                </a:solidFill>
              </a:rPr>
              <a:t>cell</a:t>
            </a:r>
            <a:r>
              <a:rPr lang="fr-FR" sz="1400" dirty="0">
                <a:solidFill>
                  <a:prstClr val="black"/>
                </a:solidFill>
              </a:rPr>
              <a:t> </a:t>
            </a:r>
            <a:r>
              <a:rPr lang="fr-FR" sz="1400" dirty="0" err="1">
                <a:solidFill>
                  <a:prstClr val="black"/>
                </a:solidFill>
              </a:rPr>
              <a:t>containing</a:t>
            </a:r>
            <a:r>
              <a:rPr lang="fr-FR" sz="1400" dirty="0">
                <a:solidFill>
                  <a:prstClr val="black"/>
                </a:solidFill>
              </a:rPr>
              <a:t> sodium </a:t>
            </a:r>
            <a:r>
              <a:rPr lang="fr-FR" sz="1400" dirty="0" err="1">
                <a:solidFill>
                  <a:prstClr val="black"/>
                </a:solidFill>
              </a:rPr>
              <a:t>acetate</a:t>
            </a:r>
            <a:r>
              <a:rPr lang="fr-FR" sz="1400" dirty="0">
                <a:solidFill>
                  <a:prstClr val="black"/>
                </a:solidFill>
              </a:rPr>
              <a:t> buffer pH 5.6 for </a:t>
            </a:r>
            <a:r>
              <a:rPr lang="fr-FR" sz="1400" dirty="0" err="1">
                <a:solidFill>
                  <a:prstClr val="black"/>
                </a:solidFill>
              </a:rPr>
              <a:t>electrochemical</a:t>
            </a:r>
            <a:r>
              <a:rPr lang="fr-FR" sz="1400" dirty="0">
                <a:solidFill>
                  <a:prstClr val="black"/>
                </a:solidFill>
              </a:rPr>
              <a:t> </a:t>
            </a:r>
            <a:r>
              <a:rPr lang="fr-FR" sz="1400" dirty="0" err="1">
                <a:solidFill>
                  <a:prstClr val="black"/>
                </a:solidFill>
              </a:rPr>
              <a:t>measurement</a:t>
            </a:r>
            <a:r>
              <a:rPr lang="fr-FR" sz="1400" dirty="0">
                <a:solidFill>
                  <a:prstClr val="black"/>
                </a:solidFill>
              </a:rPr>
              <a:t>.</a:t>
            </a:r>
          </a:p>
        </p:txBody>
      </p:sp>
      <p:sp>
        <p:nvSpPr>
          <p:cNvPr id="6" name="ZoneTexte 5">
            <a:extLst>
              <a:ext uri="{FF2B5EF4-FFF2-40B4-BE49-F238E27FC236}">
                <a16:creationId xmlns:a16="http://schemas.microsoft.com/office/drawing/2014/main" id="{0C3CAB15-3FD9-41D4-931B-82700310C80E}"/>
              </a:ext>
            </a:extLst>
          </p:cNvPr>
          <p:cNvSpPr txBox="1"/>
          <p:nvPr/>
        </p:nvSpPr>
        <p:spPr>
          <a:xfrm>
            <a:off x="1603433" y="183355"/>
            <a:ext cx="288862" cy="307777"/>
          </a:xfrm>
          <a:prstGeom prst="rect">
            <a:avLst/>
          </a:prstGeom>
          <a:noFill/>
        </p:spPr>
        <p:txBody>
          <a:bodyPr wrap="none" rtlCol="0">
            <a:spAutoFit/>
          </a:bodyPr>
          <a:lstStyle/>
          <a:p>
            <a:pPr defTabSz="457200"/>
            <a:r>
              <a:rPr lang="fr-FR" sz="1400" dirty="0">
                <a:solidFill>
                  <a:prstClr val="black"/>
                </a:solidFill>
                <a:latin typeface="Calibri" panose="020F0502020204030204"/>
              </a:rPr>
              <a:t>A</a:t>
            </a:r>
          </a:p>
        </p:txBody>
      </p:sp>
    </p:spTree>
    <p:extLst>
      <p:ext uri="{BB962C8B-B14F-4D97-AF65-F5344CB8AC3E}">
        <p14:creationId xmlns:p14="http://schemas.microsoft.com/office/powerpoint/2010/main" val="85137004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a:extLst>
              <a:ext uri="{FF2B5EF4-FFF2-40B4-BE49-F238E27FC236}">
                <a16:creationId xmlns:a16="http://schemas.microsoft.com/office/drawing/2014/main" id="{41D8ACD9-D0BF-4F27-8CC5-2F664C711A7F}"/>
              </a:ext>
            </a:extLst>
          </p:cNvPr>
          <p:cNvSpPr txBox="1"/>
          <p:nvPr/>
        </p:nvSpPr>
        <p:spPr>
          <a:xfrm>
            <a:off x="5721286" y="5484062"/>
            <a:ext cx="850746" cy="307777"/>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400" b="0" i="0" u="sng" strike="noStrike" kern="1200" cap="none" spc="0" normalizeH="0" baseline="0" noProof="0">
                <a:ln>
                  <a:noFill/>
                </a:ln>
                <a:solidFill>
                  <a:prstClr val="black"/>
                </a:solidFill>
                <a:effectLst/>
                <a:uLnTx/>
                <a:uFillTx/>
                <a:latin typeface="Calibri" panose="020F0502020204030204"/>
                <a:ea typeface="+mn-ea"/>
                <a:cs typeface="+mn-cs"/>
              </a:rPr>
              <a:t>Figure S3</a:t>
            </a:r>
            <a:endParaRPr kumimoji="0" lang="fr-FR" sz="1400" b="0" i="0" u="sng"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3" name="ZoneTexte 2">
            <a:extLst>
              <a:ext uri="{FF2B5EF4-FFF2-40B4-BE49-F238E27FC236}">
                <a16:creationId xmlns:a16="http://schemas.microsoft.com/office/drawing/2014/main" id="{E1E177B0-2231-4785-828B-77014321FBCE}"/>
              </a:ext>
            </a:extLst>
          </p:cNvPr>
          <p:cNvSpPr txBox="1"/>
          <p:nvPr/>
        </p:nvSpPr>
        <p:spPr>
          <a:xfrm>
            <a:off x="1219727" y="5757040"/>
            <a:ext cx="9929004" cy="73866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sng" strike="noStrike" kern="1200" cap="none" spc="0" normalizeH="0" baseline="0" noProof="0" dirty="0">
                <a:ln>
                  <a:noFill/>
                </a:ln>
                <a:solidFill>
                  <a:prstClr val="black"/>
                </a:solidFill>
                <a:effectLst/>
                <a:uLnTx/>
                <a:uFillTx/>
                <a:latin typeface="Calibri" panose="020F0502020204030204"/>
                <a:ea typeface="+mn-ea"/>
                <a:cs typeface="+mn-cs"/>
              </a:rPr>
              <a:t>Figure S4: </a:t>
            </a:r>
            <a:r>
              <a:rPr kumimoji="0" lang="en-US" sz="1400" b="1" i="0" u="sng" strike="noStrike" kern="1200" cap="none" spc="0" normalizeH="0" baseline="0" noProof="0" dirty="0">
                <a:ln>
                  <a:noFill/>
                </a:ln>
                <a:solidFill>
                  <a:prstClr val="black"/>
                </a:solidFill>
                <a:effectLst/>
                <a:uLnTx/>
                <a:uFillTx/>
                <a:latin typeface="Calibri" panose="020F0502020204030204"/>
                <a:ea typeface="+mn-ea"/>
                <a:cs typeface="+mn-cs"/>
              </a:rPr>
              <a:t>Dependence on pH and temperature of PFOR and OGOR activities.</a:t>
            </a:r>
            <a:endParaRPr kumimoji="0" lang="fr-FR" sz="1400" b="1" i="0" u="sng"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prstClr val="black"/>
                </a:solidFill>
                <a:effectLst/>
                <a:uLnTx/>
                <a:uFillTx/>
                <a:latin typeface="Calibri" panose="020F0502020204030204"/>
                <a:ea typeface="+mn-ea"/>
                <a:cs typeface="+mn-cs"/>
              </a:rPr>
              <a:t>Enzyme activities were determined in the </a:t>
            </a:r>
            <a:r>
              <a:rPr kumimoji="0" lang="en-US" sz="1400" b="0" i="0" u="none" strike="noStrike" kern="1200" cap="none" spc="0" normalizeH="0" baseline="0" noProof="0" dirty="0" err="1">
                <a:ln>
                  <a:noFill/>
                </a:ln>
                <a:solidFill>
                  <a:prstClr val="black"/>
                </a:solidFill>
                <a:effectLst/>
                <a:uLnTx/>
                <a:uFillTx/>
                <a:latin typeface="Calibri" panose="020F0502020204030204"/>
                <a:ea typeface="+mn-ea"/>
                <a:cs typeface="+mn-cs"/>
              </a:rPr>
              <a:t>decarboxylating</a:t>
            </a:r>
            <a:r>
              <a:rPr kumimoji="0" lang="en-US" sz="1400" b="0" i="0" u="none" strike="noStrike" kern="1200" cap="none" spc="0" normalizeH="0" baseline="0" noProof="0" dirty="0">
                <a:ln>
                  <a:noFill/>
                </a:ln>
                <a:solidFill>
                  <a:prstClr val="black"/>
                </a:solidFill>
                <a:effectLst/>
                <a:uLnTx/>
                <a:uFillTx/>
                <a:latin typeface="Calibri" panose="020F0502020204030204"/>
                <a:ea typeface="+mn-ea"/>
                <a:cs typeface="+mn-cs"/>
              </a:rPr>
              <a:t> direction using MeV as electron acceptor on the total soluble content of </a:t>
            </a:r>
            <a:r>
              <a:rPr kumimoji="0" lang="en-US" sz="1400" b="0" i="1" u="none" strike="noStrike" kern="1200" cap="none" spc="0" normalizeH="0" baseline="0" noProof="0" dirty="0">
                <a:ln>
                  <a:noFill/>
                </a:ln>
                <a:solidFill>
                  <a:prstClr val="black"/>
                </a:solidFill>
                <a:effectLst/>
                <a:uLnTx/>
                <a:uFillTx/>
                <a:latin typeface="Calibri" panose="020F0502020204030204"/>
                <a:ea typeface="+mn-ea"/>
                <a:cs typeface="+mn-cs"/>
              </a:rPr>
              <a:t>A. </a:t>
            </a:r>
            <a:r>
              <a:rPr kumimoji="0" lang="en-US" sz="1400" b="0" i="1" u="none" strike="noStrike" kern="1200" cap="none" spc="0" normalizeH="0" baseline="0" noProof="0" dirty="0" err="1">
                <a:ln>
                  <a:noFill/>
                </a:ln>
                <a:solidFill>
                  <a:prstClr val="black"/>
                </a:solidFill>
                <a:effectLst/>
                <a:uLnTx/>
                <a:uFillTx/>
                <a:latin typeface="Calibri" panose="020F0502020204030204"/>
                <a:ea typeface="+mn-ea"/>
                <a:cs typeface="+mn-cs"/>
              </a:rPr>
              <a:t>aeolicus</a:t>
            </a:r>
            <a:r>
              <a:rPr kumimoji="0" lang="en-US" sz="1400" b="0" i="0" u="none" strike="noStrike" kern="1200" cap="none" spc="0" normalizeH="0" baseline="0" noProof="0" dirty="0">
                <a:ln>
                  <a:noFill/>
                </a:ln>
                <a:solidFill>
                  <a:prstClr val="black"/>
                </a:solidFill>
                <a:effectLst/>
                <a:uLnTx/>
                <a:uFillTx/>
                <a:latin typeface="Calibri" panose="020F0502020204030204"/>
                <a:ea typeface="+mn-ea"/>
                <a:cs typeface="+mn-cs"/>
              </a:rPr>
              <a:t>, as described in the material and method section.</a:t>
            </a:r>
            <a:endParaRPr kumimoji="0" lang="fr-FR" sz="14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grpSp>
        <p:nvGrpSpPr>
          <p:cNvPr id="16" name="Groupe 15">
            <a:extLst>
              <a:ext uri="{FF2B5EF4-FFF2-40B4-BE49-F238E27FC236}">
                <a16:creationId xmlns:a16="http://schemas.microsoft.com/office/drawing/2014/main" id="{8B8B79CE-6D71-3A25-3B24-AB6AF85CC5B7}"/>
              </a:ext>
            </a:extLst>
          </p:cNvPr>
          <p:cNvGrpSpPr/>
          <p:nvPr/>
        </p:nvGrpSpPr>
        <p:grpSpPr>
          <a:xfrm>
            <a:off x="4161268" y="2893936"/>
            <a:ext cx="3924000" cy="2448000"/>
            <a:chOff x="7217978" y="2893936"/>
            <a:chExt cx="3924000" cy="2448000"/>
          </a:xfrm>
        </p:grpSpPr>
        <p:graphicFrame>
          <p:nvGraphicFramePr>
            <p:cNvPr id="7" name="Graphique 6">
              <a:extLst>
                <a:ext uri="{FF2B5EF4-FFF2-40B4-BE49-F238E27FC236}">
                  <a16:creationId xmlns:a16="http://schemas.microsoft.com/office/drawing/2014/main" id="{00000000-0008-0000-0000-000002000000}"/>
                </a:ext>
              </a:extLst>
            </p:cNvPr>
            <p:cNvGraphicFramePr>
              <a:graphicFrameLocks/>
            </p:cNvGraphicFramePr>
            <p:nvPr/>
          </p:nvGraphicFramePr>
          <p:xfrm>
            <a:off x="7217978" y="2893936"/>
            <a:ext cx="3924000" cy="2448000"/>
          </p:xfrm>
          <a:graphic>
            <a:graphicData uri="http://schemas.openxmlformats.org/drawingml/2006/chart">
              <c:chart xmlns:c="http://schemas.openxmlformats.org/drawingml/2006/chart" xmlns:r="http://schemas.openxmlformats.org/officeDocument/2006/relationships" r:id="rId2"/>
            </a:graphicData>
          </a:graphic>
        </p:graphicFrame>
        <p:cxnSp>
          <p:nvCxnSpPr>
            <p:cNvPr id="15" name="Connecteur droit 14">
              <a:extLst>
                <a:ext uri="{FF2B5EF4-FFF2-40B4-BE49-F238E27FC236}">
                  <a16:creationId xmlns:a16="http://schemas.microsoft.com/office/drawing/2014/main" id="{02DCD646-28D1-A494-6981-A20A33A80C1F}"/>
                </a:ext>
              </a:extLst>
            </p:cNvPr>
            <p:cNvCxnSpPr/>
            <p:nvPr/>
          </p:nvCxnSpPr>
          <p:spPr>
            <a:xfrm>
              <a:off x="10491253" y="2903462"/>
              <a:ext cx="0" cy="1692000"/>
            </a:xfrm>
            <a:prstGeom prst="line">
              <a:avLst/>
            </a:prstGeom>
            <a:noFill/>
            <a:ln w="12700" cap="rnd" cmpd="sng" algn="ctr">
              <a:solidFill>
                <a:srgbClr val="D34817">
                  <a:shade val="90000"/>
                </a:srgbClr>
              </a:solidFill>
              <a:prstDash val="dashDot"/>
            </a:ln>
            <a:effectLst/>
          </p:spPr>
        </p:cxnSp>
      </p:grpSp>
      <p:graphicFrame>
        <p:nvGraphicFramePr>
          <p:cNvPr id="17" name="Graphique 16">
            <a:extLst>
              <a:ext uri="{FF2B5EF4-FFF2-40B4-BE49-F238E27FC236}">
                <a16:creationId xmlns:a16="http://schemas.microsoft.com/office/drawing/2014/main" id="{D10CE97B-73B4-3AF1-9914-A93EEFCA082F}"/>
              </a:ext>
            </a:extLst>
          </p:cNvPr>
          <p:cNvGraphicFramePr>
            <a:graphicFrameLocks/>
          </p:cNvGraphicFramePr>
          <p:nvPr/>
        </p:nvGraphicFramePr>
        <p:xfrm>
          <a:off x="4161268" y="255186"/>
          <a:ext cx="3924000" cy="2448000"/>
        </p:xfrm>
        <a:graphic>
          <a:graphicData uri="http://schemas.openxmlformats.org/drawingml/2006/chart">
            <c:chart xmlns:c="http://schemas.openxmlformats.org/drawingml/2006/chart" xmlns:r="http://schemas.openxmlformats.org/officeDocument/2006/relationships" r:id="rId3"/>
          </a:graphicData>
        </a:graphic>
      </p:graphicFrame>
      <p:cxnSp>
        <p:nvCxnSpPr>
          <p:cNvPr id="18" name="Connecteur droit 17">
            <a:extLst>
              <a:ext uri="{FF2B5EF4-FFF2-40B4-BE49-F238E27FC236}">
                <a16:creationId xmlns:a16="http://schemas.microsoft.com/office/drawing/2014/main" id="{E96AB209-5780-3C21-0384-360E40F19A8B}"/>
              </a:ext>
            </a:extLst>
          </p:cNvPr>
          <p:cNvCxnSpPr/>
          <p:nvPr/>
        </p:nvCxnSpPr>
        <p:spPr>
          <a:xfrm>
            <a:off x="7920318" y="448090"/>
            <a:ext cx="0" cy="1692000"/>
          </a:xfrm>
          <a:prstGeom prst="line">
            <a:avLst/>
          </a:prstGeom>
          <a:noFill/>
          <a:ln w="12700" cap="rnd" cmpd="sng" algn="ctr">
            <a:solidFill>
              <a:srgbClr val="D34817">
                <a:shade val="90000"/>
              </a:srgbClr>
            </a:solidFill>
            <a:prstDash val="dashDot"/>
          </a:ln>
          <a:effectLst/>
        </p:spPr>
      </p:cxnSp>
      <p:sp>
        <p:nvSpPr>
          <p:cNvPr id="21" name="ZoneTexte 20">
            <a:extLst>
              <a:ext uri="{FF2B5EF4-FFF2-40B4-BE49-F238E27FC236}">
                <a16:creationId xmlns:a16="http://schemas.microsoft.com/office/drawing/2014/main" id="{661A3586-3AD0-F382-0F9E-25CF6C7438FA}"/>
              </a:ext>
            </a:extLst>
          </p:cNvPr>
          <p:cNvSpPr txBox="1"/>
          <p:nvPr/>
        </p:nvSpPr>
        <p:spPr>
          <a:xfrm>
            <a:off x="6892438" y="1032211"/>
            <a:ext cx="939696" cy="357951"/>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200" b="1" i="0" u="none" strike="noStrike" kern="0" cap="none" spc="0" normalizeH="0" baseline="0" noProof="0" dirty="0">
                <a:ln>
                  <a:noFill/>
                </a:ln>
                <a:solidFill>
                  <a:srgbClr val="008000"/>
                </a:solidFill>
                <a:effectLst/>
                <a:uLnTx/>
                <a:uFillTx/>
                <a:latin typeface="Calibri" panose="020F0502020204030204" pitchFamily="34" charset="0"/>
                <a:ea typeface="+mn-ea"/>
                <a:cs typeface="Calibri" panose="020F0502020204030204" pitchFamily="34" charset="0"/>
              </a:rPr>
              <a:t>OGOR</a:t>
            </a:r>
          </a:p>
        </p:txBody>
      </p:sp>
      <p:sp>
        <p:nvSpPr>
          <p:cNvPr id="22" name="ZoneTexte 21">
            <a:extLst>
              <a:ext uri="{FF2B5EF4-FFF2-40B4-BE49-F238E27FC236}">
                <a16:creationId xmlns:a16="http://schemas.microsoft.com/office/drawing/2014/main" id="{BF00FD0E-42B2-AD27-768E-CF8071BD05F0}"/>
              </a:ext>
            </a:extLst>
          </p:cNvPr>
          <p:cNvSpPr txBox="1"/>
          <p:nvPr/>
        </p:nvSpPr>
        <p:spPr>
          <a:xfrm>
            <a:off x="7226445" y="1626685"/>
            <a:ext cx="858823" cy="357951"/>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200" b="1" i="0" u="none" strike="noStrike" kern="0" cap="none" spc="0" normalizeH="0" baseline="0" noProof="0" dirty="0">
                <a:ln>
                  <a:noFill/>
                </a:ln>
                <a:solidFill>
                  <a:srgbClr val="C00000"/>
                </a:solidFill>
                <a:effectLst/>
                <a:uLnTx/>
                <a:uFillTx/>
                <a:latin typeface="Calibri" panose="020F0502020204030204" pitchFamily="34" charset="0"/>
                <a:ea typeface="+mn-ea"/>
                <a:cs typeface="Calibri" panose="020F0502020204030204" pitchFamily="34" charset="0"/>
              </a:rPr>
              <a:t>PFOR</a:t>
            </a:r>
          </a:p>
        </p:txBody>
      </p:sp>
      <p:sp>
        <p:nvSpPr>
          <p:cNvPr id="23" name="ZoneTexte 22">
            <a:extLst>
              <a:ext uri="{FF2B5EF4-FFF2-40B4-BE49-F238E27FC236}">
                <a16:creationId xmlns:a16="http://schemas.microsoft.com/office/drawing/2014/main" id="{F48C4F45-B84B-D65D-85B5-C16A7556FCF6}"/>
              </a:ext>
            </a:extLst>
          </p:cNvPr>
          <p:cNvSpPr txBox="1"/>
          <p:nvPr/>
        </p:nvSpPr>
        <p:spPr>
          <a:xfrm>
            <a:off x="7490906" y="3443964"/>
            <a:ext cx="858823" cy="357951"/>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200" b="1" i="0" u="none" strike="noStrike" kern="0" cap="none" spc="0" normalizeH="0" baseline="0" noProof="0" dirty="0">
                <a:ln>
                  <a:noFill/>
                </a:ln>
                <a:solidFill>
                  <a:srgbClr val="C00000"/>
                </a:solidFill>
                <a:effectLst/>
                <a:uLnTx/>
                <a:uFillTx/>
                <a:latin typeface="Calibri" panose="020F0502020204030204" pitchFamily="34" charset="0"/>
                <a:ea typeface="+mn-ea"/>
                <a:cs typeface="Calibri" panose="020F0502020204030204" pitchFamily="34" charset="0"/>
              </a:rPr>
              <a:t>PFOR</a:t>
            </a:r>
          </a:p>
        </p:txBody>
      </p:sp>
      <p:sp>
        <p:nvSpPr>
          <p:cNvPr id="24" name="ZoneTexte 23">
            <a:extLst>
              <a:ext uri="{FF2B5EF4-FFF2-40B4-BE49-F238E27FC236}">
                <a16:creationId xmlns:a16="http://schemas.microsoft.com/office/drawing/2014/main" id="{AB30EA7C-8817-051C-09BF-C4BEC45E4937}"/>
              </a:ext>
            </a:extLst>
          </p:cNvPr>
          <p:cNvSpPr txBox="1"/>
          <p:nvPr/>
        </p:nvSpPr>
        <p:spPr>
          <a:xfrm>
            <a:off x="7490906" y="2990638"/>
            <a:ext cx="939696" cy="357951"/>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200" b="1" i="0" u="none" strike="noStrike" kern="0" cap="none" spc="0" normalizeH="0" baseline="0" noProof="0" dirty="0">
                <a:ln>
                  <a:noFill/>
                </a:ln>
                <a:solidFill>
                  <a:srgbClr val="008000"/>
                </a:solidFill>
                <a:effectLst/>
                <a:uLnTx/>
                <a:uFillTx/>
                <a:latin typeface="Calibri" panose="020F0502020204030204" pitchFamily="34" charset="0"/>
                <a:ea typeface="+mn-ea"/>
                <a:cs typeface="Calibri" panose="020F0502020204030204" pitchFamily="34" charset="0"/>
              </a:rPr>
              <a:t>OGOR</a:t>
            </a:r>
          </a:p>
        </p:txBody>
      </p:sp>
    </p:spTree>
    <p:extLst>
      <p:ext uri="{BB962C8B-B14F-4D97-AF65-F5344CB8AC3E}">
        <p14:creationId xmlns:p14="http://schemas.microsoft.com/office/powerpoint/2010/main" val="142344990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9" name="Groupe 98"/>
          <p:cNvGrpSpPr/>
          <p:nvPr/>
        </p:nvGrpSpPr>
        <p:grpSpPr>
          <a:xfrm>
            <a:off x="931659" y="83509"/>
            <a:ext cx="10394834" cy="3013591"/>
            <a:chOff x="931659" y="83509"/>
            <a:chExt cx="10394834" cy="3013591"/>
          </a:xfrm>
        </p:grpSpPr>
        <p:pic>
          <p:nvPicPr>
            <p:cNvPr id="5" name="Image 4">
              <a:extLst>
                <a:ext uri="{FF2B5EF4-FFF2-40B4-BE49-F238E27FC236}">
                  <a16:creationId xmlns:a16="http://schemas.microsoft.com/office/drawing/2014/main" id="{057BA971-617D-44D7-BD6F-F6B9B4899AC1}"/>
                </a:ext>
              </a:extLst>
            </p:cNvPr>
            <p:cNvPicPr>
              <a:picLocks noChangeAspect="1"/>
            </p:cNvPicPr>
            <p:nvPr/>
          </p:nvPicPr>
          <p:blipFill rotWithShape="1">
            <a:blip r:embed="rId2"/>
            <a:srcRect l="20448" t="61954" r="48915" b="31253"/>
            <a:stretch/>
          </p:blipFill>
          <p:spPr>
            <a:xfrm>
              <a:off x="3812882" y="1345218"/>
              <a:ext cx="3735238" cy="465828"/>
            </a:xfrm>
            <a:prstGeom prst="rect">
              <a:avLst/>
            </a:prstGeom>
          </p:spPr>
        </p:pic>
        <p:sp>
          <p:nvSpPr>
            <p:cNvPr id="6" name="ZoneTexte 5">
              <a:extLst>
                <a:ext uri="{FF2B5EF4-FFF2-40B4-BE49-F238E27FC236}">
                  <a16:creationId xmlns:a16="http://schemas.microsoft.com/office/drawing/2014/main" id="{774638EA-BB4A-448A-AEA0-B7DB470B4921}"/>
                </a:ext>
              </a:extLst>
            </p:cNvPr>
            <p:cNvSpPr txBox="1"/>
            <p:nvPr/>
          </p:nvSpPr>
          <p:spPr>
            <a:xfrm>
              <a:off x="2159308" y="1942110"/>
              <a:ext cx="1726733" cy="1015663"/>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200" b="0" i="0" u="sng" strike="noStrike" kern="1200" cap="none" spc="0" normalizeH="0" baseline="0" noProof="0" dirty="0">
                  <a:ln>
                    <a:noFill/>
                  </a:ln>
                  <a:solidFill>
                    <a:prstClr val="black"/>
                  </a:solidFill>
                  <a:effectLst/>
                  <a:uLnTx/>
                  <a:uFillTx/>
                  <a:latin typeface="Calibri" panose="020F0502020204030204"/>
                  <a:ea typeface="+mn-ea"/>
                  <a:cs typeface="+mn-cs"/>
                </a:rPr>
                <a:t>Reverse </a:t>
              </a:r>
              <a:r>
                <a:rPr kumimoji="0" lang="fr-FR" sz="1200" b="0" i="0" u="sng" strike="noStrike" kern="1200" cap="none" spc="0" normalizeH="0" baseline="0" noProof="0" dirty="0" err="1">
                  <a:ln>
                    <a:noFill/>
                  </a:ln>
                  <a:solidFill>
                    <a:prstClr val="black"/>
                  </a:solidFill>
                  <a:effectLst/>
                  <a:uLnTx/>
                  <a:uFillTx/>
                  <a:latin typeface="Calibri" panose="020F0502020204030204"/>
                  <a:ea typeface="+mn-ea"/>
                  <a:cs typeface="+mn-cs"/>
                </a:rPr>
                <a:t>gyrase</a:t>
              </a:r>
              <a:r>
                <a:rPr kumimoji="0" lang="fr-FR" sz="1200" b="0" i="0" u="sng" strike="noStrike" kern="1200" cap="none" spc="0" normalizeH="0" baseline="0" noProof="0" dirty="0">
                  <a:ln>
                    <a:noFill/>
                  </a:ln>
                  <a:solidFill>
                    <a:prstClr val="black"/>
                  </a:solidFill>
                  <a:effectLst/>
                  <a:uLnTx/>
                  <a:uFillTx/>
                  <a:latin typeface="Calibri" panose="020F0502020204030204"/>
                  <a:ea typeface="+mn-ea"/>
                  <a:cs typeface="+mn-cs"/>
                </a:rPr>
                <a:t> 2</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200" b="0" i="0" u="none" strike="noStrike" kern="1200" cap="none" spc="0" normalizeH="0" baseline="0" noProof="0" dirty="0">
                  <a:ln>
                    <a:noFill/>
                  </a:ln>
                  <a:solidFill>
                    <a:prstClr val="black"/>
                  </a:solidFill>
                  <a:effectLst/>
                  <a:uLnTx/>
                  <a:uFillTx/>
                  <a:latin typeface="Calibri" panose="020F0502020204030204"/>
                  <a:ea typeface="+mn-ea"/>
                  <a:cs typeface="+mn-cs"/>
                </a:rPr>
                <a:t>Aq_1159, </a:t>
              </a:r>
              <a:r>
                <a:rPr kumimoji="0" lang="fr-FR" sz="1200" b="0" i="1" u="none" strike="noStrike" kern="1200" cap="none" spc="0" normalizeH="0" baseline="0" noProof="0" dirty="0">
                  <a:ln>
                    <a:noFill/>
                  </a:ln>
                  <a:solidFill>
                    <a:prstClr val="black"/>
                  </a:solidFill>
                  <a:effectLst/>
                  <a:uLnTx/>
                  <a:uFillTx/>
                  <a:latin typeface="Calibri" panose="020F0502020204030204"/>
                  <a:ea typeface="+mn-ea"/>
                  <a:cs typeface="+mn-cs"/>
                </a:rPr>
                <a:t>rgy2</a:t>
              </a:r>
              <a:r>
                <a:rPr kumimoji="0" lang="fr-FR" sz="1200" b="0" i="0" u="none" strike="noStrike" kern="1200" cap="none" spc="0" normalizeH="0" baseline="0" noProof="0" dirty="0">
                  <a:ln>
                    <a:noFill/>
                  </a:ln>
                  <a:solidFill>
                    <a:prstClr val="black"/>
                  </a:solidFill>
                  <a:effectLst/>
                  <a:uLnTx/>
                  <a:uFillTx/>
                  <a:latin typeface="Calibri" panose="020F0502020204030204"/>
                  <a:ea typeface="+mn-ea"/>
                  <a:cs typeface="+mn-cs"/>
                </a:rPr>
                <a:t>, </a:t>
              </a:r>
              <a:r>
                <a:rPr kumimoji="0" lang="fr-FR" sz="1200" b="0" i="1" u="none" strike="noStrike" kern="1200" cap="none" spc="0" normalizeH="0" baseline="0" noProof="0" dirty="0">
                  <a:ln>
                    <a:noFill/>
                  </a:ln>
                  <a:solidFill>
                    <a:prstClr val="black"/>
                  </a:solidFill>
                  <a:effectLst/>
                  <a:uLnTx/>
                  <a:uFillTx/>
                  <a:latin typeface="Calibri" panose="020F0502020204030204"/>
                  <a:ea typeface="+mn-ea"/>
                  <a:cs typeface="+mn-cs"/>
                </a:rPr>
                <a:t>topG1</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200" b="0" i="0" u="none" strike="noStrike" kern="1200" cap="none" spc="0" normalizeH="0" baseline="0" noProof="0" dirty="0">
                  <a:ln>
                    <a:noFill/>
                  </a:ln>
                  <a:solidFill>
                    <a:prstClr val="black"/>
                  </a:solidFill>
                  <a:effectLst/>
                  <a:uLnTx/>
                  <a:uFillTx/>
                  <a:latin typeface="Calibri" panose="020F0502020204030204"/>
                  <a:ea typeface="+mn-ea"/>
                  <a:cs typeface="+mn-cs"/>
                </a:rPr>
                <a:t>O67226</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200" b="0" i="0" u="none" strike="noStrike" kern="1200" cap="none" spc="0" normalizeH="0" baseline="0" noProof="0" dirty="0" err="1">
                  <a:ln>
                    <a:noFill/>
                  </a:ln>
                  <a:solidFill>
                    <a:prstClr val="black"/>
                  </a:solidFill>
                  <a:effectLst/>
                  <a:uLnTx/>
                  <a:uFillTx/>
                  <a:latin typeface="Calibri" panose="020F0502020204030204"/>
                  <a:ea typeface="+mn-ea"/>
                  <a:cs typeface="+mn-cs"/>
                </a:rPr>
                <a:t>Helicase</a:t>
              </a:r>
              <a:r>
                <a:rPr kumimoji="0" lang="fr-FR" sz="1200" b="0" i="0" u="none" strike="noStrike" kern="1200" cap="none" spc="0" normalizeH="0" baseline="0" noProof="0" dirty="0">
                  <a:ln>
                    <a:noFill/>
                  </a:ln>
                  <a:solidFill>
                    <a:prstClr val="black"/>
                  </a:solidFill>
                  <a:effectLst/>
                  <a:uLnTx/>
                  <a:uFillTx/>
                  <a:latin typeface="Calibri" panose="020F0502020204030204"/>
                  <a:ea typeface="+mn-ea"/>
                  <a:cs typeface="+mn-cs"/>
                </a:rPr>
                <a:t> and </a:t>
              </a:r>
              <a:r>
                <a:rPr kumimoji="0" lang="fr-FR" sz="1200" b="0" i="0" u="none" strike="noStrike" kern="1200" cap="none" spc="0" normalizeH="0" baseline="0" noProof="0" dirty="0" err="1">
                  <a:ln>
                    <a:noFill/>
                  </a:ln>
                  <a:solidFill>
                    <a:prstClr val="black"/>
                  </a:solidFill>
                  <a:effectLst/>
                  <a:uLnTx/>
                  <a:uFillTx/>
                  <a:latin typeface="Calibri" panose="020F0502020204030204"/>
                  <a:ea typeface="+mn-ea"/>
                  <a:cs typeface="+mn-cs"/>
                </a:rPr>
                <a:t>topoisomerase</a:t>
              </a:r>
              <a:r>
                <a:rPr kumimoji="0" lang="fr-FR" sz="1200" b="0" i="0" u="none" strike="noStrike" kern="1200" cap="none" spc="0" normalizeH="0" baseline="0" noProof="0" dirty="0">
                  <a:ln>
                    <a:noFill/>
                  </a:ln>
                  <a:solidFill>
                    <a:prstClr val="black"/>
                  </a:solidFill>
                  <a:effectLst/>
                  <a:uLnTx/>
                  <a:uFillTx/>
                  <a:latin typeface="Calibri" panose="020F0502020204030204"/>
                  <a:ea typeface="+mn-ea"/>
                  <a:cs typeface="+mn-cs"/>
                </a:rPr>
                <a:t> </a:t>
              </a:r>
              <a:r>
                <a:rPr kumimoji="0" lang="fr-FR" sz="1200" b="0" i="0" u="none" strike="noStrike" kern="1200" cap="none" spc="0" normalizeH="0" baseline="0" noProof="0" dirty="0" err="1">
                  <a:ln>
                    <a:noFill/>
                  </a:ln>
                  <a:solidFill>
                    <a:prstClr val="black"/>
                  </a:solidFill>
                  <a:effectLst/>
                  <a:uLnTx/>
                  <a:uFillTx/>
                  <a:latin typeface="Calibri" panose="020F0502020204030204"/>
                  <a:ea typeface="+mn-ea"/>
                  <a:cs typeface="+mn-cs"/>
                </a:rPr>
                <a:t>domains</a:t>
              </a:r>
              <a:endParaRPr kumimoji="0" lang="fr-FR"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cxnSp>
          <p:nvCxnSpPr>
            <p:cNvPr id="8" name="Connecteur droit avec flèche 7">
              <a:extLst>
                <a:ext uri="{FF2B5EF4-FFF2-40B4-BE49-F238E27FC236}">
                  <a16:creationId xmlns:a16="http://schemas.microsoft.com/office/drawing/2014/main" id="{50AFE729-F292-4F9E-B3A5-B3448C285841}"/>
                </a:ext>
              </a:extLst>
            </p:cNvPr>
            <p:cNvCxnSpPr>
              <a:cxnSpLocks/>
            </p:cNvCxnSpPr>
            <p:nvPr/>
          </p:nvCxnSpPr>
          <p:spPr>
            <a:xfrm flipV="1">
              <a:off x="3349658" y="1546782"/>
              <a:ext cx="1055646" cy="524003"/>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0" name="ZoneTexte 9">
              <a:extLst>
                <a:ext uri="{FF2B5EF4-FFF2-40B4-BE49-F238E27FC236}">
                  <a16:creationId xmlns:a16="http://schemas.microsoft.com/office/drawing/2014/main" id="{43368127-3E6B-413B-BB2D-0CB3BB5A8B3E}"/>
                </a:ext>
              </a:extLst>
            </p:cNvPr>
            <p:cNvSpPr txBox="1"/>
            <p:nvPr/>
          </p:nvSpPr>
          <p:spPr>
            <a:xfrm>
              <a:off x="4063390" y="351510"/>
              <a:ext cx="1733039" cy="830997"/>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200" b="0" i="0" u="sng" strike="noStrike" kern="1200" cap="none" spc="0" normalizeH="0" baseline="0" noProof="0" dirty="0" err="1">
                  <a:ln>
                    <a:noFill/>
                  </a:ln>
                  <a:solidFill>
                    <a:prstClr val="black"/>
                  </a:solidFill>
                  <a:effectLst/>
                  <a:uLnTx/>
                  <a:uFillTx/>
                  <a:latin typeface="Calibri" panose="020F0502020204030204"/>
                  <a:ea typeface="+mn-ea"/>
                  <a:cs typeface="+mn-cs"/>
                </a:rPr>
                <a:t>Uncharacterized</a:t>
              </a:r>
              <a:r>
                <a:rPr kumimoji="0" lang="fr-FR" sz="1200" b="0" i="0" u="sng" strike="noStrike" kern="1200" cap="none" spc="0" normalizeH="0" baseline="0" noProof="0" dirty="0">
                  <a:ln>
                    <a:noFill/>
                  </a:ln>
                  <a:solidFill>
                    <a:prstClr val="black"/>
                  </a:solidFill>
                  <a:effectLst/>
                  <a:uLnTx/>
                  <a:uFillTx/>
                  <a:latin typeface="Calibri" panose="020F0502020204030204"/>
                  <a:ea typeface="+mn-ea"/>
                  <a:cs typeface="+mn-cs"/>
                </a:rPr>
                <a:t> </a:t>
              </a:r>
              <a:r>
                <a:rPr kumimoji="0" lang="fr-FR" sz="1200" b="0" i="0" u="sng" strike="noStrike" kern="1200" cap="none" spc="0" normalizeH="0" baseline="0" noProof="0" dirty="0" err="1">
                  <a:ln>
                    <a:noFill/>
                  </a:ln>
                  <a:solidFill>
                    <a:prstClr val="black"/>
                  </a:solidFill>
                  <a:effectLst/>
                  <a:uLnTx/>
                  <a:uFillTx/>
                  <a:latin typeface="Calibri" panose="020F0502020204030204"/>
                  <a:ea typeface="+mn-ea"/>
                  <a:cs typeface="+mn-cs"/>
                </a:rPr>
                <a:t>protein</a:t>
              </a:r>
              <a:endParaRPr kumimoji="0" lang="fr-FR" sz="1200" b="0" i="0" u="sng"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200" b="0" i="0" u="none" strike="noStrike" kern="1200" cap="none" spc="0" normalizeH="0" baseline="0" noProof="0" dirty="0">
                  <a:ln>
                    <a:noFill/>
                  </a:ln>
                  <a:solidFill>
                    <a:prstClr val="black"/>
                  </a:solidFill>
                  <a:effectLst/>
                  <a:uLnTx/>
                  <a:uFillTx/>
                  <a:latin typeface="Calibri" panose="020F0502020204030204"/>
                  <a:ea typeface="+mn-ea"/>
                  <a:cs typeface="+mn-cs"/>
                </a:rPr>
                <a:t>Aq_1163</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200" b="0" i="0" u="none" strike="noStrike" kern="1200" cap="none" spc="0" normalizeH="0" baseline="0" noProof="0" dirty="0">
                  <a:ln>
                    <a:noFill/>
                  </a:ln>
                  <a:solidFill>
                    <a:prstClr val="black"/>
                  </a:solidFill>
                  <a:effectLst/>
                  <a:uLnTx/>
                  <a:uFillTx/>
                  <a:latin typeface="Calibri" panose="020F0502020204030204"/>
                  <a:ea typeface="+mn-ea"/>
                  <a:cs typeface="+mn-cs"/>
                </a:rPr>
                <a:t>O67227</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15" name="ZoneTexte 14">
              <a:extLst>
                <a:ext uri="{FF2B5EF4-FFF2-40B4-BE49-F238E27FC236}">
                  <a16:creationId xmlns:a16="http://schemas.microsoft.com/office/drawing/2014/main" id="{C7F7CDB3-5FA4-4F43-AF6E-71C0AA19472A}"/>
                </a:ext>
              </a:extLst>
            </p:cNvPr>
            <p:cNvSpPr txBox="1"/>
            <p:nvPr/>
          </p:nvSpPr>
          <p:spPr>
            <a:xfrm>
              <a:off x="4063390" y="1896771"/>
              <a:ext cx="2926391" cy="1200329"/>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200" b="1" i="0" u="sng" strike="noStrike" kern="1200" cap="none" spc="0" normalizeH="0" baseline="0" noProof="0" dirty="0" err="1">
                  <a:ln>
                    <a:noFill/>
                  </a:ln>
                  <a:solidFill>
                    <a:prstClr val="black"/>
                  </a:solidFill>
                  <a:effectLst/>
                  <a:uLnTx/>
                  <a:uFillTx/>
                  <a:latin typeface="Calibri" panose="020F0502020204030204"/>
                  <a:ea typeface="+mn-ea"/>
                  <a:cs typeface="+mn-cs"/>
                </a:rPr>
                <a:t>Uncharacterized</a:t>
              </a:r>
              <a:r>
                <a:rPr kumimoji="0" lang="fr-FR" sz="1200" b="1" i="0" u="sng" strike="noStrike" kern="1200" cap="none" spc="0" normalizeH="0" baseline="0" noProof="0" dirty="0">
                  <a:ln>
                    <a:noFill/>
                  </a:ln>
                  <a:solidFill>
                    <a:prstClr val="black"/>
                  </a:solidFill>
                  <a:effectLst/>
                  <a:uLnTx/>
                  <a:uFillTx/>
                  <a:latin typeface="Calibri" panose="020F0502020204030204"/>
                  <a:ea typeface="+mn-ea"/>
                  <a:cs typeface="+mn-cs"/>
                </a:rPr>
                <a:t> </a:t>
              </a:r>
              <a:r>
                <a:rPr kumimoji="0" lang="fr-FR" sz="1200" b="1" i="0" u="sng" strike="noStrike" kern="1200" cap="none" spc="0" normalizeH="0" baseline="0" noProof="0" dirty="0" err="1">
                  <a:ln>
                    <a:noFill/>
                  </a:ln>
                  <a:solidFill>
                    <a:prstClr val="black"/>
                  </a:solidFill>
                  <a:effectLst/>
                  <a:uLnTx/>
                  <a:uFillTx/>
                  <a:latin typeface="Calibri" panose="020F0502020204030204"/>
                  <a:ea typeface="+mn-ea"/>
                  <a:cs typeface="+mn-cs"/>
                </a:rPr>
                <a:t>protein</a:t>
              </a:r>
              <a:r>
                <a:rPr kumimoji="0" lang="fr-FR" sz="1200" b="1" i="0" u="sng" strike="noStrike" kern="1200" cap="none" spc="0" normalizeH="0" baseline="0" noProof="0" dirty="0">
                  <a:ln>
                    <a:noFill/>
                  </a:ln>
                  <a:solidFill>
                    <a:prstClr val="black"/>
                  </a:solidFill>
                  <a:effectLst/>
                  <a:uLnTx/>
                  <a:uFillTx/>
                  <a:latin typeface="Calibri" panose="020F0502020204030204"/>
                  <a:ea typeface="+mn-ea"/>
                  <a:cs typeface="+mn-cs"/>
                </a:rPr>
                <a:t> (</a:t>
              </a:r>
              <a:r>
                <a:rPr kumimoji="0" lang="fr-FR" sz="1200" b="1" i="0" u="sng" strike="noStrike" kern="1200" cap="none" spc="0" normalizeH="0" baseline="0" noProof="0" dirty="0">
                  <a:ln>
                    <a:noFill/>
                  </a:ln>
                  <a:solidFill>
                    <a:srgbClr val="00B050"/>
                  </a:solidFill>
                  <a:effectLst/>
                  <a:uLnTx/>
                  <a:uFillTx/>
                  <a:latin typeface="Calibri" panose="020F0502020204030204"/>
                  <a:ea typeface="+mn-ea"/>
                  <a:cs typeface="+mn-cs"/>
                </a:rPr>
                <a:t>For</a:t>
              </a:r>
              <a:r>
                <a:rPr kumimoji="0" lang="fr-FR" sz="1200" b="1" i="0" u="sng" strike="noStrike" kern="1200" cap="none" spc="0" normalizeH="0" baseline="0" noProof="0" dirty="0">
                  <a:ln>
                    <a:noFill/>
                  </a:ln>
                  <a:solidFill>
                    <a:srgbClr val="00B050"/>
                  </a:solidFill>
                  <a:effectLst/>
                  <a:uLnTx/>
                  <a:uFillTx/>
                  <a:latin typeface="Calibri" panose="020F0502020204030204"/>
                  <a:ea typeface="+mn-ea"/>
                  <a:cs typeface="+mn-cs"/>
                  <a:sym typeface="Symbol" panose="05050102010706020507" pitchFamily="18" charset="2"/>
                </a:rPr>
                <a:t></a:t>
              </a:r>
              <a:r>
                <a:rPr kumimoji="0" lang="fr-FR" sz="1200" b="1" i="0" u="sng" strike="noStrike" kern="1200" cap="none" spc="0" normalizeH="0" baseline="0" noProof="0" dirty="0">
                  <a:ln>
                    <a:noFill/>
                  </a:ln>
                  <a:solidFill>
                    <a:prstClr val="black"/>
                  </a:solidFill>
                  <a:effectLst/>
                  <a:uLnTx/>
                  <a:uFillTx/>
                  <a:latin typeface="Calibri" panose="020F0502020204030204"/>
                  <a:ea typeface="+mn-ea"/>
                  <a:cs typeface="+mn-cs"/>
                </a:rPr>
                <a:t>)</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200" b="0" i="0" u="none" strike="noStrike" kern="1200" cap="none" spc="0" normalizeH="0" baseline="0" noProof="0" dirty="0">
                  <a:ln>
                    <a:noFill/>
                  </a:ln>
                  <a:solidFill>
                    <a:prstClr val="black"/>
                  </a:solidFill>
                  <a:effectLst/>
                  <a:uLnTx/>
                  <a:uFillTx/>
                  <a:latin typeface="Calibri" panose="020F0502020204030204"/>
                  <a:ea typeface="+mn-ea"/>
                  <a:cs typeface="+mn-cs"/>
                </a:rPr>
                <a:t>Aq_1166</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200" b="0" i="0" u="none" strike="noStrike" kern="1200" cap="none" spc="0" normalizeH="0" baseline="0" noProof="0" dirty="0">
                  <a:ln>
                    <a:noFill/>
                  </a:ln>
                  <a:solidFill>
                    <a:prstClr val="black"/>
                  </a:solidFill>
                  <a:effectLst/>
                  <a:uLnTx/>
                  <a:uFillTx/>
                  <a:latin typeface="Calibri" panose="020F0502020204030204"/>
                  <a:ea typeface="+mn-ea"/>
                  <a:cs typeface="+mn-cs"/>
                </a:rPr>
                <a:t>O67228</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200" b="0" i="0" u="none" strike="noStrike" kern="1200" cap="none" spc="0" normalizeH="0" baseline="0" noProof="0" dirty="0">
                  <a:ln>
                    <a:noFill/>
                  </a:ln>
                  <a:solidFill>
                    <a:prstClr val="black"/>
                  </a:solidFill>
                  <a:effectLst/>
                  <a:uLnTx/>
                  <a:uFillTx/>
                  <a:latin typeface="Calibri" panose="020F0502020204030204"/>
                  <a:ea typeface="+mn-ea"/>
                  <a:cs typeface="+mn-cs"/>
                </a:rPr>
                <a:t>CO </a:t>
              </a:r>
              <a:r>
                <a:rPr kumimoji="0" lang="fr-FR" sz="1200" b="0" i="0" u="none" strike="noStrike" kern="1200" cap="none" spc="0" normalizeH="0" baseline="0" noProof="0" dirty="0" err="1">
                  <a:ln>
                    <a:noFill/>
                  </a:ln>
                  <a:solidFill>
                    <a:prstClr val="black"/>
                  </a:solidFill>
                  <a:effectLst/>
                  <a:uLnTx/>
                  <a:uFillTx/>
                  <a:latin typeface="Calibri" panose="020F0502020204030204"/>
                  <a:ea typeface="+mn-ea"/>
                  <a:cs typeface="+mn-cs"/>
                </a:rPr>
                <a:t>dehydrogenase</a:t>
              </a:r>
              <a:r>
                <a:rPr kumimoji="0" lang="fr-FR" sz="1200" b="0" i="0" u="none" strike="noStrike" kern="1200" cap="none" spc="0" normalizeH="0" baseline="0" noProof="0" dirty="0">
                  <a:ln>
                    <a:noFill/>
                  </a:ln>
                  <a:solidFill>
                    <a:prstClr val="black"/>
                  </a:solidFill>
                  <a:effectLst/>
                  <a:uLnTx/>
                  <a:uFillTx/>
                  <a:latin typeface="Calibri" panose="020F0502020204030204"/>
                  <a:ea typeface="+mn-ea"/>
                  <a:cs typeface="+mn-cs"/>
                </a:rPr>
                <a:t> beta </a:t>
              </a:r>
              <a:r>
                <a:rPr kumimoji="0" lang="fr-FR" sz="1200" b="0" i="0" u="none" strike="noStrike" kern="1200" cap="none" spc="0" normalizeH="0" baseline="0" noProof="0" dirty="0" err="1">
                  <a:ln>
                    <a:noFill/>
                  </a:ln>
                  <a:solidFill>
                    <a:prstClr val="black"/>
                  </a:solidFill>
                  <a:effectLst/>
                  <a:uLnTx/>
                  <a:uFillTx/>
                  <a:latin typeface="Calibri" panose="020F0502020204030204"/>
                  <a:ea typeface="+mn-ea"/>
                  <a:cs typeface="+mn-cs"/>
                </a:rPr>
                <a:t>subunit</a:t>
              </a:r>
              <a:r>
                <a:rPr kumimoji="0" lang="fr-FR" sz="1200" b="0" i="0" u="none" strike="noStrike" kern="1200" cap="none" spc="0" normalizeH="0" baseline="0" noProof="0" dirty="0">
                  <a:ln>
                    <a:noFill/>
                  </a:ln>
                  <a:solidFill>
                    <a:prstClr val="black"/>
                  </a:solidFill>
                  <a:effectLst/>
                  <a:uLnTx/>
                  <a:uFillTx/>
                  <a:latin typeface="Calibri" panose="020F0502020204030204"/>
                  <a:ea typeface="+mn-ea"/>
                  <a:cs typeface="+mn-cs"/>
                </a:rPr>
                <a:t>/</a:t>
              </a:r>
              <a:r>
                <a:rPr kumimoji="0" lang="fr-FR" sz="1200" b="0" i="0" u="none" strike="noStrike" kern="1200" cap="none" spc="0" normalizeH="0" baseline="0" noProof="0" dirty="0" err="1">
                  <a:ln>
                    <a:noFill/>
                  </a:ln>
                  <a:solidFill>
                    <a:prstClr val="black"/>
                  </a:solidFill>
                  <a:effectLst/>
                  <a:uLnTx/>
                  <a:uFillTx/>
                  <a:latin typeface="Calibri" panose="020F0502020204030204"/>
                  <a:ea typeface="+mn-ea"/>
                  <a:cs typeface="+mn-cs"/>
                </a:rPr>
                <a:t>acetyl-CoA</a:t>
              </a:r>
              <a:r>
                <a:rPr kumimoji="0" lang="fr-FR" sz="1200" b="0" i="0" u="none" strike="noStrike" kern="1200" cap="none" spc="0" normalizeH="0" baseline="0" noProof="0" dirty="0">
                  <a:ln>
                    <a:noFill/>
                  </a:ln>
                  <a:solidFill>
                    <a:prstClr val="black"/>
                  </a:solidFill>
                  <a:effectLst/>
                  <a:uLnTx/>
                  <a:uFillTx/>
                  <a:latin typeface="Calibri" panose="020F0502020204030204"/>
                  <a:ea typeface="+mn-ea"/>
                  <a:cs typeface="+mn-cs"/>
                </a:rPr>
                <a:t> synthase epsilon </a:t>
              </a:r>
              <a:r>
                <a:rPr kumimoji="0" lang="fr-FR" sz="1200" b="0" i="0" u="none" strike="noStrike" kern="1200" cap="none" spc="0" normalizeH="0" baseline="0" noProof="0" dirty="0" err="1">
                  <a:ln>
                    <a:noFill/>
                  </a:ln>
                  <a:solidFill>
                    <a:prstClr val="black"/>
                  </a:solidFill>
                  <a:effectLst/>
                  <a:uLnTx/>
                  <a:uFillTx/>
                  <a:latin typeface="Calibri" panose="020F0502020204030204"/>
                  <a:ea typeface="+mn-ea"/>
                  <a:cs typeface="+mn-cs"/>
                </a:rPr>
                <a:t>subunit</a:t>
              </a:r>
              <a:endParaRPr kumimoji="0" lang="fr-FR" sz="12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200" b="0" i="0" u="none" strike="noStrike" kern="1200" cap="none" spc="0" normalizeH="0" baseline="0" noProof="0" dirty="0">
                  <a:ln>
                    <a:noFill/>
                  </a:ln>
                  <a:solidFill>
                    <a:prstClr val="black"/>
                  </a:solidFill>
                  <a:effectLst/>
                  <a:uLnTx/>
                  <a:uFillTx/>
                  <a:latin typeface="Calibri" panose="020F0502020204030204"/>
                  <a:ea typeface="+mn-ea"/>
                  <a:cs typeface="+mn-cs"/>
                </a:rPr>
                <a:t>NAD/FAD binding </a:t>
              </a:r>
              <a:r>
                <a:rPr kumimoji="0" lang="fr-FR" sz="1200" b="0" i="0" u="none" strike="noStrike" kern="1200" cap="none" spc="0" normalizeH="0" baseline="0" noProof="0" dirty="0" err="1">
                  <a:ln>
                    <a:noFill/>
                  </a:ln>
                  <a:solidFill>
                    <a:prstClr val="black"/>
                  </a:solidFill>
                  <a:effectLst/>
                  <a:uLnTx/>
                  <a:uFillTx/>
                  <a:latin typeface="Calibri" panose="020F0502020204030204"/>
                  <a:ea typeface="+mn-ea"/>
                  <a:cs typeface="+mn-cs"/>
                </a:rPr>
                <a:t>domain</a:t>
              </a:r>
              <a:endParaRPr kumimoji="0" lang="fr-FR"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20" name="ZoneTexte 19">
              <a:extLst>
                <a:ext uri="{FF2B5EF4-FFF2-40B4-BE49-F238E27FC236}">
                  <a16:creationId xmlns:a16="http://schemas.microsoft.com/office/drawing/2014/main" id="{5C403B5F-256B-454C-90D2-58E661F11D41}"/>
                </a:ext>
              </a:extLst>
            </p:cNvPr>
            <p:cNvSpPr txBox="1"/>
            <p:nvPr/>
          </p:nvSpPr>
          <p:spPr>
            <a:xfrm>
              <a:off x="5856118" y="135267"/>
              <a:ext cx="3434541" cy="646331"/>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200" b="1" i="0" u="sng" strike="noStrike" kern="1200" cap="none" spc="0" normalizeH="0" baseline="0" noProof="0" dirty="0" err="1">
                  <a:ln>
                    <a:noFill/>
                  </a:ln>
                  <a:solidFill>
                    <a:prstClr val="black"/>
                  </a:solidFill>
                  <a:effectLst/>
                  <a:uLnTx/>
                  <a:uFillTx/>
                  <a:latin typeface="Calibri" panose="020F0502020204030204"/>
                  <a:ea typeface="+mn-ea"/>
                  <a:cs typeface="+mn-cs"/>
                </a:rPr>
                <a:t>Ferredoxin</a:t>
              </a:r>
              <a:r>
                <a:rPr kumimoji="0" lang="fr-FR" sz="1200" b="1" i="0" u="sng" strike="noStrike" kern="1200" cap="none" spc="0" normalizeH="0" baseline="0" noProof="0" dirty="0">
                  <a:ln>
                    <a:noFill/>
                  </a:ln>
                  <a:solidFill>
                    <a:prstClr val="black"/>
                  </a:solidFill>
                  <a:effectLst/>
                  <a:uLnTx/>
                  <a:uFillTx/>
                  <a:latin typeface="Calibri" panose="020F0502020204030204"/>
                  <a:ea typeface="+mn-ea"/>
                  <a:cs typeface="+mn-cs"/>
                </a:rPr>
                <a:t> </a:t>
              </a:r>
              <a:r>
                <a:rPr kumimoji="0" lang="fr-FR" sz="1200" b="1" i="0" u="sng" strike="noStrike" kern="1200" cap="none" spc="0" normalizeH="0" baseline="0" noProof="0" dirty="0" err="1">
                  <a:ln>
                    <a:noFill/>
                  </a:ln>
                  <a:solidFill>
                    <a:prstClr val="black"/>
                  </a:solidFill>
                  <a:effectLst/>
                  <a:uLnTx/>
                  <a:uFillTx/>
                  <a:latin typeface="Calibri" panose="020F0502020204030204"/>
                  <a:ea typeface="+mn-ea"/>
                  <a:cs typeface="+mn-cs"/>
                </a:rPr>
                <a:t>oxidoreductase</a:t>
              </a:r>
              <a:r>
                <a:rPr kumimoji="0" lang="fr-FR" sz="1200" b="1" i="0" u="sng" strike="noStrike" kern="1200" cap="none" spc="0" normalizeH="0" baseline="0" noProof="0" dirty="0">
                  <a:ln>
                    <a:noFill/>
                  </a:ln>
                  <a:solidFill>
                    <a:prstClr val="black"/>
                  </a:solidFill>
                  <a:effectLst/>
                  <a:uLnTx/>
                  <a:uFillTx/>
                  <a:latin typeface="Calibri" panose="020F0502020204030204"/>
                  <a:ea typeface="+mn-ea"/>
                  <a:cs typeface="+mn-cs"/>
                </a:rPr>
                <a:t> alpha </a:t>
              </a:r>
              <a:r>
                <a:rPr kumimoji="0" lang="fr-FR" sz="1200" b="1" i="0" u="sng" strike="noStrike" kern="1200" cap="none" spc="0" normalizeH="0" baseline="0" noProof="0" dirty="0" err="1">
                  <a:ln>
                    <a:noFill/>
                  </a:ln>
                  <a:solidFill>
                    <a:prstClr val="black"/>
                  </a:solidFill>
                  <a:effectLst/>
                  <a:uLnTx/>
                  <a:uFillTx/>
                  <a:latin typeface="Calibri" panose="020F0502020204030204"/>
                  <a:ea typeface="+mn-ea"/>
                  <a:cs typeface="+mn-cs"/>
                </a:rPr>
                <a:t>subunit</a:t>
              </a:r>
              <a:r>
                <a:rPr kumimoji="0" lang="fr-FR" sz="1200" b="1" i="0" u="sng" strike="noStrike" kern="1200" cap="none" spc="0" normalizeH="0" baseline="0" noProof="0" dirty="0">
                  <a:ln>
                    <a:noFill/>
                  </a:ln>
                  <a:solidFill>
                    <a:prstClr val="black"/>
                  </a:solidFill>
                  <a:effectLst/>
                  <a:uLnTx/>
                  <a:uFillTx/>
                  <a:latin typeface="Calibri" panose="020F0502020204030204"/>
                  <a:ea typeface="+mn-ea"/>
                  <a:cs typeface="+mn-cs"/>
                </a:rPr>
                <a:t> (</a:t>
              </a:r>
              <a:r>
                <a:rPr kumimoji="0" lang="fr-FR" sz="1200" b="1" i="0" u="sng" strike="noStrike" kern="1200" cap="none" spc="0" normalizeH="0" baseline="0" noProof="0" dirty="0">
                  <a:ln>
                    <a:noFill/>
                  </a:ln>
                  <a:solidFill>
                    <a:srgbClr val="00B050"/>
                  </a:solidFill>
                  <a:effectLst/>
                  <a:uLnTx/>
                  <a:uFillTx/>
                  <a:latin typeface="Calibri" panose="020F0502020204030204"/>
                  <a:ea typeface="+mn-ea"/>
                  <a:cs typeface="+mn-cs"/>
                </a:rPr>
                <a:t>For</a:t>
              </a:r>
              <a:r>
                <a:rPr kumimoji="0" lang="el-GR" sz="1200" b="1" i="0" u="sng" strike="noStrike" kern="1200" cap="none" spc="0" normalizeH="0" baseline="0" noProof="0" dirty="0">
                  <a:ln>
                    <a:noFill/>
                  </a:ln>
                  <a:solidFill>
                    <a:srgbClr val="00B050"/>
                  </a:solidFill>
                  <a:effectLst/>
                  <a:uLnTx/>
                  <a:uFillTx/>
                  <a:latin typeface="Calibri" panose="020F0502020204030204"/>
                  <a:ea typeface="+mn-ea"/>
                  <a:cs typeface="+mn-cs"/>
                </a:rPr>
                <a:t>α</a:t>
              </a:r>
              <a:r>
                <a:rPr kumimoji="0" lang="fr-FR" sz="1200" b="1" i="0" u="sng" strike="noStrike" kern="1200" cap="none" spc="0" normalizeH="0" baseline="0" noProof="0" dirty="0">
                  <a:ln>
                    <a:noFill/>
                  </a:ln>
                  <a:solidFill>
                    <a:prstClr val="black"/>
                  </a:solidFill>
                  <a:effectLst/>
                  <a:uLnTx/>
                  <a:uFillTx/>
                  <a:latin typeface="Calibri" panose="020F0502020204030204"/>
                  <a:ea typeface="+mn-ea"/>
                  <a:cs typeface="+mn-cs"/>
                </a:rPr>
                <a:t>)</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200" b="0" i="0" u="none" strike="noStrike" kern="1200" cap="none" spc="0" normalizeH="0" baseline="0" noProof="0" dirty="0">
                  <a:ln>
                    <a:noFill/>
                  </a:ln>
                  <a:solidFill>
                    <a:prstClr val="black"/>
                  </a:solidFill>
                  <a:effectLst/>
                  <a:uLnTx/>
                  <a:uFillTx/>
                  <a:latin typeface="Calibri" panose="020F0502020204030204"/>
                  <a:ea typeface="+mn-ea"/>
                  <a:cs typeface="+mn-cs"/>
                </a:rPr>
                <a:t>Aq_1167, </a:t>
              </a:r>
              <a:r>
                <a:rPr kumimoji="0" lang="fr-FR" sz="1200" b="0" i="1" u="none" strike="noStrike" kern="1200" cap="none" spc="0" normalizeH="0" baseline="0" noProof="0" dirty="0">
                  <a:ln>
                    <a:noFill/>
                  </a:ln>
                  <a:solidFill>
                    <a:prstClr val="black"/>
                  </a:solidFill>
                  <a:effectLst/>
                  <a:uLnTx/>
                  <a:uFillTx/>
                  <a:latin typeface="Calibri" panose="020F0502020204030204"/>
                  <a:ea typeface="+mn-ea"/>
                  <a:cs typeface="+mn-cs"/>
                </a:rPr>
                <a:t>forA2</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200" b="0" i="0" u="none" strike="noStrike" kern="1200" cap="none" spc="0" normalizeH="0" baseline="0" noProof="0" dirty="0">
                  <a:ln>
                    <a:noFill/>
                  </a:ln>
                  <a:solidFill>
                    <a:prstClr val="black"/>
                  </a:solidFill>
                  <a:effectLst/>
                  <a:uLnTx/>
                  <a:uFillTx/>
                  <a:latin typeface="Calibri" panose="020F0502020204030204"/>
                  <a:ea typeface="+mn-ea"/>
                  <a:cs typeface="+mn-cs"/>
                </a:rPr>
                <a:t>O67229</a:t>
              </a:r>
            </a:p>
          </p:txBody>
        </p:sp>
        <p:sp>
          <p:nvSpPr>
            <p:cNvPr id="26" name="ZoneTexte 25">
              <a:extLst>
                <a:ext uri="{FF2B5EF4-FFF2-40B4-BE49-F238E27FC236}">
                  <a16:creationId xmlns:a16="http://schemas.microsoft.com/office/drawing/2014/main" id="{A93FB729-1F2F-441A-B38C-CEAB9C5C80DA}"/>
                </a:ext>
              </a:extLst>
            </p:cNvPr>
            <p:cNvSpPr txBox="1"/>
            <p:nvPr/>
          </p:nvSpPr>
          <p:spPr>
            <a:xfrm>
              <a:off x="7094445" y="2361902"/>
              <a:ext cx="3496368" cy="646331"/>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200" b="1" i="0" u="sng" strike="noStrike" kern="1200" cap="none" spc="0" normalizeH="0" baseline="0" noProof="0" dirty="0" err="1">
                  <a:ln>
                    <a:noFill/>
                  </a:ln>
                  <a:solidFill>
                    <a:prstClr val="black"/>
                  </a:solidFill>
                  <a:effectLst/>
                  <a:uLnTx/>
                  <a:uFillTx/>
                  <a:latin typeface="Calibri" panose="020F0502020204030204"/>
                  <a:ea typeface="+mn-ea"/>
                  <a:cs typeface="+mn-cs"/>
                </a:rPr>
                <a:t>Ferredoxin</a:t>
              </a:r>
              <a:r>
                <a:rPr kumimoji="0" lang="fr-FR" sz="1200" b="1" i="0" u="sng" strike="noStrike" kern="1200" cap="none" spc="0" normalizeH="0" baseline="0" noProof="0" dirty="0">
                  <a:ln>
                    <a:noFill/>
                  </a:ln>
                  <a:solidFill>
                    <a:prstClr val="black"/>
                  </a:solidFill>
                  <a:effectLst/>
                  <a:uLnTx/>
                  <a:uFillTx/>
                  <a:latin typeface="Calibri" panose="020F0502020204030204"/>
                  <a:ea typeface="+mn-ea"/>
                  <a:cs typeface="+mn-cs"/>
                </a:rPr>
                <a:t> </a:t>
              </a:r>
              <a:r>
                <a:rPr kumimoji="0" lang="fr-FR" sz="1200" b="1" i="0" u="sng" strike="noStrike" kern="1200" cap="none" spc="0" normalizeH="0" baseline="0" noProof="0" dirty="0" err="1">
                  <a:ln>
                    <a:noFill/>
                  </a:ln>
                  <a:solidFill>
                    <a:prstClr val="black"/>
                  </a:solidFill>
                  <a:effectLst/>
                  <a:uLnTx/>
                  <a:uFillTx/>
                  <a:latin typeface="Calibri" panose="020F0502020204030204"/>
                  <a:ea typeface="+mn-ea"/>
                  <a:cs typeface="+mn-cs"/>
                </a:rPr>
                <a:t>oxidoreductase</a:t>
              </a:r>
              <a:r>
                <a:rPr kumimoji="0" lang="fr-FR" sz="1200" b="1" i="0" u="sng" strike="noStrike" kern="1200" cap="none" spc="0" normalizeH="0" baseline="0" noProof="0" dirty="0">
                  <a:ln>
                    <a:noFill/>
                  </a:ln>
                  <a:solidFill>
                    <a:prstClr val="black"/>
                  </a:solidFill>
                  <a:effectLst/>
                  <a:uLnTx/>
                  <a:uFillTx/>
                  <a:latin typeface="Calibri" panose="020F0502020204030204"/>
                  <a:ea typeface="+mn-ea"/>
                  <a:cs typeface="+mn-cs"/>
                </a:rPr>
                <a:t> beta </a:t>
              </a:r>
              <a:r>
                <a:rPr kumimoji="0" lang="fr-FR" sz="1200" b="1" i="0" u="sng" strike="noStrike" kern="1200" cap="none" spc="0" normalizeH="0" baseline="0" noProof="0" dirty="0" err="1">
                  <a:ln>
                    <a:noFill/>
                  </a:ln>
                  <a:solidFill>
                    <a:prstClr val="black"/>
                  </a:solidFill>
                  <a:effectLst/>
                  <a:uLnTx/>
                  <a:uFillTx/>
                  <a:latin typeface="Calibri" panose="020F0502020204030204"/>
                  <a:ea typeface="+mn-ea"/>
                  <a:cs typeface="+mn-cs"/>
                </a:rPr>
                <a:t>subunit</a:t>
              </a:r>
              <a:r>
                <a:rPr kumimoji="0" lang="fr-FR" sz="1200" b="1" i="0" u="sng" strike="noStrike" kern="1200" cap="none" spc="0" normalizeH="0" baseline="0" noProof="0" dirty="0">
                  <a:ln>
                    <a:noFill/>
                  </a:ln>
                  <a:solidFill>
                    <a:prstClr val="black"/>
                  </a:solidFill>
                  <a:effectLst/>
                  <a:uLnTx/>
                  <a:uFillTx/>
                  <a:latin typeface="Calibri" panose="020F0502020204030204"/>
                  <a:ea typeface="+mn-ea"/>
                  <a:cs typeface="+mn-cs"/>
                </a:rPr>
                <a:t> (</a:t>
              </a:r>
              <a:r>
                <a:rPr kumimoji="0" lang="fr-FR" sz="1200" b="1" i="0" u="sng" strike="noStrike" kern="1200" cap="none" spc="0" normalizeH="0" baseline="0" noProof="0" dirty="0">
                  <a:ln>
                    <a:noFill/>
                  </a:ln>
                  <a:solidFill>
                    <a:srgbClr val="00B050"/>
                  </a:solidFill>
                  <a:effectLst/>
                  <a:uLnTx/>
                  <a:uFillTx/>
                  <a:latin typeface="Calibri" panose="020F0502020204030204"/>
                  <a:ea typeface="+mn-ea"/>
                  <a:cs typeface="+mn-cs"/>
                </a:rPr>
                <a:t>For</a:t>
              </a:r>
              <a:r>
                <a:rPr kumimoji="0" lang="el-GR" sz="1200" b="1" i="0" u="sng" strike="noStrike" kern="1200" cap="none" spc="0" normalizeH="0" baseline="0" noProof="0" dirty="0">
                  <a:ln>
                    <a:noFill/>
                  </a:ln>
                  <a:solidFill>
                    <a:srgbClr val="00B050"/>
                  </a:solidFill>
                  <a:effectLst/>
                  <a:uLnTx/>
                  <a:uFillTx/>
                  <a:latin typeface="Calibri" panose="020F0502020204030204"/>
                  <a:ea typeface="+mn-ea"/>
                  <a:cs typeface="+mn-cs"/>
                </a:rPr>
                <a:t>β</a:t>
              </a:r>
              <a:r>
                <a:rPr kumimoji="0" lang="fr-FR" sz="1200" b="1" i="0" u="sng" strike="noStrike" kern="1200" cap="none" spc="0" normalizeH="0" baseline="0" noProof="0" dirty="0">
                  <a:ln>
                    <a:noFill/>
                  </a:ln>
                  <a:solidFill>
                    <a:prstClr val="black"/>
                  </a:solidFill>
                  <a:effectLst/>
                  <a:uLnTx/>
                  <a:uFillTx/>
                  <a:latin typeface="Calibri" panose="020F0502020204030204"/>
                  <a:ea typeface="+mn-ea"/>
                  <a:cs typeface="+mn-cs"/>
                </a:rPr>
                <a:t>)</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200" b="0" i="0" u="none" strike="noStrike" kern="1200" cap="none" spc="0" normalizeH="0" baseline="0" noProof="0" dirty="0">
                  <a:ln>
                    <a:noFill/>
                  </a:ln>
                  <a:solidFill>
                    <a:prstClr val="black"/>
                  </a:solidFill>
                  <a:effectLst/>
                  <a:uLnTx/>
                  <a:uFillTx/>
                  <a:latin typeface="Calibri" panose="020F0502020204030204"/>
                  <a:ea typeface="+mn-ea"/>
                  <a:cs typeface="+mn-cs"/>
                </a:rPr>
                <a:t>Aq_1168, </a:t>
              </a:r>
              <a:r>
                <a:rPr kumimoji="0" lang="fr-FR" sz="1200" b="0" i="1" u="none" strike="noStrike" kern="1200" cap="none" spc="0" normalizeH="0" baseline="0" noProof="0" dirty="0">
                  <a:ln>
                    <a:noFill/>
                  </a:ln>
                  <a:solidFill>
                    <a:prstClr val="black"/>
                  </a:solidFill>
                  <a:effectLst/>
                  <a:uLnTx/>
                  <a:uFillTx/>
                  <a:latin typeface="Calibri" panose="020F0502020204030204"/>
                  <a:ea typeface="+mn-ea"/>
                  <a:cs typeface="+mn-cs"/>
                </a:rPr>
                <a:t>forB2</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200" b="0" i="0" u="none" strike="noStrike" kern="1200" cap="none" spc="0" normalizeH="0" baseline="0" noProof="0" dirty="0">
                  <a:ln>
                    <a:noFill/>
                  </a:ln>
                  <a:solidFill>
                    <a:prstClr val="black"/>
                  </a:solidFill>
                  <a:effectLst/>
                  <a:uLnTx/>
                  <a:uFillTx/>
                  <a:latin typeface="Calibri" panose="020F0502020204030204"/>
                  <a:ea typeface="+mn-ea"/>
                  <a:cs typeface="+mn-cs"/>
                </a:rPr>
                <a:t>O67230</a:t>
              </a:r>
            </a:p>
          </p:txBody>
        </p:sp>
        <p:sp>
          <p:nvSpPr>
            <p:cNvPr id="31" name="ZoneTexte 30">
              <a:extLst>
                <a:ext uri="{FF2B5EF4-FFF2-40B4-BE49-F238E27FC236}">
                  <a16:creationId xmlns:a16="http://schemas.microsoft.com/office/drawing/2014/main" id="{D1317809-B268-417E-8B91-3B5FAE0CA9D6}"/>
                </a:ext>
              </a:extLst>
            </p:cNvPr>
            <p:cNvSpPr txBox="1"/>
            <p:nvPr/>
          </p:nvSpPr>
          <p:spPr>
            <a:xfrm>
              <a:off x="7131753" y="562696"/>
              <a:ext cx="3641950" cy="1015663"/>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200" b="1" i="0" u="sng" strike="noStrike" kern="1200" cap="none" spc="0" normalizeH="0" baseline="0" noProof="0" dirty="0" err="1">
                  <a:ln>
                    <a:noFill/>
                  </a:ln>
                  <a:solidFill>
                    <a:prstClr val="black"/>
                  </a:solidFill>
                  <a:effectLst/>
                  <a:uLnTx/>
                  <a:uFillTx/>
                  <a:latin typeface="Calibri" panose="020F0502020204030204"/>
                  <a:ea typeface="+mn-ea"/>
                  <a:cs typeface="+mn-cs"/>
                </a:rPr>
                <a:t>Ferredoxin</a:t>
              </a:r>
              <a:r>
                <a:rPr kumimoji="0" lang="fr-FR" sz="1200" b="1" i="0" u="sng" strike="noStrike" kern="1200" cap="none" spc="0" normalizeH="0" baseline="0" noProof="0" dirty="0">
                  <a:ln>
                    <a:noFill/>
                  </a:ln>
                  <a:solidFill>
                    <a:prstClr val="black"/>
                  </a:solidFill>
                  <a:effectLst/>
                  <a:uLnTx/>
                  <a:uFillTx/>
                  <a:latin typeface="Calibri" panose="020F0502020204030204"/>
                  <a:ea typeface="+mn-ea"/>
                  <a:cs typeface="+mn-cs"/>
                </a:rPr>
                <a:t> </a:t>
              </a:r>
              <a:r>
                <a:rPr kumimoji="0" lang="fr-FR" sz="1200" b="1" i="0" u="sng" strike="noStrike" kern="1200" cap="none" spc="0" normalizeH="0" baseline="0" noProof="0" dirty="0" err="1">
                  <a:ln>
                    <a:noFill/>
                  </a:ln>
                  <a:solidFill>
                    <a:prstClr val="black"/>
                  </a:solidFill>
                  <a:effectLst/>
                  <a:uLnTx/>
                  <a:uFillTx/>
                  <a:latin typeface="Calibri" panose="020F0502020204030204"/>
                  <a:ea typeface="+mn-ea"/>
                  <a:cs typeface="+mn-cs"/>
                </a:rPr>
                <a:t>oxidoreductase</a:t>
              </a:r>
              <a:r>
                <a:rPr kumimoji="0" lang="fr-FR" sz="1200" b="1" i="0" u="sng" strike="noStrike" kern="1200" cap="none" spc="0" normalizeH="0" baseline="0" noProof="0" dirty="0">
                  <a:ln>
                    <a:noFill/>
                  </a:ln>
                  <a:solidFill>
                    <a:prstClr val="black"/>
                  </a:solidFill>
                  <a:effectLst/>
                  <a:uLnTx/>
                  <a:uFillTx/>
                  <a:latin typeface="Calibri" panose="020F0502020204030204"/>
                  <a:ea typeface="+mn-ea"/>
                  <a:cs typeface="+mn-cs"/>
                </a:rPr>
                <a:t> gamma </a:t>
              </a:r>
              <a:r>
                <a:rPr kumimoji="0" lang="fr-FR" sz="1200" b="1" i="0" u="sng" strike="noStrike" kern="1200" cap="none" spc="0" normalizeH="0" baseline="0" noProof="0" dirty="0" err="1">
                  <a:ln>
                    <a:noFill/>
                  </a:ln>
                  <a:solidFill>
                    <a:prstClr val="black"/>
                  </a:solidFill>
                  <a:effectLst/>
                  <a:uLnTx/>
                  <a:uFillTx/>
                  <a:latin typeface="Calibri" panose="020F0502020204030204"/>
                  <a:ea typeface="+mn-ea"/>
                  <a:cs typeface="+mn-cs"/>
                </a:rPr>
                <a:t>subunit</a:t>
              </a:r>
              <a:r>
                <a:rPr kumimoji="0" lang="fr-FR" sz="1200" b="1" i="0" u="sng" strike="noStrike" kern="1200" cap="none" spc="0" normalizeH="0" baseline="0" noProof="0" dirty="0">
                  <a:ln>
                    <a:noFill/>
                  </a:ln>
                  <a:solidFill>
                    <a:prstClr val="black"/>
                  </a:solidFill>
                  <a:effectLst/>
                  <a:uLnTx/>
                  <a:uFillTx/>
                  <a:latin typeface="Calibri" panose="020F0502020204030204"/>
                  <a:ea typeface="+mn-ea"/>
                  <a:cs typeface="+mn-cs"/>
                </a:rPr>
                <a:t> (</a:t>
              </a:r>
              <a:r>
                <a:rPr kumimoji="0" lang="fr-FR" sz="1200" b="1" i="0" u="sng" strike="noStrike" kern="1200" cap="none" spc="0" normalizeH="0" baseline="0" noProof="0" dirty="0">
                  <a:ln>
                    <a:noFill/>
                  </a:ln>
                  <a:solidFill>
                    <a:srgbClr val="00B050"/>
                  </a:solidFill>
                  <a:effectLst/>
                  <a:uLnTx/>
                  <a:uFillTx/>
                  <a:latin typeface="Calibri" panose="020F0502020204030204"/>
                  <a:ea typeface="+mn-ea"/>
                  <a:cs typeface="+mn-cs"/>
                </a:rPr>
                <a:t>For</a:t>
              </a:r>
              <a:r>
                <a:rPr kumimoji="0" lang="el-GR" sz="1200" b="1" i="0" u="sng" strike="noStrike" kern="1200" cap="none" spc="0" normalizeH="0" baseline="0" noProof="0" dirty="0">
                  <a:ln>
                    <a:noFill/>
                  </a:ln>
                  <a:solidFill>
                    <a:srgbClr val="00B050"/>
                  </a:solidFill>
                  <a:effectLst/>
                  <a:uLnTx/>
                  <a:uFillTx/>
                  <a:latin typeface="Calibri" panose="020F0502020204030204"/>
                  <a:ea typeface="+mn-ea"/>
                  <a:cs typeface="+mn-cs"/>
                </a:rPr>
                <a:t>γ</a:t>
              </a:r>
              <a:r>
                <a:rPr kumimoji="0" lang="fr-FR" sz="1200" b="1" i="0" u="sng" strike="noStrike" kern="1200" cap="none" spc="0" normalizeH="0" baseline="0" noProof="0" dirty="0">
                  <a:ln>
                    <a:noFill/>
                  </a:ln>
                  <a:solidFill>
                    <a:prstClr val="black"/>
                  </a:solidFill>
                  <a:effectLst/>
                  <a:uLnTx/>
                  <a:uFillTx/>
                  <a:latin typeface="Calibri" panose="020F0502020204030204"/>
                  <a:ea typeface="+mn-ea"/>
                  <a:cs typeface="+mn-cs"/>
                </a:rPr>
                <a:t>)</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200" b="0" i="0" u="none" strike="noStrike" kern="1200" cap="none" spc="0" normalizeH="0" baseline="0" noProof="0" dirty="0">
                  <a:ln>
                    <a:noFill/>
                  </a:ln>
                  <a:solidFill>
                    <a:prstClr val="black"/>
                  </a:solidFill>
                  <a:effectLst/>
                  <a:uLnTx/>
                  <a:uFillTx/>
                  <a:latin typeface="Calibri" panose="020F0502020204030204"/>
                  <a:ea typeface="+mn-ea"/>
                  <a:cs typeface="+mn-cs"/>
                </a:rPr>
                <a:t>Aq_1169, </a:t>
              </a:r>
              <a:r>
                <a:rPr kumimoji="0" lang="fr-FR" sz="1200" b="0" i="1" u="none" strike="noStrike" kern="1200" cap="none" spc="0" normalizeH="0" baseline="0" noProof="0" dirty="0">
                  <a:ln>
                    <a:noFill/>
                  </a:ln>
                  <a:solidFill>
                    <a:prstClr val="black"/>
                  </a:solidFill>
                  <a:effectLst/>
                  <a:uLnTx/>
                  <a:uFillTx/>
                  <a:latin typeface="Calibri" panose="020F0502020204030204"/>
                  <a:ea typeface="+mn-ea"/>
                  <a:cs typeface="+mn-cs"/>
                </a:rPr>
                <a:t>forG2</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200" b="0" i="0" u="none" strike="noStrike" kern="1200" cap="none" spc="0" normalizeH="0" baseline="0" noProof="0" dirty="0">
                  <a:ln>
                    <a:noFill/>
                  </a:ln>
                  <a:solidFill>
                    <a:prstClr val="black"/>
                  </a:solidFill>
                  <a:effectLst/>
                  <a:uLnTx/>
                  <a:uFillTx/>
                  <a:latin typeface="Calibri" panose="020F0502020204030204"/>
                  <a:ea typeface="+mn-ea"/>
                  <a:cs typeface="+mn-cs"/>
                </a:rPr>
                <a:t>O67231</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2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37" name="ZoneTexte 36">
              <a:extLst>
                <a:ext uri="{FF2B5EF4-FFF2-40B4-BE49-F238E27FC236}">
                  <a16:creationId xmlns:a16="http://schemas.microsoft.com/office/drawing/2014/main" id="{7A05F755-0DFF-4551-B9E3-8829F92A5A79}"/>
                </a:ext>
              </a:extLst>
            </p:cNvPr>
            <p:cNvSpPr txBox="1"/>
            <p:nvPr/>
          </p:nvSpPr>
          <p:spPr>
            <a:xfrm>
              <a:off x="7548120" y="1585041"/>
              <a:ext cx="3347042" cy="830997"/>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200" b="1" i="0" u="sng" strike="noStrike" kern="1200" cap="none" spc="0" normalizeH="0" baseline="0" noProof="0" dirty="0" err="1">
                  <a:ln>
                    <a:noFill/>
                  </a:ln>
                  <a:solidFill>
                    <a:prstClr val="black"/>
                  </a:solidFill>
                  <a:effectLst/>
                  <a:uLnTx/>
                  <a:uFillTx/>
                  <a:latin typeface="Calibri" panose="020F0502020204030204"/>
                  <a:ea typeface="+mn-ea"/>
                  <a:cs typeface="+mn-cs"/>
                </a:rPr>
                <a:t>Ferredoxin</a:t>
              </a:r>
              <a:r>
                <a:rPr kumimoji="0" lang="fr-FR" sz="1200" b="1" i="0" u="sng" strike="noStrike" kern="1200" cap="none" spc="0" normalizeH="0" baseline="0" noProof="0" dirty="0">
                  <a:ln>
                    <a:noFill/>
                  </a:ln>
                  <a:solidFill>
                    <a:prstClr val="black"/>
                  </a:solidFill>
                  <a:effectLst/>
                  <a:uLnTx/>
                  <a:uFillTx/>
                  <a:latin typeface="Calibri" panose="020F0502020204030204"/>
                  <a:ea typeface="+mn-ea"/>
                  <a:cs typeface="+mn-cs"/>
                </a:rPr>
                <a:t> </a:t>
              </a:r>
              <a:r>
                <a:rPr kumimoji="0" lang="fr-FR" sz="1200" b="1" i="0" u="sng" strike="noStrike" kern="1200" cap="none" spc="0" normalizeH="0" baseline="0" noProof="0" dirty="0" err="1">
                  <a:ln>
                    <a:noFill/>
                  </a:ln>
                  <a:solidFill>
                    <a:prstClr val="black"/>
                  </a:solidFill>
                  <a:effectLst/>
                  <a:uLnTx/>
                  <a:uFillTx/>
                  <a:latin typeface="Calibri" panose="020F0502020204030204"/>
                  <a:ea typeface="+mn-ea"/>
                  <a:cs typeface="+mn-cs"/>
                </a:rPr>
                <a:t>oxidoreductase</a:t>
              </a:r>
              <a:r>
                <a:rPr kumimoji="0" lang="fr-FR" sz="1200" b="1" i="0" u="sng" strike="noStrike" kern="1200" cap="none" spc="0" normalizeH="0" baseline="0" noProof="0" dirty="0">
                  <a:ln>
                    <a:noFill/>
                  </a:ln>
                  <a:solidFill>
                    <a:prstClr val="black"/>
                  </a:solidFill>
                  <a:effectLst/>
                  <a:uLnTx/>
                  <a:uFillTx/>
                  <a:latin typeface="Calibri" panose="020F0502020204030204"/>
                  <a:ea typeface="+mn-ea"/>
                  <a:cs typeface="+mn-cs"/>
                </a:rPr>
                <a:t> delta </a:t>
              </a:r>
              <a:r>
                <a:rPr kumimoji="0" lang="fr-FR" sz="1200" b="1" i="0" u="sng" strike="noStrike" kern="1200" cap="none" spc="0" normalizeH="0" baseline="0" noProof="0" dirty="0" err="1">
                  <a:ln>
                    <a:noFill/>
                  </a:ln>
                  <a:solidFill>
                    <a:prstClr val="black"/>
                  </a:solidFill>
                  <a:effectLst/>
                  <a:uLnTx/>
                  <a:uFillTx/>
                  <a:latin typeface="Calibri" panose="020F0502020204030204"/>
                  <a:ea typeface="+mn-ea"/>
                  <a:cs typeface="+mn-cs"/>
                </a:rPr>
                <a:t>subunit</a:t>
              </a:r>
              <a:r>
                <a:rPr kumimoji="0" lang="fr-FR" sz="1200" b="1" i="0" u="sng" strike="noStrike" kern="1200" cap="none" spc="0" normalizeH="0" baseline="0" noProof="0" dirty="0">
                  <a:ln>
                    <a:noFill/>
                  </a:ln>
                  <a:solidFill>
                    <a:prstClr val="black"/>
                  </a:solidFill>
                  <a:effectLst/>
                  <a:uLnTx/>
                  <a:uFillTx/>
                  <a:latin typeface="Calibri" panose="020F0502020204030204"/>
                  <a:ea typeface="+mn-ea"/>
                  <a:cs typeface="+mn-cs"/>
                </a:rPr>
                <a:t> (</a:t>
              </a:r>
              <a:r>
                <a:rPr kumimoji="0" lang="fr-FR" sz="1200" b="1" i="0" u="sng" strike="noStrike" kern="1200" cap="none" spc="0" normalizeH="0" baseline="0" noProof="0" dirty="0" err="1">
                  <a:ln>
                    <a:noFill/>
                  </a:ln>
                  <a:solidFill>
                    <a:srgbClr val="00B050"/>
                  </a:solidFill>
                  <a:effectLst/>
                  <a:uLnTx/>
                  <a:uFillTx/>
                  <a:latin typeface="Calibri" panose="020F0502020204030204"/>
                  <a:ea typeface="+mn-ea"/>
                  <a:cs typeface="+mn-cs"/>
                </a:rPr>
                <a:t>Forɛ</a:t>
              </a:r>
              <a:r>
                <a:rPr kumimoji="0" lang="fr-FR" sz="1200" b="1" i="0" u="sng" strike="noStrike" kern="1200" cap="none" spc="0" normalizeH="0" baseline="0" noProof="0" dirty="0">
                  <a:ln>
                    <a:noFill/>
                  </a:ln>
                  <a:solidFill>
                    <a:prstClr val="black"/>
                  </a:solidFill>
                  <a:effectLst/>
                  <a:uLnTx/>
                  <a:uFillTx/>
                  <a:latin typeface="Calibri" panose="020F0502020204030204"/>
                  <a:ea typeface="+mn-ea"/>
                  <a:cs typeface="+mn-cs"/>
                </a:rPr>
                <a:t>)</a:t>
              </a:r>
              <a:r>
                <a:rPr kumimoji="0" lang="fr-FR" sz="1200" b="1" i="0" u="sng" strike="noStrike" kern="1200" cap="none" spc="0" normalizeH="0" baseline="0" noProof="0" dirty="0">
                  <a:ln>
                    <a:noFill/>
                  </a:ln>
                  <a:solidFill>
                    <a:srgbClr val="FF0000"/>
                  </a:solidFill>
                  <a:effectLst/>
                  <a:uLnTx/>
                  <a:uFillTx/>
                  <a:latin typeface="Calibri" panose="020F0502020204030204"/>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200" b="0" i="0" u="none" strike="noStrike" kern="1200" cap="none" spc="0" normalizeH="0" baseline="0" noProof="0" dirty="0">
                  <a:ln>
                    <a:noFill/>
                  </a:ln>
                  <a:solidFill>
                    <a:prstClr val="black"/>
                  </a:solidFill>
                  <a:effectLst/>
                  <a:uLnTx/>
                  <a:uFillTx/>
                  <a:latin typeface="Calibri" panose="020F0502020204030204"/>
                  <a:ea typeface="+mn-ea"/>
                  <a:cs typeface="+mn-cs"/>
                </a:rPr>
                <a:t>Aq_1171a, </a:t>
              </a:r>
              <a:r>
                <a:rPr kumimoji="0" lang="fr-FR" sz="1200" b="0" i="1" u="none" strike="noStrike" kern="1200" cap="none" spc="0" normalizeH="0" baseline="0" noProof="0" dirty="0">
                  <a:ln>
                    <a:noFill/>
                  </a:ln>
                  <a:solidFill>
                    <a:prstClr val="black"/>
                  </a:solidFill>
                  <a:effectLst/>
                  <a:uLnTx/>
                  <a:uFillTx/>
                  <a:latin typeface="Calibri" panose="020F0502020204030204"/>
                  <a:ea typeface="+mn-ea"/>
                  <a:cs typeface="+mn-cs"/>
                </a:rPr>
                <a:t>forD2</a:t>
              </a:r>
              <a:r>
                <a:rPr kumimoji="0" lang="fr-FR" sz="1200" b="0" i="0" u="none" strike="noStrike" kern="1200" cap="none" spc="0" normalizeH="0" baseline="0" noProof="0" dirty="0">
                  <a:ln>
                    <a:noFill/>
                  </a:ln>
                  <a:solidFill>
                    <a:prstClr val="black"/>
                  </a:solidFill>
                  <a:effectLst/>
                  <a:uLnTx/>
                  <a:uFillTx/>
                  <a:latin typeface="Calibri" panose="020F0502020204030204"/>
                  <a:ea typeface="+mn-ea"/>
                  <a:cs typeface="+mn-cs"/>
                </a:rPr>
                <a:t>, </a:t>
              </a:r>
              <a:r>
                <a:rPr kumimoji="0" lang="fr-FR" sz="1200" b="0" i="1" u="none" strike="noStrike" kern="1200" cap="none" spc="0" normalizeH="0" baseline="0" noProof="0" dirty="0">
                  <a:ln>
                    <a:noFill/>
                  </a:ln>
                  <a:solidFill>
                    <a:prstClr val="black"/>
                  </a:solidFill>
                  <a:effectLst/>
                  <a:uLnTx/>
                  <a:uFillTx/>
                  <a:latin typeface="Calibri" panose="020F0502020204030204"/>
                  <a:ea typeface="+mn-ea"/>
                  <a:cs typeface="+mn-cs"/>
                </a:rPr>
                <a:t>fdx2</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200" b="0" i="0" u="none" strike="noStrike" kern="1200" cap="none" spc="0" normalizeH="0" baseline="0" noProof="0" dirty="0">
                  <a:ln>
                    <a:noFill/>
                  </a:ln>
                  <a:solidFill>
                    <a:prstClr val="black"/>
                  </a:solidFill>
                  <a:effectLst/>
                  <a:uLnTx/>
                  <a:uFillTx/>
                  <a:latin typeface="Calibri" panose="020F0502020204030204"/>
                  <a:ea typeface="+mn-ea"/>
                  <a:cs typeface="+mn-cs"/>
                </a:rPr>
                <a:t>O67232</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200" b="0" i="0" u="none" strike="noStrike" kern="1200" cap="none" spc="0" normalizeH="0" baseline="0" noProof="0" dirty="0" err="1">
                  <a:ln>
                    <a:noFill/>
                  </a:ln>
                  <a:solidFill>
                    <a:prstClr val="black"/>
                  </a:solidFill>
                  <a:effectLst/>
                  <a:uLnTx/>
                  <a:uFillTx/>
                  <a:latin typeface="Calibri" panose="020F0502020204030204"/>
                  <a:ea typeface="+mn-ea"/>
                  <a:cs typeface="+mn-cs"/>
                </a:rPr>
                <a:t>Ferredoxin</a:t>
              </a:r>
              <a:endParaRPr kumimoji="0" lang="fr-FR"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44" name="Rectangle 43">
              <a:extLst>
                <a:ext uri="{FF2B5EF4-FFF2-40B4-BE49-F238E27FC236}">
                  <a16:creationId xmlns:a16="http://schemas.microsoft.com/office/drawing/2014/main" id="{798A4C79-2DF0-4189-86FB-DEE7CCE74835}"/>
                </a:ext>
              </a:extLst>
            </p:cNvPr>
            <p:cNvSpPr/>
            <p:nvPr/>
          </p:nvSpPr>
          <p:spPr>
            <a:xfrm>
              <a:off x="5262118" y="1241713"/>
              <a:ext cx="1188000" cy="396000"/>
            </a:xfrm>
            <a:prstGeom prst="rect">
              <a:avLst/>
            </a:prstGeom>
            <a:noFill/>
            <a:ln w="28575">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cxnSp>
          <p:nvCxnSpPr>
            <p:cNvPr id="28" name="Connecteur droit avec flèche 27">
              <a:extLst>
                <a:ext uri="{FF2B5EF4-FFF2-40B4-BE49-F238E27FC236}">
                  <a16:creationId xmlns:a16="http://schemas.microsoft.com/office/drawing/2014/main" id="{EFF8BB1F-546B-43C0-9045-CDFB766ED926}"/>
                </a:ext>
              </a:extLst>
            </p:cNvPr>
            <p:cNvCxnSpPr>
              <a:cxnSpLocks/>
            </p:cNvCxnSpPr>
            <p:nvPr/>
          </p:nvCxnSpPr>
          <p:spPr>
            <a:xfrm>
              <a:off x="4721362" y="860872"/>
              <a:ext cx="436203" cy="454061"/>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33" name="ZoneTexte 32"/>
            <p:cNvSpPr txBox="1"/>
            <p:nvPr/>
          </p:nvSpPr>
          <p:spPr>
            <a:xfrm>
              <a:off x="1070015" y="180182"/>
              <a:ext cx="2742867" cy="338554"/>
            </a:xfrm>
            <a:prstGeom prst="rect">
              <a:avLst/>
            </a:prstGeom>
            <a:solidFill>
              <a:srgbClr val="00B050"/>
            </a:solid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600" b="0" i="1" u="none" strike="noStrike" kern="1200" cap="none" spc="0" normalizeH="0" baseline="0" noProof="0" dirty="0">
                  <a:ln>
                    <a:noFill/>
                  </a:ln>
                  <a:solidFill>
                    <a:prstClr val="white"/>
                  </a:solidFill>
                  <a:effectLst/>
                  <a:uLnTx/>
                  <a:uFillTx/>
                  <a:latin typeface="Calibri" panose="020F0502020204030204"/>
                  <a:ea typeface="+mn-ea"/>
                  <a:cs typeface="+mn-cs"/>
                </a:rPr>
                <a:t>A. </a:t>
              </a:r>
              <a:r>
                <a:rPr kumimoji="0" lang="fr-FR" sz="1600" b="0" i="1" u="none" strike="noStrike" kern="1200" cap="none" spc="0" normalizeH="0" baseline="0" noProof="0" dirty="0" err="1">
                  <a:ln>
                    <a:noFill/>
                  </a:ln>
                  <a:solidFill>
                    <a:prstClr val="white"/>
                  </a:solidFill>
                  <a:effectLst/>
                  <a:uLnTx/>
                  <a:uFillTx/>
                  <a:latin typeface="Calibri" panose="020F0502020204030204"/>
                  <a:ea typeface="+mn-ea"/>
                  <a:cs typeface="+mn-cs"/>
                </a:rPr>
                <a:t>aeolicus</a:t>
              </a:r>
              <a:r>
                <a:rPr kumimoji="0" lang="fr-FR" sz="1600" b="0" i="1" u="none" strike="noStrike" kern="1200" cap="none" spc="0" normalizeH="0" baseline="0" noProof="0" dirty="0">
                  <a:ln>
                    <a:noFill/>
                  </a:ln>
                  <a:solidFill>
                    <a:prstClr val="white"/>
                  </a:solidFill>
                  <a:effectLst/>
                  <a:uLnTx/>
                  <a:uFillTx/>
                  <a:latin typeface="Calibri" panose="020F0502020204030204"/>
                  <a:ea typeface="+mn-ea"/>
                  <a:cs typeface="+mn-cs"/>
                </a:rPr>
                <a:t> </a:t>
              </a:r>
              <a:r>
                <a:rPr kumimoji="0" lang="fr-FR" sz="1600" b="0" i="0" u="none" strike="noStrike" kern="1200" cap="none" spc="0" normalizeH="0" baseline="0" noProof="0" dirty="0">
                  <a:ln>
                    <a:noFill/>
                  </a:ln>
                  <a:solidFill>
                    <a:prstClr val="white"/>
                  </a:solidFill>
                  <a:effectLst/>
                  <a:uLnTx/>
                  <a:uFillTx/>
                  <a:latin typeface="Calibri" panose="020F0502020204030204"/>
                  <a:ea typeface="+mn-ea"/>
                  <a:cs typeface="+mn-cs"/>
                </a:rPr>
                <a:t>OGOR </a:t>
              </a:r>
              <a:r>
                <a:rPr kumimoji="0" lang="fr-FR" sz="1600" b="0" i="0" u="none" strike="noStrike" kern="1200" cap="none" spc="0" normalizeH="0" baseline="0" noProof="0" dirty="0" err="1">
                  <a:ln>
                    <a:noFill/>
                  </a:ln>
                  <a:solidFill>
                    <a:prstClr val="white"/>
                  </a:solidFill>
                  <a:effectLst/>
                  <a:uLnTx/>
                  <a:uFillTx/>
                  <a:latin typeface="Calibri" panose="020F0502020204030204"/>
                  <a:ea typeface="+mn-ea"/>
                  <a:cs typeface="+mn-cs"/>
                </a:rPr>
                <a:t>gene</a:t>
              </a:r>
              <a:r>
                <a:rPr kumimoji="0" lang="fr-FR" sz="1600" b="0" i="0" u="none" strike="noStrike" kern="1200" cap="none" spc="0" normalizeH="0" baseline="0" noProof="0" dirty="0">
                  <a:ln>
                    <a:noFill/>
                  </a:ln>
                  <a:solidFill>
                    <a:prstClr val="white"/>
                  </a:solidFill>
                  <a:effectLst/>
                  <a:uLnTx/>
                  <a:uFillTx/>
                  <a:latin typeface="Calibri" panose="020F0502020204030204"/>
                  <a:ea typeface="+mn-ea"/>
                  <a:cs typeface="+mn-cs"/>
                </a:rPr>
                <a:t> cluster </a:t>
              </a:r>
            </a:p>
          </p:txBody>
        </p:sp>
        <p:sp>
          <p:nvSpPr>
            <p:cNvPr id="35" name="Rectangle 34"/>
            <p:cNvSpPr/>
            <p:nvPr/>
          </p:nvSpPr>
          <p:spPr>
            <a:xfrm>
              <a:off x="931659" y="83509"/>
              <a:ext cx="10394834" cy="3008572"/>
            </a:xfrm>
            <a:prstGeom prst="rect">
              <a:avLst/>
            </a:pr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cxnSp>
          <p:nvCxnSpPr>
            <p:cNvPr id="16" name="Connecteur droit avec flèche 15">
              <a:extLst>
                <a:ext uri="{FF2B5EF4-FFF2-40B4-BE49-F238E27FC236}">
                  <a16:creationId xmlns:a16="http://schemas.microsoft.com/office/drawing/2014/main" id="{BDB3C56D-F2D6-42E1-BFAA-07D558718AD7}"/>
                </a:ext>
              </a:extLst>
            </p:cNvPr>
            <p:cNvCxnSpPr>
              <a:cxnSpLocks/>
            </p:cNvCxnSpPr>
            <p:nvPr/>
          </p:nvCxnSpPr>
          <p:spPr>
            <a:xfrm flipV="1">
              <a:off x="5262118" y="1531375"/>
              <a:ext cx="90429" cy="365592"/>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7" name="Connecteur droit avec flèche 26">
              <a:extLst>
                <a:ext uri="{FF2B5EF4-FFF2-40B4-BE49-F238E27FC236}">
                  <a16:creationId xmlns:a16="http://schemas.microsoft.com/office/drawing/2014/main" id="{05E24B21-4F84-4AD4-9EDB-AFC9958E964F}"/>
                </a:ext>
              </a:extLst>
            </p:cNvPr>
            <p:cNvCxnSpPr>
              <a:cxnSpLocks/>
            </p:cNvCxnSpPr>
            <p:nvPr/>
          </p:nvCxnSpPr>
          <p:spPr>
            <a:xfrm flipH="1" flipV="1">
              <a:off x="5977656" y="1533982"/>
              <a:ext cx="1465801" cy="858268"/>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9" name="Connecteur droit avec flèche 38">
              <a:extLst>
                <a:ext uri="{FF2B5EF4-FFF2-40B4-BE49-F238E27FC236}">
                  <a16:creationId xmlns:a16="http://schemas.microsoft.com/office/drawing/2014/main" id="{07E0F48E-788B-4E28-B6D4-A8FD6F5EA16C}"/>
                </a:ext>
              </a:extLst>
            </p:cNvPr>
            <p:cNvCxnSpPr>
              <a:cxnSpLocks/>
            </p:cNvCxnSpPr>
            <p:nvPr/>
          </p:nvCxnSpPr>
          <p:spPr>
            <a:xfrm flipH="1" flipV="1">
              <a:off x="6345886" y="1524619"/>
              <a:ext cx="1251191" cy="270187"/>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4" name="Connecteur droit avec flèche 33">
              <a:extLst>
                <a:ext uri="{FF2B5EF4-FFF2-40B4-BE49-F238E27FC236}">
                  <a16:creationId xmlns:a16="http://schemas.microsoft.com/office/drawing/2014/main" id="{F60735C1-8242-4FC3-92F9-D208022A8F7C}"/>
                </a:ext>
              </a:extLst>
            </p:cNvPr>
            <p:cNvCxnSpPr>
              <a:cxnSpLocks/>
            </p:cNvCxnSpPr>
            <p:nvPr/>
          </p:nvCxnSpPr>
          <p:spPr>
            <a:xfrm flipH="1">
              <a:off x="6224803" y="860872"/>
              <a:ext cx="955470" cy="473819"/>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3" name="Connecteur droit avec flèche 22">
              <a:extLst>
                <a:ext uri="{FF2B5EF4-FFF2-40B4-BE49-F238E27FC236}">
                  <a16:creationId xmlns:a16="http://schemas.microsoft.com/office/drawing/2014/main" id="{EFF8BB1F-546B-43C0-9045-CDFB766ED926}"/>
                </a:ext>
              </a:extLst>
            </p:cNvPr>
            <p:cNvCxnSpPr>
              <a:cxnSpLocks/>
            </p:cNvCxnSpPr>
            <p:nvPr/>
          </p:nvCxnSpPr>
          <p:spPr>
            <a:xfrm flipH="1">
              <a:off x="5676938" y="723828"/>
              <a:ext cx="282626" cy="595264"/>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grpSp>
        <p:nvGrpSpPr>
          <p:cNvPr id="100" name="Groupe 99"/>
          <p:cNvGrpSpPr/>
          <p:nvPr/>
        </p:nvGrpSpPr>
        <p:grpSpPr>
          <a:xfrm>
            <a:off x="931659" y="3169458"/>
            <a:ext cx="10394834" cy="3337023"/>
            <a:chOff x="931659" y="3169458"/>
            <a:chExt cx="10394834" cy="3337023"/>
          </a:xfrm>
        </p:grpSpPr>
        <p:pic>
          <p:nvPicPr>
            <p:cNvPr id="58" name="Image 57">
              <a:extLst>
                <a:ext uri="{FF2B5EF4-FFF2-40B4-BE49-F238E27FC236}">
                  <a16:creationId xmlns:a16="http://schemas.microsoft.com/office/drawing/2014/main" id="{201321E1-68B5-4546-95AC-D5378AE2FEFE}"/>
                </a:ext>
              </a:extLst>
            </p:cNvPr>
            <p:cNvPicPr>
              <a:picLocks noChangeAspect="1"/>
            </p:cNvPicPr>
            <p:nvPr/>
          </p:nvPicPr>
          <p:blipFill rotWithShape="1">
            <a:blip r:embed="rId3"/>
            <a:srcRect l="10472" t="58192" r="72683" b="36132"/>
            <a:stretch/>
          </p:blipFill>
          <p:spPr>
            <a:xfrm>
              <a:off x="4787660" y="4736903"/>
              <a:ext cx="2563208" cy="485899"/>
            </a:xfrm>
            <a:prstGeom prst="rect">
              <a:avLst/>
            </a:prstGeom>
          </p:spPr>
        </p:pic>
        <p:sp>
          <p:nvSpPr>
            <p:cNvPr id="59" name="ZoneTexte 58">
              <a:extLst>
                <a:ext uri="{FF2B5EF4-FFF2-40B4-BE49-F238E27FC236}">
                  <a16:creationId xmlns:a16="http://schemas.microsoft.com/office/drawing/2014/main" id="{10E26A90-773E-4DD2-AA32-FE9650A4820C}"/>
                </a:ext>
              </a:extLst>
            </p:cNvPr>
            <p:cNvSpPr txBox="1"/>
            <p:nvPr/>
          </p:nvSpPr>
          <p:spPr>
            <a:xfrm>
              <a:off x="5180218" y="3514610"/>
              <a:ext cx="3761559" cy="646331"/>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200" b="1" i="0" u="sng" strike="noStrike" kern="1200" cap="none" spc="0" normalizeH="0" baseline="0" noProof="0" dirty="0" err="1">
                  <a:ln>
                    <a:noFill/>
                  </a:ln>
                  <a:solidFill>
                    <a:prstClr val="black"/>
                  </a:solidFill>
                  <a:effectLst/>
                  <a:uLnTx/>
                  <a:uFillTx/>
                  <a:latin typeface="Calibri" panose="020F0502020204030204"/>
                  <a:ea typeface="+mn-ea"/>
                  <a:cs typeface="+mn-cs"/>
                </a:rPr>
                <a:t>Ferredoxin</a:t>
              </a:r>
              <a:r>
                <a:rPr kumimoji="0" lang="fr-FR" sz="1200" b="1" i="0" u="sng" strike="noStrike" kern="1200" cap="none" spc="0" normalizeH="0" baseline="0" noProof="0" dirty="0">
                  <a:ln>
                    <a:noFill/>
                  </a:ln>
                  <a:solidFill>
                    <a:prstClr val="black"/>
                  </a:solidFill>
                  <a:effectLst/>
                  <a:uLnTx/>
                  <a:uFillTx/>
                  <a:latin typeface="Calibri" panose="020F0502020204030204"/>
                  <a:ea typeface="+mn-ea"/>
                  <a:cs typeface="+mn-cs"/>
                </a:rPr>
                <a:t> </a:t>
              </a:r>
              <a:r>
                <a:rPr kumimoji="0" lang="fr-FR" sz="1200" b="1" i="0" u="sng" strike="noStrike" kern="1200" cap="none" spc="0" normalizeH="0" baseline="0" noProof="0" dirty="0" err="1">
                  <a:ln>
                    <a:noFill/>
                  </a:ln>
                  <a:solidFill>
                    <a:prstClr val="black"/>
                  </a:solidFill>
                  <a:effectLst/>
                  <a:uLnTx/>
                  <a:uFillTx/>
                  <a:latin typeface="Calibri" panose="020F0502020204030204"/>
                  <a:ea typeface="+mn-ea"/>
                  <a:cs typeface="+mn-cs"/>
                </a:rPr>
                <a:t>oxidoreductase</a:t>
              </a:r>
              <a:r>
                <a:rPr kumimoji="0" lang="fr-FR" sz="1200" b="1" i="0" u="sng" strike="noStrike" kern="1200" cap="none" spc="0" normalizeH="0" baseline="0" noProof="0" dirty="0">
                  <a:ln>
                    <a:noFill/>
                  </a:ln>
                  <a:solidFill>
                    <a:prstClr val="black"/>
                  </a:solidFill>
                  <a:effectLst/>
                  <a:uLnTx/>
                  <a:uFillTx/>
                  <a:latin typeface="Calibri" panose="020F0502020204030204"/>
                  <a:ea typeface="+mn-ea"/>
                  <a:cs typeface="+mn-cs"/>
                </a:rPr>
                <a:t> alpha </a:t>
              </a:r>
              <a:r>
                <a:rPr kumimoji="0" lang="fr-FR" sz="1200" b="1" i="0" u="sng" strike="noStrike" kern="1200" cap="none" spc="0" normalizeH="0" baseline="0" noProof="0" dirty="0" err="1">
                  <a:ln>
                    <a:noFill/>
                  </a:ln>
                  <a:solidFill>
                    <a:prstClr val="black"/>
                  </a:solidFill>
                  <a:effectLst/>
                  <a:uLnTx/>
                  <a:uFillTx/>
                  <a:latin typeface="Calibri" panose="020F0502020204030204"/>
                  <a:ea typeface="+mn-ea"/>
                  <a:cs typeface="+mn-cs"/>
                </a:rPr>
                <a:t>subunit</a:t>
              </a:r>
              <a:r>
                <a:rPr kumimoji="0" lang="fr-FR" sz="1200" b="1" i="0" u="sng" strike="noStrike" kern="1200" cap="none" spc="0" normalizeH="0" baseline="0" noProof="0" dirty="0">
                  <a:ln>
                    <a:noFill/>
                  </a:ln>
                  <a:solidFill>
                    <a:prstClr val="black"/>
                  </a:solidFill>
                  <a:effectLst/>
                  <a:uLnTx/>
                  <a:uFillTx/>
                  <a:latin typeface="Calibri" panose="020F0502020204030204"/>
                  <a:ea typeface="+mn-ea"/>
                  <a:cs typeface="+mn-cs"/>
                </a:rPr>
                <a:t> (</a:t>
              </a:r>
              <a:r>
                <a:rPr kumimoji="0" lang="fr-FR" sz="1200" b="1" i="0" u="sng" strike="noStrike" kern="1200" cap="none" spc="0" normalizeH="0" baseline="0" noProof="0" dirty="0" err="1">
                  <a:ln>
                    <a:noFill/>
                  </a:ln>
                  <a:solidFill>
                    <a:srgbClr val="C00000"/>
                  </a:solidFill>
                  <a:effectLst/>
                  <a:uLnTx/>
                  <a:uFillTx/>
                  <a:latin typeface="Calibri" panose="020F0502020204030204"/>
                  <a:ea typeface="+mn-ea"/>
                  <a:cs typeface="+mn-cs"/>
                </a:rPr>
                <a:t>Por</a:t>
              </a:r>
              <a:r>
                <a:rPr kumimoji="0" lang="el-GR" sz="1200" b="1" i="0" u="sng" strike="noStrike" kern="1200" cap="none" spc="0" normalizeH="0" baseline="0" noProof="0" dirty="0">
                  <a:ln>
                    <a:noFill/>
                  </a:ln>
                  <a:solidFill>
                    <a:srgbClr val="C00000"/>
                  </a:solidFill>
                  <a:effectLst/>
                  <a:uLnTx/>
                  <a:uFillTx/>
                  <a:latin typeface="Calibri" panose="020F0502020204030204"/>
                  <a:ea typeface="+mn-ea"/>
                  <a:cs typeface="+mn-cs"/>
                </a:rPr>
                <a:t>α</a:t>
              </a:r>
              <a:r>
                <a:rPr kumimoji="0" lang="fr-FR" sz="1200" b="1" i="0" u="sng" strike="noStrike" kern="1200" cap="none" spc="0" normalizeH="0" baseline="0" noProof="0" dirty="0">
                  <a:ln>
                    <a:noFill/>
                  </a:ln>
                  <a:solidFill>
                    <a:prstClr val="black"/>
                  </a:solidFill>
                  <a:effectLst/>
                  <a:uLnTx/>
                  <a:uFillTx/>
                  <a:latin typeface="Calibri" panose="020F0502020204030204"/>
                  <a:ea typeface="+mn-ea"/>
                  <a:cs typeface="+mn-cs"/>
                </a:rPr>
                <a:t>)</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200" b="0" i="0" u="none" strike="noStrike" kern="1200" cap="none" spc="0" normalizeH="0" baseline="0" noProof="0" dirty="0">
                  <a:ln>
                    <a:noFill/>
                  </a:ln>
                  <a:solidFill>
                    <a:prstClr val="black"/>
                  </a:solidFill>
                  <a:effectLst/>
                  <a:uLnTx/>
                  <a:uFillTx/>
                  <a:latin typeface="Calibri" panose="020F0502020204030204"/>
                  <a:ea typeface="+mn-ea"/>
                  <a:cs typeface="+mn-cs"/>
                </a:rPr>
                <a:t>Aq_1195, </a:t>
              </a:r>
              <a:r>
                <a:rPr kumimoji="0" lang="fr-FR" sz="1200" b="0" i="1" u="none" strike="noStrike" kern="1200" cap="none" spc="0" normalizeH="0" baseline="0" noProof="0" dirty="0">
                  <a:ln>
                    <a:noFill/>
                  </a:ln>
                  <a:solidFill>
                    <a:prstClr val="black"/>
                  </a:solidFill>
                  <a:effectLst/>
                  <a:uLnTx/>
                  <a:uFillTx/>
                  <a:latin typeface="Calibri" panose="020F0502020204030204"/>
                  <a:ea typeface="+mn-ea"/>
                  <a:cs typeface="+mn-cs"/>
                </a:rPr>
                <a:t>forA1</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200" b="0" i="0" u="none" strike="noStrike" kern="1200" cap="none" spc="0" normalizeH="0" baseline="0" noProof="0" dirty="0">
                  <a:ln>
                    <a:noFill/>
                  </a:ln>
                  <a:solidFill>
                    <a:prstClr val="black"/>
                  </a:solidFill>
                  <a:effectLst/>
                  <a:uLnTx/>
                  <a:uFillTx/>
                  <a:latin typeface="Calibri" panose="020F0502020204030204"/>
                  <a:ea typeface="+mn-ea"/>
                  <a:cs typeface="+mn-cs"/>
                </a:rPr>
                <a:t>O67254</a:t>
              </a:r>
            </a:p>
          </p:txBody>
        </p:sp>
        <p:sp>
          <p:nvSpPr>
            <p:cNvPr id="60" name="ZoneTexte 59">
              <a:extLst>
                <a:ext uri="{FF2B5EF4-FFF2-40B4-BE49-F238E27FC236}">
                  <a16:creationId xmlns:a16="http://schemas.microsoft.com/office/drawing/2014/main" id="{04E58AE5-18F6-40FE-86DF-8A13544DABF5}"/>
                </a:ext>
              </a:extLst>
            </p:cNvPr>
            <p:cNvSpPr txBox="1"/>
            <p:nvPr/>
          </p:nvSpPr>
          <p:spPr>
            <a:xfrm>
              <a:off x="1715868" y="3648586"/>
              <a:ext cx="3182603" cy="830997"/>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200" b="1" i="0" u="sng" strike="noStrike" kern="1200" cap="none" spc="0" normalizeH="0" baseline="0" noProof="0" dirty="0" err="1">
                  <a:ln>
                    <a:noFill/>
                  </a:ln>
                  <a:solidFill>
                    <a:prstClr val="black"/>
                  </a:solidFill>
                  <a:effectLst/>
                  <a:uLnTx/>
                  <a:uFillTx/>
                  <a:latin typeface="Calibri" panose="020F0502020204030204"/>
                  <a:ea typeface="+mn-ea"/>
                  <a:cs typeface="+mn-cs"/>
                </a:rPr>
                <a:t>Ferredoxin</a:t>
              </a:r>
              <a:r>
                <a:rPr kumimoji="0" lang="fr-FR" sz="1200" b="1" i="0" u="sng" strike="noStrike" kern="1200" cap="none" spc="0" normalizeH="0" baseline="0" noProof="0" dirty="0">
                  <a:ln>
                    <a:noFill/>
                  </a:ln>
                  <a:solidFill>
                    <a:prstClr val="black"/>
                  </a:solidFill>
                  <a:effectLst/>
                  <a:uLnTx/>
                  <a:uFillTx/>
                  <a:latin typeface="Calibri" panose="020F0502020204030204"/>
                  <a:ea typeface="+mn-ea"/>
                  <a:cs typeface="+mn-cs"/>
                </a:rPr>
                <a:t> </a:t>
              </a:r>
              <a:r>
                <a:rPr kumimoji="0" lang="fr-FR" sz="1200" b="1" i="0" u="sng" strike="noStrike" kern="1200" cap="none" spc="0" normalizeH="0" baseline="0" noProof="0" dirty="0" err="1">
                  <a:ln>
                    <a:noFill/>
                  </a:ln>
                  <a:solidFill>
                    <a:prstClr val="black"/>
                  </a:solidFill>
                  <a:effectLst/>
                  <a:uLnTx/>
                  <a:uFillTx/>
                  <a:latin typeface="Calibri" panose="020F0502020204030204"/>
                  <a:ea typeface="+mn-ea"/>
                  <a:cs typeface="+mn-cs"/>
                </a:rPr>
                <a:t>oxidoreductase</a:t>
              </a:r>
              <a:r>
                <a:rPr kumimoji="0" lang="fr-FR" sz="1200" b="1" i="0" u="sng" strike="noStrike" kern="1200" cap="none" spc="0" normalizeH="0" baseline="0" noProof="0" dirty="0">
                  <a:ln>
                    <a:noFill/>
                  </a:ln>
                  <a:solidFill>
                    <a:prstClr val="black"/>
                  </a:solidFill>
                  <a:effectLst/>
                  <a:uLnTx/>
                  <a:uFillTx/>
                  <a:latin typeface="Calibri" panose="020F0502020204030204"/>
                  <a:ea typeface="+mn-ea"/>
                  <a:cs typeface="+mn-cs"/>
                </a:rPr>
                <a:t> delta </a:t>
              </a:r>
              <a:r>
                <a:rPr kumimoji="0" lang="fr-FR" sz="1200" b="1" i="0" u="sng" strike="noStrike" kern="1200" cap="none" spc="0" normalizeH="0" baseline="0" noProof="0" dirty="0" err="1">
                  <a:ln>
                    <a:noFill/>
                  </a:ln>
                  <a:solidFill>
                    <a:prstClr val="black"/>
                  </a:solidFill>
                  <a:effectLst/>
                  <a:uLnTx/>
                  <a:uFillTx/>
                  <a:latin typeface="Calibri" panose="020F0502020204030204"/>
                  <a:ea typeface="+mn-ea"/>
                  <a:cs typeface="+mn-cs"/>
                </a:rPr>
                <a:t>subunit</a:t>
              </a:r>
              <a:r>
                <a:rPr kumimoji="0" lang="fr-FR" sz="1200" b="1" i="0" u="sng" strike="noStrike" kern="1200" cap="none" spc="0" normalizeH="0" baseline="0" noProof="0" dirty="0">
                  <a:ln>
                    <a:noFill/>
                  </a:ln>
                  <a:solidFill>
                    <a:prstClr val="black"/>
                  </a:solidFill>
                  <a:effectLst/>
                  <a:uLnTx/>
                  <a:uFillTx/>
                  <a:latin typeface="Calibri" panose="020F0502020204030204"/>
                  <a:ea typeface="+mn-ea"/>
                  <a:cs typeface="+mn-cs"/>
                </a:rPr>
                <a:t> (</a:t>
              </a:r>
              <a:r>
                <a:rPr kumimoji="0" lang="fr-FR" sz="1200" b="1" i="0" u="sng" strike="noStrike" kern="1200" cap="none" spc="0" normalizeH="0" baseline="0" noProof="0" dirty="0" err="1">
                  <a:ln>
                    <a:noFill/>
                  </a:ln>
                  <a:solidFill>
                    <a:srgbClr val="C00000"/>
                  </a:solidFill>
                  <a:effectLst/>
                  <a:uLnTx/>
                  <a:uFillTx/>
                  <a:latin typeface="Calibri" panose="020F0502020204030204"/>
                  <a:ea typeface="+mn-ea"/>
                  <a:cs typeface="+mn-cs"/>
                </a:rPr>
                <a:t>Porɛ</a:t>
              </a:r>
              <a:r>
                <a:rPr kumimoji="0" lang="fr-FR" sz="1200" b="1" i="0" u="sng" strike="noStrike" kern="1200" cap="none" spc="0" normalizeH="0" baseline="0" noProof="0" dirty="0">
                  <a:ln>
                    <a:noFill/>
                  </a:ln>
                  <a:solidFill>
                    <a:prstClr val="black"/>
                  </a:solidFill>
                  <a:effectLst/>
                  <a:uLnTx/>
                  <a:uFillTx/>
                  <a:latin typeface="Calibri" panose="020F0502020204030204"/>
                  <a:ea typeface="+mn-ea"/>
                  <a:cs typeface="+mn-cs"/>
                </a:rPr>
                <a:t>)</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200" b="0" i="0" u="none" strike="noStrike" kern="1200" cap="none" spc="0" normalizeH="0" baseline="0" noProof="0" dirty="0">
                  <a:ln>
                    <a:noFill/>
                  </a:ln>
                  <a:solidFill>
                    <a:prstClr val="black"/>
                  </a:solidFill>
                  <a:effectLst/>
                  <a:uLnTx/>
                  <a:uFillTx/>
                  <a:latin typeface="Calibri" panose="020F0502020204030204"/>
                  <a:ea typeface="+mn-ea"/>
                  <a:cs typeface="+mn-cs"/>
                </a:rPr>
                <a:t>Aq_1192a, </a:t>
              </a:r>
              <a:r>
                <a:rPr kumimoji="0" lang="fr-FR" sz="1200" b="0" i="1" u="none" strike="noStrike" kern="1200" cap="none" spc="0" normalizeH="0" baseline="0" noProof="0" dirty="0">
                  <a:ln>
                    <a:noFill/>
                  </a:ln>
                  <a:solidFill>
                    <a:prstClr val="black"/>
                  </a:solidFill>
                  <a:effectLst/>
                  <a:uLnTx/>
                  <a:uFillTx/>
                  <a:latin typeface="Calibri" panose="020F0502020204030204"/>
                  <a:ea typeface="+mn-ea"/>
                  <a:cs typeface="+mn-cs"/>
                </a:rPr>
                <a:t>forD1</a:t>
              </a:r>
              <a:r>
                <a:rPr kumimoji="0" lang="fr-FR" sz="1200" b="0" i="0" u="none" strike="noStrike" kern="1200" cap="none" spc="0" normalizeH="0" baseline="0" noProof="0" dirty="0">
                  <a:ln>
                    <a:noFill/>
                  </a:ln>
                  <a:solidFill>
                    <a:prstClr val="black"/>
                  </a:solidFill>
                  <a:effectLst/>
                  <a:uLnTx/>
                  <a:uFillTx/>
                  <a:latin typeface="Calibri" panose="020F0502020204030204"/>
                  <a:ea typeface="+mn-ea"/>
                  <a:cs typeface="+mn-cs"/>
                </a:rPr>
                <a:t>, </a:t>
              </a:r>
              <a:r>
                <a:rPr kumimoji="0" lang="fr-FR" sz="1200" b="0" i="1" u="none" strike="noStrike" kern="1200" cap="none" spc="0" normalizeH="0" baseline="0" noProof="0" dirty="0">
                  <a:ln>
                    <a:noFill/>
                  </a:ln>
                  <a:solidFill>
                    <a:prstClr val="black"/>
                  </a:solidFill>
                  <a:effectLst/>
                  <a:uLnTx/>
                  <a:uFillTx/>
                  <a:latin typeface="Calibri" panose="020F0502020204030204"/>
                  <a:ea typeface="+mn-ea"/>
                  <a:cs typeface="+mn-cs"/>
                </a:rPr>
                <a:t>fdx3</a:t>
              </a:r>
              <a:endParaRPr kumimoji="0" lang="fr-FR" sz="12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200" b="0" i="0" u="none" strike="noStrike" kern="1200" cap="none" spc="0" normalizeH="0" baseline="0" noProof="0" dirty="0">
                  <a:ln>
                    <a:noFill/>
                  </a:ln>
                  <a:solidFill>
                    <a:prstClr val="black"/>
                  </a:solidFill>
                  <a:effectLst/>
                  <a:uLnTx/>
                  <a:uFillTx/>
                  <a:latin typeface="Calibri" panose="020F0502020204030204"/>
                  <a:ea typeface="+mn-ea"/>
                  <a:cs typeface="+mn-cs"/>
                </a:rPr>
                <a:t>O67251</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200" b="0" i="0" u="none" strike="noStrike" kern="1200" cap="none" spc="0" normalizeH="0" baseline="0" noProof="0" dirty="0" err="1">
                  <a:ln>
                    <a:noFill/>
                  </a:ln>
                  <a:solidFill>
                    <a:prstClr val="black"/>
                  </a:solidFill>
                  <a:effectLst/>
                  <a:uLnTx/>
                  <a:uFillTx/>
                  <a:latin typeface="Calibri" panose="020F0502020204030204"/>
                  <a:ea typeface="+mn-ea"/>
                  <a:cs typeface="+mn-cs"/>
                </a:rPr>
                <a:t>Ferredoxin</a:t>
              </a:r>
              <a:endParaRPr kumimoji="0" lang="fr-FR"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62" name="ZoneTexte 61">
              <a:extLst>
                <a:ext uri="{FF2B5EF4-FFF2-40B4-BE49-F238E27FC236}">
                  <a16:creationId xmlns:a16="http://schemas.microsoft.com/office/drawing/2014/main" id="{68666050-EAD5-41ED-BF23-EE39647DA6A0}"/>
                </a:ext>
              </a:extLst>
            </p:cNvPr>
            <p:cNvSpPr txBox="1"/>
            <p:nvPr/>
          </p:nvSpPr>
          <p:spPr>
            <a:xfrm>
              <a:off x="1731086" y="5121486"/>
              <a:ext cx="3003143" cy="1384995"/>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200" b="1" i="0" u="sng" strike="noStrike" kern="1200" cap="none" spc="0" normalizeH="0" baseline="0" noProof="0" dirty="0" err="1">
                  <a:ln>
                    <a:noFill/>
                  </a:ln>
                  <a:solidFill>
                    <a:prstClr val="black"/>
                  </a:solidFill>
                  <a:effectLst/>
                  <a:uLnTx/>
                  <a:uFillTx/>
                  <a:latin typeface="Calibri" panose="020F0502020204030204"/>
                  <a:ea typeface="+mn-ea"/>
                  <a:cs typeface="+mn-cs"/>
                </a:rPr>
                <a:t>Uncharacterized</a:t>
              </a:r>
              <a:r>
                <a:rPr kumimoji="0" lang="fr-FR" sz="1200" b="1" i="0" u="sng" strike="noStrike" kern="1200" cap="none" spc="0" normalizeH="0" baseline="0" noProof="0" dirty="0">
                  <a:ln>
                    <a:noFill/>
                  </a:ln>
                  <a:solidFill>
                    <a:prstClr val="black"/>
                  </a:solidFill>
                  <a:effectLst/>
                  <a:uLnTx/>
                  <a:uFillTx/>
                  <a:latin typeface="Calibri" panose="020F0502020204030204"/>
                  <a:ea typeface="+mn-ea"/>
                  <a:cs typeface="+mn-cs"/>
                </a:rPr>
                <a:t> </a:t>
              </a:r>
              <a:r>
                <a:rPr kumimoji="0" lang="fr-FR" sz="1200" b="1" i="0" u="sng" strike="noStrike" kern="1200" cap="none" spc="0" normalizeH="0" baseline="0" noProof="0" dirty="0" err="1">
                  <a:ln>
                    <a:noFill/>
                  </a:ln>
                  <a:solidFill>
                    <a:prstClr val="black"/>
                  </a:solidFill>
                  <a:effectLst/>
                  <a:uLnTx/>
                  <a:uFillTx/>
                  <a:latin typeface="Calibri" panose="020F0502020204030204"/>
                  <a:ea typeface="+mn-ea"/>
                  <a:cs typeface="+mn-cs"/>
                </a:rPr>
                <a:t>protein</a:t>
              </a:r>
              <a:r>
                <a:rPr kumimoji="0" lang="fr-FR" sz="1200" b="1" i="0" u="sng" strike="noStrike" kern="1200" cap="none" spc="0" normalizeH="0" baseline="0" noProof="0" dirty="0">
                  <a:ln>
                    <a:noFill/>
                  </a:ln>
                  <a:solidFill>
                    <a:prstClr val="black"/>
                  </a:solidFill>
                  <a:effectLst/>
                  <a:uLnTx/>
                  <a:uFillTx/>
                  <a:latin typeface="Calibri" panose="020F0502020204030204"/>
                  <a:ea typeface="+mn-ea"/>
                  <a:cs typeface="+mn-cs"/>
                </a:rPr>
                <a:t> (</a:t>
              </a:r>
              <a:r>
                <a:rPr kumimoji="0" lang="fr-FR" sz="1200" b="1" i="0" u="sng" strike="noStrike" kern="1200" cap="none" spc="0" normalizeH="0" baseline="0" noProof="0" dirty="0" err="1">
                  <a:ln>
                    <a:noFill/>
                  </a:ln>
                  <a:solidFill>
                    <a:srgbClr val="C00000"/>
                  </a:solidFill>
                  <a:effectLst/>
                  <a:uLnTx/>
                  <a:uFillTx/>
                  <a:latin typeface="Calibri" panose="020F0502020204030204"/>
                  <a:ea typeface="+mn-ea"/>
                  <a:cs typeface="+mn-cs"/>
                </a:rPr>
                <a:t>Por</a:t>
              </a:r>
              <a:r>
                <a:rPr kumimoji="0" lang="fr-FR" sz="1200" b="1" i="0" u="sng" strike="noStrike" kern="1200" cap="none" spc="0" normalizeH="0" baseline="0" noProof="0" dirty="0">
                  <a:ln>
                    <a:noFill/>
                  </a:ln>
                  <a:solidFill>
                    <a:srgbClr val="C00000"/>
                  </a:solidFill>
                  <a:effectLst/>
                  <a:uLnTx/>
                  <a:uFillTx/>
                  <a:latin typeface="Calibri" panose="020F0502020204030204"/>
                  <a:ea typeface="+mn-ea"/>
                  <a:cs typeface="+mn-cs"/>
                  <a:sym typeface="Symbol" panose="05050102010706020507" pitchFamily="18" charset="2"/>
                </a:rPr>
                <a:t></a:t>
              </a:r>
              <a:r>
                <a:rPr kumimoji="0" lang="fr-FR" sz="1200" b="1" i="0" u="sng" strike="noStrike" kern="1200" cap="none" spc="0" normalizeH="0" baseline="0" noProof="0" dirty="0">
                  <a:ln>
                    <a:noFill/>
                  </a:ln>
                  <a:solidFill>
                    <a:prstClr val="black"/>
                  </a:solidFill>
                  <a:effectLst/>
                  <a:uLnTx/>
                  <a:uFillTx/>
                  <a:latin typeface="Calibri" panose="020F0502020204030204"/>
                  <a:ea typeface="+mn-ea"/>
                  <a:cs typeface="+mn-cs"/>
                </a:rPr>
                <a:t>)</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200" b="0" i="0" u="none" strike="noStrike" kern="1200" cap="none" spc="0" normalizeH="0" baseline="0" noProof="0" dirty="0">
                  <a:ln>
                    <a:noFill/>
                  </a:ln>
                  <a:solidFill>
                    <a:prstClr val="black"/>
                  </a:solidFill>
                  <a:effectLst/>
                  <a:uLnTx/>
                  <a:uFillTx/>
                  <a:latin typeface="Calibri" panose="020F0502020204030204"/>
                  <a:ea typeface="+mn-ea"/>
                  <a:cs typeface="+mn-cs"/>
                </a:rPr>
                <a:t>Aq_1192</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200" b="0" i="0" u="none" strike="noStrike" kern="1200" cap="none" spc="0" normalizeH="0" baseline="0" noProof="0" dirty="0">
                  <a:ln>
                    <a:noFill/>
                  </a:ln>
                  <a:solidFill>
                    <a:prstClr val="black"/>
                  </a:solidFill>
                  <a:effectLst/>
                  <a:uLnTx/>
                  <a:uFillTx/>
                  <a:latin typeface="Calibri" panose="020F0502020204030204"/>
                  <a:ea typeface="+mn-ea"/>
                  <a:cs typeface="+mn-cs"/>
                </a:rPr>
                <a:t>O67252</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200" b="0" i="0" u="none" strike="noStrike" kern="1200" cap="none" spc="0" normalizeH="0" baseline="0" noProof="0" dirty="0">
                  <a:ln>
                    <a:noFill/>
                  </a:ln>
                  <a:solidFill>
                    <a:prstClr val="black"/>
                  </a:solidFill>
                  <a:effectLst/>
                  <a:uLnTx/>
                  <a:uFillTx/>
                  <a:latin typeface="Calibri" panose="020F0502020204030204"/>
                  <a:ea typeface="+mn-ea"/>
                  <a:cs typeface="+mn-cs"/>
                </a:rPr>
                <a:t>CO </a:t>
              </a:r>
              <a:r>
                <a:rPr kumimoji="0" lang="fr-FR" sz="1200" b="0" i="0" u="none" strike="noStrike" kern="1200" cap="none" spc="0" normalizeH="0" baseline="0" noProof="0" dirty="0" err="1">
                  <a:ln>
                    <a:noFill/>
                  </a:ln>
                  <a:solidFill>
                    <a:prstClr val="black"/>
                  </a:solidFill>
                  <a:effectLst/>
                  <a:uLnTx/>
                  <a:uFillTx/>
                  <a:latin typeface="Calibri" panose="020F0502020204030204"/>
                  <a:ea typeface="+mn-ea"/>
                  <a:cs typeface="+mn-cs"/>
                </a:rPr>
                <a:t>dehydrogenase</a:t>
              </a:r>
              <a:r>
                <a:rPr kumimoji="0" lang="fr-FR" sz="1200" b="0" i="0" u="none" strike="noStrike" kern="1200" cap="none" spc="0" normalizeH="0" baseline="0" noProof="0" dirty="0">
                  <a:ln>
                    <a:noFill/>
                  </a:ln>
                  <a:solidFill>
                    <a:prstClr val="black"/>
                  </a:solidFill>
                  <a:effectLst/>
                  <a:uLnTx/>
                  <a:uFillTx/>
                  <a:latin typeface="Calibri" panose="020F0502020204030204"/>
                  <a:ea typeface="+mn-ea"/>
                  <a:cs typeface="+mn-cs"/>
                </a:rPr>
                <a:t> beta </a:t>
              </a:r>
              <a:r>
                <a:rPr kumimoji="0" lang="fr-FR" sz="1200" b="0" i="0" u="none" strike="noStrike" kern="1200" cap="none" spc="0" normalizeH="0" baseline="0" noProof="0" dirty="0" err="1">
                  <a:ln>
                    <a:noFill/>
                  </a:ln>
                  <a:solidFill>
                    <a:prstClr val="black"/>
                  </a:solidFill>
                  <a:effectLst/>
                  <a:uLnTx/>
                  <a:uFillTx/>
                  <a:latin typeface="Calibri" panose="020F0502020204030204"/>
                  <a:ea typeface="+mn-ea"/>
                  <a:cs typeface="+mn-cs"/>
                </a:rPr>
                <a:t>subunit</a:t>
              </a:r>
              <a:r>
                <a:rPr kumimoji="0" lang="fr-FR" sz="1200" b="0" i="0" u="none" strike="noStrike" kern="1200" cap="none" spc="0" normalizeH="0" baseline="0" noProof="0" dirty="0">
                  <a:ln>
                    <a:noFill/>
                  </a:ln>
                  <a:solidFill>
                    <a:prstClr val="black"/>
                  </a:solidFill>
                  <a:effectLst/>
                  <a:uLnTx/>
                  <a:uFillTx/>
                  <a:latin typeface="Calibri" panose="020F0502020204030204"/>
                  <a:ea typeface="+mn-ea"/>
                  <a:cs typeface="+mn-cs"/>
                </a:rPr>
                <a:t>/</a:t>
              </a:r>
              <a:r>
                <a:rPr kumimoji="0" lang="fr-FR" sz="1200" b="0" i="0" u="none" strike="noStrike" kern="1200" cap="none" spc="0" normalizeH="0" baseline="0" noProof="0" dirty="0" err="1">
                  <a:ln>
                    <a:noFill/>
                  </a:ln>
                  <a:solidFill>
                    <a:prstClr val="black"/>
                  </a:solidFill>
                  <a:effectLst/>
                  <a:uLnTx/>
                  <a:uFillTx/>
                  <a:latin typeface="Calibri" panose="020F0502020204030204"/>
                  <a:ea typeface="+mn-ea"/>
                  <a:cs typeface="+mn-cs"/>
                </a:rPr>
                <a:t>acetyl-CoA</a:t>
              </a:r>
              <a:r>
                <a:rPr kumimoji="0" lang="fr-FR" sz="1200" b="0" i="0" u="none" strike="noStrike" kern="1200" cap="none" spc="0" normalizeH="0" baseline="0" noProof="0" dirty="0">
                  <a:ln>
                    <a:noFill/>
                  </a:ln>
                  <a:solidFill>
                    <a:prstClr val="black"/>
                  </a:solidFill>
                  <a:effectLst/>
                  <a:uLnTx/>
                  <a:uFillTx/>
                  <a:latin typeface="Calibri" panose="020F0502020204030204"/>
                  <a:ea typeface="+mn-ea"/>
                  <a:cs typeface="+mn-cs"/>
                </a:rPr>
                <a:t> synthase epsilon </a:t>
              </a:r>
              <a:r>
                <a:rPr kumimoji="0" lang="fr-FR" sz="1200" b="0" i="0" u="none" strike="noStrike" kern="1200" cap="none" spc="0" normalizeH="0" baseline="0" noProof="0" dirty="0" err="1">
                  <a:ln>
                    <a:noFill/>
                  </a:ln>
                  <a:solidFill>
                    <a:prstClr val="black"/>
                  </a:solidFill>
                  <a:effectLst/>
                  <a:uLnTx/>
                  <a:uFillTx/>
                  <a:latin typeface="Calibri" panose="020F0502020204030204"/>
                  <a:ea typeface="+mn-ea"/>
                  <a:cs typeface="+mn-cs"/>
                </a:rPr>
                <a:t>subunit</a:t>
              </a:r>
              <a:endParaRPr kumimoji="0" lang="fr-FR" sz="12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200" b="0" i="0" u="none" strike="noStrike" kern="1200" cap="none" spc="0" normalizeH="0" baseline="0" noProof="0" dirty="0">
                  <a:ln>
                    <a:noFill/>
                  </a:ln>
                  <a:solidFill>
                    <a:prstClr val="black"/>
                  </a:solidFill>
                  <a:effectLst/>
                  <a:uLnTx/>
                  <a:uFillTx/>
                  <a:latin typeface="Calibri" panose="020F0502020204030204"/>
                  <a:ea typeface="+mn-ea"/>
                  <a:cs typeface="+mn-cs"/>
                </a:rPr>
                <a:t>NAD/FAD binding </a:t>
              </a:r>
              <a:r>
                <a:rPr kumimoji="0" lang="fr-FR" sz="1200" b="0" i="0" u="none" strike="noStrike" kern="1200" cap="none" spc="0" normalizeH="0" baseline="0" noProof="0" dirty="0" err="1">
                  <a:ln>
                    <a:noFill/>
                  </a:ln>
                  <a:solidFill>
                    <a:prstClr val="black"/>
                  </a:solidFill>
                  <a:effectLst/>
                  <a:uLnTx/>
                  <a:uFillTx/>
                  <a:latin typeface="Calibri" panose="020F0502020204030204"/>
                  <a:ea typeface="+mn-ea"/>
                  <a:cs typeface="+mn-cs"/>
                </a:rPr>
                <a:t>domain</a:t>
              </a:r>
              <a:endParaRPr kumimoji="0" lang="fr-FR" sz="12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64" name="ZoneTexte 63">
              <a:extLst>
                <a:ext uri="{FF2B5EF4-FFF2-40B4-BE49-F238E27FC236}">
                  <a16:creationId xmlns:a16="http://schemas.microsoft.com/office/drawing/2014/main" id="{53079BB8-88C5-44F5-8F0A-7368CF02E974}"/>
                </a:ext>
              </a:extLst>
            </p:cNvPr>
            <p:cNvSpPr txBox="1"/>
            <p:nvPr/>
          </p:nvSpPr>
          <p:spPr>
            <a:xfrm>
              <a:off x="4743762" y="5334993"/>
              <a:ext cx="2275376" cy="830997"/>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200" b="0" i="0" u="sng" strike="noStrike" kern="1200" cap="none" spc="0" normalizeH="0" baseline="0" noProof="0" dirty="0">
                  <a:ln>
                    <a:noFill/>
                  </a:ln>
                  <a:solidFill>
                    <a:prstClr val="black"/>
                  </a:solidFill>
                  <a:effectLst/>
                  <a:uLnTx/>
                  <a:uFillTx/>
                  <a:latin typeface="Calibri" panose="020F0502020204030204"/>
                  <a:ea typeface="+mn-ea"/>
                  <a:cs typeface="+mn-cs"/>
                </a:rPr>
                <a:t>Uma2 </a:t>
              </a:r>
              <a:r>
                <a:rPr kumimoji="0" lang="fr-FR" sz="1200" b="0" i="0" u="sng" strike="noStrike" kern="1200" cap="none" spc="0" normalizeH="0" baseline="0" noProof="0" dirty="0" err="1">
                  <a:ln>
                    <a:noFill/>
                  </a:ln>
                  <a:solidFill>
                    <a:prstClr val="black"/>
                  </a:solidFill>
                  <a:effectLst/>
                  <a:uLnTx/>
                  <a:uFillTx/>
                  <a:latin typeface="Calibri" panose="020F0502020204030204"/>
                  <a:ea typeface="+mn-ea"/>
                  <a:cs typeface="+mn-cs"/>
                </a:rPr>
                <a:t>domain-containing</a:t>
              </a:r>
              <a:r>
                <a:rPr kumimoji="0" lang="fr-FR" sz="1200" b="0" i="0" u="sng" strike="noStrike" kern="1200" cap="none" spc="0" normalizeH="0" baseline="0" noProof="0" dirty="0">
                  <a:ln>
                    <a:noFill/>
                  </a:ln>
                  <a:solidFill>
                    <a:prstClr val="black"/>
                  </a:solidFill>
                  <a:effectLst/>
                  <a:uLnTx/>
                  <a:uFillTx/>
                  <a:latin typeface="Calibri" panose="020F0502020204030204"/>
                  <a:ea typeface="+mn-ea"/>
                  <a:cs typeface="+mn-cs"/>
                </a:rPr>
                <a:t> </a:t>
              </a:r>
              <a:r>
                <a:rPr kumimoji="0" lang="fr-FR" sz="1200" b="0" i="0" u="sng" strike="noStrike" kern="1200" cap="none" spc="0" normalizeH="0" baseline="0" noProof="0" dirty="0" err="1">
                  <a:ln>
                    <a:noFill/>
                  </a:ln>
                  <a:solidFill>
                    <a:prstClr val="black"/>
                  </a:solidFill>
                  <a:effectLst/>
                  <a:uLnTx/>
                  <a:uFillTx/>
                  <a:latin typeface="Calibri" panose="020F0502020204030204"/>
                  <a:ea typeface="+mn-ea"/>
                  <a:cs typeface="+mn-cs"/>
                </a:rPr>
                <a:t>protein</a:t>
              </a:r>
              <a:endParaRPr kumimoji="0" lang="fr-FR" sz="1200" b="0" i="0" u="sng"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200" b="0" i="0" u="none" strike="noStrike" kern="1200" cap="none" spc="0" normalizeH="0" baseline="0" noProof="0" dirty="0">
                  <a:ln>
                    <a:noFill/>
                  </a:ln>
                  <a:solidFill>
                    <a:prstClr val="black"/>
                  </a:solidFill>
                  <a:effectLst/>
                  <a:uLnTx/>
                  <a:uFillTx/>
                  <a:latin typeface="Calibri" panose="020F0502020204030204"/>
                  <a:ea typeface="+mn-ea"/>
                  <a:cs typeface="+mn-cs"/>
                </a:rPr>
                <a:t>Aq_1194</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200" b="0" i="0" u="none" strike="noStrike" kern="1200" cap="none" spc="0" normalizeH="0" baseline="0" noProof="0" dirty="0">
                  <a:ln>
                    <a:noFill/>
                  </a:ln>
                  <a:solidFill>
                    <a:prstClr val="black"/>
                  </a:solidFill>
                  <a:effectLst/>
                  <a:uLnTx/>
                  <a:uFillTx/>
                  <a:latin typeface="Calibri" panose="020F0502020204030204"/>
                  <a:ea typeface="+mn-ea"/>
                  <a:cs typeface="+mn-cs"/>
                </a:rPr>
                <a:t>O67253</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200" b="0" i="0" u="none" strike="noStrike" kern="1200" cap="none" spc="0" normalizeH="0" baseline="0" noProof="0" dirty="0">
                  <a:ln>
                    <a:noFill/>
                  </a:ln>
                  <a:solidFill>
                    <a:prstClr val="black"/>
                  </a:solidFill>
                  <a:effectLst/>
                  <a:uLnTx/>
                  <a:uFillTx/>
                  <a:latin typeface="Calibri" panose="020F0502020204030204"/>
                  <a:ea typeface="+mn-ea"/>
                  <a:cs typeface="+mn-cs"/>
                </a:rPr>
                <a:t>Putative restriction </a:t>
              </a:r>
              <a:r>
                <a:rPr kumimoji="0" lang="fr-FR" sz="1200" b="0" i="0" u="none" strike="noStrike" kern="1200" cap="none" spc="0" normalizeH="0" baseline="0" noProof="0" dirty="0" err="1">
                  <a:ln>
                    <a:noFill/>
                  </a:ln>
                  <a:solidFill>
                    <a:prstClr val="black"/>
                  </a:solidFill>
                  <a:effectLst/>
                  <a:uLnTx/>
                  <a:uFillTx/>
                  <a:latin typeface="Calibri" panose="020F0502020204030204"/>
                  <a:ea typeface="+mn-ea"/>
                  <a:cs typeface="+mn-cs"/>
                </a:rPr>
                <a:t>endonuclease</a:t>
              </a:r>
              <a:endParaRPr kumimoji="0" lang="fr-FR"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67" name="ZoneTexte 66">
              <a:extLst>
                <a:ext uri="{FF2B5EF4-FFF2-40B4-BE49-F238E27FC236}">
                  <a16:creationId xmlns:a16="http://schemas.microsoft.com/office/drawing/2014/main" id="{CCAA10B6-B5D1-4F3D-9797-3D22AA5CB871}"/>
                </a:ext>
              </a:extLst>
            </p:cNvPr>
            <p:cNvSpPr txBox="1"/>
            <p:nvPr/>
          </p:nvSpPr>
          <p:spPr>
            <a:xfrm>
              <a:off x="6987030" y="3932136"/>
              <a:ext cx="3213341" cy="646331"/>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200" b="1" i="0" u="sng" strike="noStrike" kern="1200" cap="none" spc="0" normalizeH="0" baseline="0" noProof="0" dirty="0" err="1">
                  <a:ln>
                    <a:noFill/>
                  </a:ln>
                  <a:solidFill>
                    <a:prstClr val="black"/>
                  </a:solidFill>
                  <a:effectLst/>
                  <a:uLnTx/>
                  <a:uFillTx/>
                  <a:latin typeface="Calibri" panose="020F0502020204030204"/>
                  <a:ea typeface="+mn-ea"/>
                  <a:cs typeface="+mn-cs"/>
                </a:rPr>
                <a:t>Ferredoxin</a:t>
              </a:r>
              <a:r>
                <a:rPr kumimoji="0" lang="fr-FR" sz="1200" b="1" i="0" u="sng" strike="noStrike" kern="1200" cap="none" spc="0" normalizeH="0" baseline="0" noProof="0" dirty="0">
                  <a:ln>
                    <a:noFill/>
                  </a:ln>
                  <a:solidFill>
                    <a:prstClr val="black"/>
                  </a:solidFill>
                  <a:effectLst/>
                  <a:uLnTx/>
                  <a:uFillTx/>
                  <a:latin typeface="Calibri" panose="020F0502020204030204"/>
                  <a:ea typeface="+mn-ea"/>
                  <a:cs typeface="+mn-cs"/>
                </a:rPr>
                <a:t> </a:t>
              </a:r>
              <a:r>
                <a:rPr kumimoji="0" lang="fr-FR" sz="1200" b="1" i="0" u="sng" strike="noStrike" kern="1200" cap="none" spc="0" normalizeH="0" baseline="0" noProof="0" dirty="0" err="1">
                  <a:ln>
                    <a:noFill/>
                  </a:ln>
                  <a:solidFill>
                    <a:prstClr val="black"/>
                  </a:solidFill>
                  <a:effectLst/>
                  <a:uLnTx/>
                  <a:uFillTx/>
                  <a:latin typeface="Calibri" panose="020F0502020204030204"/>
                  <a:ea typeface="+mn-ea"/>
                  <a:cs typeface="+mn-cs"/>
                </a:rPr>
                <a:t>oxidoreductase</a:t>
              </a:r>
              <a:r>
                <a:rPr kumimoji="0" lang="fr-FR" sz="1200" b="1" i="0" u="sng" strike="noStrike" kern="1200" cap="none" spc="0" normalizeH="0" baseline="0" noProof="0" dirty="0">
                  <a:ln>
                    <a:noFill/>
                  </a:ln>
                  <a:solidFill>
                    <a:prstClr val="black"/>
                  </a:solidFill>
                  <a:effectLst/>
                  <a:uLnTx/>
                  <a:uFillTx/>
                  <a:latin typeface="Calibri" panose="020F0502020204030204"/>
                  <a:ea typeface="+mn-ea"/>
                  <a:cs typeface="+mn-cs"/>
                </a:rPr>
                <a:t> beta </a:t>
              </a:r>
              <a:r>
                <a:rPr kumimoji="0" lang="fr-FR" sz="1200" b="1" i="0" u="sng" strike="noStrike" kern="1200" cap="none" spc="0" normalizeH="0" baseline="0" noProof="0" dirty="0" err="1">
                  <a:ln>
                    <a:noFill/>
                  </a:ln>
                  <a:solidFill>
                    <a:prstClr val="black"/>
                  </a:solidFill>
                  <a:effectLst/>
                  <a:uLnTx/>
                  <a:uFillTx/>
                  <a:latin typeface="Calibri" panose="020F0502020204030204"/>
                  <a:ea typeface="+mn-ea"/>
                  <a:cs typeface="+mn-cs"/>
                </a:rPr>
                <a:t>subunit</a:t>
              </a:r>
              <a:r>
                <a:rPr kumimoji="0" lang="fr-FR" sz="1200" b="1" i="0" u="sng" strike="noStrike" kern="1200" cap="none" spc="0" normalizeH="0" baseline="0" noProof="0" dirty="0">
                  <a:ln>
                    <a:noFill/>
                  </a:ln>
                  <a:solidFill>
                    <a:prstClr val="black"/>
                  </a:solidFill>
                  <a:effectLst/>
                  <a:uLnTx/>
                  <a:uFillTx/>
                  <a:latin typeface="Calibri" panose="020F0502020204030204"/>
                  <a:ea typeface="+mn-ea"/>
                  <a:cs typeface="+mn-cs"/>
                </a:rPr>
                <a:t> (</a:t>
              </a:r>
              <a:r>
                <a:rPr kumimoji="0" lang="fr-FR" sz="1200" b="1" i="0" u="sng" strike="noStrike" kern="1200" cap="none" spc="0" normalizeH="0" baseline="0" noProof="0" dirty="0" err="1">
                  <a:ln>
                    <a:noFill/>
                  </a:ln>
                  <a:solidFill>
                    <a:srgbClr val="C00000"/>
                  </a:solidFill>
                  <a:effectLst/>
                  <a:uLnTx/>
                  <a:uFillTx/>
                  <a:latin typeface="Calibri" panose="020F0502020204030204"/>
                  <a:ea typeface="+mn-ea"/>
                  <a:cs typeface="+mn-cs"/>
                </a:rPr>
                <a:t>Por</a:t>
              </a:r>
              <a:r>
                <a:rPr kumimoji="0" lang="el-GR" sz="1200" b="1" i="0" u="sng" strike="noStrike" kern="1200" cap="none" spc="0" normalizeH="0" baseline="0" noProof="0" dirty="0">
                  <a:ln>
                    <a:noFill/>
                  </a:ln>
                  <a:solidFill>
                    <a:srgbClr val="C00000"/>
                  </a:solidFill>
                  <a:effectLst/>
                  <a:uLnTx/>
                  <a:uFillTx/>
                  <a:latin typeface="Calibri" panose="020F0502020204030204"/>
                  <a:ea typeface="+mn-ea"/>
                  <a:cs typeface="+mn-cs"/>
                </a:rPr>
                <a:t>β</a:t>
              </a:r>
              <a:r>
                <a:rPr kumimoji="0" lang="fr-FR" sz="1200" b="1" i="0" u="sng" strike="noStrike" kern="1200" cap="none" spc="0" normalizeH="0" baseline="0" noProof="0" dirty="0">
                  <a:ln>
                    <a:noFill/>
                  </a:ln>
                  <a:solidFill>
                    <a:prstClr val="black"/>
                  </a:solidFill>
                  <a:effectLst/>
                  <a:uLnTx/>
                  <a:uFillTx/>
                  <a:latin typeface="Calibri" panose="020F0502020204030204"/>
                  <a:ea typeface="+mn-ea"/>
                  <a:cs typeface="+mn-cs"/>
                </a:rPr>
                <a:t>)</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200" b="0" i="0" u="none" strike="noStrike" kern="1200" cap="none" spc="0" normalizeH="0" baseline="0" noProof="0" dirty="0">
                  <a:ln>
                    <a:noFill/>
                  </a:ln>
                  <a:solidFill>
                    <a:prstClr val="black"/>
                  </a:solidFill>
                  <a:effectLst/>
                  <a:uLnTx/>
                  <a:uFillTx/>
                  <a:latin typeface="Calibri" panose="020F0502020204030204"/>
                  <a:ea typeface="+mn-ea"/>
                  <a:cs typeface="+mn-cs"/>
                </a:rPr>
                <a:t>Aq_1196, </a:t>
              </a:r>
              <a:r>
                <a:rPr kumimoji="0" lang="fr-FR" sz="1200" b="0" i="1" u="none" strike="noStrike" kern="1200" cap="none" spc="0" normalizeH="0" baseline="0" noProof="0" dirty="0">
                  <a:ln>
                    <a:noFill/>
                  </a:ln>
                  <a:solidFill>
                    <a:prstClr val="black"/>
                  </a:solidFill>
                  <a:effectLst/>
                  <a:uLnTx/>
                  <a:uFillTx/>
                  <a:latin typeface="Calibri" panose="020F0502020204030204"/>
                  <a:ea typeface="+mn-ea"/>
                  <a:cs typeface="+mn-cs"/>
                </a:rPr>
                <a:t>forB1</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200" b="0" i="0" u="none" strike="noStrike" kern="1200" cap="none" spc="0" normalizeH="0" baseline="0" noProof="0" dirty="0">
                  <a:ln>
                    <a:noFill/>
                  </a:ln>
                  <a:solidFill>
                    <a:prstClr val="black"/>
                  </a:solidFill>
                  <a:effectLst/>
                  <a:uLnTx/>
                  <a:uFillTx/>
                  <a:latin typeface="Calibri" panose="020F0502020204030204"/>
                  <a:ea typeface="+mn-ea"/>
                  <a:cs typeface="+mn-cs"/>
                </a:rPr>
                <a:t>O67255</a:t>
              </a:r>
            </a:p>
          </p:txBody>
        </p:sp>
        <p:sp>
          <p:nvSpPr>
            <p:cNvPr id="69" name="ZoneTexte 68">
              <a:extLst>
                <a:ext uri="{FF2B5EF4-FFF2-40B4-BE49-F238E27FC236}">
                  <a16:creationId xmlns:a16="http://schemas.microsoft.com/office/drawing/2014/main" id="{54935836-174F-4C19-9FB7-0961A0CBE932}"/>
                </a:ext>
              </a:extLst>
            </p:cNvPr>
            <p:cNvSpPr txBox="1"/>
            <p:nvPr/>
          </p:nvSpPr>
          <p:spPr>
            <a:xfrm>
              <a:off x="7165492" y="5292161"/>
              <a:ext cx="3482643" cy="830997"/>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200" b="1" i="0" u="sng" strike="noStrike" kern="1200" cap="none" spc="0" normalizeH="0" baseline="0" noProof="0" dirty="0" err="1">
                  <a:ln>
                    <a:noFill/>
                  </a:ln>
                  <a:solidFill>
                    <a:prstClr val="black"/>
                  </a:solidFill>
                  <a:effectLst/>
                  <a:uLnTx/>
                  <a:uFillTx/>
                  <a:latin typeface="Calibri" panose="020F0502020204030204"/>
                  <a:ea typeface="+mn-ea"/>
                  <a:cs typeface="+mn-cs"/>
                </a:rPr>
                <a:t>Ferredoxin</a:t>
              </a:r>
              <a:r>
                <a:rPr kumimoji="0" lang="fr-FR" sz="1200" b="1" i="0" u="sng" strike="noStrike" kern="1200" cap="none" spc="0" normalizeH="0" baseline="0" noProof="0" dirty="0">
                  <a:ln>
                    <a:noFill/>
                  </a:ln>
                  <a:solidFill>
                    <a:prstClr val="black"/>
                  </a:solidFill>
                  <a:effectLst/>
                  <a:uLnTx/>
                  <a:uFillTx/>
                  <a:latin typeface="Calibri" panose="020F0502020204030204"/>
                  <a:ea typeface="+mn-ea"/>
                  <a:cs typeface="+mn-cs"/>
                </a:rPr>
                <a:t> </a:t>
              </a:r>
              <a:r>
                <a:rPr kumimoji="0" lang="fr-FR" sz="1200" b="1" i="0" u="sng" strike="noStrike" kern="1200" cap="none" spc="0" normalizeH="0" baseline="0" noProof="0" dirty="0" err="1">
                  <a:ln>
                    <a:noFill/>
                  </a:ln>
                  <a:solidFill>
                    <a:prstClr val="black"/>
                  </a:solidFill>
                  <a:effectLst/>
                  <a:uLnTx/>
                  <a:uFillTx/>
                  <a:latin typeface="Calibri" panose="020F0502020204030204"/>
                  <a:ea typeface="+mn-ea"/>
                  <a:cs typeface="+mn-cs"/>
                </a:rPr>
                <a:t>oxidoreductase</a:t>
              </a:r>
              <a:r>
                <a:rPr kumimoji="0" lang="fr-FR" sz="1200" b="1" i="0" u="sng" strike="noStrike" kern="1200" cap="none" spc="0" normalizeH="0" baseline="0" noProof="0" dirty="0">
                  <a:ln>
                    <a:noFill/>
                  </a:ln>
                  <a:solidFill>
                    <a:prstClr val="black"/>
                  </a:solidFill>
                  <a:effectLst/>
                  <a:uLnTx/>
                  <a:uFillTx/>
                  <a:latin typeface="Calibri" panose="020F0502020204030204"/>
                  <a:ea typeface="+mn-ea"/>
                  <a:cs typeface="+mn-cs"/>
                </a:rPr>
                <a:t> gamma </a:t>
              </a:r>
              <a:r>
                <a:rPr kumimoji="0" lang="fr-FR" sz="1200" b="1" i="0" u="sng" strike="noStrike" kern="1200" cap="none" spc="0" normalizeH="0" baseline="0" noProof="0" dirty="0" err="1">
                  <a:ln>
                    <a:noFill/>
                  </a:ln>
                  <a:solidFill>
                    <a:prstClr val="black"/>
                  </a:solidFill>
                  <a:effectLst/>
                  <a:uLnTx/>
                  <a:uFillTx/>
                  <a:latin typeface="Calibri" panose="020F0502020204030204"/>
                  <a:ea typeface="+mn-ea"/>
                  <a:cs typeface="+mn-cs"/>
                </a:rPr>
                <a:t>subunit</a:t>
              </a:r>
              <a:r>
                <a:rPr kumimoji="0" lang="fr-FR" sz="1200" b="1" i="0" u="sng" strike="noStrike" kern="1200" cap="none" spc="0" normalizeH="0" baseline="0" noProof="0" dirty="0">
                  <a:ln>
                    <a:noFill/>
                  </a:ln>
                  <a:solidFill>
                    <a:prstClr val="black"/>
                  </a:solidFill>
                  <a:effectLst/>
                  <a:uLnTx/>
                  <a:uFillTx/>
                  <a:latin typeface="Calibri" panose="020F0502020204030204"/>
                  <a:ea typeface="+mn-ea"/>
                  <a:cs typeface="+mn-cs"/>
                </a:rPr>
                <a:t> (</a:t>
              </a:r>
              <a:r>
                <a:rPr kumimoji="0" lang="fr-FR" sz="1200" b="1" i="0" u="sng" strike="noStrike" kern="1200" cap="none" spc="0" normalizeH="0" baseline="0" noProof="0" dirty="0" err="1">
                  <a:ln>
                    <a:noFill/>
                  </a:ln>
                  <a:solidFill>
                    <a:srgbClr val="C00000"/>
                  </a:solidFill>
                  <a:effectLst/>
                  <a:uLnTx/>
                  <a:uFillTx/>
                  <a:latin typeface="Calibri" panose="020F0502020204030204"/>
                  <a:ea typeface="+mn-ea"/>
                  <a:cs typeface="+mn-cs"/>
                </a:rPr>
                <a:t>Por</a:t>
              </a:r>
              <a:r>
                <a:rPr kumimoji="0" lang="el-GR" sz="1200" b="1" i="0" u="sng" strike="noStrike" kern="1200" cap="none" spc="0" normalizeH="0" baseline="0" noProof="0" dirty="0">
                  <a:ln>
                    <a:noFill/>
                  </a:ln>
                  <a:solidFill>
                    <a:srgbClr val="C00000"/>
                  </a:solidFill>
                  <a:effectLst/>
                  <a:uLnTx/>
                  <a:uFillTx/>
                  <a:latin typeface="Calibri" panose="020F0502020204030204"/>
                  <a:ea typeface="+mn-ea"/>
                  <a:cs typeface="+mn-cs"/>
                </a:rPr>
                <a:t>γ</a:t>
              </a:r>
              <a:r>
                <a:rPr kumimoji="0" lang="fr-FR" sz="1200" b="1" i="0" u="sng" strike="noStrike" kern="1200" cap="none" spc="0" normalizeH="0" baseline="0" noProof="0" dirty="0">
                  <a:ln>
                    <a:noFill/>
                  </a:ln>
                  <a:solidFill>
                    <a:prstClr val="black"/>
                  </a:solidFill>
                  <a:effectLst/>
                  <a:uLnTx/>
                  <a:uFillTx/>
                  <a:latin typeface="Calibri" panose="020F0502020204030204"/>
                  <a:ea typeface="+mn-ea"/>
                  <a:cs typeface="+mn-cs"/>
                </a:rPr>
                <a:t>)</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200" b="0" i="0" u="none" strike="noStrike" kern="1200" cap="none" spc="0" normalizeH="0" baseline="0" noProof="0" dirty="0">
                  <a:ln>
                    <a:noFill/>
                  </a:ln>
                  <a:solidFill>
                    <a:prstClr val="black"/>
                  </a:solidFill>
                  <a:effectLst/>
                  <a:uLnTx/>
                  <a:uFillTx/>
                  <a:latin typeface="Calibri" panose="020F0502020204030204"/>
                  <a:ea typeface="+mn-ea"/>
                  <a:cs typeface="+mn-cs"/>
                </a:rPr>
                <a:t>Aq_1200, </a:t>
              </a:r>
              <a:r>
                <a:rPr kumimoji="0" lang="fr-FR" sz="1200" b="0" i="1" u="none" strike="noStrike" kern="1200" cap="none" spc="0" normalizeH="0" baseline="0" noProof="0" dirty="0">
                  <a:ln>
                    <a:noFill/>
                  </a:ln>
                  <a:solidFill>
                    <a:prstClr val="black"/>
                  </a:solidFill>
                  <a:effectLst/>
                  <a:uLnTx/>
                  <a:uFillTx/>
                  <a:latin typeface="Calibri" panose="020F0502020204030204"/>
                  <a:ea typeface="+mn-ea"/>
                  <a:cs typeface="+mn-cs"/>
                </a:rPr>
                <a:t>forG1</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200" b="0" i="0" u="none" strike="noStrike" kern="1200" cap="none" spc="0" normalizeH="0" baseline="0" noProof="0" dirty="0">
                  <a:ln>
                    <a:noFill/>
                  </a:ln>
                  <a:solidFill>
                    <a:prstClr val="black"/>
                  </a:solidFill>
                  <a:effectLst/>
                  <a:uLnTx/>
                  <a:uFillTx/>
                  <a:latin typeface="Calibri" panose="020F0502020204030204"/>
                  <a:ea typeface="+mn-ea"/>
                  <a:cs typeface="+mn-cs"/>
                </a:rPr>
                <a:t>O67256</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200" b="0" i="0" u="none" strike="noStrike" kern="1200" cap="none" spc="0" normalizeH="0" baseline="0" noProof="0" dirty="0">
                  <a:ln>
                    <a:noFill/>
                  </a:ln>
                  <a:solidFill>
                    <a:prstClr val="black"/>
                  </a:solidFill>
                  <a:effectLst/>
                  <a:uLnTx/>
                  <a:uFillTx/>
                  <a:latin typeface="Calibri" panose="020F0502020204030204"/>
                  <a:ea typeface="+mn-ea"/>
                  <a:cs typeface="+mn-cs"/>
                </a:rPr>
                <a:t> </a:t>
              </a:r>
            </a:p>
          </p:txBody>
        </p:sp>
        <p:sp>
          <p:nvSpPr>
            <p:cNvPr id="71" name="Rectangle 70">
              <a:extLst>
                <a:ext uri="{FF2B5EF4-FFF2-40B4-BE49-F238E27FC236}">
                  <a16:creationId xmlns:a16="http://schemas.microsoft.com/office/drawing/2014/main" id="{798A4C79-2DF0-4189-86FB-DEE7CCE74835}"/>
                </a:ext>
              </a:extLst>
            </p:cNvPr>
            <p:cNvSpPr/>
            <p:nvPr/>
          </p:nvSpPr>
          <p:spPr>
            <a:xfrm>
              <a:off x="4787660" y="4672026"/>
              <a:ext cx="1541974" cy="396000"/>
            </a:xfrm>
            <a:prstGeom prst="rect">
              <a:avLst/>
            </a:prstGeom>
            <a:noFill/>
            <a:ln w="285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72" name="ZoneTexte 71"/>
            <p:cNvSpPr txBox="1"/>
            <p:nvPr/>
          </p:nvSpPr>
          <p:spPr>
            <a:xfrm>
              <a:off x="1057244" y="3244408"/>
              <a:ext cx="2675348" cy="338554"/>
            </a:xfrm>
            <a:prstGeom prst="rect">
              <a:avLst/>
            </a:prstGeom>
            <a:solidFill>
              <a:srgbClr val="C00000"/>
            </a:solid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600" b="0" i="1" u="none" strike="noStrike" kern="1200" cap="none" spc="0" normalizeH="0" baseline="0" noProof="0" dirty="0">
                  <a:ln>
                    <a:noFill/>
                  </a:ln>
                  <a:solidFill>
                    <a:prstClr val="white"/>
                  </a:solidFill>
                  <a:effectLst/>
                  <a:uLnTx/>
                  <a:uFillTx/>
                  <a:latin typeface="Calibri" panose="020F0502020204030204"/>
                  <a:ea typeface="+mn-ea"/>
                  <a:cs typeface="+mn-cs"/>
                </a:rPr>
                <a:t>A. </a:t>
              </a:r>
              <a:r>
                <a:rPr kumimoji="0" lang="fr-FR" sz="1600" b="0" i="1" u="none" strike="noStrike" kern="1200" cap="none" spc="0" normalizeH="0" baseline="0" noProof="0" dirty="0" err="1">
                  <a:ln>
                    <a:noFill/>
                  </a:ln>
                  <a:solidFill>
                    <a:prstClr val="white"/>
                  </a:solidFill>
                  <a:effectLst/>
                  <a:uLnTx/>
                  <a:uFillTx/>
                  <a:latin typeface="Calibri" panose="020F0502020204030204"/>
                  <a:ea typeface="+mn-ea"/>
                  <a:cs typeface="+mn-cs"/>
                </a:rPr>
                <a:t>aeolicus</a:t>
              </a:r>
              <a:r>
                <a:rPr kumimoji="0" lang="fr-FR" sz="1600" b="0" i="1" u="none" strike="noStrike" kern="1200" cap="none" spc="0" normalizeH="0" baseline="0" noProof="0" dirty="0">
                  <a:ln>
                    <a:noFill/>
                  </a:ln>
                  <a:solidFill>
                    <a:prstClr val="white"/>
                  </a:solidFill>
                  <a:effectLst/>
                  <a:uLnTx/>
                  <a:uFillTx/>
                  <a:latin typeface="Calibri" panose="020F0502020204030204"/>
                  <a:ea typeface="+mn-ea"/>
                  <a:cs typeface="+mn-cs"/>
                </a:rPr>
                <a:t> </a:t>
              </a:r>
              <a:r>
                <a:rPr kumimoji="0" lang="fr-FR" sz="1600" b="0" i="0" u="none" strike="noStrike" kern="1200" cap="none" spc="0" normalizeH="0" baseline="0" noProof="0" dirty="0">
                  <a:ln>
                    <a:noFill/>
                  </a:ln>
                  <a:solidFill>
                    <a:prstClr val="white"/>
                  </a:solidFill>
                  <a:effectLst/>
                  <a:uLnTx/>
                  <a:uFillTx/>
                  <a:latin typeface="Calibri" panose="020F0502020204030204"/>
                  <a:ea typeface="+mn-ea"/>
                  <a:cs typeface="+mn-cs"/>
                </a:rPr>
                <a:t>PFOR </a:t>
              </a:r>
              <a:r>
                <a:rPr kumimoji="0" lang="fr-FR" sz="1600" b="0" i="0" u="none" strike="noStrike" kern="1200" cap="none" spc="0" normalizeH="0" baseline="0" noProof="0" dirty="0" err="1">
                  <a:ln>
                    <a:noFill/>
                  </a:ln>
                  <a:solidFill>
                    <a:prstClr val="white"/>
                  </a:solidFill>
                  <a:effectLst/>
                  <a:uLnTx/>
                  <a:uFillTx/>
                  <a:latin typeface="Calibri" panose="020F0502020204030204"/>
                  <a:ea typeface="+mn-ea"/>
                  <a:cs typeface="+mn-cs"/>
                </a:rPr>
                <a:t>gene</a:t>
              </a:r>
              <a:r>
                <a:rPr kumimoji="0" lang="fr-FR" sz="1600" b="0" i="0" u="none" strike="noStrike" kern="1200" cap="none" spc="0" normalizeH="0" baseline="0" noProof="0" dirty="0">
                  <a:ln>
                    <a:noFill/>
                  </a:ln>
                  <a:solidFill>
                    <a:prstClr val="white"/>
                  </a:solidFill>
                  <a:effectLst/>
                  <a:uLnTx/>
                  <a:uFillTx/>
                  <a:latin typeface="Calibri" panose="020F0502020204030204"/>
                  <a:ea typeface="+mn-ea"/>
                  <a:cs typeface="+mn-cs"/>
                </a:rPr>
                <a:t> cluster </a:t>
              </a:r>
            </a:p>
          </p:txBody>
        </p:sp>
        <p:sp>
          <p:nvSpPr>
            <p:cNvPr id="73" name="Rectangle 72"/>
            <p:cNvSpPr/>
            <p:nvPr/>
          </p:nvSpPr>
          <p:spPr>
            <a:xfrm>
              <a:off x="931659" y="3169458"/>
              <a:ext cx="10394834" cy="3079593"/>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cxnSp>
          <p:nvCxnSpPr>
            <p:cNvPr id="61" name="Connecteur droit avec flèche 60">
              <a:extLst>
                <a:ext uri="{FF2B5EF4-FFF2-40B4-BE49-F238E27FC236}">
                  <a16:creationId xmlns:a16="http://schemas.microsoft.com/office/drawing/2014/main" id="{ED673F6A-455F-4AF0-8A11-FE6391FDB831}"/>
                </a:ext>
              </a:extLst>
            </p:cNvPr>
            <p:cNvCxnSpPr/>
            <p:nvPr/>
          </p:nvCxnSpPr>
          <p:spPr>
            <a:xfrm>
              <a:off x="3692383" y="3952870"/>
              <a:ext cx="1138594" cy="804569"/>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68" name="Connecteur droit avec flèche 67">
              <a:extLst>
                <a:ext uri="{FF2B5EF4-FFF2-40B4-BE49-F238E27FC236}">
                  <a16:creationId xmlns:a16="http://schemas.microsoft.com/office/drawing/2014/main" id="{428A5938-AA71-49E7-A45C-0D2BAC976343}"/>
                </a:ext>
              </a:extLst>
            </p:cNvPr>
            <p:cNvCxnSpPr/>
            <p:nvPr/>
          </p:nvCxnSpPr>
          <p:spPr>
            <a:xfrm flipH="1">
              <a:off x="5894860" y="4128383"/>
              <a:ext cx="1166137" cy="609562"/>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70" name="Connecteur droit avec flèche 69">
              <a:extLst>
                <a:ext uri="{FF2B5EF4-FFF2-40B4-BE49-F238E27FC236}">
                  <a16:creationId xmlns:a16="http://schemas.microsoft.com/office/drawing/2014/main" id="{1C1ED2D3-A72C-4AD7-84C4-AAE503B46BDD}"/>
                </a:ext>
              </a:extLst>
            </p:cNvPr>
            <p:cNvCxnSpPr/>
            <p:nvPr/>
          </p:nvCxnSpPr>
          <p:spPr>
            <a:xfrm flipH="1" flipV="1">
              <a:off x="6176144" y="4977806"/>
              <a:ext cx="1032148" cy="474728"/>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63" name="Connecteur droit avec flèche 62">
              <a:extLst>
                <a:ext uri="{FF2B5EF4-FFF2-40B4-BE49-F238E27FC236}">
                  <a16:creationId xmlns:a16="http://schemas.microsoft.com/office/drawing/2014/main" id="{3F27DF53-DFC3-4A6B-BFEF-71554A04AB7E}"/>
                </a:ext>
              </a:extLst>
            </p:cNvPr>
            <p:cNvCxnSpPr>
              <a:cxnSpLocks/>
            </p:cNvCxnSpPr>
            <p:nvPr/>
          </p:nvCxnSpPr>
          <p:spPr>
            <a:xfrm flipV="1">
              <a:off x="3909002" y="4985262"/>
              <a:ext cx="1020907" cy="667592"/>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65" name="Connecteur droit avec flèche 64">
              <a:extLst>
                <a:ext uri="{FF2B5EF4-FFF2-40B4-BE49-F238E27FC236}">
                  <a16:creationId xmlns:a16="http://schemas.microsoft.com/office/drawing/2014/main" id="{1CA4971E-5B28-46A5-9EA0-DBF502DFC40B}"/>
                </a:ext>
              </a:extLst>
            </p:cNvPr>
            <p:cNvCxnSpPr/>
            <p:nvPr/>
          </p:nvCxnSpPr>
          <p:spPr>
            <a:xfrm flipV="1">
              <a:off x="5157565" y="4963322"/>
              <a:ext cx="4278" cy="363031"/>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66" name="Connecteur droit avec flèche 65">
              <a:extLst>
                <a:ext uri="{FF2B5EF4-FFF2-40B4-BE49-F238E27FC236}">
                  <a16:creationId xmlns:a16="http://schemas.microsoft.com/office/drawing/2014/main" id="{CA7276EB-AFCB-4501-928A-A241BADCCA0F}"/>
                </a:ext>
              </a:extLst>
            </p:cNvPr>
            <p:cNvCxnSpPr/>
            <p:nvPr/>
          </p:nvCxnSpPr>
          <p:spPr>
            <a:xfrm flipH="1">
              <a:off x="5519897" y="4128383"/>
              <a:ext cx="6688" cy="637848"/>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sp>
        <p:nvSpPr>
          <p:cNvPr id="98" name="ZoneTexte 97"/>
          <p:cNvSpPr txBox="1"/>
          <p:nvPr/>
        </p:nvSpPr>
        <p:spPr>
          <a:xfrm>
            <a:off x="88276" y="6227613"/>
            <a:ext cx="11957186" cy="707886"/>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400" b="0" i="0" u="sng" strike="noStrike" kern="1200" cap="none" spc="0" normalizeH="0" baseline="0" noProof="0" dirty="0">
                <a:ln>
                  <a:noFill/>
                </a:ln>
                <a:solidFill>
                  <a:prstClr val="black"/>
                </a:solidFill>
                <a:effectLst/>
                <a:uLnTx/>
                <a:uFillTx/>
                <a:latin typeface="Calibri" panose="020F0502020204030204"/>
                <a:ea typeface="+mn-ea"/>
                <a:cs typeface="+mn-cs"/>
              </a:rPr>
              <a:t>Figure S5: </a:t>
            </a:r>
            <a:r>
              <a:rPr kumimoji="0" lang="fr-FR" sz="1400" b="1" i="0" u="sng" strike="noStrike" kern="1200" cap="none" spc="0" normalizeH="0" baseline="0" noProof="0" dirty="0">
                <a:ln>
                  <a:noFill/>
                </a:ln>
                <a:solidFill>
                  <a:prstClr val="black"/>
                </a:solidFill>
                <a:effectLst/>
                <a:uLnTx/>
                <a:uFillTx/>
                <a:latin typeface="Calibri" panose="020F0502020204030204"/>
                <a:ea typeface="+mn-ea"/>
                <a:cs typeface="+mn-cs"/>
              </a:rPr>
              <a:t>PFOR and OGOR </a:t>
            </a:r>
            <a:r>
              <a:rPr kumimoji="0" lang="fr-FR" sz="1400" b="1" i="0" u="sng" strike="noStrike" kern="1200" cap="none" spc="0" normalizeH="0" baseline="0" noProof="0" dirty="0" err="1">
                <a:ln>
                  <a:noFill/>
                </a:ln>
                <a:solidFill>
                  <a:prstClr val="black"/>
                </a:solidFill>
                <a:effectLst/>
                <a:uLnTx/>
                <a:uFillTx/>
                <a:latin typeface="Calibri" panose="020F0502020204030204"/>
                <a:ea typeface="+mn-ea"/>
                <a:cs typeface="+mn-cs"/>
              </a:rPr>
              <a:t>gene</a:t>
            </a:r>
            <a:r>
              <a:rPr kumimoji="0" lang="fr-FR" sz="1400" b="1" i="0" u="sng" strike="noStrike" kern="1200" cap="none" spc="0" normalizeH="0" baseline="0" noProof="0" dirty="0">
                <a:ln>
                  <a:noFill/>
                </a:ln>
                <a:solidFill>
                  <a:prstClr val="black"/>
                </a:solidFill>
                <a:effectLst/>
                <a:uLnTx/>
                <a:uFillTx/>
                <a:latin typeface="Calibri" panose="020F0502020204030204"/>
                <a:ea typeface="+mn-ea"/>
                <a:cs typeface="+mn-cs"/>
              </a:rPr>
              <a:t> clusters of </a:t>
            </a:r>
            <a:r>
              <a:rPr kumimoji="0" lang="fr-FR" sz="1400" b="1" i="1" u="sng" strike="noStrike" kern="1200" cap="none" spc="0" normalizeH="0" baseline="0" noProof="0" dirty="0">
                <a:ln>
                  <a:noFill/>
                </a:ln>
                <a:solidFill>
                  <a:prstClr val="black"/>
                </a:solidFill>
                <a:effectLst/>
                <a:uLnTx/>
                <a:uFillTx/>
                <a:latin typeface="Calibri" panose="020F0502020204030204"/>
                <a:ea typeface="+mn-ea"/>
                <a:cs typeface="+mn-cs"/>
              </a:rPr>
              <a:t>A. </a:t>
            </a:r>
            <a:r>
              <a:rPr kumimoji="0" lang="fr-FR" sz="1400" b="1" i="1" u="sng" strike="noStrike" kern="1200" cap="none" spc="0" normalizeH="0" baseline="0" noProof="0" dirty="0" err="1">
                <a:ln>
                  <a:noFill/>
                </a:ln>
                <a:solidFill>
                  <a:prstClr val="black"/>
                </a:solidFill>
                <a:effectLst/>
                <a:uLnTx/>
                <a:uFillTx/>
                <a:latin typeface="Calibri" panose="020F0502020204030204"/>
                <a:ea typeface="+mn-ea"/>
                <a:cs typeface="+mn-cs"/>
              </a:rPr>
              <a:t>aeolicus</a:t>
            </a:r>
            <a:r>
              <a:rPr kumimoji="0" lang="fr-FR" sz="1400" b="1" i="0" u="none" strike="noStrike" kern="1200" cap="none" spc="0" normalizeH="0" baseline="0" noProof="0" dirty="0">
                <a:ln>
                  <a:noFill/>
                </a:ln>
                <a:solidFill>
                  <a:prstClr val="black"/>
                </a:solidFill>
                <a:effectLst/>
                <a:uLnTx/>
                <a:uFillTx/>
                <a:latin typeface="Calibri" panose="020F0502020204030204"/>
                <a:ea typeface="+mn-ea"/>
                <a:cs typeface="+mn-cs"/>
              </a:rPr>
              <a:t>.</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300" b="0" i="0" u="none" strike="noStrike" kern="1200" cap="none" spc="0" normalizeH="0" baseline="0" noProof="0" dirty="0">
                <a:ln>
                  <a:noFill/>
                </a:ln>
                <a:solidFill>
                  <a:prstClr val="black"/>
                </a:solidFill>
                <a:effectLst/>
                <a:uLnTx/>
                <a:uFillTx/>
                <a:latin typeface="Calibri" panose="020F0502020204030204"/>
                <a:ea typeface="+mn-ea"/>
                <a:cs typeface="+mn-cs"/>
              </a:rPr>
              <a:t>Locus tag and accession </a:t>
            </a:r>
            <a:r>
              <a:rPr kumimoji="0" lang="en-US" sz="1300" b="0" i="0" u="none" strike="noStrike" kern="1200" cap="none" spc="0" normalizeH="0" baseline="0" noProof="0" dirty="0">
                <a:ln>
                  <a:noFill/>
                </a:ln>
                <a:solidFill>
                  <a:prstClr val="black"/>
                </a:solidFill>
                <a:effectLst/>
                <a:uLnTx/>
                <a:uFillTx/>
                <a:latin typeface="Calibri" panose="020F0502020204030204"/>
                <a:ea typeface="+mn-ea"/>
                <a:cs typeface="+mn-cs"/>
              </a:rPr>
              <a:t>number</a:t>
            </a:r>
            <a:r>
              <a:rPr kumimoji="0" lang="fr-FR" sz="1300" b="0" i="0" u="none" strike="noStrike" kern="1200" cap="none" spc="0" normalizeH="0" baseline="0" noProof="0" dirty="0">
                <a:ln>
                  <a:noFill/>
                </a:ln>
                <a:solidFill>
                  <a:prstClr val="black"/>
                </a:solidFill>
                <a:effectLst/>
                <a:uLnTx/>
                <a:uFillTx/>
                <a:latin typeface="Calibri" panose="020F0502020204030204"/>
                <a:ea typeface="+mn-ea"/>
                <a:cs typeface="+mn-cs"/>
              </a:rPr>
              <a:t> (</a:t>
            </a:r>
            <a:r>
              <a:rPr kumimoji="0" lang="fr-FR" sz="1300" b="0" i="0" u="none" strike="noStrike" kern="1200" cap="none" spc="0" normalizeH="0" baseline="0" noProof="0" dirty="0" err="1">
                <a:ln>
                  <a:noFill/>
                </a:ln>
                <a:solidFill>
                  <a:prstClr val="black"/>
                </a:solidFill>
                <a:effectLst/>
                <a:uLnTx/>
                <a:uFillTx/>
                <a:latin typeface="Calibri" panose="020F0502020204030204"/>
                <a:ea typeface="+mn-ea"/>
                <a:cs typeface="+mn-cs"/>
              </a:rPr>
              <a:t>Uniprot</a:t>
            </a:r>
            <a:r>
              <a:rPr kumimoji="0" lang="fr-FR" sz="1300" b="0" i="0" u="none" strike="noStrike" kern="1200" cap="none" spc="0" normalizeH="0" baseline="0" noProof="0" dirty="0">
                <a:ln>
                  <a:noFill/>
                </a:ln>
                <a:solidFill>
                  <a:prstClr val="black"/>
                </a:solidFill>
                <a:effectLst/>
                <a:uLnTx/>
                <a:uFillTx/>
                <a:latin typeface="Calibri" panose="020F0502020204030204"/>
                <a:ea typeface="+mn-ea"/>
                <a:cs typeface="+mn-cs"/>
              </a:rPr>
              <a:t>) are </a:t>
            </a:r>
            <a:r>
              <a:rPr kumimoji="0" lang="fr-FR" sz="1300" b="0" i="0" u="none" strike="noStrike" kern="1200" cap="none" spc="0" normalizeH="0" baseline="0" noProof="0" dirty="0" err="1">
                <a:ln>
                  <a:noFill/>
                </a:ln>
                <a:solidFill>
                  <a:prstClr val="black"/>
                </a:solidFill>
                <a:effectLst/>
                <a:uLnTx/>
                <a:uFillTx/>
                <a:latin typeface="Calibri" panose="020F0502020204030204"/>
                <a:ea typeface="+mn-ea"/>
                <a:cs typeface="+mn-cs"/>
              </a:rPr>
              <a:t>given</a:t>
            </a:r>
            <a:r>
              <a:rPr kumimoji="0" lang="fr-FR" sz="1300" b="0" i="0" u="none" strike="noStrike" kern="1200" cap="none" spc="0" normalizeH="0" baseline="0" noProof="0" dirty="0">
                <a:ln>
                  <a:noFill/>
                </a:ln>
                <a:solidFill>
                  <a:prstClr val="black"/>
                </a:solidFill>
                <a:effectLst/>
                <a:uLnTx/>
                <a:uFillTx/>
                <a:latin typeface="Calibri" panose="020F0502020204030204"/>
                <a:ea typeface="+mn-ea"/>
                <a:cs typeface="+mn-cs"/>
              </a:rPr>
              <a:t> for </a:t>
            </a:r>
            <a:r>
              <a:rPr kumimoji="0" lang="fr-FR" sz="1300" b="0" i="0" u="none" strike="noStrike" kern="1200" cap="none" spc="0" normalizeH="0" baseline="0" noProof="0" dirty="0" err="1">
                <a:ln>
                  <a:noFill/>
                </a:ln>
                <a:solidFill>
                  <a:prstClr val="black"/>
                </a:solidFill>
                <a:effectLst/>
                <a:uLnTx/>
                <a:uFillTx/>
                <a:latin typeface="Calibri" panose="020F0502020204030204"/>
                <a:ea typeface="+mn-ea"/>
                <a:cs typeface="+mn-cs"/>
              </a:rPr>
              <a:t>each</a:t>
            </a:r>
            <a:r>
              <a:rPr kumimoji="0" lang="fr-FR" sz="1300" b="0" i="0" u="none" strike="noStrike" kern="1200" cap="none" spc="0" normalizeH="0" baseline="0" noProof="0" dirty="0">
                <a:ln>
                  <a:noFill/>
                </a:ln>
                <a:solidFill>
                  <a:prstClr val="black"/>
                </a:solidFill>
                <a:effectLst/>
                <a:uLnTx/>
                <a:uFillTx/>
                <a:latin typeface="Calibri" panose="020F0502020204030204"/>
                <a:ea typeface="+mn-ea"/>
                <a:cs typeface="+mn-cs"/>
              </a:rPr>
              <a:t> </a:t>
            </a:r>
            <a:r>
              <a:rPr kumimoji="0" lang="fr-FR" sz="1300" b="0" i="0" u="none" strike="noStrike" kern="1200" cap="none" spc="0" normalizeH="0" baseline="0" noProof="0" dirty="0" err="1">
                <a:ln>
                  <a:noFill/>
                </a:ln>
                <a:solidFill>
                  <a:prstClr val="black"/>
                </a:solidFill>
                <a:effectLst/>
                <a:uLnTx/>
                <a:uFillTx/>
                <a:latin typeface="Calibri" panose="020F0502020204030204"/>
                <a:ea typeface="+mn-ea"/>
                <a:cs typeface="+mn-cs"/>
              </a:rPr>
              <a:t>protein</a:t>
            </a:r>
            <a:r>
              <a:rPr kumimoji="0" lang="fr-FR" sz="1300" b="0" i="0" u="none" strike="noStrike" kern="1200" cap="none" spc="0" normalizeH="0" baseline="0" noProof="0" dirty="0">
                <a:ln>
                  <a:noFill/>
                </a:ln>
                <a:solidFill>
                  <a:prstClr val="black"/>
                </a:solidFill>
                <a:effectLst/>
                <a:uLnTx/>
                <a:uFillTx/>
                <a:latin typeface="Calibri" panose="020F0502020204030204"/>
                <a:ea typeface="+mn-ea"/>
                <a:cs typeface="+mn-cs"/>
              </a:rPr>
              <a:t>. </a:t>
            </a:r>
            <a:r>
              <a:rPr kumimoji="0" lang="fr-FR" sz="1300" b="0" i="0" u="none" strike="noStrike" kern="1200" cap="none" spc="0" normalizeH="0" baseline="0" noProof="0" dirty="0" err="1">
                <a:ln>
                  <a:noFill/>
                </a:ln>
                <a:solidFill>
                  <a:prstClr val="black"/>
                </a:solidFill>
                <a:effectLst/>
                <a:uLnTx/>
                <a:uFillTx/>
                <a:latin typeface="Calibri" panose="020F0502020204030204"/>
                <a:ea typeface="+mn-ea"/>
                <a:cs typeface="+mn-cs"/>
              </a:rPr>
              <a:t>Forɛ</a:t>
            </a:r>
            <a:r>
              <a:rPr kumimoji="0" lang="fr-FR" sz="1300" b="0" i="0" u="none" strike="noStrike" kern="1200" cap="none" spc="0" normalizeH="0" baseline="0" noProof="0" dirty="0">
                <a:ln>
                  <a:noFill/>
                </a:ln>
                <a:solidFill>
                  <a:prstClr val="black"/>
                </a:solidFill>
                <a:effectLst/>
                <a:uLnTx/>
                <a:uFillTx/>
                <a:latin typeface="Calibri" panose="020F0502020204030204"/>
                <a:ea typeface="+mn-ea"/>
                <a:cs typeface="+mn-cs"/>
              </a:rPr>
              <a:t> and </a:t>
            </a:r>
            <a:r>
              <a:rPr kumimoji="0" lang="fr-FR" sz="1300" b="0" i="0" u="none" strike="noStrike" kern="1200" cap="none" spc="0" normalizeH="0" baseline="0" noProof="0" dirty="0" err="1">
                <a:ln>
                  <a:noFill/>
                </a:ln>
                <a:solidFill>
                  <a:prstClr val="black"/>
                </a:solidFill>
                <a:effectLst/>
                <a:uLnTx/>
                <a:uFillTx/>
                <a:latin typeface="Calibri" panose="020F0502020204030204"/>
                <a:ea typeface="+mn-ea"/>
                <a:cs typeface="+mn-cs"/>
              </a:rPr>
              <a:t>Porɛ</a:t>
            </a:r>
            <a:r>
              <a:rPr kumimoji="0" lang="fr-FR" sz="1300" b="0" i="0" u="none" strike="noStrike" kern="1200" cap="none" spc="0" normalizeH="0" baseline="0" noProof="0" dirty="0">
                <a:ln>
                  <a:noFill/>
                </a:ln>
                <a:solidFill>
                  <a:prstClr val="black"/>
                </a:solidFill>
                <a:effectLst/>
                <a:uLnTx/>
                <a:uFillTx/>
                <a:latin typeface="Calibri" panose="020F0502020204030204"/>
                <a:ea typeface="+mn-ea"/>
                <a:cs typeface="+mn-cs"/>
              </a:rPr>
              <a:t> are </a:t>
            </a:r>
            <a:r>
              <a:rPr kumimoji="0" lang="fr-FR" sz="1300" b="0" i="0" u="none" strike="noStrike" kern="1200" cap="none" spc="0" normalizeH="0" baseline="0" noProof="0" dirty="0" err="1">
                <a:ln>
                  <a:noFill/>
                </a:ln>
                <a:solidFill>
                  <a:prstClr val="black"/>
                </a:solidFill>
                <a:effectLst/>
                <a:uLnTx/>
                <a:uFillTx/>
                <a:latin typeface="Calibri" panose="020F0502020204030204"/>
                <a:ea typeface="+mn-ea"/>
                <a:cs typeface="+mn-cs"/>
              </a:rPr>
              <a:t>annotated</a:t>
            </a:r>
            <a:r>
              <a:rPr kumimoji="0" lang="fr-FR" sz="1300" b="0" i="0" u="none" strike="noStrike" kern="1200" cap="none" spc="0" normalizeH="0" baseline="0" noProof="0" dirty="0">
                <a:ln>
                  <a:noFill/>
                </a:ln>
                <a:solidFill>
                  <a:prstClr val="black"/>
                </a:solidFill>
                <a:effectLst/>
                <a:uLnTx/>
                <a:uFillTx/>
                <a:latin typeface="Calibri" panose="020F0502020204030204"/>
                <a:ea typeface="+mn-ea"/>
                <a:cs typeface="+mn-cs"/>
              </a:rPr>
              <a:t> as « delta </a:t>
            </a:r>
            <a:r>
              <a:rPr kumimoji="0" lang="fr-FR" sz="1300" b="0" i="0" u="none" strike="noStrike" kern="1200" cap="none" spc="0" normalizeH="0" baseline="0" noProof="0" dirty="0" err="1">
                <a:ln>
                  <a:noFill/>
                </a:ln>
                <a:solidFill>
                  <a:prstClr val="black"/>
                </a:solidFill>
                <a:effectLst/>
                <a:uLnTx/>
                <a:uFillTx/>
                <a:latin typeface="Calibri" panose="020F0502020204030204"/>
                <a:ea typeface="+mn-ea"/>
                <a:cs typeface="+mn-cs"/>
              </a:rPr>
              <a:t>subunit</a:t>
            </a:r>
            <a:r>
              <a:rPr kumimoji="0" lang="fr-FR" sz="1300" b="0" i="0" u="none" strike="noStrike" kern="1200" cap="none" spc="0" normalizeH="0" baseline="0" noProof="0" dirty="0">
                <a:ln>
                  <a:noFill/>
                </a:ln>
                <a:solidFill>
                  <a:prstClr val="black"/>
                </a:solidFill>
                <a:effectLst/>
                <a:uLnTx/>
                <a:uFillTx/>
                <a:latin typeface="Calibri" panose="020F0502020204030204"/>
                <a:ea typeface="+mn-ea"/>
                <a:cs typeface="+mn-cs"/>
              </a:rPr>
              <a:t> », but </a:t>
            </a:r>
            <a:r>
              <a:rPr kumimoji="0" lang="fr-FR" sz="1300" b="0" i="0" u="none" strike="noStrike" kern="1200" cap="none" spc="0" normalizeH="0" baseline="0" noProof="0" dirty="0" err="1">
                <a:ln>
                  <a:noFill/>
                </a:ln>
                <a:solidFill>
                  <a:prstClr val="black"/>
                </a:solidFill>
                <a:effectLst/>
                <a:uLnTx/>
                <a:uFillTx/>
                <a:latin typeface="Calibri" panose="020F0502020204030204"/>
                <a:ea typeface="+mn-ea"/>
                <a:cs typeface="+mn-cs"/>
              </a:rPr>
              <a:t>they</a:t>
            </a:r>
            <a:r>
              <a:rPr kumimoji="0" lang="fr-FR" sz="1300" b="0" i="0" u="none" strike="noStrike" kern="1200" cap="none" spc="0" normalizeH="0" baseline="0" noProof="0" dirty="0">
                <a:ln>
                  <a:noFill/>
                </a:ln>
                <a:solidFill>
                  <a:prstClr val="black"/>
                </a:solidFill>
                <a:effectLst/>
                <a:uLnTx/>
                <a:uFillTx/>
                <a:latin typeface="Calibri" panose="020F0502020204030204"/>
                <a:ea typeface="+mn-ea"/>
                <a:cs typeface="+mn-cs"/>
              </a:rPr>
              <a:t> correspond to</a:t>
            </a:r>
            <a:r>
              <a:rPr kumimoji="0" lang="en-US" sz="1300" b="0" i="0" u="none" strike="noStrike" kern="1200" cap="none" spc="0" normalizeH="0" baseline="0" noProof="0" dirty="0">
                <a:ln>
                  <a:noFill/>
                </a:ln>
                <a:solidFill>
                  <a:prstClr val="black"/>
                </a:solidFill>
                <a:effectLst/>
                <a:uLnTx/>
                <a:uFillTx/>
                <a:latin typeface="Calibri" panose="020F0502020204030204"/>
                <a:ea typeface="+mn-ea"/>
                <a:cs typeface="+mn-cs"/>
              </a:rPr>
              <a:t> the epsilon subunit of the five-subunit 2-oxoacid oxidoreductases.</a:t>
            </a:r>
            <a:endParaRPr kumimoji="0" lang="fr-FR" sz="13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40" name="Rectangle 39">
            <a:extLst>
              <a:ext uri="{FF2B5EF4-FFF2-40B4-BE49-F238E27FC236}">
                <a16:creationId xmlns:a16="http://schemas.microsoft.com/office/drawing/2014/main" id="{D24E95D2-0304-4EF0-A071-6452C1053E6A}"/>
              </a:ext>
            </a:extLst>
          </p:cNvPr>
          <p:cNvSpPr/>
          <p:nvPr/>
        </p:nvSpPr>
        <p:spPr>
          <a:xfrm>
            <a:off x="4051551" y="1238844"/>
            <a:ext cx="1188000" cy="396000"/>
          </a:xfrm>
          <a:prstGeom prst="rect">
            <a:avLst/>
          </a:prstGeom>
          <a:noFill/>
          <a:ln w="28575">
            <a:solidFill>
              <a:srgbClr val="00B05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13857387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4" name="Groupe 43"/>
          <p:cNvGrpSpPr/>
          <p:nvPr/>
        </p:nvGrpSpPr>
        <p:grpSpPr>
          <a:xfrm>
            <a:off x="3251799" y="83865"/>
            <a:ext cx="5766902" cy="2665440"/>
            <a:chOff x="1469394" y="475528"/>
            <a:chExt cx="5766902" cy="2665440"/>
          </a:xfrm>
        </p:grpSpPr>
        <p:grpSp>
          <p:nvGrpSpPr>
            <p:cNvPr id="6" name="Groupe 5"/>
            <p:cNvGrpSpPr>
              <a:grpSpLocks noChangeAspect="1"/>
            </p:cNvGrpSpPr>
            <p:nvPr/>
          </p:nvGrpSpPr>
          <p:grpSpPr>
            <a:xfrm>
              <a:off x="1469394" y="475528"/>
              <a:ext cx="5612955" cy="2607834"/>
              <a:chOff x="-140111" y="-219928"/>
              <a:chExt cx="9248615" cy="4297000"/>
            </a:xfrm>
          </p:grpSpPr>
          <p:pic>
            <p:nvPicPr>
              <p:cNvPr id="6146" name="Picture 2"/>
              <p:cNvPicPr>
                <a:picLocks noChangeAspect="1" noChangeArrowheads="1"/>
              </p:cNvPicPr>
              <p:nvPr/>
            </p:nvPicPr>
            <p:blipFill>
              <a:blip r:embed="rId2" cstate="print"/>
              <a:srcRect l="13018" t="14485" r="44191" b="8735"/>
              <a:stretch>
                <a:fillRect/>
              </a:stretch>
            </p:blipFill>
            <p:spPr bwMode="auto">
              <a:xfrm>
                <a:off x="107504" y="116632"/>
                <a:ext cx="2859364" cy="3960440"/>
              </a:xfrm>
              <a:prstGeom prst="rect">
                <a:avLst/>
              </a:prstGeom>
              <a:noFill/>
              <a:ln w="9525">
                <a:noFill/>
                <a:miter lim="800000"/>
                <a:headEnd/>
                <a:tailEnd/>
              </a:ln>
            </p:spPr>
          </p:pic>
          <p:pic>
            <p:nvPicPr>
              <p:cNvPr id="6149" name="Picture 5"/>
              <p:cNvPicPr>
                <a:picLocks noChangeAspect="1" noChangeArrowheads="1"/>
              </p:cNvPicPr>
              <p:nvPr/>
            </p:nvPicPr>
            <p:blipFill>
              <a:blip r:embed="rId3" cstate="print"/>
              <a:srcRect l="12891" t="14765" r="40733" b="8454"/>
              <a:stretch>
                <a:fillRect/>
              </a:stretch>
            </p:blipFill>
            <p:spPr bwMode="auto">
              <a:xfrm>
                <a:off x="6012160" y="116632"/>
                <a:ext cx="3096344" cy="3960440"/>
              </a:xfrm>
              <a:prstGeom prst="rect">
                <a:avLst/>
              </a:prstGeom>
              <a:noFill/>
              <a:ln w="9525">
                <a:noFill/>
                <a:miter lim="800000"/>
                <a:headEnd/>
                <a:tailEnd/>
              </a:ln>
            </p:spPr>
          </p:pic>
          <p:pic>
            <p:nvPicPr>
              <p:cNvPr id="6151" name="Picture 7"/>
              <p:cNvPicPr>
                <a:picLocks noChangeAspect="1" noChangeArrowheads="1"/>
              </p:cNvPicPr>
              <p:nvPr/>
            </p:nvPicPr>
            <p:blipFill>
              <a:blip r:embed="rId4" cstate="print"/>
              <a:srcRect l="13770" t="14361" r="37800" b="8859"/>
              <a:stretch>
                <a:fillRect/>
              </a:stretch>
            </p:blipFill>
            <p:spPr bwMode="auto">
              <a:xfrm>
                <a:off x="3008750" y="116632"/>
                <a:ext cx="2952327" cy="3960440"/>
              </a:xfrm>
              <a:prstGeom prst="rect">
                <a:avLst/>
              </a:prstGeom>
              <a:noFill/>
              <a:ln w="9525">
                <a:noFill/>
                <a:miter lim="800000"/>
                <a:headEnd/>
                <a:tailEnd/>
              </a:ln>
            </p:spPr>
          </p:pic>
          <p:cxnSp>
            <p:nvCxnSpPr>
              <p:cNvPr id="3" name="Connecteur droit avec flèche 2"/>
              <p:cNvCxnSpPr/>
              <p:nvPr/>
            </p:nvCxnSpPr>
            <p:spPr>
              <a:xfrm>
                <a:off x="683568" y="116632"/>
                <a:ext cx="0" cy="216024"/>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4" name="ZoneTexte 3"/>
              <p:cNvSpPr txBox="1"/>
              <p:nvPr/>
            </p:nvSpPr>
            <p:spPr>
              <a:xfrm>
                <a:off x="-140111" y="-219928"/>
                <a:ext cx="1659272" cy="43106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100" b="0" i="0" u="none" strike="noStrike" kern="1200" cap="none" spc="0" normalizeH="0" baseline="0" noProof="0" dirty="0">
                    <a:ln>
                      <a:noFill/>
                    </a:ln>
                    <a:solidFill>
                      <a:srgbClr val="FF0000"/>
                    </a:solidFill>
                    <a:effectLst/>
                    <a:uLnTx/>
                    <a:uFillTx/>
                    <a:latin typeface="Calibri" panose="020F0502020204030204"/>
                    <a:ea typeface="+mn-ea"/>
                    <a:cs typeface="+mn-cs"/>
                  </a:rPr>
                  <a:t>Fd7Strep </a:t>
                </a:r>
                <a:r>
                  <a:rPr kumimoji="0" lang="fr-FR" sz="1100" b="1" i="0" u="none" strike="noStrike" kern="1200" cap="none" spc="0" normalizeH="0" baseline="0" noProof="0" dirty="0">
                    <a:ln>
                      <a:noFill/>
                    </a:ln>
                    <a:solidFill>
                      <a:srgbClr val="FF0000"/>
                    </a:solidFill>
                    <a:effectLst/>
                    <a:uLnTx/>
                    <a:uFillTx/>
                    <a:latin typeface="Calibri" panose="020F0502020204030204"/>
                    <a:ea typeface="+mn-ea"/>
                    <a:cs typeface="+mn-cs"/>
                  </a:rPr>
                  <a:t>6µM</a:t>
                </a:r>
              </a:p>
            </p:txBody>
          </p:sp>
          <p:cxnSp>
            <p:nvCxnSpPr>
              <p:cNvPr id="11" name="Connecteur droit avec flèche 10"/>
              <p:cNvCxnSpPr/>
              <p:nvPr/>
            </p:nvCxnSpPr>
            <p:spPr>
              <a:xfrm>
                <a:off x="886490" y="621832"/>
                <a:ext cx="0" cy="216024"/>
              </a:xfrm>
              <a:prstGeom prst="straightConnector1">
                <a:avLst/>
              </a:prstGeom>
              <a:ln>
                <a:solidFill>
                  <a:srgbClr val="008000"/>
                </a:solidFill>
                <a:tailEnd type="triangle"/>
              </a:ln>
            </p:spPr>
            <p:style>
              <a:lnRef idx="1">
                <a:schemeClr val="accent1"/>
              </a:lnRef>
              <a:fillRef idx="0">
                <a:schemeClr val="accent1"/>
              </a:fillRef>
              <a:effectRef idx="0">
                <a:schemeClr val="accent1"/>
              </a:effectRef>
              <a:fontRef idx="minor">
                <a:schemeClr val="tx1"/>
              </a:fontRef>
            </p:style>
          </p:cxnSp>
          <p:sp>
            <p:nvSpPr>
              <p:cNvPr id="13" name="ZoneTexte 12"/>
              <p:cNvSpPr txBox="1"/>
              <p:nvPr/>
            </p:nvSpPr>
            <p:spPr>
              <a:xfrm>
                <a:off x="476313" y="325297"/>
                <a:ext cx="885368" cy="43106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100" b="0" i="0" u="none" strike="noStrike" kern="1200" cap="none" spc="0" normalizeH="0" baseline="0" noProof="0" dirty="0">
                    <a:ln>
                      <a:noFill/>
                    </a:ln>
                    <a:solidFill>
                      <a:srgbClr val="008000"/>
                    </a:solidFill>
                    <a:effectLst/>
                    <a:uLnTx/>
                    <a:uFillTx/>
                    <a:latin typeface="Calibri" panose="020F0502020204030204"/>
                    <a:ea typeface="+mn-ea"/>
                    <a:cs typeface="+mn-cs"/>
                  </a:rPr>
                  <a:t>OGOR</a:t>
                </a:r>
              </a:p>
            </p:txBody>
          </p:sp>
          <p:cxnSp>
            <p:nvCxnSpPr>
              <p:cNvPr id="14" name="Connecteur droit avec flèche 13"/>
              <p:cNvCxnSpPr/>
              <p:nvPr/>
            </p:nvCxnSpPr>
            <p:spPr>
              <a:xfrm>
                <a:off x="524485" y="1004795"/>
                <a:ext cx="0" cy="216024"/>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5" name="ZoneTexte 14"/>
              <p:cNvSpPr txBox="1"/>
              <p:nvPr/>
            </p:nvSpPr>
            <p:spPr>
              <a:xfrm>
                <a:off x="92439" y="701020"/>
                <a:ext cx="724248" cy="43106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100" b="0" i="0" u="none" strike="noStrike" kern="1200" cap="none" spc="0" normalizeH="0" baseline="0" noProof="0" dirty="0">
                    <a:ln>
                      <a:noFill/>
                    </a:ln>
                    <a:solidFill>
                      <a:prstClr val="black"/>
                    </a:solidFill>
                    <a:effectLst/>
                    <a:uLnTx/>
                    <a:uFillTx/>
                    <a:latin typeface="Calibri" panose="020F0502020204030204"/>
                    <a:ea typeface="+mn-ea"/>
                    <a:cs typeface="+mn-cs"/>
                  </a:rPr>
                  <a:t>MTZ</a:t>
                </a:r>
              </a:p>
            </p:txBody>
          </p:sp>
          <p:cxnSp>
            <p:nvCxnSpPr>
              <p:cNvPr id="16" name="Connecteur droit avec flèche 15"/>
              <p:cNvCxnSpPr/>
              <p:nvPr/>
            </p:nvCxnSpPr>
            <p:spPr>
              <a:xfrm>
                <a:off x="3403496" y="601256"/>
                <a:ext cx="0" cy="216024"/>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7" name="ZoneTexte 16"/>
              <p:cNvSpPr txBox="1"/>
              <p:nvPr/>
            </p:nvSpPr>
            <p:spPr>
              <a:xfrm>
                <a:off x="3047541" y="333700"/>
                <a:ext cx="724248" cy="43106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100" b="0" i="0" u="none" strike="noStrike" kern="1200" cap="none" spc="0" normalizeH="0" baseline="0" noProof="0" dirty="0">
                    <a:ln>
                      <a:noFill/>
                    </a:ln>
                    <a:solidFill>
                      <a:prstClr val="black"/>
                    </a:solidFill>
                    <a:effectLst/>
                    <a:uLnTx/>
                    <a:uFillTx/>
                    <a:latin typeface="Calibri" panose="020F0502020204030204"/>
                    <a:ea typeface="+mn-ea"/>
                    <a:cs typeface="+mn-cs"/>
                  </a:rPr>
                  <a:t>MTZ</a:t>
                </a:r>
              </a:p>
            </p:txBody>
          </p:sp>
          <p:cxnSp>
            <p:nvCxnSpPr>
              <p:cNvPr id="18" name="Connecteur droit avec flèche 17"/>
              <p:cNvCxnSpPr/>
              <p:nvPr/>
            </p:nvCxnSpPr>
            <p:spPr>
              <a:xfrm>
                <a:off x="3557028" y="1004203"/>
                <a:ext cx="0" cy="216024"/>
              </a:xfrm>
              <a:prstGeom prst="straightConnector1">
                <a:avLst/>
              </a:prstGeom>
              <a:ln>
                <a:solidFill>
                  <a:srgbClr val="008000"/>
                </a:solidFill>
                <a:tailEnd type="triangle"/>
              </a:ln>
            </p:spPr>
            <p:style>
              <a:lnRef idx="1">
                <a:schemeClr val="accent1"/>
              </a:lnRef>
              <a:fillRef idx="0">
                <a:schemeClr val="accent1"/>
              </a:fillRef>
              <a:effectRef idx="0">
                <a:schemeClr val="accent1"/>
              </a:effectRef>
              <a:fontRef idx="minor">
                <a:schemeClr val="tx1"/>
              </a:fontRef>
            </p:style>
          </p:cxnSp>
          <p:sp>
            <p:nvSpPr>
              <p:cNvPr id="19" name="ZoneTexte 18"/>
              <p:cNvSpPr txBox="1"/>
              <p:nvPr/>
            </p:nvSpPr>
            <p:spPr>
              <a:xfrm>
                <a:off x="3133973" y="667055"/>
                <a:ext cx="885368" cy="43106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100" b="0" i="0" u="none" strike="noStrike" kern="1200" cap="none" spc="0" normalizeH="0" baseline="0" noProof="0" dirty="0">
                    <a:ln>
                      <a:noFill/>
                    </a:ln>
                    <a:solidFill>
                      <a:srgbClr val="008000"/>
                    </a:solidFill>
                    <a:effectLst/>
                    <a:uLnTx/>
                    <a:uFillTx/>
                    <a:latin typeface="Calibri" panose="020F0502020204030204"/>
                    <a:ea typeface="+mn-ea"/>
                    <a:cs typeface="+mn-cs"/>
                  </a:rPr>
                  <a:t>OGOR</a:t>
                </a:r>
              </a:p>
            </p:txBody>
          </p:sp>
          <p:cxnSp>
            <p:nvCxnSpPr>
              <p:cNvPr id="20" name="Connecteur droit avec flèche 19"/>
              <p:cNvCxnSpPr/>
              <p:nvPr/>
            </p:nvCxnSpPr>
            <p:spPr>
              <a:xfrm>
                <a:off x="3957821" y="412396"/>
                <a:ext cx="0" cy="216024"/>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21" name="ZoneTexte 20"/>
              <p:cNvSpPr txBox="1"/>
              <p:nvPr/>
            </p:nvSpPr>
            <p:spPr>
              <a:xfrm>
                <a:off x="3130330" y="76633"/>
                <a:ext cx="1659274" cy="43106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100" b="0" i="0" u="none" strike="noStrike" kern="1200" cap="none" spc="0" normalizeH="0" baseline="0" noProof="0" dirty="0">
                    <a:ln>
                      <a:noFill/>
                    </a:ln>
                    <a:solidFill>
                      <a:srgbClr val="FF0000"/>
                    </a:solidFill>
                    <a:effectLst/>
                    <a:uLnTx/>
                    <a:uFillTx/>
                    <a:latin typeface="Calibri" panose="020F0502020204030204"/>
                    <a:ea typeface="+mn-ea"/>
                    <a:cs typeface="+mn-cs"/>
                  </a:rPr>
                  <a:t>Fd7Strep </a:t>
                </a:r>
                <a:r>
                  <a:rPr kumimoji="0" lang="fr-FR" sz="1100" b="1" i="0" u="none" strike="noStrike" kern="1200" cap="none" spc="0" normalizeH="0" baseline="0" noProof="0" dirty="0">
                    <a:ln>
                      <a:noFill/>
                    </a:ln>
                    <a:solidFill>
                      <a:srgbClr val="FF0000"/>
                    </a:solidFill>
                    <a:effectLst/>
                    <a:uLnTx/>
                    <a:uFillTx/>
                    <a:latin typeface="Calibri" panose="020F0502020204030204"/>
                    <a:ea typeface="+mn-ea"/>
                    <a:cs typeface="+mn-cs"/>
                  </a:rPr>
                  <a:t>6µM</a:t>
                </a:r>
              </a:p>
            </p:txBody>
          </p:sp>
          <p:cxnSp>
            <p:nvCxnSpPr>
              <p:cNvPr id="22" name="Connecteur droit avec flèche 21"/>
              <p:cNvCxnSpPr/>
              <p:nvPr/>
            </p:nvCxnSpPr>
            <p:spPr>
              <a:xfrm>
                <a:off x="6508984" y="980728"/>
                <a:ext cx="0" cy="216024"/>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3" name="ZoneTexte 22"/>
              <p:cNvSpPr txBox="1"/>
              <p:nvPr/>
            </p:nvSpPr>
            <p:spPr>
              <a:xfrm>
                <a:off x="6145529" y="664908"/>
                <a:ext cx="724248" cy="43106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100" b="0" i="0" u="none" strike="noStrike" kern="1200" cap="none" spc="0" normalizeH="0" baseline="0" noProof="0" dirty="0">
                    <a:ln>
                      <a:noFill/>
                    </a:ln>
                    <a:solidFill>
                      <a:prstClr val="black"/>
                    </a:solidFill>
                    <a:effectLst/>
                    <a:uLnTx/>
                    <a:uFillTx/>
                    <a:latin typeface="Calibri" panose="020F0502020204030204"/>
                    <a:ea typeface="+mn-ea"/>
                    <a:cs typeface="+mn-cs"/>
                  </a:rPr>
                  <a:t>MTZ</a:t>
                </a:r>
              </a:p>
            </p:txBody>
          </p:sp>
          <p:cxnSp>
            <p:nvCxnSpPr>
              <p:cNvPr id="24" name="Connecteur droit avec flèche 23"/>
              <p:cNvCxnSpPr/>
              <p:nvPr/>
            </p:nvCxnSpPr>
            <p:spPr>
              <a:xfrm>
                <a:off x="6759672" y="548680"/>
                <a:ext cx="0" cy="216024"/>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25" name="ZoneTexte 24"/>
              <p:cNvSpPr txBox="1"/>
              <p:nvPr/>
            </p:nvSpPr>
            <p:spPr>
              <a:xfrm>
                <a:off x="5921331" y="220745"/>
                <a:ext cx="1659274" cy="43106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100" b="0" i="0" u="none" strike="noStrike" kern="1200" cap="none" spc="0" normalizeH="0" baseline="0" noProof="0" dirty="0">
                    <a:ln>
                      <a:noFill/>
                    </a:ln>
                    <a:solidFill>
                      <a:srgbClr val="FF0000"/>
                    </a:solidFill>
                    <a:effectLst/>
                    <a:uLnTx/>
                    <a:uFillTx/>
                    <a:latin typeface="Calibri" panose="020F0502020204030204"/>
                    <a:ea typeface="+mn-ea"/>
                    <a:cs typeface="+mn-cs"/>
                  </a:rPr>
                  <a:t>Fd7Strep </a:t>
                </a:r>
                <a:r>
                  <a:rPr kumimoji="0" lang="fr-FR" sz="1100" b="1" i="0" u="none" strike="noStrike" kern="1200" cap="none" spc="0" normalizeH="0" baseline="0" noProof="0" dirty="0">
                    <a:ln>
                      <a:noFill/>
                    </a:ln>
                    <a:solidFill>
                      <a:srgbClr val="FF0000"/>
                    </a:solidFill>
                    <a:effectLst/>
                    <a:uLnTx/>
                    <a:uFillTx/>
                    <a:latin typeface="Calibri" panose="020F0502020204030204"/>
                    <a:ea typeface="+mn-ea"/>
                    <a:cs typeface="+mn-cs"/>
                  </a:rPr>
                  <a:t>1µM</a:t>
                </a:r>
              </a:p>
            </p:txBody>
          </p:sp>
          <p:cxnSp>
            <p:nvCxnSpPr>
              <p:cNvPr id="26" name="Connecteur droit avec flèche 25"/>
              <p:cNvCxnSpPr/>
              <p:nvPr/>
            </p:nvCxnSpPr>
            <p:spPr>
              <a:xfrm>
                <a:off x="7043280" y="801664"/>
                <a:ext cx="0" cy="216024"/>
              </a:xfrm>
              <a:prstGeom prst="straightConnector1">
                <a:avLst/>
              </a:prstGeom>
              <a:ln>
                <a:solidFill>
                  <a:srgbClr val="008000"/>
                </a:solidFill>
                <a:tailEnd type="triangle"/>
              </a:ln>
            </p:spPr>
            <p:style>
              <a:lnRef idx="1">
                <a:schemeClr val="accent1"/>
              </a:lnRef>
              <a:fillRef idx="0">
                <a:schemeClr val="accent1"/>
              </a:fillRef>
              <a:effectRef idx="0">
                <a:schemeClr val="accent1"/>
              </a:effectRef>
              <a:fontRef idx="minor">
                <a:schemeClr val="tx1"/>
              </a:fontRef>
            </p:style>
          </p:cxnSp>
          <p:sp>
            <p:nvSpPr>
              <p:cNvPr id="27" name="ZoneTexte 26"/>
              <p:cNvSpPr txBox="1"/>
              <p:nvPr/>
            </p:nvSpPr>
            <p:spPr>
              <a:xfrm>
                <a:off x="6683955" y="506955"/>
                <a:ext cx="885368" cy="431062"/>
              </a:xfrm>
              <a:prstGeom prst="rect">
                <a:avLst/>
              </a:prstGeom>
              <a:noFill/>
              <a:ln>
                <a:noFill/>
              </a:ln>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100" b="0" i="0" u="none" strike="noStrike" kern="1200" cap="none" spc="0" normalizeH="0" baseline="0" noProof="0" dirty="0">
                    <a:ln>
                      <a:noFill/>
                    </a:ln>
                    <a:solidFill>
                      <a:srgbClr val="008000"/>
                    </a:solidFill>
                    <a:effectLst/>
                    <a:uLnTx/>
                    <a:uFillTx/>
                    <a:latin typeface="Calibri" panose="020F0502020204030204"/>
                    <a:ea typeface="+mn-ea"/>
                    <a:cs typeface="+mn-cs"/>
                  </a:rPr>
                  <a:t>OGOR</a:t>
                </a:r>
              </a:p>
            </p:txBody>
          </p:sp>
        </p:grpSp>
        <p:sp>
          <p:nvSpPr>
            <p:cNvPr id="43" name="Rectangle 42"/>
            <p:cNvSpPr/>
            <p:nvPr/>
          </p:nvSpPr>
          <p:spPr>
            <a:xfrm>
              <a:off x="1469394" y="475528"/>
              <a:ext cx="5766902" cy="266544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grpSp>
        <p:nvGrpSpPr>
          <p:cNvPr id="46" name="Groupe 45"/>
          <p:cNvGrpSpPr/>
          <p:nvPr/>
        </p:nvGrpSpPr>
        <p:grpSpPr>
          <a:xfrm>
            <a:off x="3251799" y="2820169"/>
            <a:ext cx="5766902" cy="2592288"/>
            <a:chOff x="1691680" y="3068960"/>
            <a:chExt cx="5766902" cy="2592288"/>
          </a:xfrm>
        </p:grpSpPr>
        <p:grpSp>
          <p:nvGrpSpPr>
            <p:cNvPr id="45" name="Groupe 44"/>
            <p:cNvGrpSpPr/>
            <p:nvPr/>
          </p:nvGrpSpPr>
          <p:grpSpPr>
            <a:xfrm>
              <a:off x="1701289" y="3068960"/>
              <a:ext cx="5751031" cy="2539576"/>
              <a:chOff x="1620280" y="3517736"/>
              <a:chExt cx="5751031" cy="2539576"/>
            </a:xfrm>
          </p:grpSpPr>
          <p:pic>
            <p:nvPicPr>
              <p:cNvPr id="28" name="Picture 3"/>
              <p:cNvPicPr>
                <a:picLocks noChangeAspect="1" noChangeArrowheads="1"/>
              </p:cNvPicPr>
              <p:nvPr/>
            </p:nvPicPr>
            <p:blipFill rotWithShape="1">
              <a:blip r:embed="rId5" cstate="print"/>
              <a:srcRect l="15356" t="16242" r="5501" b="9931"/>
              <a:stretch/>
            </p:blipFill>
            <p:spPr bwMode="auto">
              <a:xfrm>
                <a:off x="1620280" y="3645312"/>
                <a:ext cx="2746740" cy="2412000"/>
              </a:xfrm>
              <a:prstGeom prst="rect">
                <a:avLst/>
              </a:prstGeom>
              <a:noFill/>
              <a:ln w="9525">
                <a:noFill/>
                <a:miter lim="800000"/>
                <a:headEnd/>
                <a:tailEnd/>
              </a:ln>
            </p:spPr>
          </p:pic>
          <p:pic>
            <p:nvPicPr>
              <p:cNvPr id="29" name="Picture 2"/>
              <p:cNvPicPr>
                <a:picLocks noChangeAspect="1" noChangeArrowheads="1"/>
              </p:cNvPicPr>
              <p:nvPr/>
            </p:nvPicPr>
            <p:blipFill rotWithShape="1">
              <a:blip r:embed="rId6" cstate="print"/>
              <a:srcRect l="15356" t="16242" r="5501" b="9075"/>
              <a:stretch/>
            </p:blipFill>
            <p:spPr bwMode="auto">
              <a:xfrm>
                <a:off x="4355976" y="3645024"/>
                <a:ext cx="3015335" cy="2412000"/>
              </a:xfrm>
              <a:prstGeom prst="rect">
                <a:avLst/>
              </a:prstGeom>
              <a:noFill/>
              <a:ln w="9525">
                <a:noFill/>
                <a:miter lim="800000"/>
                <a:headEnd/>
                <a:tailEnd/>
              </a:ln>
            </p:spPr>
          </p:pic>
          <p:sp>
            <p:nvSpPr>
              <p:cNvPr id="7" name="ZoneTexte 6"/>
              <p:cNvSpPr txBox="1"/>
              <p:nvPr/>
            </p:nvSpPr>
            <p:spPr>
              <a:xfrm>
                <a:off x="2237700" y="4479359"/>
                <a:ext cx="992214" cy="46166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200" b="0" i="0" u="none" strike="noStrike" kern="1200" cap="none" spc="0" normalizeH="0" baseline="0" noProof="0" dirty="0">
                    <a:ln>
                      <a:noFill/>
                    </a:ln>
                    <a:solidFill>
                      <a:prstClr val="black"/>
                    </a:solidFill>
                    <a:effectLst/>
                    <a:uLnTx/>
                    <a:uFillTx/>
                    <a:latin typeface="Calibri" panose="020F0502020204030204"/>
                    <a:ea typeface="+mn-ea"/>
                    <a:cs typeface="+mn-cs"/>
                  </a:rPr>
                  <a:t>Control:</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200" b="0" i="0" u="none" strike="noStrike" kern="1200" cap="none" spc="0" normalizeH="0" baseline="0" noProof="0" dirty="0">
                    <a:ln>
                      <a:noFill/>
                    </a:ln>
                    <a:solidFill>
                      <a:prstClr val="black"/>
                    </a:solidFill>
                    <a:effectLst/>
                    <a:uLnTx/>
                    <a:uFillTx/>
                    <a:latin typeface="Calibri" panose="020F0502020204030204"/>
                    <a:ea typeface="+mn-ea"/>
                    <a:cs typeface="+mn-cs"/>
                  </a:rPr>
                  <a:t>No Fd7Strep</a:t>
                </a:r>
              </a:p>
            </p:txBody>
          </p:sp>
          <p:cxnSp>
            <p:nvCxnSpPr>
              <p:cNvPr id="31" name="Connecteur droit avec flèche 30"/>
              <p:cNvCxnSpPr/>
              <p:nvPr/>
            </p:nvCxnSpPr>
            <p:spPr>
              <a:xfrm>
                <a:off x="2170923" y="3920765"/>
                <a:ext cx="0" cy="131104"/>
              </a:xfrm>
              <a:prstGeom prst="straightConnector1">
                <a:avLst/>
              </a:prstGeom>
              <a:ln>
                <a:solidFill>
                  <a:srgbClr val="008000"/>
                </a:solidFill>
                <a:tailEnd type="triangle"/>
              </a:ln>
            </p:spPr>
            <p:style>
              <a:lnRef idx="1">
                <a:schemeClr val="accent1"/>
              </a:lnRef>
              <a:fillRef idx="0">
                <a:schemeClr val="accent1"/>
              </a:fillRef>
              <a:effectRef idx="0">
                <a:schemeClr val="accent1"/>
              </a:effectRef>
              <a:fontRef idx="minor">
                <a:schemeClr val="tx1"/>
              </a:fontRef>
            </p:style>
          </p:cxnSp>
          <p:sp>
            <p:nvSpPr>
              <p:cNvPr id="32" name="ZoneTexte 31"/>
              <p:cNvSpPr txBox="1"/>
              <p:nvPr/>
            </p:nvSpPr>
            <p:spPr>
              <a:xfrm>
                <a:off x="1876466" y="3530787"/>
                <a:ext cx="607859" cy="430887"/>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100" b="0" i="0" u="none" strike="noStrike" kern="1200" cap="none" spc="0" normalizeH="0" baseline="0" noProof="0" dirty="0">
                    <a:ln>
                      <a:noFill/>
                    </a:ln>
                    <a:solidFill>
                      <a:prstClr val="black"/>
                    </a:solidFill>
                    <a:effectLst/>
                    <a:uLnTx/>
                    <a:uFillTx/>
                    <a:latin typeface="Calibri" panose="020F0502020204030204"/>
                    <a:ea typeface="+mn-ea"/>
                    <a:cs typeface="+mn-cs"/>
                  </a:rPr>
                  <a:t>MTZ</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100" b="0" i="0" u="none" strike="noStrike" kern="1200" cap="none" spc="0" normalizeH="0" baseline="0" noProof="0" dirty="0">
                    <a:ln>
                      <a:noFill/>
                    </a:ln>
                    <a:solidFill>
                      <a:prstClr val="black"/>
                    </a:solidFill>
                    <a:effectLst/>
                    <a:uLnTx/>
                    <a:uFillTx/>
                    <a:latin typeface="Calibri" panose="020F0502020204030204"/>
                    <a:ea typeface="+mn-ea"/>
                    <a:cs typeface="+mn-cs"/>
                  </a:rPr>
                  <a:t>+</a:t>
                </a:r>
                <a:r>
                  <a:rPr kumimoji="0" lang="fr-FR" sz="1100" b="0" i="0" u="none" strike="noStrike" kern="1200" cap="none" spc="0" normalizeH="0" baseline="0" noProof="0" dirty="0">
                    <a:ln>
                      <a:noFill/>
                    </a:ln>
                    <a:solidFill>
                      <a:srgbClr val="008000"/>
                    </a:solidFill>
                    <a:effectLst/>
                    <a:uLnTx/>
                    <a:uFillTx/>
                    <a:latin typeface="Calibri" panose="020F0502020204030204"/>
                    <a:ea typeface="+mn-ea"/>
                    <a:cs typeface="+mn-cs"/>
                  </a:rPr>
                  <a:t>OGOR</a:t>
                </a:r>
              </a:p>
            </p:txBody>
          </p:sp>
          <p:cxnSp>
            <p:nvCxnSpPr>
              <p:cNvPr id="33" name="Connecteur droit avec flèche 32"/>
              <p:cNvCxnSpPr/>
              <p:nvPr/>
            </p:nvCxnSpPr>
            <p:spPr>
              <a:xfrm>
                <a:off x="3279040" y="3753328"/>
                <a:ext cx="0" cy="131104"/>
              </a:xfrm>
              <a:prstGeom prst="straightConnector1">
                <a:avLst/>
              </a:prstGeom>
              <a:ln>
                <a:solidFill>
                  <a:srgbClr val="008000"/>
                </a:solidFill>
                <a:tailEnd type="triangle"/>
              </a:ln>
            </p:spPr>
            <p:style>
              <a:lnRef idx="1">
                <a:schemeClr val="accent1"/>
              </a:lnRef>
              <a:fillRef idx="0">
                <a:schemeClr val="accent1"/>
              </a:fillRef>
              <a:effectRef idx="0">
                <a:schemeClr val="accent1"/>
              </a:effectRef>
              <a:fontRef idx="minor">
                <a:schemeClr val="tx1"/>
              </a:fontRef>
            </p:style>
          </p:cxnSp>
          <p:sp>
            <p:nvSpPr>
              <p:cNvPr id="34" name="ZoneTexte 33"/>
              <p:cNvSpPr txBox="1"/>
              <p:nvPr/>
            </p:nvSpPr>
            <p:spPr>
              <a:xfrm>
                <a:off x="3022289" y="3548714"/>
                <a:ext cx="537327" cy="26161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100" b="0" i="0" u="none" strike="noStrike" kern="1200" cap="none" spc="0" normalizeH="0" baseline="0" noProof="0" dirty="0">
                    <a:ln>
                      <a:noFill/>
                    </a:ln>
                    <a:solidFill>
                      <a:srgbClr val="008000"/>
                    </a:solidFill>
                    <a:effectLst/>
                    <a:uLnTx/>
                    <a:uFillTx/>
                    <a:latin typeface="Calibri" panose="020F0502020204030204"/>
                    <a:ea typeface="+mn-ea"/>
                    <a:cs typeface="+mn-cs"/>
                  </a:rPr>
                  <a:t>OGOR</a:t>
                </a:r>
              </a:p>
            </p:txBody>
          </p:sp>
          <p:sp>
            <p:nvSpPr>
              <p:cNvPr id="35" name="ZoneTexte 34"/>
              <p:cNvSpPr txBox="1"/>
              <p:nvPr/>
            </p:nvSpPr>
            <p:spPr>
              <a:xfrm>
                <a:off x="5668014" y="4479503"/>
                <a:ext cx="1198307" cy="46166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200" b="0" i="0" u="none" strike="noStrike" kern="1200" cap="none" spc="0" normalizeH="0" baseline="0" noProof="0" dirty="0">
                    <a:ln>
                      <a:noFill/>
                    </a:ln>
                    <a:solidFill>
                      <a:prstClr val="black"/>
                    </a:solidFill>
                    <a:effectLst/>
                    <a:uLnTx/>
                    <a:uFillTx/>
                    <a:latin typeface="Calibri" panose="020F0502020204030204"/>
                    <a:ea typeface="+mn-ea"/>
                    <a:cs typeface="+mn-cs"/>
                  </a:rPr>
                  <a:t>Control:</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200" b="0" i="0" u="none" strike="noStrike" kern="1200" cap="none" spc="0" normalizeH="0" baseline="0" noProof="0" dirty="0">
                    <a:ln>
                      <a:noFill/>
                    </a:ln>
                    <a:solidFill>
                      <a:prstClr val="black"/>
                    </a:solidFill>
                    <a:effectLst/>
                    <a:uLnTx/>
                    <a:uFillTx/>
                    <a:latin typeface="Calibri" panose="020F0502020204030204"/>
                    <a:ea typeface="+mn-ea"/>
                    <a:cs typeface="+mn-cs"/>
                  </a:rPr>
                  <a:t>No Coenzyme A</a:t>
                </a:r>
              </a:p>
            </p:txBody>
          </p:sp>
          <p:cxnSp>
            <p:nvCxnSpPr>
              <p:cNvPr id="36" name="Connecteur droit avec flèche 35"/>
              <p:cNvCxnSpPr/>
              <p:nvPr/>
            </p:nvCxnSpPr>
            <p:spPr>
              <a:xfrm>
                <a:off x="4802909" y="4071367"/>
                <a:ext cx="0" cy="131104"/>
              </a:xfrm>
              <a:prstGeom prst="straightConnector1">
                <a:avLst/>
              </a:prstGeom>
              <a:ln>
                <a:solidFill>
                  <a:srgbClr val="008000"/>
                </a:solidFill>
                <a:tailEnd type="triangle"/>
              </a:ln>
            </p:spPr>
            <p:style>
              <a:lnRef idx="1">
                <a:schemeClr val="accent1"/>
              </a:lnRef>
              <a:fillRef idx="0">
                <a:schemeClr val="accent1"/>
              </a:fillRef>
              <a:effectRef idx="0">
                <a:schemeClr val="accent1"/>
              </a:effectRef>
              <a:fontRef idx="minor">
                <a:schemeClr val="tx1"/>
              </a:fontRef>
            </p:style>
          </p:cxnSp>
          <p:sp>
            <p:nvSpPr>
              <p:cNvPr id="37" name="ZoneTexte 36"/>
              <p:cNvSpPr txBox="1"/>
              <p:nvPr/>
            </p:nvSpPr>
            <p:spPr>
              <a:xfrm>
                <a:off x="4508452" y="3688414"/>
                <a:ext cx="607859" cy="430887"/>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100" b="0" i="0" u="none" strike="noStrike" kern="1200" cap="none" spc="0" normalizeH="0" baseline="0" noProof="0" dirty="0">
                    <a:ln>
                      <a:noFill/>
                    </a:ln>
                    <a:solidFill>
                      <a:prstClr val="black"/>
                    </a:solidFill>
                    <a:effectLst/>
                    <a:uLnTx/>
                    <a:uFillTx/>
                    <a:latin typeface="Calibri" panose="020F0502020204030204"/>
                    <a:ea typeface="+mn-ea"/>
                    <a:cs typeface="+mn-cs"/>
                  </a:rPr>
                  <a:t>MTZ</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100" b="0" i="0" u="none" strike="noStrike" kern="1200" cap="none" spc="0" normalizeH="0" baseline="0" noProof="0" dirty="0">
                    <a:ln>
                      <a:noFill/>
                    </a:ln>
                    <a:solidFill>
                      <a:prstClr val="black"/>
                    </a:solidFill>
                    <a:effectLst/>
                    <a:uLnTx/>
                    <a:uFillTx/>
                    <a:latin typeface="Calibri" panose="020F0502020204030204"/>
                    <a:ea typeface="+mn-ea"/>
                    <a:cs typeface="+mn-cs"/>
                  </a:rPr>
                  <a:t>+</a:t>
                </a:r>
                <a:r>
                  <a:rPr kumimoji="0" lang="fr-FR" sz="1100" b="0" i="0" u="none" strike="noStrike" kern="1200" cap="none" spc="0" normalizeH="0" baseline="0" noProof="0" dirty="0">
                    <a:ln>
                      <a:noFill/>
                    </a:ln>
                    <a:solidFill>
                      <a:srgbClr val="008000"/>
                    </a:solidFill>
                    <a:effectLst/>
                    <a:uLnTx/>
                    <a:uFillTx/>
                    <a:latin typeface="Calibri" panose="020F0502020204030204"/>
                    <a:ea typeface="+mn-ea"/>
                    <a:cs typeface="+mn-cs"/>
                  </a:rPr>
                  <a:t>OGOR</a:t>
                </a:r>
              </a:p>
            </p:txBody>
          </p:sp>
          <p:cxnSp>
            <p:nvCxnSpPr>
              <p:cNvPr id="38" name="Connecteur droit avec flèche 37"/>
              <p:cNvCxnSpPr/>
              <p:nvPr/>
            </p:nvCxnSpPr>
            <p:spPr>
              <a:xfrm>
                <a:off x="5048086" y="3729944"/>
                <a:ext cx="0" cy="288000"/>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39" name="ZoneTexte 38"/>
              <p:cNvSpPr txBox="1"/>
              <p:nvPr/>
            </p:nvSpPr>
            <p:spPr>
              <a:xfrm>
                <a:off x="4548198" y="3517736"/>
                <a:ext cx="1007007" cy="26161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100" b="0" i="0" u="none" strike="noStrike" kern="1200" cap="none" spc="0" normalizeH="0" baseline="0" noProof="0" dirty="0">
                    <a:ln>
                      <a:noFill/>
                    </a:ln>
                    <a:solidFill>
                      <a:srgbClr val="FF0000"/>
                    </a:solidFill>
                    <a:effectLst/>
                    <a:uLnTx/>
                    <a:uFillTx/>
                    <a:latin typeface="Calibri" panose="020F0502020204030204"/>
                    <a:ea typeface="+mn-ea"/>
                    <a:cs typeface="+mn-cs"/>
                  </a:rPr>
                  <a:t>Fd7Strep </a:t>
                </a:r>
                <a:r>
                  <a:rPr kumimoji="0" lang="fr-FR" sz="1100" b="1" i="0" u="none" strike="noStrike" kern="1200" cap="none" spc="0" normalizeH="0" baseline="0" noProof="0" dirty="0">
                    <a:ln>
                      <a:noFill/>
                    </a:ln>
                    <a:solidFill>
                      <a:srgbClr val="FF0000"/>
                    </a:solidFill>
                    <a:effectLst/>
                    <a:uLnTx/>
                    <a:uFillTx/>
                    <a:latin typeface="Calibri" panose="020F0502020204030204"/>
                    <a:ea typeface="+mn-ea"/>
                    <a:cs typeface="+mn-cs"/>
                  </a:rPr>
                  <a:t>6µM</a:t>
                </a:r>
              </a:p>
            </p:txBody>
          </p:sp>
          <p:sp>
            <p:nvSpPr>
              <p:cNvPr id="42" name="ZoneTexte 41"/>
              <p:cNvSpPr txBox="1"/>
              <p:nvPr/>
            </p:nvSpPr>
            <p:spPr>
              <a:xfrm>
                <a:off x="5476351" y="3534913"/>
                <a:ext cx="415498" cy="26161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100" b="0" i="0" u="none" strike="noStrike" kern="1200" cap="none" spc="0" normalizeH="0" baseline="0" noProof="0" dirty="0" err="1">
                    <a:ln>
                      <a:noFill/>
                    </a:ln>
                    <a:solidFill>
                      <a:srgbClr val="00B0F0"/>
                    </a:solidFill>
                    <a:effectLst/>
                    <a:uLnTx/>
                    <a:uFillTx/>
                    <a:latin typeface="Calibri" panose="020F0502020204030204"/>
                    <a:ea typeface="+mn-ea"/>
                    <a:cs typeface="+mn-cs"/>
                  </a:rPr>
                  <a:t>CoA</a:t>
                </a:r>
                <a:endParaRPr kumimoji="0" lang="fr-FR" sz="1100" b="0" i="0" u="none" strike="noStrike" kern="1200" cap="none" spc="0" normalizeH="0" baseline="0" noProof="0" dirty="0">
                  <a:ln>
                    <a:noFill/>
                  </a:ln>
                  <a:solidFill>
                    <a:srgbClr val="00B0F0"/>
                  </a:solidFill>
                  <a:effectLst/>
                  <a:uLnTx/>
                  <a:uFillTx/>
                  <a:latin typeface="Calibri" panose="020F0502020204030204"/>
                  <a:ea typeface="+mn-ea"/>
                  <a:cs typeface="+mn-cs"/>
                </a:endParaRPr>
              </a:p>
            </p:txBody>
          </p:sp>
        </p:grpSp>
        <p:sp>
          <p:nvSpPr>
            <p:cNvPr id="49" name="Rectangle 48"/>
            <p:cNvSpPr/>
            <p:nvPr/>
          </p:nvSpPr>
          <p:spPr>
            <a:xfrm>
              <a:off x="1691680" y="3077639"/>
              <a:ext cx="5766902" cy="2583609"/>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sp>
        <p:nvSpPr>
          <p:cNvPr id="5" name="ZoneTexte 4"/>
          <p:cNvSpPr txBox="1"/>
          <p:nvPr/>
        </p:nvSpPr>
        <p:spPr>
          <a:xfrm>
            <a:off x="-11479" y="5501560"/>
            <a:ext cx="12249150" cy="1231106"/>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400" u="sng" strike="noStrike" kern="1200" cap="none" spc="0" normalizeH="0" baseline="0" noProof="0" dirty="0">
                <a:ln>
                  <a:noFill/>
                </a:ln>
                <a:solidFill>
                  <a:prstClr val="black"/>
                </a:solidFill>
                <a:effectLst/>
                <a:uLnTx/>
                <a:uFillTx/>
                <a:latin typeface="Calibri" panose="020F0502020204030204"/>
                <a:ea typeface="+mn-ea"/>
                <a:cs typeface="+mn-cs"/>
              </a:rPr>
              <a:t>Figure S6: </a:t>
            </a:r>
            <a:r>
              <a:rPr kumimoji="0" lang="fr-FR" sz="1400" b="1" i="1" u="sng" strike="noStrike" kern="1200" cap="none" spc="0" normalizeH="0" baseline="0" noProof="0" dirty="0">
                <a:ln>
                  <a:noFill/>
                </a:ln>
                <a:solidFill>
                  <a:prstClr val="black"/>
                </a:solidFill>
                <a:effectLst/>
                <a:uLnTx/>
                <a:uFillTx/>
                <a:latin typeface="Calibri" panose="020F0502020204030204"/>
                <a:ea typeface="+mn-ea"/>
                <a:cs typeface="+mn-cs"/>
              </a:rPr>
              <a:t>A. </a:t>
            </a:r>
            <a:r>
              <a:rPr kumimoji="0" lang="fr-FR" sz="1400" b="1" i="1" u="sng" strike="noStrike" kern="1200" cap="none" spc="0" normalizeH="0" baseline="0" noProof="0" dirty="0" err="1">
                <a:ln>
                  <a:noFill/>
                </a:ln>
                <a:solidFill>
                  <a:prstClr val="black"/>
                </a:solidFill>
                <a:effectLst/>
                <a:uLnTx/>
                <a:uFillTx/>
                <a:latin typeface="Calibri" panose="020F0502020204030204"/>
                <a:ea typeface="+mn-ea"/>
                <a:cs typeface="+mn-cs"/>
              </a:rPr>
              <a:t>aeolicus</a:t>
            </a:r>
            <a:r>
              <a:rPr kumimoji="0" lang="fr-FR" sz="1400" b="1" i="1" u="sng" strike="noStrike" kern="1200" cap="none" spc="0" normalizeH="0" baseline="0" noProof="0" dirty="0">
                <a:ln>
                  <a:noFill/>
                </a:ln>
                <a:solidFill>
                  <a:prstClr val="black"/>
                </a:solidFill>
                <a:effectLst/>
                <a:uLnTx/>
                <a:uFillTx/>
                <a:latin typeface="Calibri" panose="020F0502020204030204"/>
                <a:ea typeface="+mn-ea"/>
                <a:cs typeface="+mn-cs"/>
              </a:rPr>
              <a:t> </a:t>
            </a:r>
            <a:r>
              <a:rPr kumimoji="0" lang="fr-FR" sz="1400" b="1" i="0" u="sng" strike="noStrike" kern="1200" cap="none" spc="0" normalizeH="0" baseline="0" noProof="0" dirty="0">
                <a:ln>
                  <a:noFill/>
                </a:ln>
                <a:solidFill>
                  <a:prstClr val="black"/>
                </a:solidFill>
                <a:effectLst/>
                <a:uLnTx/>
                <a:uFillTx/>
                <a:latin typeface="Calibri" panose="020F0502020204030204"/>
                <a:ea typeface="+mn-ea"/>
                <a:cs typeface="+mn-cs"/>
              </a:rPr>
              <a:t>Fd7Strep-linked </a:t>
            </a:r>
            <a:r>
              <a:rPr kumimoji="0" lang="fr-FR" sz="1400" b="1" i="0" u="sng" strike="noStrike" kern="1200" cap="none" spc="0" normalizeH="0" baseline="0" noProof="0" dirty="0" err="1">
                <a:ln>
                  <a:noFill/>
                </a:ln>
                <a:solidFill>
                  <a:prstClr val="black"/>
                </a:solidFill>
                <a:effectLst/>
                <a:uLnTx/>
                <a:uFillTx/>
                <a:latin typeface="Calibri" panose="020F0502020204030204"/>
                <a:ea typeface="+mn-ea"/>
                <a:cs typeface="+mn-cs"/>
              </a:rPr>
              <a:t>reduction</a:t>
            </a:r>
            <a:r>
              <a:rPr kumimoji="0" lang="fr-FR" sz="1400" b="1" i="0" u="sng" strike="noStrike" kern="1200" cap="none" spc="0" normalizeH="0" baseline="0" noProof="0" dirty="0">
                <a:ln>
                  <a:noFill/>
                </a:ln>
                <a:solidFill>
                  <a:prstClr val="black"/>
                </a:solidFill>
                <a:effectLst/>
                <a:uLnTx/>
                <a:uFillTx/>
                <a:latin typeface="Calibri" panose="020F0502020204030204"/>
                <a:ea typeface="+mn-ea"/>
                <a:cs typeface="+mn-cs"/>
              </a:rPr>
              <a:t> of MTZ, </a:t>
            </a:r>
            <a:r>
              <a:rPr kumimoji="0" lang="fr-FR" sz="1400" b="1" i="0" u="sng" strike="noStrike" kern="1200" cap="none" spc="0" normalizeH="0" baseline="0" noProof="0" dirty="0" err="1">
                <a:ln>
                  <a:noFill/>
                </a:ln>
                <a:solidFill>
                  <a:prstClr val="black"/>
                </a:solidFill>
                <a:effectLst/>
                <a:uLnTx/>
                <a:uFillTx/>
                <a:latin typeface="Calibri" panose="020F0502020204030204"/>
                <a:ea typeface="+mn-ea"/>
                <a:cs typeface="+mn-cs"/>
              </a:rPr>
              <a:t>using</a:t>
            </a:r>
            <a:r>
              <a:rPr kumimoji="0" lang="fr-FR" sz="1400" b="1" i="0" u="sng" strike="noStrike" kern="1200" cap="none" spc="0" normalizeH="0" baseline="0" noProof="0" dirty="0">
                <a:ln>
                  <a:noFill/>
                </a:ln>
                <a:solidFill>
                  <a:prstClr val="black"/>
                </a:solidFill>
                <a:effectLst/>
                <a:uLnTx/>
                <a:uFillTx/>
                <a:latin typeface="Calibri" panose="020F0502020204030204"/>
                <a:ea typeface="+mn-ea"/>
                <a:cs typeface="+mn-cs"/>
              </a:rPr>
              <a:t> OGOR</a:t>
            </a:r>
            <a:r>
              <a:rPr kumimoji="0" lang="fr-FR" sz="1400" b="0" i="0" u="none" strike="noStrike" kern="1200" cap="none" spc="0" normalizeH="0" baseline="0" noProof="0" dirty="0">
                <a:ln>
                  <a:noFill/>
                </a:ln>
                <a:solidFill>
                  <a:prstClr val="black"/>
                </a:solidFill>
                <a:effectLst/>
                <a:uLnTx/>
                <a:uFillTx/>
                <a:latin typeface="Calibri" panose="020F0502020204030204"/>
                <a:ea typeface="+mn-ea"/>
                <a:cs typeface="+mn-cs"/>
              </a:rPr>
              <a:t>.</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rPr>
              <a:t>The reaction of Fd7Strep with OGOR (decarboxylation direction), that is the capacity of OGOR to transfer electrons to the ferredoxin, was assayed spectrophotometrically by following the ferredoxin-mediated reduction of 0.1 </a:t>
            </a:r>
            <a:r>
              <a:rPr kumimoji="0" lang="en-US" sz="1200" b="0" i="0" u="none" strike="noStrike" kern="1200" cap="none" spc="0" normalizeH="0" baseline="0" noProof="0" dirty="0" err="1">
                <a:ln>
                  <a:noFill/>
                </a:ln>
                <a:solidFill>
                  <a:prstClr val="black"/>
                </a:solidFill>
                <a:effectLst/>
                <a:uLnTx/>
                <a:uFillTx/>
                <a:latin typeface="Calibri" panose="020F0502020204030204"/>
                <a:ea typeface="+mn-ea"/>
                <a:cs typeface="+mn-cs"/>
              </a:rPr>
              <a:t>mM</a:t>
            </a:r>
            <a:r>
              <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rPr>
              <a:t> metronidazole (MTZ) at 322 nm (e = 9300 M</a:t>
            </a:r>
            <a:r>
              <a:rPr kumimoji="0" lang="en-US" sz="1200" b="0" i="0" u="none" strike="noStrike" kern="1200" cap="none" spc="0" normalizeH="0" baseline="30000" noProof="0" dirty="0">
                <a:ln>
                  <a:noFill/>
                </a:ln>
                <a:solidFill>
                  <a:prstClr val="black"/>
                </a:solidFill>
                <a:effectLst/>
                <a:uLnTx/>
                <a:uFillTx/>
                <a:latin typeface="Calibri" panose="020F0502020204030204"/>
                <a:ea typeface="+mn-ea"/>
                <a:cs typeface="+mn-cs"/>
              </a:rPr>
              <a:t>-1</a:t>
            </a:r>
            <a:r>
              <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rPr>
              <a:t> cm</a:t>
            </a:r>
            <a:r>
              <a:rPr kumimoji="0" lang="en-US" sz="1200" b="0" i="0" u="none" strike="noStrike" kern="1200" cap="none" spc="0" normalizeH="0" baseline="30000" noProof="0" dirty="0">
                <a:ln>
                  <a:noFill/>
                </a:ln>
                <a:solidFill>
                  <a:prstClr val="black"/>
                </a:solidFill>
                <a:effectLst/>
                <a:uLnTx/>
                <a:uFillTx/>
                <a:latin typeface="Calibri" panose="020F0502020204030204"/>
                <a:ea typeface="+mn-ea"/>
                <a:cs typeface="+mn-cs"/>
              </a:rPr>
              <a:t>-1</a:t>
            </a:r>
            <a:r>
              <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rPr>
              <a:t>) </a:t>
            </a:r>
            <a:r>
              <a:rPr kumimoji="0" lang="en-US" sz="1200" b="0" i="0" u="none" strike="noStrike" kern="1200" cap="none" spc="0" normalizeH="0" baseline="0" noProof="0" dirty="0">
                <a:ln>
                  <a:noFill/>
                </a:ln>
                <a:solidFill>
                  <a:prstClr val="black"/>
                </a:solidFill>
                <a:effectLst/>
                <a:uLnTx/>
                <a:uFillTx/>
                <a:latin typeface="Calibri" panose="020F0502020204030204"/>
                <a:ea typeface="Times New Roman" panose="02020603050405020304" pitchFamily="18" charset="0"/>
                <a:cs typeface="+mn-cs"/>
              </a:rPr>
              <a:t>under argon atmosphere at 80 °C (Schematized on the left panel). The reaction mixture (final volume 500 µl) contained a cocktail of buffers at pH 9 (25 mM MES, 25 mM HEPES, 25 mM Tricine and 25 mM AMPSO, degassed under argon), 10 mM 2-oxoglutarate (2-OG), 0.1 mM coenzyme A (CoA), 0.2 mM thiamine pyrophosphate (TPP), 1 mM MgCl</a:t>
            </a:r>
            <a:r>
              <a:rPr kumimoji="0" lang="en-US" sz="1200" b="0" i="0" u="none" strike="noStrike" kern="1200" cap="none" spc="0" normalizeH="0" baseline="-25000" noProof="0" dirty="0">
                <a:ln>
                  <a:noFill/>
                </a:ln>
                <a:solidFill>
                  <a:prstClr val="black"/>
                </a:solidFill>
                <a:effectLst/>
                <a:uLnTx/>
                <a:uFillTx/>
                <a:latin typeface="Calibri" panose="020F0502020204030204"/>
                <a:ea typeface="Times New Roman" panose="02020603050405020304" pitchFamily="18" charset="0"/>
                <a:cs typeface="+mn-cs"/>
              </a:rPr>
              <a:t>2 </a:t>
            </a:r>
            <a:r>
              <a:rPr kumimoji="0" lang="en-US" sz="1200" b="0" i="0" u="none" strike="noStrike" kern="1200" cap="none" spc="0" normalizeH="0" baseline="0" noProof="0" dirty="0">
                <a:ln>
                  <a:noFill/>
                </a:ln>
                <a:solidFill>
                  <a:prstClr val="black"/>
                </a:solidFill>
                <a:effectLst/>
                <a:uLnTx/>
                <a:uFillTx/>
                <a:latin typeface="Calibri" panose="020F0502020204030204"/>
                <a:ea typeface="Times New Roman" panose="02020603050405020304" pitchFamily="18" charset="0"/>
                <a:cs typeface="+mn-cs"/>
              </a:rPr>
              <a:t>and 0.1 mM MTZ. It was pre-incubated under argon bubbling for 2 min then at 80°C for 3 min. </a:t>
            </a:r>
            <a:r>
              <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rPr>
              <a:t>The reaction started by the addition of either the enriched fraction OGOR (12.5 µg total proteins) or of the recombinant Fd7 (6 or 1µM) (upper panel). Control tests were performed in the absence of ferredoxin</a:t>
            </a:r>
            <a:r>
              <a:rPr kumimoji="0" lang="fr-FR" sz="1200" b="0" i="0" u="none" strike="noStrike" kern="1200" cap="none" spc="0" normalizeH="0" baseline="0" noProof="0" dirty="0">
                <a:ln>
                  <a:noFill/>
                </a:ln>
                <a:solidFill>
                  <a:prstClr val="black"/>
                </a:solidFill>
                <a:effectLst/>
                <a:uLnTx/>
                <a:uFillTx/>
                <a:latin typeface="Calibri" panose="020F0502020204030204"/>
                <a:ea typeface="+mn-ea"/>
                <a:cs typeface="+mn-cs"/>
              </a:rPr>
              <a:t> or of </a:t>
            </a:r>
            <a:r>
              <a:rPr kumimoji="0" lang="fr-FR" sz="1200" b="0" i="0" u="none" strike="noStrike" kern="1200" cap="none" spc="0" normalizeH="0" baseline="0" noProof="0" dirty="0" err="1">
                <a:ln>
                  <a:noFill/>
                </a:ln>
                <a:solidFill>
                  <a:prstClr val="black"/>
                </a:solidFill>
                <a:effectLst/>
                <a:uLnTx/>
                <a:uFillTx/>
                <a:latin typeface="Calibri" panose="020F0502020204030204"/>
                <a:ea typeface="+mn-ea"/>
                <a:cs typeface="+mn-cs"/>
              </a:rPr>
              <a:t>CoA</a:t>
            </a:r>
            <a:r>
              <a:rPr kumimoji="0" lang="fr-FR" sz="1200" b="0" i="0" u="none" strike="noStrike" kern="1200" cap="none" spc="0" normalizeH="0" baseline="0" noProof="0" dirty="0">
                <a:ln>
                  <a:noFill/>
                </a:ln>
                <a:solidFill>
                  <a:prstClr val="black"/>
                </a:solidFill>
                <a:effectLst/>
                <a:uLnTx/>
                <a:uFillTx/>
                <a:latin typeface="Calibri" panose="020F0502020204030204"/>
                <a:ea typeface="+mn-ea"/>
                <a:cs typeface="+mn-cs"/>
              </a:rPr>
              <a:t> (</a:t>
            </a:r>
            <a:r>
              <a:rPr kumimoji="0" lang="fr-FR" sz="1200" b="0" i="0" u="none" strike="noStrike" kern="1200" cap="none" spc="0" normalizeH="0" baseline="0" noProof="0" dirty="0" err="1">
                <a:ln>
                  <a:noFill/>
                </a:ln>
                <a:solidFill>
                  <a:prstClr val="black"/>
                </a:solidFill>
                <a:effectLst/>
                <a:uLnTx/>
                <a:uFillTx/>
                <a:latin typeface="Calibri" panose="020F0502020204030204"/>
                <a:ea typeface="+mn-ea"/>
                <a:cs typeface="+mn-cs"/>
              </a:rPr>
              <a:t>lower</a:t>
            </a:r>
            <a:r>
              <a:rPr kumimoji="0" lang="fr-FR" sz="1200" b="0" i="0" u="none" strike="noStrike" kern="1200" cap="none" spc="0" normalizeH="0" baseline="0" noProof="0" dirty="0">
                <a:ln>
                  <a:noFill/>
                </a:ln>
                <a:solidFill>
                  <a:prstClr val="black"/>
                </a:solidFill>
                <a:effectLst/>
                <a:uLnTx/>
                <a:uFillTx/>
                <a:latin typeface="Calibri" panose="020F0502020204030204"/>
                <a:ea typeface="+mn-ea"/>
                <a:cs typeface="+mn-cs"/>
              </a:rPr>
              <a:t> panel). </a:t>
            </a:r>
          </a:p>
        </p:txBody>
      </p:sp>
      <p:grpSp>
        <p:nvGrpSpPr>
          <p:cNvPr id="47" name="Groupe 46"/>
          <p:cNvGrpSpPr>
            <a:grpSpLocks noChangeAspect="1"/>
          </p:cNvGrpSpPr>
          <p:nvPr/>
        </p:nvGrpSpPr>
        <p:grpSpPr>
          <a:xfrm>
            <a:off x="-207442" y="78083"/>
            <a:ext cx="3344958" cy="1365009"/>
            <a:chOff x="-510506" y="-383734"/>
            <a:chExt cx="7864357" cy="3166232"/>
          </a:xfrm>
        </p:grpSpPr>
        <p:grpSp>
          <p:nvGrpSpPr>
            <p:cNvPr id="48" name="Group 102"/>
            <p:cNvGrpSpPr/>
            <p:nvPr/>
          </p:nvGrpSpPr>
          <p:grpSpPr>
            <a:xfrm>
              <a:off x="-510506" y="-204537"/>
              <a:ext cx="7864357" cy="2830988"/>
              <a:chOff x="-543372" y="-176231"/>
              <a:chExt cx="8370661" cy="2520213"/>
            </a:xfrm>
          </p:grpSpPr>
          <p:sp>
            <p:nvSpPr>
              <p:cNvPr id="54" name="Oval 46"/>
              <p:cNvSpPr/>
              <p:nvPr/>
            </p:nvSpPr>
            <p:spPr>
              <a:xfrm>
                <a:off x="2858920" y="189795"/>
                <a:ext cx="1184445" cy="1364823"/>
              </a:xfrm>
              <a:prstGeom prst="ellipse">
                <a:avLst/>
              </a:prstGeom>
              <a:noFill/>
              <a:ln w="38100" cmpd="sng">
                <a:solidFill>
                  <a:srgbClr val="008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2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55" name="TextBox 47"/>
              <p:cNvSpPr txBox="1"/>
              <p:nvPr/>
            </p:nvSpPr>
            <p:spPr>
              <a:xfrm>
                <a:off x="2679185" y="434415"/>
                <a:ext cx="1523852" cy="762647"/>
              </a:xfrm>
              <a:prstGeom prst="rect">
                <a:avLst/>
              </a:prstGeom>
              <a:noFill/>
            </p:spPr>
            <p:txBody>
              <a:bodyPr wrap="square" rtlCol="0">
                <a:spAutoFit/>
              </a:bodyPr>
              <a:lstStyle/>
              <a:p>
                <a:pPr marL="0" marR="0" lvl="0" indent="0" algn="ctr" defTabSz="914400" rtl="0" eaLnBrk="1" fontAlgn="auto" latinLnBrk="0" hangingPunct="1">
                  <a:lnSpc>
                    <a:spcPct val="150000"/>
                  </a:lnSpc>
                  <a:spcBef>
                    <a:spcPts val="0"/>
                  </a:spcBef>
                  <a:spcAft>
                    <a:spcPts val="800"/>
                  </a:spcAft>
                  <a:buClrTx/>
                  <a:buSzTx/>
                  <a:buFontTx/>
                  <a:buNone/>
                  <a:tabLst/>
                  <a:defRPr/>
                </a:pPr>
                <a:r>
                  <a:rPr kumimoji="0" lang="en-US" sz="1200" b="1" i="0" u="none" strike="noStrike" kern="1200" cap="none" spc="0" normalizeH="0" baseline="0" noProof="0" dirty="0">
                    <a:ln>
                      <a:noFill/>
                    </a:ln>
                    <a:solidFill>
                      <a:srgbClr val="008000"/>
                    </a:solidFill>
                    <a:effectLst/>
                    <a:uLnTx/>
                    <a:uFillTx/>
                    <a:latin typeface="Calibri" panose="020F0502020204030204"/>
                    <a:ea typeface="Calibri" panose="020F0502020204030204" pitchFamily="34" charset="0"/>
                    <a:cs typeface="Times New Roman" panose="02020603050405020304" pitchFamily="18" charset="0"/>
                  </a:rPr>
                  <a:t>OGOR</a:t>
                </a:r>
                <a:endParaRPr kumimoji="0" lang="fr-FR" sz="1200" b="1" i="0" u="none" strike="noStrike" kern="1200" cap="none" spc="0" normalizeH="0" baseline="0" noProof="0" dirty="0">
                  <a:ln>
                    <a:noFill/>
                  </a:ln>
                  <a:solidFill>
                    <a:srgbClr val="008000"/>
                  </a:solidFill>
                  <a:effectLst/>
                  <a:uLnTx/>
                  <a:uFillTx/>
                  <a:latin typeface="Calibri" panose="020F0502020204030204"/>
                  <a:ea typeface="Calibri" panose="020F0502020204030204" pitchFamily="34" charset="0"/>
                  <a:cs typeface="Times New Roman" panose="02020603050405020304" pitchFamily="18" charset="0"/>
                </a:endParaRPr>
              </a:p>
            </p:txBody>
          </p:sp>
          <p:sp>
            <p:nvSpPr>
              <p:cNvPr id="56" name="TextBox 68"/>
              <p:cNvSpPr txBox="1"/>
              <p:nvPr/>
            </p:nvSpPr>
            <p:spPr>
              <a:xfrm>
                <a:off x="4432764" y="-176231"/>
                <a:ext cx="1501070" cy="630313"/>
              </a:xfrm>
              <a:prstGeom prst="rect">
                <a:avLst/>
              </a:prstGeom>
              <a:noFill/>
            </p:spPr>
            <p:txBody>
              <a:bodyPr wrap="square" rtlCol="0">
                <a:spAutoFit/>
              </a:bodyPr>
              <a:lstStyle/>
              <a:p>
                <a:pPr marL="0" marR="0" lvl="0" indent="0" algn="l" defTabSz="914400" rtl="0" eaLnBrk="1" fontAlgn="auto" latinLnBrk="0" hangingPunct="1">
                  <a:lnSpc>
                    <a:spcPct val="150000"/>
                  </a:lnSpc>
                  <a:spcBef>
                    <a:spcPts val="0"/>
                  </a:spcBef>
                  <a:spcAft>
                    <a:spcPts val="800"/>
                  </a:spcAft>
                  <a:buClrTx/>
                  <a:buSzTx/>
                  <a:buFontTx/>
                  <a:buNone/>
                  <a:tabLst/>
                  <a:defRPr/>
                </a:pPr>
                <a:r>
                  <a:rPr kumimoji="0" lang="fr-FR" sz="1200" b="0" i="0" u="none" strike="noStrike" kern="1200" cap="none" spc="0" normalizeH="0" baseline="0" noProof="0" dirty="0">
                    <a:ln>
                      <a:noFill/>
                    </a:ln>
                    <a:solidFill>
                      <a:srgbClr val="000000"/>
                    </a:solidFill>
                    <a:effectLst/>
                    <a:uLnTx/>
                    <a:uFillTx/>
                    <a:latin typeface="Calibri" panose="020F0502020204030204"/>
                    <a:ea typeface="Calibri" panose="020F0502020204030204" pitchFamily="34" charset="0"/>
                    <a:cs typeface="Times New Roman" panose="02020603050405020304" pitchFamily="18" charset="0"/>
                  </a:rPr>
                  <a:t>Fd7</a:t>
                </a:r>
                <a:endParaRPr kumimoji="0" lang="fr-FR" sz="1200" b="0" i="0" u="none" strike="noStrike" kern="1200" cap="none" spc="0" normalizeH="0" baseline="0" noProof="0" dirty="0">
                  <a:ln>
                    <a:noFill/>
                  </a:ln>
                  <a:solidFill>
                    <a:prstClr val="black"/>
                  </a:solidFill>
                  <a:effectLst/>
                  <a:uLnTx/>
                  <a:uFillTx/>
                  <a:latin typeface="Calibri" panose="020F0502020204030204"/>
                  <a:ea typeface="Calibri" panose="020F0502020204030204" pitchFamily="34" charset="0"/>
                  <a:cs typeface="Times New Roman" panose="02020603050405020304" pitchFamily="18" charset="0"/>
                </a:endParaRPr>
              </a:p>
            </p:txBody>
          </p:sp>
          <p:sp>
            <p:nvSpPr>
              <p:cNvPr id="57" name="TextBox 69"/>
              <p:cNvSpPr txBox="1"/>
              <p:nvPr/>
            </p:nvSpPr>
            <p:spPr>
              <a:xfrm>
                <a:off x="26167" y="967971"/>
                <a:ext cx="2443356" cy="854020"/>
              </a:xfrm>
              <a:prstGeom prst="rect">
                <a:avLst/>
              </a:prstGeom>
              <a:noFill/>
            </p:spPr>
            <p:txBody>
              <a:bodyPr wrap="square" rtlCol="0">
                <a:spAutoFit/>
              </a:bodyPr>
              <a:lstStyle/>
              <a:p>
                <a:pPr marL="0" marR="0" lvl="0" indent="0" algn="r" defTabSz="914400" rtl="0" eaLnBrk="1" fontAlgn="auto" latinLnBrk="0" hangingPunct="1">
                  <a:lnSpc>
                    <a:spcPct val="100000"/>
                  </a:lnSpc>
                  <a:spcBef>
                    <a:spcPts val="0"/>
                  </a:spcBef>
                  <a:spcAft>
                    <a:spcPts val="800"/>
                  </a:spcAft>
                  <a:buClrTx/>
                  <a:buSzTx/>
                  <a:buFontTx/>
                  <a:buNone/>
                  <a:tabLst/>
                  <a:defRPr/>
                </a:pPr>
                <a:r>
                  <a:rPr kumimoji="0" lang="en-US" sz="1200" b="0" i="0" u="none" strike="noStrike" kern="1200" cap="none" spc="0" normalizeH="0" baseline="0" noProof="0" dirty="0" err="1">
                    <a:ln>
                      <a:noFill/>
                    </a:ln>
                    <a:solidFill>
                      <a:srgbClr val="000000"/>
                    </a:solidFill>
                    <a:effectLst/>
                    <a:uLnTx/>
                    <a:uFillTx/>
                    <a:latin typeface="Calibri" panose="020F0502020204030204"/>
                    <a:ea typeface="Calibri" panose="020F0502020204030204" pitchFamily="34" charset="0"/>
                    <a:cs typeface="Times New Roman" panose="02020603050405020304" pitchFamily="18" charset="0"/>
                  </a:rPr>
                  <a:t>succinyl</a:t>
                </a:r>
                <a:r>
                  <a:rPr kumimoji="0" lang="en-US" sz="1200" b="0" i="0" u="none" strike="noStrike" kern="1200" cap="none" spc="0" normalizeH="0" baseline="0" noProof="0" dirty="0">
                    <a:ln>
                      <a:noFill/>
                    </a:ln>
                    <a:solidFill>
                      <a:srgbClr val="000000"/>
                    </a:solidFill>
                    <a:effectLst/>
                    <a:uLnTx/>
                    <a:uFillTx/>
                    <a:latin typeface="Calibri" panose="020F0502020204030204"/>
                    <a:ea typeface="Calibri" panose="020F0502020204030204" pitchFamily="34" charset="0"/>
                    <a:cs typeface="Times New Roman" panose="02020603050405020304" pitchFamily="18" charset="0"/>
                  </a:rPr>
                  <a:t>-CoA +CO</a:t>
                </a:r>
                <a:r>
                  <a:rPr kumimoji="0" lang="en-US" sz="1200" b="0" i="0" u="none" strike="noStrike" kern="1200" cap="none" spc="0" normalizeH="0" baseline="-25000" noProof="0" dirty="0">
                    <a:ln>
                      <a:noFill/>
                    </a:ln>
                    <a:solidFill>
                      <a:srgbClr val="000000"/>
                    </a:solidFill>
                    <a:effectLst/>
                    <a:uLnTx/>
                    <a:uFillTx/>
                    <a:latin typeface="Calibri" panose="020F0502020204030204"/>
                    <a:ea typeface="Calibri" panose="020F0502020204030204" pitchFamily="34" charset="0"/>
                    <a:cs typeface="Times New Roman" panose="02020603050405020304" pitchFamily="18" charset="0"/>
                  </a:rPr>
                  <a:t>2</a:t>
                </a:r>
                <a:endParaRPr kumimoji="0" lang="fr-FR" sz="1200" b="0" i="0" u="none" strike="noStrike" kern="1200" cap="none" spc="0" normalizeH="0" baseline="0" noProof="0" dirty="0">
                  <a:ln>
                    <a:noFill/>
                  </a:ln>
                  <a:solidFill>
                    <a:prstClr val="black"/>
                  </a:solidFill>
                  <a:effectLst/>
                  <a:uLnTx/>
                  <a:uFillTx/>
                  <a:latin typeface="Calibri" panose="020F0502020204030204"/>
                  <a:ea typeface="Calibri" panose="020F0502020204030204" pitchFamily="34" charset="0"/>
                  <a:cs typeface="Times New Roman" panose="02020603050405020304" pitchFamily="18" charset="0"/>
                </a:endParaRPr>
              </a:p>
            </p:txBody>
          </p:sp>
          <p:sp>
            <p:nvSpPr>
              <p:cNvPr id="58" name="TextBox 70"/>
              <p:cNvSpPr txBox="1"/>
              <p:nvPr/>
            </p:nvSpPr>
            <p:spPr>
              <a:xfrm>
                <a:off x="-543372" y="-169927"/>
                <a:ext cx="2982948" cy="683215"/>
              </a:xfrm>
              <a:prstGeom prst="rect">
                <a:avLst/>
              </a:prstGeom>
              <a:noFill/>
            </p:spPr>
            <p:txBody>
              <a:bodyPr wrap="square" rtlCol="0">
                <a:spAutoFit/>
              </a:bodyPr>
              <a:lstStyle/>
              <a:p>
                <a:pPr marL="0" marR="0" lvl="0" indent="0" algn="r" defTabSz="914400" rtl="0" eaLnBrk="1" fontAlgn="auto" latinLnBrk="0" hangingPunct="1">
                  <a:lnSpc>
                    <a:spcPct val="150000"/>
                  </a:lnSpc>
                  <a:spcBef>
                    <a:spcPts val="0"/>
                  </a:spcBef>
                  <a:spcAft>
                    <a:spcPts val="800"/>
                  </a:spcAft>
                  <a:buClrTx/>
                  <a:buSzTx/>
                  <a:buFontTx/>
                  <a:buNone/>
                  <a:tabLst/>
                  <a:defRPr/>
                </a:pPr>
                <a:r>
                  <a:rPr kumimoji="0" lang="en-US" sz="1200" b="0" i="0" u="none" strike="noStrike" kern="1200" cap="none" spc="0" normalizeH="0" baseline="0" noProof="0" dirty="0">
                    <a:ln>
                      <a:noFill/>
                    </a:ln>
                    <a:solidFill>
                      <a:srgbClr val="000000"/>
                    </a:solidFill>
                    <a:effectLst/>
                    <a:uLnTx/>
                    <a:uFillTx/>
                    <a:latin typeface="Calibri" panose="020F0502020204030204"/>
                    <a:ea typeface="Calibri" panose="020F0502020204030204" pitchFamily="34" charset="0"/>
                    <a:cs typeface="Times New Roman" panose="02020603050405020304" pitchFamily="18" charset="0"/>
                  </a:rPr>
                  <a:t>2-OG + CoA</a:t>
                </a:r>
                <a:endParaRPr kumimoji="0" lang="fr-FR" sz="1200" b="0" i="0" u="none" strike="noStrike" kern="1200" cap="none" spc="0" normalizeH="0" baseline="0" noProof="0" dirty="0">
                  <a:ln>
                    <a:noFill/>
                  </a:ln>
                  <a:solidFill>
                    <a:prstClr val="black"/>
                  </a:solidFill>
                  <a:effectLst/>
                  <a:uLnTx/>
                  <a:uFillTx/>
                  <a:latin typeface="Calibri" panose="020F0502020204030204"/>
                  <a:ea typeface="Calibri" panose="020F0502020204030204" pitchFamily="34" charset="0"/>
                  <a:cs typeface="Times New Roman" panose="02020603050405020304" pitchFamily="18" charset="0"/>
                </a:endParaRPr>
              </a:p>
            </p:txBody>
          </p:sp>
          <p:sp>
            <p:nvSpPr>
              <p:cNvPr id="59" name="TextBox 73"/>
              <p:cNvSpPr txBox="1"/>
              <p:nvPr/>
            </p:nvSpPr>
            <p:spPr>
              <a:xfrm>
                <a:off x="4381526" y="987161"/>
                <a:ext cx="1763011" cy="762647"/>
              </a:xfrm>
              <a:prstGeom prst="rect">
                <a:avLst/>
              </a:prstGeom>
              <a:noFill/>
            </p:spPr>
            <p:txBody>
              <a:bodyPr wrap="square" rtlCol="0">
                <a:spAutoFit/>
              </a:bodyPr>
              <a:lstStyle/>
              <a:p>
                <a:pPr marL="0" marR="0" lvl="0" indent="0" algn="l" defTabSz="914400" rtl="0" eaLnBrk="1" fontAlgn="auto" latinLnBrk="0" hangingPunct="1">
                  <a:lnSpc>
                    <a:spcPct val="150000"/>
                  </a:lnSpc>
                  <a:spcBef>
                    <a:spcPts val="0"/>
                  </a:spcBef>
                  <a:spcAft>
                    <a:spcPts val="800"/>
                  </a:spcAft>
                  <a:buClrTx/>
                  <a:buSzTx/>
                  <a:buFontTx/>
                  <a:buNone/>
                  <a:tabLst/>
                  <a:defRPr/>
                </a:pPr>
                <a:r>
                  <a:rPr kumimoji="0" lang="en-US" sz="1200" b="0" i="0" u="none" strike="noStrike" kern="1200" cap="none" spc="0" normalizeH="0" baseline="0" noProof="0" dirty="0">
                    <a:ln>
                      <a:noFill/>
                    </a:ln>
                    <a:solidFill>
                      <a:srgbClr val="000000"/>
                    </a:solidFill>
                    <a:effectLst/>
                    <a:uLnTx/>
                    <a:uFillTx/>
                    <a:latin typeface="Calibri" panose="020F0502020204030204"/>
                    <a:ea typeface="Calibri" panose="020F0502020204030204" pitchFamily="34" charset="0"/>
                    <a:cs typeface="Times New Roman" panose="02020603050405020304" pitchFamily="18" charset="0"/>
                  </a:rPr>
                  <a:t>Fd7red</a:t>
                </a:r>
                <a:endParaRPr kumimoji="0" lang="fr-FR" sz="1200" b="0" i="0" u="none" strike="noStrike" kern="1200" cap="none" spc="0" normalizeH="0" baseline="0" noProof="0" dirty="0">
                  <a:ln>
                    <a:noFill/>
                  </a:ln>
                  <a:solidFill>
                    <a:prstClr val="black"/>
                  </a:solidFill>
                  <a:effectLst/>
                  <a:uLnTx/>
                  <a:uFillTx/>
                  <a:latin typeface="Calibri" panose="020F0502020204030204"/>
                  <a:ea typeface="Calibri" panose="020F0502020204030204" pitchFamily="34" charset="0"/>
                  <a:cs typeface="Times New Roman" panose="02020603050405020304" pitchFamily="18" charset="0"/>
                </a:endParaRPr>
              </a:p>
            </p:txBody>
          </p:sp>
          <p:sp>
            <p:nvSpPr>
              <p:cNvPr id="60" name="TextBox 87"/>
              <p:cNvSpPr txBox="1"/>
              <p:nvPr/>
            </p:nvSpPr>
            <p:spPr>
              <a:xfrm>
                <a:off x="6067894" y="435604"/>
                <a:ext cx="1551367" cy="683216"/>
              </a:xfrm>
              <a:prstGeom prst="rect">
                <a:avLst/>
              </a:prstGeom>
              <a:noFill/>
            </p:spPr>
            <p:txBody>
              <a:bodyPr wrap="square" rtlCol="0">
                <a:spAutoFit/>
              </a:bodyPr>
              <a:lstStyle/>
              <a:p>
                <a:pPr marL="0" marR="0" lvl="0" indent="0" algn="l" defTabSz="914400" rtl="0" eaLnBrk="1" fontAlgn="auto" latinLnBrk="0" hangingPunct="1">
                  <a:lnSpc>
                    <a:spcPct val="150000"/>
                  </a:lnSpc>
                  <a:spcBef>
                    <a:spcPts val="0"/>
                  </a:spcBef>
                  <a:spcAft>
                    <a:spcPts val="800"/>
                  </a:spcAft>
                  <a:buClrTx/>
                  <a:buSzTx/>
                  <a:buFontTx/>
                  <a:buNone/>
                  <a:tabLst/>
                  <a:defRPr/>
                </a:pPr>
                <a:r>
                  <a:rPr kumimoji="0" lang="en-US" sz="1200" b="0" i="0" u="none" strike="noStrike" kern="1200" cap="none" spc="0" normalizeH="0" baseline="0" noProof="0" dirty="0" err="1">
                    <a:ln>
                      <a:noFill/>
                    </a:ln>
                    <a:solidFill>
                      <a:srgbClr val="000000"/>
                    </a:solidFill>
                    <a:effectLst/>
                    <a:uLnTx/>
                    <a:uFillTx/>
                    <a:latin typeface="Calibri" panose="020F0502020204030204"/>
                    <a:ea typeface="Calibri" panose="020F0502020204030204" pitchFamily="34" charset="0"/>
                    <a:cs typeface="Times New Roman" panose="02020603050405020304" pitchFamily="18" charset="0"/>
                  </a:rPr>
                  <a:t>MTZox</a:t>
                </a:r>
                <a:endParaRPr kumimoji="0" lang="fr-FR" sz="1200" b="0" i="0" u="none" strike="noStrike" kern="1200" cap="none" spc="0" normalizeH="0" baseline="0" noProof="0" dirty="0">
                  <a:ln>
                    <a:noFill/>
                  </a:ln>
                  <a:solidFill>
                    <a:prstClr val="black"/>
                  </a:solidFill>
                  <a:effectLst/>
                  <a:uLnTx/>
                  <a:uFillTx/>
                  <a:latin typeface="Calibri" panose="020F0502020204030204"/>
                  <a:ea typeface="Calibri" panose="020F0502020204030204" pitchFamily="34" charset="0"/>
                  <a:cs typeface="Times New Roman" panose="02020603050405020304" pitchFamily="18" charset="0"/>
                </a:endParaRPr>
              </a:p>
            </p:txBody>
          </p:sp>
          <p:sp>
            <p:nvSpPr>
              <p:cNvPr id="61" name="TextBox 88"/>
              <p:cNvSpPr txBox="1"/>
              <p:nvPr/>
            </p:nvSpPr>
            <p:spPr>
              <a:xfrm>
                <a:off x="6087176" y="1581336"/>
                <a:ext cx="1740113" cy="762646"/>
              </a:xfrm>
              <a:prstGeom prst="rect">
                <a:avLst/>
              </a:prstGeom>
              <a:noFill/>
            </p:spPr>
            <p:txBody>
              <a:bodyPr wrap="square" rtlCol="0">
                <a:spAutoFit/>
              </a:bodyPr>
              <a:lstStyle/>
              <a:p>
                <a:pPr marL="0" marR="0" lvl="0" indent="0" algn="l" defTabSz="914400" rtl="0" eaLnBrk="1" fontAlgn="auto" latinLnBrk="0" hangingPunct="1">
                  <a:lnSpc>
                    <a:spcPct val="150000"/>
                  </a:lnSpc>
                  <a:spcBef>
                    <a:spcPts val="0"/>
                  </a:spcBef>
                  <a:spcAft>
                    <a:spcPts val="800"/>
                  </a:spcAft>
                  <a:buClrTx/>
                  <a:buSzTx/>
                  <a:buFontTx/>
                  <a:buNone/>
                  <a:tabLst/>
                  <a:defRPr/>
                </a:pPr>
                <a:r>
                  <a:rPr kumimoji="0" lang="en-US" sz="1200" b="0" i="0" u="none" strike="noStrike" kern="1200" cap="none" spc="0" normalizeH="0" baseline="0" noProof="0" dirty="0" err="1">
                    <a:ln>
                      <a:noFill/>
                    </a:ln>
                    <a:solidFill>
                      <a:prstClr val="black"/>
                    </a:solidFill>
                    <a:effectLst/>
                    <a:uLnTx/>
                    <a:uFillTx/>
                    <a:latin typeface="Calibri" panose="020F0502020204030204"/>
                    <a:ea typeface="Calibri" panose="020F0502020204030204" pitchFamily="34" charset="0"/>
                    <a:cs typeface="Times New Roman" panose="02020603050405020304" pitchFamily="18" charset="0"/>
                  </a:rPr>
                  <a:t>MTZred</a:t>
                </a:r>
                <a:endParaRPr kumimoji="0" lang="fr-FR" sz="1200" b="0" i="0" u="none" strike="noStrike" kern="1200" cap="none" spc="0" normalizeH="0" baseline="0" noProof="0" dirty="0">
                  <a:ln>
                    <a:noFill/>
                  </a:ln>
                  <a:solidFill>
                    <a:prstClr val="black"/>
                  </a:solidFill>
                  <a:effectLst/>
                  <a:uLnTx/>
                  <a:uFillTx/>
                  <a:latin typeface="Calibri" panose="020F0502020204030204"/>
                  <a:ea typeface="Calibri" panose="020F0502020204030204" pitchFamily="34" charset="0"/>
                  <a:cs typeface="Times New Roman" panose="02020603050405020304" pitchFamily="18" charset="0"/>
                </a:endParaRPr>
              </a:p>
            </p:txBody>
          </p:sp>
        </p:grpSp>
        <p:sp>
          <p:nvSpPr>
            <p:cNvPr id="50" name="Rectangle 49"/>
            <p:cNvSpPr/>
            <p:nvPr/>
          </p:nvSpPr>
          <p:spPr>
            <a:xfrm>
              <a:off x="132750" y="-383734"/>
              <a:ext cx="6984016" cy="3166232"/>
            </a:xfrm>
            <a:prstGeom prst="rect">
              <a:avLst/>
            </a:prstGeom>
            <a:noFill/>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2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51" name="Flèche courbée vers la gauche 50"/>
            <p:cNvSpPr/>
            <p:nvPr/>
          </p:nvSpPr>
          <p:spPr>
            <a:xfrm>
              <a:off x="2229239" y="262867"/>
              <a:ext cx="432048" cy="1368152"/>
            </a:xfrm>
            <a:prstGeom prst="curvedLeftArrow">
              <a:avLst>
                <a:gd name="adj1" fmla="val 0"/>
                <a:gd name="adj2" fmla="val 50000"/>
                <a:gd name="adj3" fmla="val 25000"/>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2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52" name="Flèche courbée vers la droite 51"/>
            <p:cNvSpPr/>
            <p:nvPr/>
          </p:nvSpPr>
          <p:spPr>
            <a:xfrm>
              <a:off x="3813000" y="262867"/>
              <a:ext cx="447814" cy="1368152"/>
            </a:xfrm>
            <a:prstGeom prst="curvedRightArrow">
              <a:avLst>
                <a:gd name="adj1" fmla="val 0"/>
                <a:gd name="adj2" fmla="val 50000"/>
                <a:gd name="adj3" fmla="val 25000"/>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2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53" name="Flèche courbée vers la droite 52"/>
            <p:cNvSpPr/>
            <p:nvPr/>
          </p:nvSpPr>
          <p:spPr>
            <a:xfrm>
              <a:off x="5386242" y="917123"/>
              <a:ext cx="447816" cy="1368153"/>
            </a:xfrm>
            <a:prstGeom prst="curvedRightArrow">
              <a:avLst>
                <a:gd name="adj1" fmla="val 0"/>
                <a:gd name="adj2" fmla="val 50000"/>
                <a:gd name="adj3" fmla="val 25000"/>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2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cxnSp>
        <p:nvCxnSpPr>
          <p:cNvPr id="62" name="Connecteur droit avec flèche 61"/>
          <p:cNvCxnSpPr/>
          <p:nvPr/>
        </p:nvCxnSpPr>
        <p:spPr>
          <a:xfrm>
            <a:off x="7291762" y="3116625"/>
            <a:ext cx="0" cy="131104"/>
          </a:xfrm>
          <a:prstGeom prst="straightConnector1">
            <a:avLst/>
          </a:prstGeom>
          <a:ln>
            <a:solidFill>
              <a:srgbClr val="00B0F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14773689"/>
      </p:ext>
    </p:extLst>
  </p:cSld>
  <p:clrMapOvr>
    <a:masterClrMapping/>
  </p:clrMapOvr>
</p:sld>
</file>

<file path=ppt/theme/theme1.xml><?xml version="1.0" encoding="utf-8"?>
<a:theme xmlns:a="http://schemas.openxmlformats.org/drawingml/2006/main" name="1_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2_Thème Office">
  <a:themeElements>
    <a:clrScheme name="Thème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Thème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hèm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72</TotalTime>
  <Words>1305</Words>
  <Application>Microsoft Office PowerPoint</Application>
  <PresentationFormat>Grand écran</PresentationFormat>
  <Paragraphs>121</Paragraphs>
  <Slides>6</Slides>
  <Notes>0</Notes>
  <HiddenSlides>0</HiddenSlides>
  <MMClips>0</MMClips>
  <ScaleCrop>false</ScaleCrop>
  <HeadingPairs>
    <vt:vector size="6" baseType="variant">
      <vt:variant>
        <vt:lpstr>Polices utilisées</vt:lpstr>
      </vt:variant>
      <vt:variant>
        <vt:i4>3</vt:i4>
      </vt:variant>
      <vt:variant>
        <vt:lpstr>Thème</vt:lpstr>
      </vt:variant>
      <vt:variant>
        <vt:i4>3</vt:i4>
      </vt:variant>
      <vt:variant>
        <vt:lpstr>Titres des diapositives</vt:lpstr>
      </vt:variant>
      <vt:variant>
        <vt:i4>6</vt:i4>
      </vt:variant>
    </vt:vector>
  </HeadingPairs>
  <TitlesOfParts>
    <vt:vector size="12" baseType="lpstr">
      <vt:lpstr>Arial</vt:lpstr>
      <vt:lpstr>Calibri</vt:lpstr>
      <vt:lpstr>Calibri Light</vt:lpstr>
      <vt:lpstr>1_Thème Office</vt:lpstr>
      <vt:lpstr>Thème Office</vt:lpstr>
      <vt:lpstr>2_Thème Office</vt:lpstr>
      <vt:lpstr>Présentation PowerPoint</vt:lpstr>
      <vt:lpstr>Présentation PowerPoint</vt:lpstr>
      <vt:lpstr>Présentation PowerPoint</vt:lpstr>
      <vt:lpstr>Présentation PowerPoint</vt:lpstr>
      <vt:lpstr>Présentation PowerPoint</vt:lpstr>
      <vt:lpstr>Présentation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Laurent Guiral</dc:creator>
  <cp:lastModifiedBy>Laurent Guiral</cp:lastModifiedBy>
  <cp:revision>3</cp:revision>
  <dcterms:created xsi:type="dcterms:W3CDTF">2023-01-31T10:03:33Z</dcterms:created>
  <dcterms:modified xsi:type="dcterms:W3CDTF">2023-02-24T14:07:35Z</dcterms:modified>
</cp:coreProperties>
</file>