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9" r:id="rId3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63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360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79CAB4-61F6-4022-B8DD-EC4E41ED5D4A}" type="datetimeFigureOut">
              <a:rPr lang="ko-KR" altLang="en-US" smtClean="0"/>
              <a:t>2023-05-31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D203D-965C-4F25-8FA9-986171E80D6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078581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79CAB4-61F6-4022-B8DD-EC4E41ED5D4A}" type="datetimeFigureOut">
              <a:rPr lang="ko-KR" altLang="en-US" smtClean="0"/>
              <a:t>2023-05-31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D203D-965C-4F25-8FA9-986171E80D6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16354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79CAB4-61F6-4022-B8DD-EC4E41ED5D4A}" type="datetimeFigureOut">
              <a:rPr lang="ko-KR" altLang="en-US" smtClean="0"/>
              <a:t>2023-05-31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D203D-965C-4F25-8FA9-986171E80D6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408859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79CAB4-61F6-4022-B8DD-EC4E41ED5D4A}" type="datetimeFigureOut">
              <a:rPr lang="ko-KR" altLang="en-US" smtClean="0"/>
              <a:t>2023-05-31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D203D-965C-4F25-8FA9-986171E80D6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942493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79CAB4-61F6-4022-B8DD-EC4E41ED5D4A}" type="datetimeFigureOut">
              <a:rPr lang="ko-KR" altLang="en-US" smtClean="0"/>
              <a:t>2023-05-31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D203D-965C-4F25-8FA9-986171E80D6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214138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79CAB4-61F6-4022-B8DD-EC4E41ED5D4A}" type="datetimeFigureOut">
              <a:rPr lang="ko-KR" altLang="en-US" smtClean="0"/>
              <a:t>2023-05-31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D203D-965C-4F25-8FA9-986171E80D6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574636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79CAB4-61F6-4022-B8DD-EC4E41ED5D4A}" type="datetimeFigureOut">
              <a:rPr lang="ko-KR" altLang="en-US" smtClean="0"/>
              <a:t>2023-05-31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D203D-965C-4F25-8FA9-986171E80D6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458540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79CAB4-61F6-4022-B8DD-EC4E41ED5D4A}" type="datetimeFigureOut">
              <a:rPr lang="ko-KR" altLang="en-US" smtClean="0"/>
              <a:t>2023-05-31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D203D-965C-4F25-8FA9-986171E80D6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409777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79CAB4-61F6-4022-B8DD-EC4E41ED5D4A}" type="datetimeFigureOut">
              <a:rPr lang="ko-KR" altLang="en-US" smtClean="0"/>
              <a:t>2023-05-31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D203D-965C-4F25-8FA9-986171E80D6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164180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79CAB4-61F6-4022-B8DD-EC4E41ED5D4A}" type="datetimeFigureOut">
              <a:rPr lang="ko-KR" altLang="en-US" smtClean="0"/>
              <a:t>2023-05-31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D203D-965C-4F25-8FA9-986171E80D6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123978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79CAB4-61F6-4022-B8DD-EC4E41ED5D4A}" type="datetimeFigureOut">
              <a:rPr lang="ko-KR" altLang="en-US" smtClean="0"/>
              <a:t>2023-05-31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D203D-965C-4F25-8FA9-986171E80D6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491171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79CAB4-61F6-4022-B8DD-EC4E41ED5D4A}" type="datetimeFigureOut">
              <a:rPr lang="ko-KR" altLang="en-US" smtClean="0"/>
              <a:t>2023-05-31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6D203D-965C-4F25-8FA9-986171E80D6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00490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g"/><Relationship Id="rId3" Type="http://schemas.openxmlformats.org/officeDocument/2006/relationships/image" Target="../media/image2.jpg"/><Relationship Id="rId7" Type="http://schemas.openxmlformats.org/officeDocument/2006/relationships/image" Target="../media/image6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jpeg"/><Relationship Id="rId9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2576"/>
          <a:stretch/>
        </p:blipFill>
        <p:spPr>
          <a:xfrm>
            <a:off x="355404" y="3466700"/>
            <a:ext cx="3848475" cy="3021357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96743" y="3756165"/>
            <a:ext cx="53251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00" b="1" dirty="0">
                <a:latin typeface="Palatino Linotype" panose="02040502050505030304" pitchFamily="18" charset="0"/>
              </a:rPr>
              <a:t>PARP</a:t>
            </a:r>
            <a:endParaRPr lang="ko-KR" altLang="en-US" sz="1000" b="1" dirty="0">
              <a:latin typeface="Palatino Linotype" panose="0204050205050503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3930927"/>
            <a:ext cx="105349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00" b="1" dirty="0">
                <a:latin typeface="Palatino Linotype" panose="02040502050505030304" pitchFamily="18" charset="0"/>
              </a:rPr>
              <a:t>Cleaved-PARP</a:t>
            </a:r>
            <a:endParaRPr lang="ko-KR" altLang="en-US" sz="1000" b="1" dirty="0">
              <a:latin typeface="Palatino Linotype" panose="0204050205050503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55585" y="5420154"/>
            <a:ext cx="41870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00" b="1" dirty="0">
                <a:latin typeface="Palatino Linotype" panose="02040502050505030304" pitchFamily="18" charset="0"/>
                <a:sym typeface="Symbol" panose="05050102010706020507" pitchFamily="18" charset="2"/>
              </a:rPr>
              <a:t>LC3</a:t>
            </a:r>
            <a:endParaRPr lang="ko-KR" altLang="en-US" sz="1000" b="1" dirty="0">
              <a:latin typeface="Palatino Linotype" panose="0204050205050503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42384" y="4643070"/>
            <a:ext cx="69442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00" dirty="0">
                <a:sym typeface="Symbol" panose="05050102010706020507" pitchFamily="18" charset="2"/>
              </a:rPr>
              <a:t>-</a:t>
            </a:r>
            <a:r>
              <a:rPr lang="en-US" altLang="ko-KR" sz="1200" b="1" dirty="0">
                <a:latin typeface="Palatino Linotype" panose="02040502050505030304" pitchFamily="18" charset="0"/>
                <a:sym typeface="Symbol" panose="05050102010706020507" pitchFamily="18" charset="2"/>
              </a:rPr>
              <a:t>Actin</a:t>
            </a:r>
            <a:endParaRPr lang="ko-KR" altLang="en-US" sz="1200" b="1" dirty="0">
              <a:latin typeface="Palatino Linotype" panose="0204050205050503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04902" y="4394179"/>
            <a:ext cx="56938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b="1" dirty="0">
                <a:latin typeface="Palatino Linotype" panose="02040502050505030304" pitchFamily="18" charset="0"/>
              </a:rPr>
              <a:t>mp53</a:t>
            </a:r>
            <a:endParaRPr lang="ko-KR" altLang="en-US" sz="1200" b="1" dirty="0">
              <a:latin typeface="Palatino Linotype" panose="02040502050505030304" pitchFamily="18" charset="0"/>
            </a:endParaRPr>
          </a:p>
        </p:txBody>
      </p:sp>
      <p:pic>
        <p:nvPicPr>
          <p:cNvPr id="12" name="그림 1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137" r="-3821" b="37572"/>
          <a:stretch/>
        </p:blipFill>
        <p:spPr>
          <a:xfrm>
            <a:off x="6131201" y="3244679"/>
            <a:ext cx="3805976" cy="2503615"/>
          </a:xfrm>
          <a:prstGeom prst="rect">
            <a:avLst/>
          </a:prstGeom>
        </p:spPr>
      </p:pic>
      <p:pic>
        <p:nvPicPr>
          <p:cNvPr id="13" name="그림 12"/>
          <p:cNvPicPr>
            <a:picLocks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941" t="30242" r="40544" b="63292"/>
          <a:stretch/>
        </p:blipFill>
        <p:spPr>
          <a:xfrm>
            <a:off x="9449974" y="2744493"/>
            <a:ext cx="2160000" cy="36000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4" name="그림 13"/>
          <p:cNvPicPr>
            <a:picLocks/>
          </p:cNvPicPr>
          <p:nvPr/>
        </p:nvPicPr>
        <p:blipFill rotWithShape="1">
          <a:blip r:embed="rId5"/>
          <a:srcRect l="6914" t="29238" r="22954" b="16244"/>
          <a:stretch/>
        </p:blipFill>
        <p:spPr>
          <a:xfrm>
            <a:off x="9455413" y="1556394"/>
            <a:ext cx="2160000" cy="36000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5" name="그림 14"/>
          <p:cNvPicPr>
            <a:picLocks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774" t="34193" r="42358" b="63052"/>
          <a:stretch/>
        </p:blipFill>
        <p:spPr>
          <a:xfrm>
            <a:off x="9457170" y="2354599"/>
            <a:ext cx="2160000" cy="36000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6" name="TextBox 15"/>
          <p:cNvSpPr txBox="1"/>
          <p:nvPr/>
        </p:nvSpPr>
        <p:spPr>
          <a:xfrm>
            <a:off x="8991399" y="2010535"/>
            <a:ext cx="44755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b="1" dirty="0">
                <a:latin typeface="Palatino Linotype" panose="02040502050505030304" pitchFamily="18" charset="0"/>
              </a:rPr>
              <a:t>p62</a:t>
            </a:r>
            <a:endParaRPr lang="ko-KR" altLang="en-US" sz="1200" b="1" dirty="0">
              <a:latin typeface="Palatino Linotype" panose="02040502050505030304" pitchFamily="18" charset="0"/>
            </a:endParaRPr>
          </a:p>
        </p:txBody>
      </p:sp>
      <p:pic>
        <p:nvPicPr>
          <p:cNvPr id="17" name="그림 16"/>
          <p:cNvPicPr>
            <a:picLocks/>
          </p:cNvPicPr>
          <p:nvPr/>
        </p:nvPicPr>
        <p:blipFill rotWithShape="1">
          <a:blip r:embed="rId7"/>
          <a:srcRect l="7703" t="15085" b="17679"/>
          <a:stretch/>
        </p:blipFill>
        <p:spPr>
          <a:xfrm>
            <a:off x="9460991" y="1957305"/>
            <a:ext cx="2160000" cy="36000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8" name="TextBox 17"/>
          <p:cNvSpPr txBox="1"/>
          <p:nvPr/>
        </p:nvSpPr>
        <p:spPr>
          <a:xfrm>
            <a:off x="8954325" y="1556394"/>
            <a:ext cx="53251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00" b="1" dirty="0">
                <a:latin typeface="Palatino Linotype" panose="02040502050505030304" pitchFamily="18" charset="0"/>
              </a:rPr>
              <a:t>PARP</a:t>
            </a:r>
            <a:endParaRPr lang="ko-KR" altLang="en-US" sz="1000" b="1" dirty="0">
              <a:latin typeface="Palatino Linotype" panose="02040502050505030304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8457582" y="1731156"/>
            <a:ext cx="105349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00" b="1" dirty="0">
                <a:latin typeface="Palatino Linotype" panose="02040502050505030304" pitchFamily="18" charset="0"/>
              </a:rPr>
              <a:t>Cleaved-PARP</a:t>
            </a:r>
            <a:endParaRPr lang="ko-KR" altLang="en-US" sz="1000" b="1" dirty="0">
              <a:latin typeface="Palatino Linotype" panose="02040502050505030304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9015034" y="2411488"/>
            <a:ext cx="41870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00" b="1" dirty="0">
                <a:latin typeface="Palatino Linotype" panose="02040502050505030304" pitchFamily="18" charset="0"/>
                <a:sym typeface="Symbol" panose="05050102010706020507" pitchFamily="18" charset="2"/>
              </a:rPr>
              <a:t>LC3</a:t>
            </a:r>
            <a:endParaRPr lang="ko-KR" altLang="en-US" sz="1000" b="1" dirty="0">
              <a:latin typeface="Palatino Linotype" panose="02040502050505030304" pitchFamily="18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8787970" y="2822078"/>
            <a:ext cx="69442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00" dirty="0">
                <a:sym typeface="Symbol" panose="05050102010706020507" pitchFamily="18" charset="2"/>
              </a:rPr>
              <a:t>-</a:t>
            </a:r>
            <a:r>
              <a:rPr lang="en-US" altLang="ko-KR" sz="1200" b="1" dirty="0">
                <a:latin typeface="Palatino Linotype" panose="02040502050505030304" pitchFamily="18" charset="0"/>
                <a:sym typeface="Symbol" panose="05050102010706020507" pitchFamily="18" charset="2"/>
              </a:rPr>
              <a:t>Actin</a:t>
            </a:r>
            <a:endParaRPr lang="ko-KR" altLang="en-US" sz="1200" b="1" dirty="0">
              <a:latin typeface="Palatino Linotype" panose="02040502050505030304" pitchFamily="18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9602458" y="1218412"/>
            <a:ext cx="194636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b="1" dirty="0">
                <a:latin typeface="Palatino Linotype" panose="02040502050505030304" pitchFamily="18" charset="0"/>
              </a:rPr>
              <a:t>C        KFE	 OA         CP</a:t>
            </a:r>
            <a:endParaRPr lang="ko-KR" altLang="en-US" sz="1200" b="1" dirty="0">
              <a:latin typeface="Palatino Linotype" panose="02040502050505030304" pitchFamily="18" charset="0"/>
            </a:endParaRPr>
          </a:p>
        </p:txBody>
      </p:sp>
      <p:pic>
        <p:nvPicPr>
          <p:cNvPr id="23" name="그림 22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6991"/>
          <a:stretch/>
        </p:blipFill>
        <p:spPr>
          <a:xfrm>
            <a:off x="655585" y="529233"/>
            <a:ext cx="2981992" cy="2583521"/>
          </a:xfrm>
          <a:prstGeom prst="rect">
            <a:avLst/>
          </a:prstGeom>
        </p:spPr>
      </p:pic>
      <p:sp>
        <p:nvSpPr>
          <p:cNvPr id="24" name="TextBox 23"/>
          <p:cNvSpPr txBox="1"/>
          <p:nvPr/>
        </p:nvSpPr>
        <p:spPr>
          <a:xfrm>
            <a:off x="1237288" y="1620778"/>
            <a:ext cx="44755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b="1" dirty="0">
                <a:latin typeface="Palatino Linotype" panose="02040502050505030304" pitchFamily="18" charset="0"/>
              </a:rPr>
              <a:t>p62</a:t>
            </a:r>
            <a:endParaRPr lang="ko-KR" altLang="en-US" sz="1200" b="1" dirty="0">
              <a:latin typeface="Palatino Linotype" panose="02040502050505030304" pitchFamily="18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152328" y="987041"/>
            <a:ext cx="53251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00" b="1" dirty="0">
                <a:latin typeface="Palatino Linotype" panose="02040502050505030304" pitchFamily="18" charset="0"/>
              </a:rPr>
              <a:t>PARP</a:t>
            </a:r>
            <a:endParaRPr lang="ko-KR" altLang="en-US" sz="1000" b="1" dirty="0">
              <a:latin typeface="Palatino Linotype" panose="02040502050505030304" pitchFamily="18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655585" y="1161803"/>
            <a:ext cx="105349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00" b="1" dirty="0">
                <a:latin typeface="Palatino Linotype" panose="02040502050505030304" pitchFamily="18" charset="0"/>
              </a:rPr>
              <a:t>Cleaved-PARP</a:t>
            </a:r>
            <a:endParaRPr lang="ko-KR" altLang="en-US" sz="1000" b="1" dirty="0">
              <a:latin typeface="Palatino Linotype" panose="02040502050505030304" pitchFamily="18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023022" y="1902094"/>
            <a:ext cx="70724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b="1" dirty="0">
                <a:latin typeface="Palatino Linotype" panose="02040502050505030304" pitchFamily="18" charset="0"/>
                <a:sym typeface="Symbol" panose="05050102010706020507" pitchFamily="18" charset="2"/>
              </a:rPr>
              <a:t>-Actin</a:t>
            </a:r>
            <a:endParaRPr lang="ko-KR" altLang="en-US" sz="1200" b="1" dirty="0">
              <a:latin typeface="Palatino Linotype" panose="02040502050505030304" pitchFamily="18" charset="0"/>
            </a:endParaRPr>
          </a:p>
        </p:txBody>
      </p:sp>
      <p:pic>
        <p:nvPicPr>
          <p:cNvPr id="28" name="그림 27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972549" y="463065"/>
            <a:ext cx="2764582" cy="2536156"/>
          </a:xfrm>
          <a:prstGeom prst="rect">
            <a:avLst/>
          </a:prstGeom>
        </p:spPr>
      </p:pic>
      <p:cxnSp>
        <p:nvCxnSpPr>
          <p:cNvPr id="30" name="직선 화살표 연결선 29"/>
          <p:cNvCxnSpPr/>
          <p:nvPr/>
        </p:nvCxnSpPr>
        <p:spPr>
          <a:xfrm>
            <a:off x="3369378" y="3781991"/>
            <a:ext cx="346714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직선 화살표 연결선 33"/>
          <p:cNvCxnSpPr/>
          <p:nvPr/>
        </p:nvCxnSpPr>
        <p:spPr>
          <a:xfrm>
            <a:off x="3233521" y="1801317"/>
            <a:ext cx="118920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>
            <a:off x="4995932" y="1310348"/>
            <a:ext cx="1119217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900" b="1" dirty="0">
                <a:latin typeface="Palatino Linotype" panose="02040502050505030304" pitchFamily="18" charset="0"/>
              </a:rPr>
              <a:t>C   KFE   OA    CP</a:t>
            </a:r>
            <a:endParaRPr lang="ko-KR" altLang="en-US" sz="900" b="1" dirty="0">
              <a:latin typeface="Palatino Linotype" panose="02040502050505030304" pitchFamily="18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2013940" y="756209"/>
            <a:ext cx="1061509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900" b="1" dirty="0">
                <a:latin typeface="Palatino Linotype" panose="02040502050505030304" pitchFamily="18" charset="0"/>
              </a:rPr>
              <a:t>C   KFE  OA  CP</a:t>
            </a:r>
            <a:endParaRPr lang="ko-KR" altLang="en-US" sz="900" b="1" dirty="0">
              <a:latin typeface="Palatino Linotype" panose="02040502050505030304" pitchFamily="18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1631190" y="3424660"/>
            <a:ext cx="1659429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900" b="1" dirty="0">
                <a:latin typeface="Palatino Linotype" panose="02040502050505030304" pitchFamily="18" charset="0"/>
              </a:rPr>
              <a:t>C       KFE    OA   CP     KFE2</a:t>
            </a:r>
            <a:endParaRPr lang="ko-KR" altLang="en-US" sz="900" b="1" dirty="0">
              <a:latin typeface="Palatino Linotype" panose="02040502050505030304" pitchFamily="18" charset="0"/>
            </a:endParaRPr>
          </a:p>
        </p:txBody>
      </p:sp>
      <p:cxnSp>
        <p:nvCxnSpPr>
          <p:cNvPr id="39" name="직선 화살표 연결선 38"/>
          <p:cNvCxnSpPr>
            <a:endCxn id="16" idx="1"/>
          </p:cNvCxnSpPr>
          <p:nvPr/>
        </p:nvCxnSpPr>
        <p:spPr>
          <a:xfrm>
            <a:off x="6542969" y="1731143"/>
            <a:ext cx="2448430" cy="41789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8" name="그림 47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513508" y="3408202"/>
            <a:ext cx="2365453" cy="1481456"/>
          </a:xfrm>
          <a:prstGeom prst="rect">
            <a:avLst/>
          </a:prstGeom>
        </p:spPr>
      </p:pic>
      <p:sp>
        <p:nvSpPr>
          <p:cNvPr id="51" name="TextBox 50"/>
          <p:cNvSpPr txBox="1"/>
          <p:nvPr/>
        </p:nvSpPr>
        <p:spPr>
          <a:xfrm>
            <a:off x="4123392" y="3727947"/>
            <a:ext cx="53251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00" b="1" dirty="0">
                <a:latin typeface="Palatino Linotype" panose="02040502050505030304" pitchFamily="18" charset="0"/>
              </a:rPr>
              <a:t>PARP</a:t>
            </a:r>
            <a:endParaRPr lang="ko-KR" altLang="en-US" sz="1000" b="1" dirty="0">
              <a:latin typeface="Palatino Linotype" panose="02040502050505030304" pitchFamily="18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3626649" y="3902709"/>
            <a:ext cx="105349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00" b="1" dirty="0">
                <a:latin typeface="Palatino Linotype" panose="02040502050505030304" pitchFamily="18" charset="0"/>
              </a:rPr>
              <a:t>Cleaved-PARP</a:t>
            </a:r>
            <a:endParaRPr lang="ko-KR" altLang="en-US" sz="1000" b="1" dirty="0">
              <a:latin typeface="Palatino Linotype" panose="02040502050505030304" pitchFamily="18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3934400" y="4210617"/>
            <a:ext cx="69442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00" dirty="0">
                <a:sym typeface="Symbol" panose="05050102010706020507" pitchFamily="18" charset="2"/>
              </a:rPr>
              <a:t>-</a:t>
            </a:r>
            <a:r>
              <a:rPr lang="en-US" altLang="ko-KR" sz="1200" b="1" dirty="0">
                <a:latin typeface="Palatino Linotype" panose="02040502050505030304" pitchFamily="18" charset="0"/>
                <a:sym typeface="Symbol" panose="05050102010706020507" pitchFamily="18" charset="2"/>
              </a:rPr>
              <a:t>Actin</a:t>
            </a:r>
            <a:endParaRPr lang="ko-KR" altLang="en-US" sz="1200" b="1" dirty="0">
              <a:latin typeface="Palatino Linotype" panose="02040502050505030304" pitchFamily="18" charset="0"/>
            </a:endParaRPr>
          </a:p>
        </p:txBody>
      </p:sp>
      <p:cxnSp>
        <p:nvCxnSpPr>
          <p:cNvPr id="42" name="직선 화살표 연결선 41"/>
          <p:cNvCxnSpPr/>
          <p:nvPr/>
        </p:nvCxnSpPr>
        <p:spPr>
          <a:xfrm>
            <a:off x="6474505" y="3974168"/>
            <a:ext cx="588447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직사각형 59"/>
          <p:cNvSpPr/>
          <p:nvPr/>
        </p:nvSpPr>
        <p:spPr>
          <a:xfrm>
            <a:off x="4680143" y="3112754"/>
            <a:ext cx="1331774" cy="2068846"/>
          </a:xfrm>
          <a:prstGeom prst="rect">
            <a:avLst/>
          </a:prstGeom>
          <a:noFill/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1" name="직사각형 60"/>
          <p:cNvSpPr/>
          <p:nvPr/>
        </p:nvSpPr>
        <p:spPr>
          <a:xfrm>
            <a:off x="1569346" y="3269162"/>
            <a:ext cx="1323768" cy="2753265"/>
          </a:xfrm>
          <a:prstGeom prst="rect">
            <a:avLst/>
          </a:prstGeom>
          <a:noFill/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2" name="직사각형 61"/>
          <p:cNvSpPr/>
          <p:nvPr/>
        </p:nvSpPr>
        <p:spPr>
          <a:xfrm>
            <a:off x="7188589" y="2991396"/>
            <a:ext cx="1223619" cy="2068846"/>
          </a:xfrm>
          <a:prstGeom prst="rect">
            <a:avLst/>
          </a:prstGeom>
          <a:noFill/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4" name="TextBox 63"/>
          <p:cNvSpPr txBox="1"/>
          <p:nvPr/>
        </p:nvSpPr>
        <p:spPr>
          <a:xfrm>
            <a:off x="242039" y="-938"/>
            <a:ext cx="86113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1200" dirty="0">
                <a:latin typeface="Palatino Linotype" panose="02040502050505030304" pitchFamily="18" charset="0"/>
              </a:rPr>
              <a:t>Figure  S1</a:t>
            </a:r>
          </a:p>
          <a:p>
            <a:pPr algn="ctr"/>
            <a:r>
              <a:rPr lang="en-US" altLang="ko-KR" sz="1200" dirty="0">
                <a:latin typeface="Palatino Linotype" panose="02040502050505030304" pitchFamily="18" charset="0"/>
              </a:rPr>
              <a:t>SCC15</a:t>
            </a:r>
            <a:endParaRPr lang="ko-KR" altLang="en-US" sz="1200" dirty="0">
              <a:latin typeface="Palatino Linotype" panose="02040502050505030304" pitchFamily="18" charset="0"/>
            </a:endParaRPr>
          </a:p>
        </p:txBody>
      </p:sp>
      <p:sp>
        <p:nvSpPr>
          <p:cNvPr id="66" name="직사각형 65"/>
          <p:cNvSpPr/>
          <p:nvPr/>
        </p:nvSpPr>
        <p:spPr>
          <a:xfrm>
            <a:off x="2013940" y="1541180"/>
            <a:ext cx="945837" cy="352872"/>
          </a:xfrm>
          <a:prstGeom prst="rect">
            <a:avLst/>
          </a:prstGeom>
          <a:noFill/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163094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extBox 23">
            <a:extLst>
              <a:ext uri="{FF2B5EF4-FFF2-40B4-BE49-F238E27FC236}">
                <a16:creationId xmlns:a16="http://schemas.microsoft.com/office/drawing/2014/main" id="{D7F62477-BB97-4352-9D21-E6D3C7F77E60}"/>
              </a:ext>
            </a:extLst>
          </p:cNvPr>
          <p:cNvSpPr txBox="1"/>
          <p:nvPr/>
        </p:nvSpPr>
        <p:spPr>
          <a:xfrm>
            <a:off x="1490594" y="4229095"/>
            <a:ext cx="9101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b="1" dirty="0">
                <a:latin typeface="Palatino Linotype" panose="02040502050505030304" pitchFamily="18" charset="0"/>
              </a:rPr>
              <a:t>LC3</a:t>
            </a:r>
            <a:endParaRPr lang="ko-KR" altLang="en-US" sz="1200" b="1" dirty="0">
              <a:latin typeface="Palatino Linotype" panose="02040502050505030304" pitchFamily="18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E04FAAC0-5913-4293-B8AE-F8400B9429EC}"/>
              </a:ext>
            </a:extLst>
          </p:cNvPr>
          <p:cNvSpPr txBox="1"/>
          <p:nvPr/>
        </p:nvSpPr>
        <p:spPr>
          <a:xfrm>
            <a:off x="1412456" y="1569613"/>
            <a:ext cx="5332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b="1" dirty="0" err="1">
                <a:latin typeface="Palatino Linotype" panose="02040502050505030304" pitchFamily="18" charset="0"/>
              </a:rPr>
              <a:t>Parp</a:t>
            </a:r>
            <a:endParaRPr lang="ko-KR" altLang="en-US" sz="1200" b="1" dirty="0">
              <a:latin typeface="Palatino Linotype" panose="02040502050505030304" pitchFamily="18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0D78FC5D-75B3-45F7-BBA9-282453A6205B}"/>
              </a:ext>
            </a:extLst>
          </p:cNvPr>
          <p:cNvSpPr txBox="1"/>
          <p:nvPr/>
        </p:nvSpPr>
        <p:spPr>
          <a:xfrm>
            <a:off x="831200" y="1888967"/>
            <a:ext cx="11625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b="1" dirty="0">
                <a:latin typeface="Palatino Linotype" panose="02040502050505030304" pitchFamily="18" charset="0"/>
              </a:rPr>
              <a:t>Cleaved </a:t>
            </a:r>
            <a:r>
              <a:rPr lang="en-US" altLang="ko-KR" sz="1200" b="1" dirty="0" err="1">
                <a:latin typeface="Palatino Linotype" panose="02040502050505030304" pitchFamily="18" charset="0"/>
              </a:rPr>
              <a:t>Parp</a:t>
            </a:r>
            <a:endParaRPr lang="ko-KR" altLang="en-US" sz="1200" b="1" dirty="0">
              <a:latin typeface="Palatino Linotype" panose="02040502050505030304" pitchFamily="18" charset="0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1987BDDE-6D89-464D-A18E-D19D0F27D0BA}"/>
              </a:ext>
            </a:extLst>
          </p:cNvPr>
          <p:cNvSpPr txBox="1"/>
          <p:nvPr/>
        </p:nvSpPr>
        <p:spPr>
          <a:xfrm>
            <a:off x="831200" y="2583321"/>
            <a:ext cx="11625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b="1" dirty="0">
                <a:latin typeface="Palatino Linotype" panose="02040502050505030304" pitchFamily="18" charset="0"/>
              </a:rPr>
              <a:t>SQSTM1/p62</a:t>
            </a:r>
            <a:endParaRPr lang="ko-KR" altLang="en-US" sz="1200" b="1" dirty="0">
              <a:latin typeface="Palatino Linotype" panose="02040502050505030304" pitchFamily="18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70E05044-C3CB-42A9-AE89-A67A8B94BA76}"/>
              </a:ext>
            </a:extLst>
          </p:cNvPr>
          <p:cNvSpPr txBox="1"/>
          <p:nvPr/>
        </p:nvSpPr>
        <p:spPr>
          <a:xfrm>
            <a:off x="1238250" y="3007580"/>
            <a:ext cx="11625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altLang="ko-KR" sz="1200" b="1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Β</a:t>
            </a:r>
            <a:r>
              <a:rPr lang="en-US" altLang="ko-KR" sz="1200" b="1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-Actin</a:t>
            </a:r>
            <a:endParaRPr lang="ko-KR" altLang="en-US" sz="1200" b="1" dirty="0">
              <a:latin typeface="Palatino Linotype" panose="02040502050505030304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DC443AB-8FF1-439E-98FE-787E827CE3FE}"/>
              </a:ext>
            </a:extLst>
          </p:cNvPr>
          <p:cNvSpPr txBox="1"/>
          <p:nvPr/>
        </p:nvSpPr>
        <p:spPr>
          <a:xfrm>
            <a:off x="242039" y="-938"/>
            <a:ext cx="86113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1200" dirty="0">
                <a:latin typeface="Palatino Linotype" panose="02040502050505030304" pitchFamily="18" charset="0"/>
              </a:rPr>
              <a:t>Figure  S1</a:t>
            </a:r>
          </a:p>
          <a:p>
            <a:pPr algn="ctr"/>
            <a:r>
              <a:rPr lang="en-US" altLang="ko-KR" sz="1200" dirty="0">
                <a:latin typeface="Palatino Linotype" panose="02040502050505030304" pitchFamily="18" charset="0"/>
              </a:rPr>
              <a:t>SCC 25</a:t>
            </a:r>
            <a:endParaRPr lang="ko-KR" altLang="en-US" sz="1200" dirty="0">
              <a:latin typeface="Palatino Linotype" panose="02040502050505030304" pitchFamily="18" charset="0"/>
            </a:endParaRPr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681A2B61-F703-4C4B-8EC3-86536471C5E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45679" y="1373134"/>
            <a:ext cx="3324225" cy="3124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918924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115</TotalTime>
  <Words>60</Words>
  <Application>Microsoft Office PowerPoint</Application>
  <PresentationFormat>Widescreen</PresentationFormat>
  <Paragraphs>30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맑은 고딕</vt:lpstr>
      <vt:lpstr>Arial</vt:lpstr>
      <vt:lpstr>Palatino Linotype</vt:lpstr>
      <vt:lpstr>Office 테마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user</dc:creator>
  <cp:lastModifiedBy>MDPI</cp:lastModifiedBy>
  <cp:revision>13</cp:revision>
  <dcterms:created xsi:type="dcterms:W3CDTF">2022-06-28T14:13:29Z</dcterms:created>
  <dcterms:modified xsi:type="dcterms:W3CDTF">2023-05-31T09:03:17Z</dcterms:modified>
</cp:coreProperties>
</file>