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embeddedFontLst>
    <p:embeddedFont>
      <p:font typeface="Roboto Medium" panose="020B0604020202020204" charset="0"/>
      <p:regular r:id="rId4"/>
      <p:bold r:id="rId5"/>
      <p:italic r:id="rId6"/>
      <p:boldItalic r:id="rId7"/>
    </p:embeddedFont>
    <p:embeddedFont>
      <p:font typeface="Roboto Thin" panose="020B0604020202020204" charset="0"/>
      <p:regular r:id="rId8"/>
      <p:bold r:id="rId9"/>
      <p:italic r:id="rId10"/>
      <p:boldItalic r:id="rId11"/>
    </p:embeddedFont>
    <p:embeddedFont>
      <p:font typeface="Roboto" panose="020B0604020202020204" charset="0"/>
      <p:regular r:id="rId12"/>
      <p:bold r:id="rId13"/>
      <p:italic r:id="rId14"/>
      <p:boldItalic r:id="rId15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39" d="100"/>
          <a:sy n="139" d="100"/>
        </p:scale>
        <p:origin x="198" y="11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5.fntdata"/><Relationship Id="rId13" Type="http://schemas.openxmlformats.org/officeDocument/2006/relationships/font" Target="fonts/font10.fntdata"/><Relationship Id="rId1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font" Target="fonts/font4.fntdata"/><Relationship Id="rId12" Type="http://schemas.openxmlformats.org/officeDocument/2006/relationships/font" Target="fonts/font9.fntdata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3.fntdata"/><Relationship Id="rId11" Type="http://schemas.openxmlformats.org/officeDocument/2006/relationships/font" Target="fonts/font8.fntdata"/><Relationship Id="rId5" Type="http://schemas.openxmlformats.org/officeDocument/2006/relationships/font" Target="fonts/font2.fntdata"/><Relationship Id="rId15" Type="http://schemas.openxmlformats.org/officeDocument/2006/relationships/font" Target="fonts/font12.fntdata"/><Relationship Id="rId10" Type="http://schemas.openxmlformats.org/officeDocument/2006/relationships/font" Target="fonts/font7.fntdata"/><Relationship Id="rId19" Type="http://schemas.openxmlformats.org/officeDocument/2006/relationships/tableStyles" Target="tableStyles.xml"/><Relationship Id="rId4" Type="http://schemas.openxmlformats.org/officeDocument/2006/relationships/font" Target="fonts/font1.fntdata"/><Relationship Id="rId9" Type="http://schemas.openxmlformats.org/officeDocument/2006/relationships/font" Target="fonts/font6.fntdata"/><Relationship Id="rId14" Type="http://schemas.openxmlformats.org/officeDocument/2006/relationships/font" Target="fonts/font11.fntdata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152cbcf737d_0_113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152cbcf737d_0_113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‹N°›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" name="Google Shape;54;p13"/>
          <p:cNvGrpSpPr/>
          <p:nvPr/>
        </p:nvGrpSpPr>
        <p:grpSpPr>
          <a:xfrm>
            <a:off x="130710" y="3225325"/>
            <a:ext cx="8822050" cy="1823965"/>
            <a:chOff x="1593000" y="2224526"/>
            <a:chExt cx="5931987" cy="741600"/>
          </a:xfrm>
        </p:grpSpPr>
        <p:sp>
          <p:nvSpPr>
            <p:cNvPr id="55" name="Google Shape;55;p13"/>
            <p:cNvSpPr/>
            <p:nvPr/>
          </p:nvSpPr>
          <p:spPr>
            <a:xfrm>
              <a:off x="3702387" y="2322588"/>
              <a:ext cx="3822600" cy="643500"/>
            </a:xfrm>
            <a:prstGeom prst="rect">
              <a:avLst/>
            </a:prstGeom>
            <a:solidFill>
              <a:srgbClr val="EEEEE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13"/>
            <p:cNvSpPr/>
            <p:nvPr/>
          </p:nvSpPr>
          <p:spPr>
            <a:xfrm flipH="1">
              <a:off x="2283025" y="2322575"/>
              <a:ext cx="1844400" cy="642600"/>
            </a:xfrm>
            <a:prstGeom prst="rect">
              <a:avLst/>
            </a:prstGeom>
            <a:solidFill>
              <a:srgbClr val="3D3D3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13"/>
            <p:cNvSpPr/>
            <p:nvPr/>
          </p:nvSpPr>
          <p:spPr>
            <a:xfrm rot="-5400000">
              <a:off x="3501574" y="1934671"/>
              <a:ext cx="643356" cy="1419149"/>
            </a:xfrm>
            <a:prstGeom prst="flowChartOffpageConnector">
              <a:avLst/>
            </a:prstGeom>
            <a:solidFill>
              <a:srgbClr val="3D3D3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" name="Google Shape;58;p13"/>
            <p:cNvSpPr/>
            <p:nvPr/>
          </p:nvSpPr>
          <p:spPr>
            <a:xfrm>
              <a:off x="2342625" y="2399951"/>
              <a:ext cx="1940700" cy="4959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r">
                  <a:solidFill>
                    <a:srgbClr val="FFFFFF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MMR status</a:t>
              </a:r>
              <a:endParaRPr>
                <a:solidFill>
                  <a:srgbClr val="FFFFFF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rgbClr val="FFFFFF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r">
                  <a:solidFill>
                    <a:srgbClr val="FFFFFF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RAS status </a:t>
              </a:r>
              <a:endParaRPr>
                <a:solidFill>
                  <a:srgbClr val="FFFFFF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rgbClr val="FFFFFF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r">
                  <a:solidFill>
                    <a:srgbClr val="FFFFFF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BRAF status</a:t>
              </a:r>
              <a:endParaRPr>
                <a:solidFill>
                  <a:srgbClr val="FFFFFF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 sz="1000">
                <a:solidFill>
                  <a:srgbClr val="FFFFFF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  <p:sp>
          <p:nvSpPr>
            <p:cNvPr id="59" name="Google Shape;59;p13"/>
            <p:cNvSpPr/>
            <p:nvPr/>
          </p:nvSpPr>
          <p:spPr>
            <a:xfrm>
              <a:off x="1593000" y="2322568"/>
              <a:ext cx="690000" cy="642300"/>
            </a:xfrm>
            <a:prstGeom prst="rect">
              <a:avLst/>
            </a:prstGeom>
            <a:solidFill>
              <a:srgbClr val="414141"/>
            </a:solidFill>
            <a:ln>
              <a:noFill/>
            </a:ln>
            <a:effectLst>
              <a:outerShdw blurRad="71438" dist="28575" dir="2700000" algn="bl" rotWithShape="0">
                <a:srgbClr val="000000">
                  <a:alpha val="17000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" name="Google Shape;60;p13"/>
            <p:cNvSpPr/>
            <p:nvPr/>
          </p:nvSpPr>
          <p:spPr>
            <a:xfrm>
              <a:off x="1593000" y="2322575"/>
              <a:ext cx="690000" cy="642600"/>
            </a:xfrm>
            <a:prstGeom prst="rect">
              <a:avLst/>
            </a:prstGeom>
            <a:solidFill>
              <a:srgbClr val="46464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r" sz="2600">
                  <a:solidFill>
                    <a:srgbClr val="FFFFFF"/>
                  </a:solidFill>
                  <a:latin typeface="Roboto Thin"/>
                  <a:ea typeface="Roboto Thin"/>
                  <a:cs typeface="Roboto Thin"/>
                  <a:sym typeface="Roboto Thin"/>
                </a:rPr>
                <a:t>Stage IV </a:t>
              </a:r>
              <a:endParaRPr sz="2600">
                <a:solidFill>
                  <a:srgbClr val="FFFFFF"/>
                </a:solidFill>
                <a:latin typeface="Roboto Thin"/>
                <a:ea typeface="Roboto Thin"/>
                <a:cs typeface="Roboto Thin"/>
                <a:sym typeface="Roboto Thin"/>
              </a:endParaRPr>
            </a:p>
          </p:txBody>
        </p:sp>
        <p:sp>
          <p:nvSpPr>
            <p:cNvPr id="61" name="Google Shape;61;p13"/>
            <p:cNvSpPr/>
            <p:nvPr/>
          </p:nvSpPr>
          <p:spPr>
            <a:xfrm>
              <a:off x="4407140" y="2224526"/>
              <a:ext cx="2951700" cy="7416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45720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 dirty="0">
                <a:solidFill>
                  <a:srgbClr val="3D3D3D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457200" lvl="0" indent="-31750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3D3D3D"/>
                </a:buClr>
                <a:buSzPts val="1400"/>
                <a:buFont typeface="Roboto"/>
                <a:buChar char="●"/>
              </a:pPr>
              <a:r>
                <a:rPr lang="fr" dirty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Immunotherapy anti PD-1(Pembrolizumab )</a:t>
              </a:r>
            </a:p>
            <a:p>
              <a:pPr marL="139700" lvl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3D3D3D"/>
                </a:buClr>
                <a:buSzPts val="1400"/>
              </a:pPr>
              <a:endParaRPr dirty="0">
                <a:solidFill>
                  <a:srgbClr val="3D3D3D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457200" lvl="0" indent="-31750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3D3D3D"/>
                </a:buClr>
                <a:buSzPts val="1400"/>
                <a:buFont typeface="Roboto"/>
                <a:buChar char="●"/>
              </a:pPr>
              <a:r>
                <a:rPr lang="fr" dirty="0" smtClean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Anti-EGFR </a:t>
              </a:r>
              <a:r>
                <a:rPr lang="fr" dirty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for wild type status </a:t>
              </a:r>
              <a:endParaRPr dirty="0">
                <a:solidFill>
                  <a:srgbClr val="3D3D3D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45720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 dirty="0">
                <a:solidFill>
                  <a:srgbClr val="3D3D3D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457200" lvl="0" indent="-31750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3D3D3D"/>
                </a:buClr>
                <a:buSzPts val="1400"/>
                <a:buFont typeface="Roboto"/>
                <a:buChar char="●"/>
              </a:pPr>
              <a:r>
                <a:rPr lang="fr" dirty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Anti-BRAF</a:t>
              </a:r>
              <a:r>
                <a:rPr lang="fr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/ </a:t>
              </a:r>
              <a:r>
                <a:rPr lang="fr" smtClean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anti-EGFR </a:t>
              </a:r>
              <a:r>
                <a:rPr lang="fr" dirty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for V600E mutation </a:t>
              </a:r>
              <a:endParaRPr dirty="0">
                <a:solidFill>
                  <a:srgbClr val="3D3D3D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62" name="Google Shape;62;p13"/>
          <p:cNvGrpSpPr/>
          <p:nvPr/>
        </p:nvGrpSpPr>
        <p:grpSpPr>
          <a:xfrm>
            <a:off x="130710" y="1855224"/>
            <a:ext cx="8860700" cy="1582688"/>
            <a:chOff x="1593000" y="2322568"/>
            <a:chExt cx="5957975" cy="643500"/>
          </a:xfrm>
        </p:grpSpPr>
        <p:sp>
          <p:nvSpPr>
            <p:cNvPr id="63" name="Google Shape;63;p13"/>
            <p:cNvSpPr/>
            <p:nvPr/>
          </p:nvSpPr>
          <p:spPr>
            <a:xfrm>
              <a:off x="3728375" y="2322568"/>
              <a:ext cx="3822600" cy="643500"/>
            </a:xfrm>
            <a:prstGeom prst="rect">
              <a:avLst/>
            </a:prstGeom>
            <a:solidFill>
              <a:srgbClr val="EEEEE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4" name="Google Shape;64;p13"/>
            <p:cNvSpPr/>
            <p:nvPr/>
          </p:nvSpPr>
          <p:spPr>
            <a:xfrm flipH="1">
              <a:off x="2283025" y="2322575"/>
              <a:ext cx="1844400" cy="642600"/>
            </a:xfrm>
            <a:prstGeom prst="rect">
              <a:avLst/>
            </a:prstGeom>
            <a:solidFill>
              <a:srgbClr val="3D3D3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5" name="Google Shape;65;p13"/>
            <p:cNvSpPr/>
            <p:nvPr/>
          </p:nvSpPr>
          <p:spPr>
            <a:xfrm rot="-5400000">
              <a:off x="3501574" y="1934671"/>
              <a:ext cx="643356" cy="1419149"/>
            </a:xfrm>
            <a:prstGeom prst="flowChartOffpageConnector">
              <a:avLst/>
            </a:prstGeom>
            <a:solidFill>
              <a:srgbClr val="3D3D3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" name="Google Shape;66;p13"/>
            <p:cNvSpPr/>
            <p:nvPr/>
          </p:nvSpPr>
          <p:spPr>
            <a:xfrm>
              <a:off x="2342625" y="2399951"/>
              <a:ext cx="1940700" cy="4959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 sz="1000">
                <a:solidFill>
                  <a:srgbClr val="FFFFFF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r">
                  <a:solidFill>
                    <a:srgbClr val="FFFFFF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MMR status </a:t>
              </a:r>
              <a:endParaRPr>
                <a:solidFill>
                  <a:srgbClr val="FFFFFF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 sz="1000">
                <a:solidFill>
                  <a:srgbClr val="FFFFFF"/>
                </a:solidFill>
                <a:latin typeface="Roboto Medium"/>
                <a:ea typeface="Roboto Medium"/>
                <a:cs typeface="Roboto Medium"/>
                <a:sym typeface="Roboto Medium"/>
              </a:endParaRPr>
            </a:p>
          </p:txBody>
        </p:sp>
        <p:sp>
          <p:nvSpPr>
            <p:cNvPr id="67" name="Google Shape;67;p13"/>
            <p:cNvSpPr/>
            <p:nvPr/>
          </p:nvSpPr>
          <p:spPr>
            <a:xfrm>
              <a:off x="1593000" y="2322568"/>
              <a:ext cx="690000" cy="642300"/>
            </a:xfrm>
            <a:prstGeom prst="rect">
              <a:avLst/>
            </a:prstGeom>
            <a:solidFill>
              <a:srgbClr val="414141"/>
            </a:solidFill>
            <a:ln>
              <a:noFill/>
            </a:ln>
            <a:effectLst>
              <a:outerShdw blurRad="71438" dist="28575" dir="2700000" algn="bl" rotWithShape="0">
                <a:srgbClr val="000000">
                  <a:alpha val="17000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" name="Google Shape;68;p13"/>
            <p:cNvSpPr/>
            <p:nvPr/>
          </p:nvSpPr>
          <p:spPr>
            <a:xfrm>
              <a:off x="1593000" y="2322575"/>
              <a:ext cx="690000" cy="642600"/>
            </a:xfrm>
            <a:prstGeom prst="rect">
              <a:avLst/>
            </a:prstGeom>
            <a:solidFill>
              <a:srgbClr val="46464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r" sz="2600">
                  <a:solidFill>
                    <a:srgbClr val="FFFFFF"/>
                  </a:solidFill>
                  <a:latin typeface="Roboto Thin"/>
                  <a:ea typeface="Roboto Thin"/>
                  <a:cs typeface="Roboto Thin"/>
                  <a:sym typeface="Roboto Thin"/>
                </a:rPr>
                <a:t>Stage II -III</a:t>
              </a:r>
              <a:endParaRPr sz="2600">
                <a:solidFill>
                  <a:srgbClr val="FFFFFF"/>
                </a:solidFill>
                <a:latin typeface="Roboto Thin"/>
                <a:ea typeface="Roboto Thin"/>
                <a:cs typeface="Roboto Thin"/>
                <a:sym typeface="Roboto Thin"/>
              </a:endParaRPr>
            </a:p>
          </p:txBody>
        </p:sp>
        <p:sp>
          <p:nvSpPr>
            <p:cNvPr id="69" name="Google Shape;69;p13"/>
            <p:cNvSpPr/>
            <p:nvPr/>
          </p:nvSpPr>
          <p:spPr>
            <a:xfrm>
              <a:off x="4387850" y="2444604"/>
              <a:ext cx="2971200" cy="52144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457200" lvl="0" indent="-317500">
                <a:lnSpc>
                  <a:spcPct val="115000"/>
                </a:lnSpc>
                <a:buClr>
                  <a:srgbClr val="3D3D3D"/>
                </a:buClr>
                <a:buSzPts val="1400"/>
                <a:buFont typeface="Roboto"/>
                <a:buChar char="●"/>
              </a:pPr>
              <a:r>
                <a:rPr lang="fr" dirty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Adjuvant chemotherapy </a:t>
              </a:r>
              <a:r>
                <a:rPr lang="fr" dirty="0" smtClean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for </a:t>
              </a:r>
              <a:r>
                <a:rPr lang="fr" dirty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d-MMR</a:t>
              </a:r>
              <a:endParaRPr dirty="0">
                <a:solidFill>
                  <a:srgbClr val="3D3D3D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45720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 dirty="0">
                <a:solidFill>
                  <a:srgbClr val="3D3D3D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70" name="Google Shape;70;p13"/>
          <p:cNvGrpSpPr/>
          <p:nvPr/>
        </p:nvGrpSpPr>
        <p:grpSpPr>
          <a:xfrm>
            <a:off x="130710" y="243967"/>
            <a:ext cx="8860700" cy="1582688"/>
            <a:chOff x="1593000" y="2322568"/>
            <a:chExt cx="5957975" cy="643500"/>
          </a:xfrm>
        </p:grpSpPr>
        <p:sp>
          <p:nvSpPr>
            <p:cNvPr id="71" name="Google Shape;71;p13"/>
            <p:cNvSpPr/>
            <p:nvPr/>
          </p:nvSpPr>
          <p:spPr>
            <a:xfrm>
              <a:off x="3728375" y="2322568"/>
              <a:ext cx="3822600" cy="643500"/>
            </a:xfrm>
            <a:prstGeom prst="rect">
              <a:avLst/>
            </a:prstGeom>
            <a:solidFill>
              <a:srgbClr val="EEEEE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" name="Google Shape;72;p13"/>
            <p:cNvSpPr/>
            <p:nvPr/>
          </p:nvSpPr>
          <p:spPr>
            <a:xfrm flipH="1">
              <a:off x="2283025" y="2322575"/>
              <a:ext cx="1844400" cy="642600"/>
            </a:xfrm>
            <a:prstGeom prst="rect">
              <a:avLst/>
            </a:prstGeom>
            <a:solidFill>
              <a:srgbClr val="3D3D3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" name="Google Shape;73;p13"/>
            <p:cNvSpPr/>
            <p:nvPr/>
          </p:nvSpPr>
          <p:spPr>
            <a:xfrm rot="-5400000">
              <a:off x="3501574" y="1934671"/>
              <a:ext cx="643356" cy="1419149"/>
            </a:xfrm>
            <a:prstGeom prst="flowChartOffpageConnector">
              <a:avLst/>
            </a:prstGeom>
            <a:solidFill>
              <a:srgbClr val="3D3D3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" name="Google Shape;74;p13"/>
            <p:cNvSpPr/>
            <p:nvPr/>
          </p:nvSpPr>
          <p:spPr>
            <a:xfrm>
              <a:off x="2342625" y="2399951"/>
              <a:ext cx="1940700" cy="4959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r">
                  <a:solidFill>
                    <a:srgbClr val="FFFFFF"/>
                  </a:solidFill>
                  <a:latin typeface="Roboto Medium"/>
                  <a:ea typeface="Roboto Medium"/>
                  <a:cs typeface="Roboto Medium"/>
                  <a:sym typeface="Roboto Medium"/>
                </a:rPr>
                <a:t> no need of biomarker </a:t>
              </a:r>
              <a:endParaRPr>
                <a:solidFill>
                  <a:srgbClr val="FFFFFF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75" name="Google Shape;75;p13"/>
            <p:cNvSpPr/>
            <p:nvPr/>
          </p:nvSpPr>
          <p:spPr>
            <a:xfrm>
              <a:off x="1593000" y="2322568"/>
              <a:ext cx="690000" cy="642300"/>
            </a:xfrm>
            <a:prstGeom prst="rect">
              <a:avLst/>
            </a:prstGeom>
            <a:solidFill>
              <a:srgbClr val="414141"/>
            </a:solidFill>
            <a:ln>
              <a:noFill/>
            </a:ln>
            <a:effectLst>
              <a:outerShdw blurRad="71438" dist="28575" dir="2700000" algn="bl" rotWithShape="0">
                <a:srgbClr val="000000">
                  <a:alpha val="17000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" name="Google Shape;76;p13"/>
            <p:cNvSpPr/>
            <p:nvPr/>
          </p:nvSpPr>
          <p:spPr>
            <a:xfrm>
              <a:off x="1593000" y="2322575"/>
              <a:ext cx="690000" cy="642600"/>
            </a:xfrm>
            <a:prstGeom prst="rect">
              <a:avLst/>
            </a:prstGeom>
            <a:solidFill>
              <a:srgbClr val="46464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r" sz="2600">
                  <a:solidFill>
                    <a:srgbClr val="FFFFFF"/>
                  </a:solidFill>
                  <a:latin typeface="Roboto Thin"/>
                  <a:ea typeface="Roboto Thin"/>
                  <a:cs typeface="Roboto Thin"/>
                  <a:sym typeface="Roboto Thin"/>
                </a:rPr>
                <a:t>Stage I</a:t>
              </a:r>
              <a:endParaRPr sz="2600">
                <a:solidFill>
                  <a:srgbClr val="FFFFFF"/>
                </a:solidFill>
                <a:latin typeface="Roboto Thin"/>
                <a:ea typeface="Roboto Thin"/>
                <a:cs typeface="Roboto Thin"/>
                <a:sym typeface="Roboto Thin"/>
              </a:endParaRPr>
            </a:p>
          </p:txBody>
        </p:sp>
        <p:sp>
          <p:nvSpPr>
            <p:cNvPr id="77" name="Google Shape;77;p13"/>
            <p:cNvSpPr/>
            <p:nvPr/>
          </p:nvSpPr>
          <p:spPr>
            <a:xfrm>
              <a:off x="4387850" y="2323750"/>
              <a:ext cx="2971200" cy="6423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457200" lvl="0" indent="-31115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3D3D3D"/>
                </a:buClr>
                <a:buSzPts val="1300"/>
                <a:buFont typeface="Roboto"/>
                <a:buChar char="●"/>
              </a:pPr>
              <a:r>
                <a:rPr lang="fr" dirty="0">
                  <a:solidFill>
                    <a:srgbClr val="3D3D3D"/>
                  </a:solidFill>
                  <a:latin typeface="Roboto"/>
                  <a:ea typeface="Roboto"/>
                  <a:cs typeface="Roboto"/>
                  <a:sym typeface="Roboto"/>
                </a:rPr>
                <a:t>Chirurgical treatment </a:t>
              </a:r>
              <a:endParaRPr dirty="0">
                <a:solidFill>
                  <a:srgbClr val="3D3D3D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42</Words>
  <Application>Microsoft Office PowerPoint</Application>
  <PresentationFormat>Affichage à l'écran (16:9)</PresentationFormat>
  <Paragraphs>19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Roboto Medium</vt:lpstr>
      <vt:lpstr>Arial</vt:lpstr>
      <vt:lpstr>Roboto Thin</vt:lpstr>
      <vt:lpstr>Roboto</vt:lpstr>
      <vt:lpstr>Simple Light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GUITTON Theo</dc:creator>
  <cp:lastModifiedBy>GUITTON Theo</cp:lastModifiedBy>
  <cp:revision>5</cp:revision>
  <dcterms:modified xsi:type="dcterms:W3CDTF">2023-10-30T15:02:55Z</dcterms:modified>
</cp:coreProperties>
</file>