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667" autoAdjust="0"/>
    <p:restoredTop sz="88043" autoAdjust="0"/>
  </p:normalViewPr>
  <p:slideViewPr>
    <p:cSldViewPr snapToGrid="0">
      <p:cViewPr varScale="1">
        <p:scale>
          <a:sx n="131" d="100"/>
          <a:sy n="131" d="100"/>
        </p:scale>
        <p:origin x="144" y="4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82925B-0776-4595-80CC-9A0B2F2AEB7C}" type="datetimeFigureOut">
              <a:rPr lang="en-US" smtClean="0"/>
              <a:t>6/16/2022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CC548B-0994-4030-A83E-A4AD8EB0B1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446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CC548B-0994-4030-A83E-A4AD8EB0B16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0406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6292E2-D70F-457C-92B2-678FDB21288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3358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6375D-D24B-476B-8C3A-10E4499BA0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767870-0ADE-4BAB-A09C-C5B71B08BA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6E25CD-7823-4132-BEE7-8E5CC0D3F7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6EB8E-8EBB-467A-93F3-3C45D03BFC40}" type="datetimeFigureOut">
              <a:rPr lang="en-US" smtClean="0"/>
              <a:t>6/16/2022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2FA0CB-86E0-4014-92E6-3E8396565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8A7FD7-44C9-4FD2-9B0F-3A8BB4B5D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A9AE4-249A-4560-9C64-D71C24526F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252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B5DFE-640D-4C9A-A778-572EC1EEC0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960CD1-2800-4EA1-99C4-730D692F6A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244590-DF3E-4D5F-8CB6-487678BB6B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6EB8E-8EBB-467A-93F3-3C45D03BFC40}" type="datetimeFigureOut">
              <a:rPr lang="en-US" smtClean="0"/>
              <a:t>6/16/2022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A0B019-4FFD-4970-B2BB-54289E8F1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CAD663-514A-4730-85BB-9A63E47BB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A9AE4-249A-4560-9C64-D71C24526F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645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5B1C75A-D369-483F-8409-9F838AE9DA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006DB4-2F4A-4824-A392-67BD291792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77E512-AE10-45E4-B54F-1E58CCB21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6EB8E-8EBB-467A-93F3-3C45D03BFC40}" type="datetimeFigureOut">
              <a:rPr lang="en-US" smtClean="0"/>
              <a:t>6/16/2022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9CD68B-5644-4B90-BB1E-5937E63FC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1DA9FF-7CA7-4DA3-86EA-9A016C7E9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A9AE4-249A-4560-9C64-D71C24526F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502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170A78-6F76-48E3-85AA-889713330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FDCACB-0238-4D89-A0B8-1C2670C7DB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76E45C-538E-4229-ACA0-8186B5447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6EB8E-8EBB-467A-93F3-3C45D03BFC40}" type="datetimeFigureOut">
              <a:rPr lang="en-US" smtClean="0"/>
              <a:t>6/16/2022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C90120-7E9C-4760-8E00-7FE5A0BD4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F884C8-6F07-4CF3-89B9-2F56ADD6A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A9AE4-249A-4560-9C64-D71C24526F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84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543E4-3CD0-492E-BBF8-43E091C596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870CF5-40D4-49B7-A53B-0397C3C9C8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0E61EA-FE56-4D56-8D55-E650FD03B4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6EB8E-8EBB-467A-93F3-3C45D03BFC40}" type="datetimeFigureOut">
              <a:rPr lang="en-US" smtClean="0"/>
              <a:t>6/16/2022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79BCE2-71BB-4705-9BDE-20B70A321B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654C2C-4376-40B0-9513-8DD070FF3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A9AE4-249A-4560-9C64-D71C24526F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375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FF2A6E-390A-4B66-BD82-2C1B39D3D7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0EB1F9-939E-4F9E-81AA-A7EE34DED8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05DC68-110D-4AE9-8DB3-407A15447F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5CAB40-FAA7-4172-A1DB-C3BDE0BA4D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6EB8E-8EBB-467A-93F3-3C45D03BFC40}" type="datetimeFigureOut">
              <a:rPr lang="en-US" smtClean="0"/>
              <a:t>6/16/2022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49378B-53F0-47F2-9291-4E03C5953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84F843-70B9-426E-925D-7CEF29632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A9AE4-249A-4560-9C64-D71C24526F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578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C6828B-FCBB-43C3-8FD3-CBC8D78DC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751617-7F23-48CA-A1A6-66F4679D21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013FB6-B4BB-42E0-B4CC-963CD929C5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F0D8A5-C74E-4DBB-A59B-9EF85F0F78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8071052-6BE7-4B2F-8594-699A86D6ACA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78E126-AA99-4D91-BE51-5EB3A9045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6EB8E-8EBB-467A-93F3-3C45D03BFC40}" type="datetimeFigureOut">
              <a:rPr lang="en-US" smtClean="0"/>
              <a:t>6/16/2022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46F1842-E828-40C2-AF70-EA1AA2B389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0F722B7-F3C2-4408-AE1C-73D41480B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A9AE4-249A-4560-9C64-D71C24526F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527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EA881-59B0-41C7-8E35-23E674766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4060D0-875A-4929-B555-25B206262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6EB8E-8EBB-467A-93F3-3C45D03BFC40}" type="datetimeFigureOut">
              <a:rPr lang="en-US" smtClean="0"/>
              <a:t>6/16/2022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5E5873-293E-42A0-BE7B-4FF0E92BC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DDC740-8799-4501-A8C8-A4F7295E48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A9AE4-249A-4560-9C64-D71C24526F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217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E9E1BCD-3067-40E3-AFA8-F5498EA457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6EB8E-8EBB-467A-93F3-3C45D03BFC40}" type="datetimeFigureOut">
              <a:rPr lang="en-US" smtClean="0"/>
              <a:t>6/16/2022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5D5CF1-1523-4542-AC36-EB5CB2EDB1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A1D42B-8837-48E3-AEF6-BAD7BE735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A9AE4-249A-4560-9C64-D71C24526F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292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853B8E-A7F9-4D47-8065-B64436522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54EDDB-F8BC-4E66-8221-3A355305D1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D52142-16C8-4BB2-B108-3AF060AF4C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92E0FF-93DE-403A-A9A5-B5B73257F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6EB8E-8EBB-467A-93F3-3C45D03BFC40}" type="datetimeFigureOut">
              <a:rPr lang="en-US" smtClean="0"/>
              <a:t>6/16/2022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69EFE0-B70E-4302-BF4C-5D4E9F46B2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AE0B44-12BB-4564-880B-B9C833B3B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A9AE4-249A-4560-9C64-D71C24526F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193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8731F4-86A7-4408-8144-1817127A4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15320F2-B449-4E31-8A18-E218CBF6FE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C21177-F656-4843-9DC4-E62910A8B5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946023-C0A8-4AA0-B1C9-2008C6C1E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6EB8E-8EBB-467A-93F3-3C45D03BFC40}" type="datetimeFigureOut">
              <a:rPr lang="en-US" smtClean="0"/>
              <a:t>6/16/2022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796D3D-963B-4C1A-92D1-E0E447500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79C809-BFA8-4013-AF15-E4014E9CF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A9AE4-249A-4560-9C64-D71C24526F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368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95765EB-C07C-49F3-9B8C-7D7E57CA3B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BCBC37-C55A-4621-93C1-20BDFBE72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1E5168-24B7-41CB-A4B3-E4E7BCB636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6EB8E-8EBB-467A-93F3-3C45D03BFC40}" type="datetimeFigureOut">
              <a:rPr lang="en-US" smtClean="0"/>
              <a:t>6/16/2022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2FED87-B57F-4224-BB20-2F41A2B424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999727-D9B4-4CC4-BB75-3E20B635D3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BA9AE4-249A-4560-9C64-D71C24526F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570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2F38D5F-CEC0-4206-AEA4-4263F2D66399}"/>
              </a:ext>
            </a:extLst>
          </p:cNvPr>
          <p:cNvSpPr txBox="1"/>
          <p:nvPr/>
        </p:nvSpPr>
        <p:spPr>
          <a:xfrm>
            <a:off x="353291" y="5002427"/>
            <a:ext cx="11481953" cy="13963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Figure S1. Each well in an RT2 Profiler PCR Array measures the expression of named 84 genes related to Toll like Receptor pathways. 6 housekeep genes including </a:t>
            </a:r>
            <a:r>
              <a:rPr lang="el-GR" sz="16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β</a:t>
            </a:r>
            <a:r>
              <a:rPr lang="en-US" sz="1600" dirty="0"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-actin (H1), </a:t>
            </a:r>
            <a:r>
              <a:rPr lang="el-GR" sz="1600" dirty="0"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β</a:t>
            </a:r>
            <a:r>
              <a:rPr lang="en-US" sz="1600" dirty="0"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-2-macroglobulin (H2), GAPDH (H3), hypoxanthine </a:t>
            </a:r>
            <a:r>
              <a:rPr lang="en-US" sz="1600" dirty="0" err="1"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phosphoribosyltransferase</a:t>
            </a:r>
            <a:r>
              <a:rPr lang="en-US" sz="1600" dirty="0"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1 (H4), ribosomal protein lateral stalk subunit P0 (H5) and (R)-2-hydroxyglutaryl-CoA dehydratase activating ATPase (H6) were used to be normalization. 3 reverse PCR controls (H7-9) and 3 Positive PCR controls (H10-12) were used to be as negative and positive controls.</a:t>
            </a:r>
            <a:endParaRPr lang="en-US" sz="16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D0DC129-4A71-4AD0-A918-2B412D47C9E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847"/>
          <a:stretch/>
        </p:blipFill>
        <p:spPr>
          <a:xfrm>
            <a:off x="182880" y="475959"/>
            <a:ext cx="11844857" cy="395933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86F68BA-24CC-4DD2-8E9E-894A09D1E739}"/>
              </a:ext>
            </a:extLst>
          </p:cNvPr>
          <p:cNvSpPr txBox="1"/>
          <p:nvPr/>
        </p:nvSpPr>
        <p:spPr>
          <a:xfrm>
            <a:off x="182880" y="0"/>
            <a:ext cx="1203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Figure S1</a:t>
            </a:r>
          </a:p>
        </p:txBody>
      </p:sp>
    </p:spTree>
    <p:extLst>
      <p:ext uri="{BB962C8B-B14F-4D97-AF65-F5344CB8AC3E}">
        <p14:creationId xmlns:p14="http://schemas.microsoft.com/office/powerpoint/2010/main" val="1682892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6868BD62-8187-4D4A-A5E6-B483121AAE94}"/>
              </a:ext>
            </a:extLst>
          </p:cNvPr>
          <p:cNvGrpSpPr/>
          <p:nvPr/>
        </p:nvGrpSpPr>
        <p:grpSpPr>
          <a:xfrm>
            <a:off x="231529" y="783702"/>
            <a:ext cx="2468880" cy="1371600"/>
            <a:chOff x="4627134" y="865224"/>
            <a:chExt cx="2468880" cy="1371600"/>
          </a:xfrm>
        </p:grpSpPr>
        <p:pic>
          <p:nvPicPr>
            <p:cNvPr id="30" name="Picture 29" descr="Chart, bar chart&#10;&#10;Description automatically generated">
              <a:extLst>
                <a:ext uri="{FF2B5EF4-FFF2-40B4-BE49-F238E27FC236}">
                  <a16:creationId xmlns:a16="http://schemas.microsoft.com/office/drawing/2014/main" id="{3B3DAC3F-E3A2-4F8F-BEDB-38744F0827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27134" y="865224"/>
              <a:ext cx="2468880" cy="1371600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F1703F5-7A49-4454-AC23-DD1C78A1AED9}"/>
                </a:ext>
              </a:extLst>
            </p:cNvPr>
            <p:cNvSpPr txBox="1"/>
            <p:nvPr/>
          </p:nvSpPr>
          <p:spPr>
            <a:xfrm>
              <a:off x="4724499" y="865224"/>
              <a:ext cx="63795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A1-A12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90C03A1F-F525-4554-8233-60F3A44E3CC6}"/>
              </a:ext>
            </a:extLst>
          </p:cNvPr>
          <p:cNvGrpSpPr/>
          <p:nvPr/>
        </p:nvGrpSpPr>
        <p:grpSpPr>
          <a:xfrm>
            <a:off x="2797774" y="643592"/>
            <a:ext cx="4937760" cy="1551013"/>
            <a:chOff x="7096014" y="685811"/>
            <a:chExt cx="4937760" cy="1551013"/>
          </a:xfrm>
        </p:grpSpPr>
        <p:pic>
          <p:nvPicPr>
            <p:cNvPr id="32" name="Picture 31" descr="Chart, bar chart&#10;&#10;Description automatically generated">
              <a:extLst>
                <a:ext uri="{FF2B5EF4-FFF2-40B4-BE49-F238E27FC236}">
                  <a16:creationId xmlns:a16="http://schemas.microsoft.com/office/drawing/2014/main" id="{699B2AE3-4C1B-451D-83CA-FC9CF91C6BC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64894" y="824408"/>
              <a:ext cx="2468880" cy="1371600"/>
            </a:xfrm>
            <a:prstGeom prst="rect">
              <a:avLst/>
            </a:prstGeom>
          </p:spPr>
        </p:pic>
        <p:pic>
          <p:nvPicPr>
            <p:cNvPr id="33" name="Picture 32" descr="Chart&#10;&#10;Description automatically generated">
              <a:extLst>
                <a:ext uri="{FF2B5EF4-FFF2-40B4-BE49-F238E27FC236}">
                  <a16:creationId xmlns:a16="http://schemas.microsoft.com/office/drawing/2014/main" id="{FAD31190-2A29-49FA-BF2B-4EEDE916BE0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96014" y="865224"/>
              <a:ext cx="2468880" cy="1371600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6FF82717-4FE2-4713-8817-C7DFCD31BCF8}"/>
                </a:ext>
              </a:extLst>
            </p:cNvPr>
            <p:cNvSpPr txBox="1"/>
            <p:nvPr/>
          </p:nvSpPr>
          <p:spPr>
            <a:xfrm>
              <a:off x="9104108" y="685811"/>
              <a:ext cx="63795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B1-B12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9D74D197-2B51-46F3-9518-6A937D683F04}"/>
              </a:ext>
            </a:extLst>
          </p:cNvPr>
          <p:cNvGrpSpPr/>
          <p:nvPr/>
        </p:nvGrpSpPr>
        <p:grpSpPr>
          <a:xfrm>
            <a:off x="182880" y="2374018"/>
            <a:ext cx="4937760" cy="1510198"/>
            <a:chOff x="152400" y="2872356"/>
            <a:chExt cx="4937760" cy="1510198"/>
          </a:xfrm>
        </p:grpSpPr>
        <p:pic>
          <p:nvPicPr>
            <p:cNvPr id="35" name="Picture 34" descr="Chart, bar chart&#10;&#10;Description automatically generated">
              <a:extLst>
                <a:ext uri="{FF2B5EF4-FFF2-40B4-BE49-F238E27FC236}">
                  <a16:creationId xmlns:a16="http://schemas.microsoft.com/office/drawing/2014/main" id="{CC8159F8-EF5D-4524-B042-901B465FAC9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21280" y="3010954"/>
              <a:ext cx="2468880" cy="1371600"/>
            </a:xfrm>
            <a:prstGeom prst="rect">
              <a:avLst/>
            </a:prstGeom>
          </p:spPr>
        </p:pic>
        <p:pic>
          <p:nvPicPr>
            <p:cNvPr id="36" name="Picture 35" descr="Chart, bar chart&#10;&#10;Description automatically generated">
              <a:extLst>
                <a:ext uri="{FF2B5EF4-FFF2-40B4-BE49-F238E27FC236}">
                  <a16:creationId xmlns:a16="http://schemas.microsoft.com/office/drawing/2014/main" id="{8E18412E-7EEA-4DDC-BF42-D46DB3137FA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00" y="3010954"/>
              <a:ext cx="2468880" cy="1371600"/>
            </a:xfrm>
            <a:prstGeom prst="rect">
              <a:avLst/>
            </a:prstGeom>
          </p:spPr>
        </p:pic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2A3E8B7D-38DB-4117-9520-61F2A2B123D5}"/>
                </a:ext>
              </a:extLst>
            </p:cNvPr>
            <p:cNvSpPr txBox="1"/>
            <p:nvPr/>
          </p:nvSpPr>
          <p:spPr>
            <a:xfrm>
              <a:off x="2217708" y="2872356"/>
              <a:ext cx="63795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C1-C12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08330520-15AB-4A55-A455-625EEA3F9B23}"/>
              </a:ext>
            </a:extLst>
          </p:cNvPr>
          <p:cNvGrpSpPr/>
          <p:nvPr/>
        </p:nvGrpSpPr>
        <p:grpSpPr>
          <a:xfrm>
            <a:off x="5364019" y="2376424"/>
            <a:ext cx="2468880" cy="1371600"/>
            <a:chOff x="6096000" y="3010954"/>
            <a:chExt cx="2468880" cy="1371600"/>
          </a:xfrm>
        </p:grpSpPr>
        <p:pic>
          <p:nvPicPr>
            <p:cNvPr id="38" name="Picture 37" descr="Chart, bar chart&#10;&#10;Description automatically generated">
              <a:extLst>
                <a:ext uri="{FF2B5EF4-FFF2-40B4-BE49-F238E27FC236}">
                  <a16:creationId xmlns:a16="http://schemas.microsoft.com/office/drawing/2014/main" id="{86B05A8D-7DCB-4FA2-9081-980122229DA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6000" y="3010954"/>
              <a:ext cx="2468880" cy="1371600"/>
            </a:xfrm>
            <a:prstGeom prst="rect">
              <a:avLst/>
            </a:prstGeom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458A6EBA-2650-4B1C-90AE-CF009BD338A0}"/>
                </a:ext>
              </a:extLst>
            </p:cNvPr>
            <p:cNvSpPr txBox="1"/>
            <p:nvPr/>
          </p:nvSpPr>
          <p:spPr>
            <a:xfrm>
              <a:off x="6096000" y="3010954"/>
              <a:ext cx="63795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D1-D12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9458786C-5FAC-41F1-8F13-6B122DECEE01}"/>
              </a:ext>
            </a:extLst>
          </p:cNvPr>
          <p:cNvGrpSpPr/>
          <p:nvPr/>
        </p:nvGrpSpPr>
        <p:grpSpPr>
          <a:xfrm>
            <a:off x="231529" y="4559140"/>
            <a:ext cx="2470356" cy="1371600"/>
            <a:chOff x="8563404" y="3010954"/>
            <a:chExt cx="2470356" cy="1371600"/>
          </a:xfrm>
        </p:grpSpPr>
        <p:pic>
          <p:nvPicPr>
            <p:cNvPr id="40" name="Picture 39" descr="Chart, bar chart&#10;&#10;Description automatically generated">
              <a:extLst>
                <a:ext uri="{FF2B5EF4-FFF2-40B4-BE49-F238E27FC236}">
                  <a16:creationId xmlns:a16="http://schemas.microsoft.com/office/drawing/2014/main" id="{64BB549C-1DA1-42BC-A9DC-1BA394D457D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64880" y="3010954"/>
              <a:ext cx="2468880" cy="1371600"/>
            </a:xfrm>
            <a:prstGeom prst="rect">
              <a:avLst/>
            </a:prstGeom>
          </p:spPr>
        </p:pic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61070E35-94ED-47D3-BCF1-207399CFB26D}"/>
                </a:ext>
              </a:extLst>
            </p:cNvPr>
            <p:cNvSpPr txBox="1"/>
            <p:nvPr/>
          </p:nvSpPr>
          <p:spPr>
            <a:xfrm>
              <a:off x="8563404" y="3010954"/>
              <a:ext cx="63795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E1-E12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1A0DB61-4C96-4234-AC97-81AF66459428}"/>
              </a:ext>
            </a:extLst>
          </p:cNvPr>
          <p:cNvGrpSpPr/>
          <p:nvPr/>
        </p:nvGrpSpPr>
        <p:grpSpPr>
          <a:xfrm>
            <a:off x="7735534" y="4395847"/>
            <a:ext cx="2468880" cy="1534893"/>
            <a:chOff x="6096707" y="4727685"/>
            <a:chExt cx="2468880" cy="1534893"/>
          </a:xfrm>
        </p:grpSpPr>
        <p:pic>
          <p:nvPicPr>
            <p:cNvPr id="45" name="Picture 44" descr="Chart, bar chart&#10;&#10;Description automatically generated">
              <a:extLst>
                <a:ext uri="{FF2B5EF4-FFF2-40B4-BE49-F238E27FC236}">
                  <a16:creationId xmlns:a16="http://schemas.microsoft.com/office/drawing/2014/main" id="{67E833B4-3A11-4EC5-A2F5-157687C8A4C6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6707" y="4890978"/>
              <a:ext cx="2468880" cy="1371600"/>
            </a:xfrm>
            <a:prstGeom prst="rect">
              <a:avLst/>
            </a:prstGeom>
          </p:spPr>
        </p:pic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4FD1A010-FDB5-404F-A6E5-5EE9B56A96E4}"/>
                </a:ext>
              </a:extLst>
            </p:cNvPr>
            <p:cNvSpPr txBox="1"/>
            <p:nvPr/>
          </p:nvSpPr>
          <p:spPr>
            <a:xfrm>
              <a:off x="6096707" y="4727685"/>
              <a:ext cx="63795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G1-G12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029802D2-B275-4E8D-9D96-B2A4517A2F93}"/>
              </a:ext>
            </a:extLst>
          </p:cNvPr>
          <p:cNvGrpSpPr/>
          <p:nvPr/>
        </p:nvGrpSpPr>
        <p:grpSpPr>
          <a:xfrm>
            <a:off x="2700409" y="4318284"/>
            <a:ext cx="4937760" cy="1612456"/>
            <a:chOff x="176666" y="4650122"/>
            <a:chExt cx="4937760" cy="1612456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D0FECB40-B774-4D76-8306-78AF3EADCAD3}"/>
                </a:ext>
              </a:extLst>
            </p:cNvPr>
            <p:cNvSpPr txBox="1"/>
            <p:nvPr/>
          </p:nvSpPr>
          <p:spPr>
            <a:xfrm>
              <a:off x="2046697" y="4650122"/>
              <a:ext cx="63795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F1-F12</a:t>
              </a:r>
            </a:p>
          </p:txBody>
        </p:sp>
        <p:pic>
          <p:nvPicPr>
            <p:cNvPr id="43" name="Picture 42" descr="Chart, bar chart&#10;&#10;Description automatically generated">
              <a:extLst>
                <a:ext uri="{FF2B5EF4-FFF2-40B4-BE49-F238E27FC236}">
                  <a16:creationId xmlns:a16="http://schemas.microsoft.com/office/drawing/2014/main" id="{06FD52F7-5422-4ABB-8A00-8AF9688E7470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6666" y="4890978"/>
              <a:ext cx="2468880" cy="1371600"/>
            </a:xfrm>
            <a:prstGeom prst="rect">
              <a:avLst/>
            </a:prstGeom>
          </p:spPr>
        </p:pic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A4E0300F-BE0E-410E-B0AA-A16CC8C48617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45546" y="4890978"/>
              <a:ext cx="2468880" cy="1371600"/>
            </a:xfrm>
            <a:prstGeom prst="rect">
              <a:avLst/>
            </a:prstGeom>
          </p:spPr>
        </p:pic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8BB93DF4-C782-401B-BA31-9F83651E74D9}"/>
              </a:ext>
            </a:extLst>
          </p:cNvPr>
          <p:cNvSpPr txBox="1"/>
          <p:nvPr/>
        </p:nvSpPr>
        <p:spPr>
          <a:xfrm>
            <a:off x="182880" y="0"/>
            <a:ext cx="1203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Figure S2</a:t>
            </a:r>
          </a:p>
        </p:txBody>
      </p:sp>
      <p:sp>
        <p:nvSpPr>
          <p:cNvPr id="6" name="Left Brace 5">
            <a:extLst>
              <a:ext uri="{FF2B5EF4-FFF2-40B4-BE49-F238E27FC236}">
                <a16:creationId xmlns:a16="http://schemas.microsoft.com/office/drawing/2014/main" id="{A5B0A131-A66F-44B3-9F1D-69E4094F16A2}"/>
              </a:ext>
            </a:extLst>
          </p:cNvPr>
          <p:cNvSpPr/>
          <p:nvPr/>
        </p:nvSpPr>
        <p:spPr>
          <a:xfrm rot="5400000">
            <a:off x="4987530" y="308186"/>
            <a:ext cx="172004" cy="1235332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</a:endParaRPr>
          </a:p>
        </p:txBody>
      </p:sp>
      <p:sp>
        <p:nvSpPr>
          <p:cNvPr id="50" name="Left Brace 49">
            <a:extLst>
              <a:ext uri="{FF2B5EF4-FFF2-40B4-BE49-F238E27FC236}">
                <a16:creationId xmlns:a16="http://schemas.microsoft.com/office/drawing/2014/main" id="{74432FD6-AEDF-4DF3-A815-0B1AD9A98102}"/>
              </a:ext>
            </a:extLst>
          </p:cNvPr>
          <p:cNvSpPr/>
          <p:nvPr/>
        </p:nvSpPr>
        <p:spPr>
          <a:xfrm rot="5400000">
            <a:off x="2417579" y="2025893"/>
            <a:ext cx="172004" cy="1235332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</a:endParaRPr>
          </a:p>
        </p:txBody>
      </p:sp>
      <p:sp>
        <p:nvSpPr>
          <p:cNvPr id="51" name="Left Brace 50">
            <a:extLst>
              <a:ext uri="{FF2B5EF4-FFF2-40B4-BE49-F238E27FC236}">
                <a16:creationId xmlns:a16="http://schemas.microsoft.com/office/drawing/2014/main" id="{A160CC5C-08EF-46D6-8DBA-7A272ABC99AE}"/>
              </a:ext>
            </a:extLst>
          </p:cNvPr>
          <p:cNvSpPr/>
          <p:nvPr/>
        </p:nvSpPr>
        <p:spPr>
          <a:xfrm rot="5400000">
            <a:off x="4793679" y="4001442"/>
            <a:ext cx="172004" cy="1235332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88D6042-DA64-4970-93F2-23BD3309EF76}"/>
              </a:ext>
            </a:extLst>
          </p:cNvPr>
          <p:cNvSpPr txBox="1"/>
          <p:nvPr/>
        </p:nvSpPr>
        <p:spPr>
          <a:xfrm>
            <a:off x="8054511" y="697538"/>
            <a:ext cx="3196445" cy="37548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Figure S2. Relative fold change between sham healthy and burn injury using the PARN-018ZD RT2 Profiler PCR Array.</a:t>
            </a:r>
            <a:r>
              <a:rPr lang="en-US" sz="1400" dirty="0">
                <a:effectLst/>
                <a:latin typeface="Arial" panose="020B0604020202020204" pitchFamily="34" charset="0"/>
                <a:ea typeface="FuturaStd-Book"/>
                <a:cs typeface="Times New Roman" panose="02020603050405020304" pitchFamily="18" charset="0"/>
              </a:rPr>
              <a:t> RNA isolated from heart tissues after burn injury was reverse transcribed and relative gene expression data was obtained using the Rat PARN-018ZD RT2 Profiler PCR Array. The expression profile of 84 genes relevant to TLR as well as 6 housekeeping genes were assayed. Fold change calculations were done online software of Qiagen analysis Center which automatically calculates the fold change in gene expression between the </a:t>
            </a:r>
            <a:r>
              <a:rPr lang="en-US" sz="1400" dirty="0">
                <a:latin typeface="Arial" panose="020B0604020202020204" pitchFamily="34" charset="0"/>
                <a:ea typeface="FuturaStd-Book"/>
                <a:cs typeface="Times New Roman" panose="02020603050405020304" pitchFamily="18" charset="0"/>
              </a:rPr>
              <a:t>burn injury</a:t>
            </a:r>
            <a:r>
              <a:rPr lang="en-US" sz="1400" dirty="0">
                <a:effectLst/>
                <a:latin typeface="Arial" panose="020B0604020202020204" pitchFamily="34" charset="0"/>
                <a:ea typeface="FuturaStd-Book"/>
                <a:cs typeface="Times New Roman" panose="02020603050405020304" pitchFamily="18" charset="0"/>
              </a:rPr>
              <a:t> and control groups.</a:t>
            </a:r>
            <a:endParaRPr lang="en-US" sz="14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54816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206</Words>
  <Application>Microsoft Office PowerPoint</Application>
  <PresentationFormat>Widescreen</PresentationFormat>
  <Paragraphs>13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Wen, Jake J.</dc:creator>
  <cp:lastModifiedBy>Wen, Jake J.</cp:lastModifiedBy>
  <cp:revision>3</cp:revision>
  <dcterms:created xsi:type="dcterms:W3CDTF">2022-06-16T13:39:26Z</dcterms:created>
  <dcterms:modified xsi:type="dcterms:W3CDTF">2022-06-16T18:30:42Z</dcterms:modified>
</cp:coreProperties>
</file>