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2ED51-BDD5-49C5-B18C-47006D07B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158320-06E4-4443-9192-3E37E9444D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027C7-DE93-4644-AEAD-C5EA12A2C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5407E-675C-4301-94AD-493B4151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7C57C-0BE9-4699-805B-E81AC949D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96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DE8-6070-4FC5-93C3-60B9C53B4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175B5F-CAAA-4338-A972-7348DF2218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87EC7-D4A7-4727-9A05-9BC170BA6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79EE9-A1D7-466E-B5D6-0A758AED5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025D0-C6A8-4CAC-93EF-DEA62E0AA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48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7411E-F436-4431-8CD2-8BE7FE2E74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91DBFD-DEF3-4D96-9C49-4D35A195F5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28DBB-6155-4EFF-B8FD-61A648278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F0165-8548-4234-AA7A-36ACF35EE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0D517-2073-48C3-A6BF-620CD109C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60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D54F5-55C3-4A6F-A812-F88EACC9C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C8B4E-BF8B-4241-9227-A90962900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AFBC6-D1B8-4244-90C4-325B9810D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3F329-63D5-48C5-9ADB-6F6CDC2AE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6DC25-5104-4FEF-8FA1-F3A2C70DA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3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547F4-C6C5-4DBF-A4DD-20C9709F6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52559-5526-4585-800E-448D433ED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3ABE6-06E7-4BE8-B548-AA0EFB595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60BB8-1212-456B-93F0-27691F4F1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22E92-418F-4EEC-BBCD-5AC5777E9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50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30A0D-90B0-4F75-9E98-4F1DDDE50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D69A2-9536-4EE5-A3AD-70C07A9096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89007C-12C7-4546-84EB-0BA088472F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9D97DF-3AF5-4850-90C9-B5A26F041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DE003D-0B46-4783-92DC-235247802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F1E829-E49D-4556-9F44-DE69B882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7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86C91-7646-4E58-A2EC-EA02E4E4E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574A4-887C-4916-B5F6-B3A2785A4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FCEE65-66EA-476F-9A14-16A3DC8FF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95F5FF-661D-4F72-A01C-C8A808FBE1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A2069F-45EC-4B48-9C2A-A2940B9442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FF3BF6-7A7B-4813-BE5B-ABEBB343F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9A2202-50FF-4BE2-B666-AE3CE06C6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E4B597-F1D6-4118-8A4A-63EF6CEF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5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5D3DF-22EA-4ABF-828B-077189120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EDE045-D392-4DFB-883D-8DE2700F3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6B532D-2E02-45BF-88A4-B16CCF531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9F5F75-BFF5-4C44-BB88-B22C26290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28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17439C-83E2-43EC-A75F-FE35E94D2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82EB71-DF83-4226-BBC6-B00629062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535182-85DB-48D8-B6A6-A0F93A6AA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1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C13B7-4D36-48AC-8A8E-1A25AC57E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1F479-B4A9-4AAA-8E21-07B00D1F6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A0D22A-BA76-4ADA-AEC2-D22828CE9B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E44460-8183-4B70-AF53-D8E5015C2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DCC477-995C-4346-B17B-F8450F58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F1365-405F-47E2-8833-7E85F0DBA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01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3AA8B-CF46-4645-8B5A-F41F93ED9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1424C2-7635-4D25-93CC-0F1AF0752A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BB458-E863-4CA9-8207-0BED4F6D02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A00F7E-5707-4750-A4E7-5CFCB30E0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6B330D-1F39-4FF4-AE6C-F652CC60A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0FE5F6-82A4-4C52-9E13-051047276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4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3A33EB-3BC5-485D-9642-0B0D460B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229580-DBEB-446E-8AD2-BEEF2809A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9F63D-515A-496F-B051-44171D37E3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6A6A5-F420-4CF4-B14D-90CF1532CEE2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AAABE-16E0-45D1-9873-712233D8A4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CD00F-4BAB-4886-B87F-36239AABF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CCD91-7448-4129-B423-D4E89E0AA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55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D4E2BF2-B490-4E0C-B93F-EA0B9AC28E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983957"/>
              </p:ext>
            </p:extLst>
          </p:nvPr>
        </p:nvGraphicFramePr>
        <p:xfrm>
          <a:off x="705394" y="497862"/>
          <a:ext cx="10868297" cy="5413319"/>
        </p:xfrm>
        <a:graphic>
          <a:graphicData uri="http://schemas.openxmlformats.org/drawingml/2006/table">
            <a:tbl>
              <a:tblPr firstRow="1" firstCol="1" bandRow="1"/>
              <a:tblGrid>
                <a:gridCol w="1763360">
                  <a:extLst>
                    <a:ext uri="{9D8B030D-6E8A-4147-A177-3AD203B41FA5}">
                      <a16:colId xmlns:a16="http://schemas.microsoft.com/office/drawing/2014/main" val="3775937008"/>
                    </a:ext>
                  </a:extLst>
                </a:gridCol>
                <a:gridCol w="3130103">
                  <a:extLst>
                    <a:ext uri="{9D8B030D-6E8A-4147-A177-3AD203B41FA5}">
                      <a16:colId xmlns:a16="http://schemas.microsoft.com/office/drawing/2014/main" val="583102887"/>
                    </a:ext>
                  </a:extLst>
                </a:gridCol>
                <a:gridCol w="3036130">
                  <a:extLst>
                    <a:ext uri="{9D8B030D-6E8A-4147-A177-3AD203B41FA5}">
                      <a16:colId xmlns:a16="http://schemas.microsoft.com/office/drawing/2014/main" val="1629009110"/>
                    </a:ext>
                  </a:extLst>
                </a:gridCol>
                <a:gridCol w="2938704">
                  <a:extLst>
                    <a:ext uri="{9D8B030D-6E8A-4147-A177-3AD203B41FA5}">
                      <a16:colId xmlns:a16="http://schemas.microsoft.com/office/drawing/2014/main" val="31911902"/>
                    </a:ext>
                  </a:extLst>
                </a:gridCol>
              </a:tblGrid>
              <a:tr h="10507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Prognostic scores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Relapsed CNSL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Median OS (95% CI)        Mean OS (95% CI)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Primary CNSL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Median OS (95% CI)          Mean OS (95% CI)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CNSL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Median OS (95% CI)          Mean OS (95% CI)                              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359278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894963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MSKCC prognostic model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1449323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Low risk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2.36 (0.00, 14.81)             17.53 (0.00, 38.56)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2.40 *                               50.41 (0.00, 116.96)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2.40 (0.00, 15.60)          35.94 (0.43, 71.45)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594873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Intermediate risk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6.80 (0.00, 26.68)             30.64 (10.43,50.85)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11.90 (2.88, 20.91)          31.62 (21.65, 41.59)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11.90 (1.97, 21.82)          32.57 (23.28, 41.86)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772842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High risk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2.36 (1.07, 3.66)                 6.98 (2.04, 11.93)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2.06 (1.54, 2.59)            15.00 (5.09, 24.91)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2.06 (1.27, 2.85)             12.65 (5.42, 19.88)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488989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Overall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3.86 (0.90, 6.82)               17.34 (8.06, 26.63)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8.53 (4.91, 12.15)          26.98 (18.69, 35.27)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6.80 (3.54, 10.05)           25.28 (18.32, 32.23)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072356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NB prediction score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061799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Low risk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18.76 (7.17, 30.36)                0.3 (7.59, 46.07)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8.53 (6.21, 10.84)          30.90 (12.33, 49.48)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9.90 (0.00, 20.49)          30.68 (15.23, 46.13)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721164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Intermediate risk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5.56 (0.00, 14.52)              8.34 (14.79, 51.89)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11.90 (7.18, 16.61)          30.70 (20.88, 46.52)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11.56 (7.71, 15.42)          34.43 (22.46, 46.40)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68822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High risk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2.66 (2.19, 3.13)                7.45 (1.03, 13.87)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2.06 (1.62, 2.50)               6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.81 (3.58, 10.03)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2.36 (1.67, 3.06)             7.77 (4.04, 11.50)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9595397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Very high risk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1.76 (0.98, 2.55)                4.98 (0.73, 9.23)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6.96 (0.00, 15.05)          32.69 (8.47, 56.90)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1.80 (0.00, 4.07)             22.35 (5.41, 39.30)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678878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Overall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3.86 (0.90, 6.82)              17.34 (8.06, 26.63)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721485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8.53 (4.91, 12.15)          26.98 (18.69, 35.27)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6.80 (3.54, 10.05)           25.28 (18.32, 32.23)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5653503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Taipei score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546186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Low risk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13.36 (0.00, 30.11)             36.62 (4.19, 67.06)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67.80 (2.88, 132.71)        48.90 (30.97, 67.83)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67.80 (0.00, 145.32)        48.32 (32.20, 64.44)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649952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Intermediate risk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3.90 (0.00, 7.94)               10.30 (1.26, 19.35)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9.53 (6.00, 13.06)          24.80 (14.35, 35.25)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8.53 (6.47, 10.59)           22.28 (13.37, 31.20)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205984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High risk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2.66 (0.82, 4.50)               15.98 (3.80, 28.16)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2.06 (0.99, 3.13)              7.98 (1.86, 14.10)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2.66 (1.85, 3.48)             11.19 (4.94, 17.44)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085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Very high risk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1.13 *                                    1.95 (0.34, 3.55)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1.63 (1.23, 2.03)            19.13 (0.00, 50.66)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1.63 (1.17, 2.09)             14.83 (0.00, 39.04)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101478"/>
                  </a:ext>
                </a:extLst>
              </a:tr>
              <a:tr h="24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Overall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3.86 (0.90, 6.82)               17.34 (8.06, 26.63)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8.53 (4.91, 12.15)          26.98 (18.69, 35.27)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6.80 (3.54, 10.05)           25.28 (18.32, 32.23)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9890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56C205C-F52F-4A1F-A436-5F3DF9E611E0}"/>
              </a:ext>
            </a:extLst>
          </p:cNvPr>
          <p:cNvSpPr txBox="1"/>
          <p:nvPr/>
        </p:nvSpPr>
        <p:spPr>
          <a:xfrm>
            <a:off x="705394" y="157921"/>
            <a:ext cx="4323805" cy="312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OVERALL SURVIVAL</a:t>
            </a:r>
            <a:endParaRPr lang="en-GB" sz="1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11CE28-2941-4CC0-A245-B27E62C33877}"/>
              </a:ext>
            </a:extLst>
          </p:cNvPr>
          <p:cNvSpPr txBox="1"/>
          <p:nvPr/>
        </p:nvSpPr>
        <p:spPr>
          <a:xfrm>
            <a:off x="705394" y="5969726"/>
            <a:ext cx="10868297" cy="527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GB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S3. 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 of Median and Mean OS of the Relapsed CNSL, PCSNL and the entire CNSL cohorts expressed in months for each prognostic score used in the study. </a:t>
            </a: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Note: * sample size of 2.</a:t>
            </a:r>
          </a:p>
        </p:txBody>
      </p:sp>
    </p:spTree>
    <p:extLst>
      <p:ext uri="{BB962C8B-B14F-4D97-AF65-F5344CB8AC3E}">
        <p14:creationId xmlns:p14="http://schemas.microsoft.com/office/powerpoint/2010/main" val="4268000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690</Words>
  <Application>Microsoft Office PowerPoint</Application>
  <PresentationFormat>Widescreen</PresentationFormat>
  <Paragraphs>85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velicu</dc:creator>
  <cp:lastModifiedBy>MDPI</cp:lastModifiedBy>
  <cp:revision>2</cp:revision>
  <dcterms:created xsi:type="dcterms:W3CDTF">2021-08-28T18:51:50Z</dcterms:created>
  <dcterms:modified xsi:type="dcterms:W3CDTF">2023-04-30T13:18:07Z</dcterms:modified>
</cp:coreProperties>
</file>