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ECD9A-4687-4349-8EF7-EF9A1A8081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7A7A71-A77D-4016-9402-E35D19ED44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40338-EF15-4A8F-98BE-432B2360F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B480-2603-4B8E-89D6-F0FDA881CD13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056D8-1672-4105-A077-46FB87025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4A8B1-BE13-434E-BEDB-BD8E75F9B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A8C9-4BE3-4D27-9EF8-4574868A3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866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B45C9-8F75-422A-B47A-C97C199AC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D7DDF1-A7E2-400C-90F7-9AB044C8A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C5838-1B49-46BA-B1F9-FF1A318E8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B480-2603-4B8E-89D6-F0FDA881CD13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0BB5A-9187-4234-AD1D-AC8BFBAC6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9EB8B-40AC-4FE3-9A01-E1B911AB1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A8C9-4BE3-4D27-9EF8-4574868A3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569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F0805F-5577-4818-9651-42DC948E4D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4C471B-0DF5-4F5E-9EF5-056FBBA4AD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55253-AABC-4802-8609-5EB2F063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B480-2603-4B8E-89D6-F0FDA881CD13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B04E0-4FD3-46B3-8588-A5B4BC2A7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5EF3E-2CC8-4FE3-B133-4021876A1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A8C9-4BE3-4D27-9EF8-4574868A3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0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493D5-724A-46BA-98C7-9FD8D105F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AC290-C2E4-4C12-9D58-3BCEA63B3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CCE28-0A03-4C08-885A-489BBC6FF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B480-2603-4B8E-89D6-F0FDA881CD13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D2C2B-5DD6-4645-8D76-88852BEF8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F2E8F-1538-49AA-8847-4E11FEFE8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A8C9-4BE3-4D27-9EF8-4574868A3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779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4795E-C25C-409D-A9D7-FCC85E58A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48FE80-8FA6-415B-96A2-7B739B707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FCB9B-E3BD-4B7A-9579-6EF7E0F04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B480-2603-4B8E-89D6-F0FDA881CD13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053BD-A828-4CDA-ABDB-B6D048809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5772C-A1FC-4C4F-8FCD-814E3622F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A8C9-4BE3-4D27-9EF8-4574868A3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353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30D45-146C-4F8E-92DF-E38804A6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D4675-FB89-4EEE-8083-6A9EFE6542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AA422A-3B0C-4CBD-8BE1-B9F2ADBA3F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CDAC9-BA92-4916-95CE-895FF3514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B480-2603-4B8E-89D6-F0FDA881CD13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F2E27F-0B1A-408A-AEB2-579D16AFA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035D58-DA1A-4EDA-952B-B62390A94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A8C9-4BE3-4D27-9EF8-4574868A3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998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DFC04-45FE-4CC8-BB08-E24565486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FEFA1F-FC84-4C1F-9C92-1D28A04ED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D8A2D-03F6-46F1-B1BA-4D51C1AC1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CE1D62-61A1-4A5A-A70C-4EB384EA9C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06E0F5-56DF-4CAC-B247-B519CE8B7D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BB8949-EC02-4C11-B2BC-5E6187688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B480-2603-4B8E-89D6-F0FDA881CD13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7A0011-6744-4354-8055-9027553B9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4A5C1B-9E36-4B7D-9810-29B7F3B14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A8C9-4BE3-4D27-9EF8-4574868A3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11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6151-D0D1-442E-A251-DB4FD0ABB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62E6A2-24B2-40F3-8AC7-7A5474FCF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B480-2603-4B8E-89D6-F0FDA881CD13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9629B3-35E2-482B-9EEF-E80CB7C44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461448-F4CB-4EB4-9EC3-86685CC27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A8C9-4BE3-4D27-9EF8-4574868A3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640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1A9EB1-24F4-49A9-AC32-E0DEA11DA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B480-2603-4B8E-89D6-F0FDA881CD13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2766ED-6B62-4538-BEF0-931268C48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DEA285-F580-4CB6-9521-15043879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A8C9-4BE3-4D27-9EF8-4574868A3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21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0F4FD-7ADD-4724-B2A0-627B2E201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9AB91-7046-4697-AB39-8169D66AF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4E63B5-7DCE-477F-BBC5-830B9F6BD4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00E278-165B-4A88-92C3-20CE9A458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B480-2603-4B8E-89D6-F0FDA881CD13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24A9C0-6B2E-4D42-9DE5-62641156E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11C5AB-65D9-4D94-BE59-359B1461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A8C9-4BE3-4D27-9EF8-4574868A3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618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317E6-1E95-424D-89E1-C59184F3E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3ACF10-4C56-4FDC-905D-5F8889162A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FA0CBA-9478-4986-9215-6614F9BE23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ECAA8D-516D-40E1-8049-47D29178E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B480-2603-4B8E-89D6-F0FDA881CD13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22BB6E-7651-4E70-A58E-E960F3463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18B28-D8A5-4076-8918-2DB89F93A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A8C9-4BE3-4D27-9EF8-4574868A3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217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2B5929-4E71-4977-8B88-1CE2240B8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75EB98-4BC0-4F2D-A16D-B4A263E009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F16ED-B64B-41D1-B383-1BCD96F79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CB480-2603-4B8E-89D6-F0FDA881CD13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5B43D-46B8-49E0-9AF0-3ACECDDA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3BD5B-F158-47FB-B67E-3FEC215B0F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EA8C9-4BE3-4D27-9EF8-4574868A3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1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208EE517-00C9-4AB7-9CB6-D554422DD2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F3EB5BBF-00F6-4A13-88DD-6C3B112F9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360" y="6136362"/>
            <a:ext cx="10241278" cy="64633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S2. Summary of the risk factors for OS for the entire cohort of CNS lymphoma, and their hazard ratios (HR) displayed for the univariate and multivariate analysis. Note: HR - hazard ratio; CI - confidence interval; LDH - lactate dehydrogenase; B2M - beta-2 macroglobulin; HD-MTX – high dose methotrexate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kumimoji="0" lang="en-US" altLang="en-US" sz="9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egend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bmk="_Hlk8056684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    Lymphoma affecting sites previously described at high risk of CNS recurrence   </a:t>
            </a:r>
            <a:r>
              <a:rPr lang="en-US" altLang="en-US" sz="900" dirty="0" bmk="_Hlk8056684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†</a:t>
            </a:r>
            <a:r>
              <a:rPr kumimoji="0" lang="en-US" altLang="en-US" sz="900" b="0" i="0" u="none" strike="noStrike" cap="none" normalizeH="0" baseline="0" dirty="0" bmk="_Hlk8056684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Systemic high dose methotrexate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05316E4-4EA7-41FF-A582-BA7D89C69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360" y="75307"/>
            <a:ext cx="11216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OVERALL SURVIVAL 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BA8E277-8AA1-4FC4-8560-E99C7166D0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637586"/>
              </p:ext>
            </p:extLst>
          </p:nvPr>
        </p:nvGraphicFramePr>
        <p:xfrm>
          <a:off x="975360" y="425540"/>
          <a:ext cx="9997441" cy="5522155"/>
        </p:xfrm>
        <a:graphic>
          <a:graphicData uri="http://schemas.openxmlformats.org/drawingml/2006/table">
            <a:tbl>
              <a:tblPr firstRow="1" firstCol="1" bandRow="1"/>
              <a:tblGrid>
                <a:gridCol w="3088421">
                  <a:extLst>
                    <a:ext uri="{9D8B030D-6E8A-4147-A177-3AD203B41FA5}">
                      <a16:colId xmlns:a16="http://schemas.microsoft.com/office/drawing/2014/main" val="205295300"/>
                    </a:ext>
                  </a:extLst>
                </a:gridCol>
                <a:gridCol w="3675408">
                  <a:extLst>
                    <a:ext uri="{9D8B030D-6E8A-4147-A177-3AD203B41FA5}">
                      <a16:colId xmlns:a16="http://schemas.microsoft.com/office/drawing/2014/main" val="218702900"/>
                    </a:ext>
                  </a:extLst>
                </a:gridCol>
                <a:gridCol w="3233612">
                  <a:extLst>
                    <a:ext uri="{9D8B030D-6E8A-4147-A177-3AD203B41FA5}">
                      <a16:colId xmlns:a16="http://schemas.microsoft.com/office/drawing/2014/main" val="4114823237"/>
                    </a:ext>
                  </a:extLst>
                </a:gridCol>
              </a:tblGrid>
              <a:tr h="652940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Risk factors 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                 CNSL 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Univariate analysis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HR (95% CI)                       </a:t>
                      </a:r>
                      <a:r>
                        <a:rPr lang="en-GB" sz="1000" b="1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value</a:t>
                      </a: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Multivariate analysis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HR (95% CI)                </a:t>
                      </a:r>
                      <a:r>
                        <a:rPr lang="en-GB" sz="1000" b="1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value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901821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Age </a:t>
                      </a: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≥</a:t>
                      </a: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 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2.21 (1.22, 4.01)                 0.009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2.04 (0.84, 4.92)          0.112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701700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Gender 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0.88 (0.59, 1.32)                 0.566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901895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GCS &lt;15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1.25 (0.78, 2.00)                 0.345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503382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ECOG </a:t>
                      </a: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≥</a:t>
                      </a: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2.38 (1.57, 3.60)                &lt;0.001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2.55 (1.68, 3.86)        &lt;0.001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3551129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Systemic location*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-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140192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Stage 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1.57 (0.81, 3.06)                 0.180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869619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CNS relapse Location 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011620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Deep seated 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1.72 (0.96, 9.09)                 0.068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9751037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Multifocal/ meningeal 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1.16 (0.65, 2.07)                 0.599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9743904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Pathology 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641519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Cell of origin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1.15 (0.57, 2.34)                 0.681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008926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CD3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0.77 (0.36, 1.63)                 0.504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4508192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CD10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1.11 (0.60, 2.05)                 0.719 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76938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CD5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0.41 (0.16, 1.00)                 0.052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387987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CD30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0.81 (0.25, 2.56)                 0.727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654844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Cyclin D1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2.57 (0.82, 8.10)                 0.105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042783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CD138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0.20 (0.02, 1.54)                 0.124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3673375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CD23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3.83 (0.97, 15.00)               0.054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356137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DHIT/THIT                          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1.07 (0.11, 10.41)               0.948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13997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Biochemistry        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9284990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LDH 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1.20 (0.68, 2.12)                 0.522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437413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B2M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0.74 (0.24, 2.24)                 0.597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519000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Albumin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2.08 (1.21, 3.55)                 0.007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2.13 (1.14, 3.98)            0.017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632584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Treatment CNS relapse 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746636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&lt;3 cycles chemotherapy 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3.07 (1.84, 5.82)                &lt;0.001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2.02 (1.08, 3.74)             0.026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487203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HD-MTX</a:t>
                      </a: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†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1.85 (1.04, 3.30)                  0.035 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1.56 (0.86, 2.85)             0.139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570713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Intrathecal HD-MTX 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3.39 (0.47 24.53)                 0.226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991956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Radiotherapy                       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1.40 (0.82, 2.37)                  0.209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5637225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ASCT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3.64 (1.64, 8.08)                  0.001 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2.62 (1.16, 5.95)             0.020 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236445"/>
                  </a:ext>
                </a:extLst>
              </a:tr>
              <a:tr h="161233">
                <a:tc>
                  <a:txBody>
                    <a:bodyPr/>
                    <a:lstStyle/>
                    <a:p>
                      <a:pPr indent="184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777" marR="507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61071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1302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433</Words>
  <Application>Microsoft Office PowerPoint</Application>
  <PresentationFormat>Widescreen</PresentationFormat>
  <Paragraphs>103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velicu</dc:creator>
  <cp:lastModifiedBy>MDPI</cp:lastModifiedBy>
  <cp:revision>3</cp:revision>
  <dcterms:created xsi:type="dcterms:W3CDTF">2021-08-28T18:45:33Z</dcterms:created>
  <dcterms:modified xsi:type="dcterms:W3CDTF">2023-04-30T13:17:59Z</dcterms:modified>
</cp:coreProperties>
</file>