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1" d="100"/>
          <a:sy n="71" d="100"/>
        </p:scale>
        <p:origin x="90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953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905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184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832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233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850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962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034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502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961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272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9DF6D-D148-41FC-AD38-019B846C8665}" type="datetimeFigureOut">
              <a:rPr lang="en-US" smtClean="0"/>
              <a:t>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001FF-7176-48EC-8E4A-FC3062007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727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11" Type="http://schemas.openxmlformats.org/officeDocument/2006/relationships/image" Target="../media/image10.tif"/><Relationship Id="rId5" Type="http://schemas.openxmlformats.org/officeDocument/2006/relationships/image" Target="../media/image4.tif"/><Relationship Id="rId10" Type="http://schemas.openxmlformats.org/officeDocument/2006/relationships/image" Target="../media/image9.tif"/><Relationship Id="rId4" Type="http://schemas.openxmlformats.org/officeDocument/2006/relationships/image" Target="../media/image3.tif"/><Relationship Id="rId9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1457167" y="319258"/>
            <a:ext cx="1259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Bright field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15777" y="339550"/>
            <a:ext cx="1103945" cy="281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DAPI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046130" y="314150"/>
            <a:ext cx="119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Anti-</a:t>
            </a:r>
            <a:r>
              <a:rPr lang="en-US" dirty="0" err="1"/>
              <a:t>eGFP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832702" y="314150"/>
            <a:ext cx="118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Anti-Bm86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691580" y="314150"/>
            <a:ext cx="1103945" cy="281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Merged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16929" y="5691403"/>
            <a:ext cx="9298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Figure S2: </a:t>
            </a:r>
            <a:r>
              <a:rPr lang="en-US" dirty="0"/>
              <a:t>Permeabilized</a:t>
            </a:r>
            <a:r>
              <a:rPr lang="en-US" b="1" dirty="0"/>
              <a:t> </a:t>
            </a:r>
            <a:r>
              <a:rPr lang="en-US" dirty="0"/>
              <a:t>immunofluorescence assay using </a:t>
            </a:r>
            <a:r>
              <a:rPr lang="en-US" i="1" dirty="0"/>
              <a:t>B. </a:t>
            </a:r>
            <a:r>
              <a:rPr lang="en-US" i="1" dirty="0" err="1"/>
              <a:t>bovis</a:t>
            </a:r>
            <a:r>
              <a:rPr lang="en-US" dirty="0"/>
              <a:t>/Bm86/</a:t>
            </a:r>
            <a:r>
              <a:rPr lang="en-US" dirty="0" err="1"/>
              <a:t>eGFP</a:t>
            </a:r>
            <a:r>
              <a:rPr lang="en-US" dirty="0"/>
              <a:t> infected erythrocytes stained with </a:t>
            </a:r>
            <a:r>
              <a:rPr lang="en-US" b="1" dirty="0"/>
              <a:t>A)</a:t>
            </a:r>
            <a:r>
              <a:rPr lang="en-US" dirty="0"/>
              <a:t> DAPI, anti-</a:t>
            </a:r>
            <a:r>
              <a:rPr lang="en-US" dirty="0" err="1"/>
              <a:t>eGFP</a:t>
            </a:r>
            <a:r>
              <a:rPr lang="en-US" dirty="0"/>
              <a:t> and anti-Bm86 and </a:t>
            </a:r>
            <a:r>
              <a:rPr lang="en-US" b="1" dirty="0"/>
              <a:t>B)</a:t>
            </a:r>
            <a:r>
              <a:rPr lang="en-US" dirty="0"/>
              <a:t> DAPI, anti-</a:t>
            </a:r>
            <a:r>
              <a:rPr lang="en-US" dirty="0" err="1"/>
              <a:t>eGFP</a:t>
            </a:r>
            <a:r>
              <a:rPr lang="en-US" dirty="0"/>
              <a:t> and anti-MSA1 to produce a merged image. 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50CA17-54D7-405F-9721-6EB68A0705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2" t="13333" r="18995" b="63697"/>
          <a:stretch/>
        </p:blipFill>
        <p:spPr>
          <a:xfrm>
            <a:off x="1216929" y="704932"/>
            <a:ext cx="1739901" cy="1575251"/>
          </a:xfrm>
          <a:prstGeom prst="rect">
            <a:avLst/>
          </a:prstGeom>
        </p:spPr>
      </p:pic>
      <p:pic>
        <p:nvPicPr>
          <p:cNvPr id="6" name="Picture 5" descr="A picture containing indoor, green, night sky&#10;&#10;Description automatically generated">
            <a:extLst>
              <a:ext uri="{FF2B5EF4-FFF2-40B4-BE49-F238E27FC236}">
                <a16:creationId xmlns:a16="http://schemas.microsoft.com/office/drawing/2014/main" id="{263049E4-0CDD-401F-ABC8-D790DD236E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2" t="13333" r="18995" b="63697"/>
          <a:stretch/>
        </p:blipFill>
        <p:spPr>
          <a:xfrm>
            <a:off x="4771752" y="704931"/>
            <a:ext cx="1739901" cy="1575251"/>
          </a:xfrm>
          <a:prstGeom prst="rect">
            <a:avLst/>
          </a:prstGeom>
        </p:spPr>
      </p:pic>
      <p:pic>
        <p:nvPicPr>
          <p:cNvPr id="8" name="Picture 7" descr="A picture containing star, dark, outdoor object, night sky&#10;&#10;Description automatically generated">
            <a:extLst>
              <a:ext uri="{FF2B5EF4-FFF2-40B4-BE49-F238E27FC236}">
                <a16:creationId xmlns:a16="http://schemas.microsoft.com/office/drawing/2014/main" id="{2C04F306-27D7-4B4C-913B-57F20C8966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42" t="13333" r="18995" b="63697"/>
          <a:stretch/>
        </p:blipFill>
        <p:spPr>
          <a:xfrm>
            <a:off x="6555514" y="704930"/>
            <a:ext cx="1739901" cy="1575251"/>
          </a:xfrm>
          <a:prstGeom prst="rect">
            <a:avLst/>
          </a:prstGeom>
        </p:spPr>
      </p:pic>
      <p:pic>
        <p:nvPicPr>
          <p:cNvPr id="10" name="Picture 9" descr="A picture containing indoor, night sky&#10;&#10;Description automatically generated">
            <a:extLst>
              <a:ext uri="{FF2B5EF4-FFF2-40B4-BE49-F238E27FC236}">
                <a16:creationId xmlns:a16="http://schemas.microsoft.com/office/drawing/2014/main" id="{934F9E54-72ED-47F9-A35B-5E4EAB9AA70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15" t="14688" r="19222" b="62342"/>
          <a:stretch/>
        </p:blipFill>
        <p:spPr>
          <a:xfrm>
            <a:off x="3000690" y="704931"/>
            <a:ext cx="1739901" cy="157525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0D7FB49-1C0C-4E1D-BB95-7DFC07A56E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36" t="13333" r="19010" b="63697"/>
          <a:stretch/>
        </p:blipFill>
        <p:spPr>
          <a:xfrm>
            <a:off x="8326576" y="704930"/>
            <a:ext cx="1739901" cy="157525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45B5938C-E074-4584-9BA5-6C9D739D7765}"/>
              </a:ext>
            </a:extLst>
          </p:cNvPr>
          <p:cNvSpPr txBox="1"/>
          <p:nvPr/>
        </p:nvSpPr>
        <p:spPr>
          <a:xfrm>
            <a:off x="1533367" y="2617958"/>
            <a:ext cx="1259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Bright field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59E4ECE-5505-4ABA-B60F-933EE35D0676}"/>
              </a:ext>
            </a:extLst>
          </p:cNvPr>
          <p:cNvSpPr txBox="1"/>
          <p:nvPr/>
        </p:nvSpPr>
        <p:spPr>
          <a:xfrm>
            <a:off x="3591977" y="2638250"/>
            <a:ext cx="1103945" cy="281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DAPI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CB703E-292C-4B66-9551-EE7AA1088119}"/>
              </a:ext>
            </a:extLst>
          </p:cNvPr>
          <p:cNvSpPr txBox="1"/>
          <p:nvPr/>
        </p:nvSpPr>
        <p:spPr>
          <a:xfrm>
            <a:off x="5122330" y="2612850"/>
            <a:ext cx="1191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Anti-</a:t>
            </a:r>
            <a:r>
              <a:rPr lang="en-US" dirty="0" err="1"/>
              <a:t>eGFP</a:t>
            </a:r>
            <a:endParaRPr lang="en-US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00F785D-5DA6-4C20-9BF4-37E44FA19D72}"/>
              </a:ext>
            </a:extLst>
          </p:cNvPr>
          <p:cNvSpPr txBox="1"/>
          <p:nvPr/>
        </p:nvSpPr>
        <p:spPr>
          <a:xfrm>
            <a:off x="6908902" y="2612850"/>
            <a:ext cx="118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Anti-MSA1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1A8C898-6C54-4572-B044-E500F54CA9D2}"/>
              </a:ext>
            </a:extLst>
          </p:cNvPr>
          <p:cNvSpPr txBox="1"/>
          <p:nvPr/>
        </p:nvSpPr>
        <p:spPr>
          <a:xfrm>
            <a:off x="8767780" y="2612850"/>
            <a:ext cx="1103945" cy="281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Merged </a:t>
            </a:r>
          </a:p>
        </p:txBody>
      </p:sp>
      <p:pic>
        <p:nvPicPr>
          <p:cNvPr id="26" name="Picture 25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63D7FD78-0AAE-404D-BC2F-E88412450E8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0" t="77014" r="63798"/>
          <a:stretch/>
        </p:blipFill>
        <p:spPr>
          <a:xfrm>
            <a:off x="8326576" y="3087129"/>
            <a:ext cx="1748012" cy="15763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EF74717-B9B0-4532-BC17-FB2A5DF28B4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3" t="77148" r="63565"/>
          <a:stretch/>
        </p:blipFill>
        <p:spPr>
          <a:xfrm>
            <a:off x="1216929" y="3087127"/>
            <a:ext cx="1739901" cy="1567163"/>
          </a:xfrm>
          <a:prstGeom prst="rect">
            <a:avLst/>
          </a:prstGeom>
        </p:spPr>
      </p:pic>
      <p:pic>
        <p:nvPicPr>
          <p:cNvPr id="30" name="Picture 29" descr="A picture containing green, light, dark, night sky&#10;&#10;Description automatically generated">
            <a:extLst>
              <a:ext uri="{FF2B5EF4-FFF2-40B4-BE49-F238E27FC236}">
                <a16:creationId xmlns:a16="http://schemas.microsoft.com/office/drawing/2014/main" id="{36D29B78-40B8-4A12-A434-637B48448F7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4" t="77030" r="63894"/>
          <a:stretch/>
        </p:blipFill>
        <p:spPr>
          <a:xfrm>
            <a:off x="4774126" y="3088192"/>
            <a:ext cx="1739901" cy="1575251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A67EF0F-48D9-4ECD-8595-5806DC37C12C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3" t="77030" r="63565"/>
          <a:stretch/>
        </p:blipFill>
        <p:spPr>
          <a:xfrm>
            <a:off x="6556189" y="3088192"/>
            <a:ext cx="1739901" cy="1575251"/>
          </a:xfrm>
          <a:prstGeom prst="rect">
            <a:avLst/>
          </a:prstGeom>
        </p:spPr>
      </p:pic>
      <p:pic>
        <p:nvPicPr>
          <p:cNvPr id="46" name="Picture 45" descr="A picture containing night sky&#10;&#10;Description automatically generated">
            <a:extLst>
              <a:ext uri="{FF2B5EF4-FFF2-40B4-BE49-F238E27FC236}">
                <a16:creationId xmlns:a16="http://schemas.microsoft.com/office/drawing/2014/main" id="{6C621A3A-782E-41E0-898B-022BBAB7880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5" t="77148" r="64781"/>
          <a:stretch/>
        </p:blipFill>
        <p:spPr>
          <a:xfrm>
            <a:off x="2999800" y="3087127"/>
            <a:ext cx="1739093" cy="156716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27C39CBE-6BE4-4109-BEAB-E5F4187A0369}"/>
              </a:ext>
            </a:extLst>
          </p:cNvPr>
          <p:cNvSpPr txBox="1"/>
          <p:nvPr/>
        </p:nvSpPr>
        <p:spPr>
          <a:xfrm>
            <a:off x="717092" y="1212462"/>
            <a:ext cx="416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F6A680D-1A7F-4330-A4E1-E38BA54F0F40}"/>
              </a:ext>
            </a:extLst>
          </p:cNvPr>
          <p:cNvSpPr txBox="1"/>
          <p:nvPr/>
        </p:nvSpPr>
        <p:spPr>
          <a:xfrm>
            <a:off x="717091" y="3686042"/>
            <a:ext cx="416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6167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53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College of Veterinary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Laughery, Jacob</dc:creator>
  <cp:lastModifiedBy>Suarez, Carlos</cp:lastModifiedBy>
  <cp:revision>22</cp:revision>
  <dcterms:created xsi:type="dcterms:W3CDTF">2017-06-15T22:40:06Z</dcterms:created>
  <dcterms:modified xsi:type="dcterms:W3CDTF">2021-01-05T01:20:50Z</dcterms:modified>
</cp:coreProperties>
</file>