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0" r:id="rId5"/>
    <p:sldId id="261" r:id="rId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162" d="100"/>
          <a:sy n="162" d="100"/>
        </p:scale>
        <p:origin x="10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EDB3DB-94E4-4798-98EF-D1F01C6D41F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FE3D69E-2928-4C0B-985E-AAA968D28B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7E799A4-4ABF-45B9-86F7-8B5314248B87}"/>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5" name="Fußzeilenplatzhalter 4">
            <a:extLst>
              <a:ext uri="{FF2B5EF4-FFF2-40B4-BE49-F238E27FC236}">
                <a16:creationId xmlns:a16="http://schemas.microsoft.com/office/drawing/2014/main" id="{34453B47-7FD4-4605-8946-870B3B31332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686EDCA-4B57-476B-90FD-AA0CD7CDBEF8}"/>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151831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195E5B-E539-4D1D-AFB3-7F2F01283BA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AD3D621-5F2C-4B56-9F1B-A07B95F75726}"/>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C66E159-52BA-4A45-B105-CB7054DC1D4F}"/>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5" name="Fußzeilenplatzhalter 4">
            <a:extLst>
              <a:ext uri="{FF2B5EF4-FFF2-40B4-BE49-F238E27FC236}">
                <a16:creationId xmlns:a16="http://schemas.microsoft.com/office/drawing/2014/main" id="{39557820-227F-4B41-8979-74698B9B021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0E1EAE0-6E1D-418C-ACAA-6D0EB4449711}"/>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3485251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917BF33E-AA7C-4B79-8568-5D19E4EBFF7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223BF07-6A90-4B6A-87DF-EC4FA4C2579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A3A92C3-994B-47DA-941D-E8D002ECC1C1}"/>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5" name="Fußzeilenplatzhalter 4">
            <a:extLst>
              <a:ext uri="{FF2B5EF4-FFF2-40B4-BE49-F238E27FC236}">
                <a16:creationId xmlns:a16="http://schemas.microsoft.com/office/drawing/2014/main" id="{165F69A6-6962-4E18-A4B4-91E39BF0AE4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8A1C8D1-B0F4-41CB-AFEC-42C4398A8D97}"/>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614392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69381D-5E62-4F22-B812-EA9823EE01E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CC3B957-15D0-426B-A470-E216527B9C1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281C284-B3F1-4348-B4A1-ADB109E84BD2}"/>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5" name="Fußzeilenplatzhalter 4">
            <a:extLst>
              <a:ext uri="{FF2B5EF4-FFF2-40B4-BE49-F238E27FC236}">
                <a16:creationId xmlns:a16="http://schemas.microsoft.com/office/drawing/2014/main" id="{4CCC0CD9-172E-4AE9-95DC-CB131B18191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2C90DFD-3986-4A24-A3B7-36C666EB6D5E}"/>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79022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949828-A62B-466C-8E79-746E43A7246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87C8120-5296-47EC-9CCF-4DF723F35B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45E29692-2CB2-4A4B-B4BF-5F1053C99EC5}"/>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5" name="Fußzeilenplatzhalter 4">
            <a:extLst>
              <a:ext uri="{FF2B5EF4-FFF2-40B4-BE49-F238E27FC236}">
                <a16:creationId xmlns:a16="http://schemas.microsoft.com/office/drawing/2014/main" id="{236AC674-4BFA-4DD9-B357-128B58193BC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2F765E9-FFEC-4639-9579-82858F4979D8}"/>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3799148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53107F-13FC-4283-BAE3-152603B1ABE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D3FFE20-EE22-42B4-9123-AF9BADB1C8A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0063FDBE-54EF-4F9B-9170-390777291FF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3CEED94-9157-4962-B58E-C86366F7E886}"/>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6" name="Fußzeilenplatzhalter 5">
            <a:extLst>
              <a:ext uri="{FF2B5EF4-FFF2-40B4-BE49-F238E27FC236}">
                <a16:creationId xmlns:a16="http://schemas.microsoft.com/office/drawing/2014/main" id="{32569651-E88A-4D8D-9177-84CB693A376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EB63597-C948-477E-8A26-ED1D1C8A1B37}"/>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318132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7960A-5CAB-4A3C-A9C5-8455A53741C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D41E7228-67FA-46AF-9756-7F76ECEF18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9E367BE-D114-4A0E-9B31-5C1A305B84F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E62317A-7ED9-4A1A-B815-E1F8458A9D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CC3062B-3143-4DB5-9C06-8D6C50F6CA60}"/>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4B7BD1C5-77E8-4B10-B91E-802E3FE3BCF5}"/>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8" name="Fußzeilenplatzhalter 7">
            <a:extLst>
              <a:ext uri="{FF2B5EF4-FFF2-40B4-BE49-F238E27FC236}">
                <a16:creationId xmlns:a16="http://schemas.microsoft.com/office/drawing/2014/main" id="{47B277DB-1152-46B5-AC24-7F4D82A1A5F1}"/>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C6CEE8C4-5BC3-40FA-B980-49E44C839F97}"/>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47358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BD0179-0746-4F8F-8838-80DF0F812FD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8C430A7F-73EF-4763-8827-6BB8E0EE8768}"/>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4" name="Fußzeilenplatzhalter 3">
            <a:extLst>
              <a:ext uri="{FF2B5EF4-FFF2-40B4-BE49-F238E27FC236}">
                <a16:creationId xmlns:a16="http://schemas.microsoft.com/office/drawing/2014/main" id="{A0A12B0E-08C3-4DBF-9AD3-9B038DC93FF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AB781677-9937-426B-9B60-4C94556F6390}"/>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3531920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AA3D414-E885-469D-A6C8-7D5194664DFD}"/>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3" name="Fußzeilenplatzhalter 2">
            <a:extLst>
              <a:ext uri="{FF2B5EF4-FFF2-40B4-BE49-F238E27FC236}">
                <a16:creationId xmlns:a16="http://schemas.microsoft.com/office/drawing/2014/main" id="{1A34E6AF-98B1-48A4-B362-4AA0AC1E6177}"/>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A912D3F7-6456-420F-9A5E-70DB47D9205F}"/>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993307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2646C9-D655-4529-A19B-407479E40AF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A14187BD-1C32-439F-AAFC-8ACF5E8F8B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516CD01B-711D-4BD2-A7D3-C409CC805B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2D8DB1B-9094-40A4-B481-5B4EFE18EA9A}"/>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6" name="Fußzeilenplatzhalter 5">
            <a:extLst>
              <a:ext uri="{FF2B5EF4-FFF2-40B4-BE49-F238E27FC236}">
                <a16:creationId xmlns:a16="http://schemas.microsoft.com/office/drawing/2014/main" id="{FD83D7CF-1BC7-4436-9499-44501C1FB54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459B204-6AD5-42CC-8B35-655D4323B274}"/>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3120324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0AF601-DBDE-4CC4-BDC4-28931225535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0DEDA8A4-AE70-4B70-AB7A-AFF275A888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F83F6120-9C4C-4A21-A095-314366AB8C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0EB52FE-EA6C-4E63-AB0B-4430507C1ABD}"/>
              </a:ext>
            </a:extLst>
          </p:cNvPr>
          <p:cNvSpPr>
            <a:spLocks noGrp="1"/>
          </p:cNvSpPr>
          <p:nvPr>
            <p:ph type="dt" sz="half" idx="10"/>
          </p:nvPr>
        </p:nvSpPr>
        <p:spPr/>
        <p:txBody>
          <a:bodyPr/>
          <a:lstStyle/>
          <a:p>
            <a:fld id="{5BF8DF4E-993E-47A3-AFBE-1E4F5F0C7A63}" type="datetimeFigureOut">
              <a:rPr lang="de-DE" smtClean="0"/>
              <a:t>26.01.2021</a:t>
            </a:fld>
            <a:endParaRPr lang="de-DE"/>
          </a:p>
        </p:txBody>
      </p:sp>
      <p:sp>
        <p:nvSpPr>
          <p:cNvPr id="6" name="Fußzeilenplatzhalter 5">
            <a:extLst>
              <a:ext uri="{FF2B5EF4-FFF2-40B4-BE49-F238E27FC236}">
                <a16:creationId xmlns:a16="http://schemas.microsoft.com/office/drawing/2014/main" id="{AA09FAE7-CAE9-4797-9D53-00DCE6A23DB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6931724-E73F-495E-9552-CB86565132C2}"/>
              </a:ext>
            </a:extLst>
          </p:cNvPr>
          <p:cNvSpPr>
            <a:spLocks noGrp="1"/>
          </p:cNvSpPr>
          <p:nvPr>
            <p:ph type="sldNum" sz="quarter" idx="12"/>
          </p:nvPr>
        </p:nvSpPr>
        <p:spPr/>
        <p:txBody>
          <a:bodyPr/>
          <a:lstStyle/>
          <a:p>
            <a:fld id="{7D6CCD10-AAD1-48C7-990C-E7E43AF32D00}" type="slidenum">
              <a:rPr lang="de-DE" smtClean="0"/>
              <a:t>‹Nr.›</a:t>
            </a:fld>
            <a:endParaRPr lang="de-DE"/>
          </a:p>
        </p:txBody>
      </p:sp>
    </p:spTree>
    <p:extLst>
      <p:ext uri="{BB962C8B-B14F-4D97-AF65-F5344CB8AC3E}">
        <p14:creationId xmlns:p14="http://schemas.microsoft.com/office/powerpoint/2010/main" val="226725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2FB6183-F418-47F3-A235-E870AAD5A9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2D26E7D3-6A01-40DA-9D97-CA9DAE5B75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225EF50-048F-48C7-AD98-014CFFAFE6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F8DF4E-993E-47A3-AFBE-1E4F5F0C7A63}" type="datetimeFigureOut">
              <a:rPr lang="de-DE" smtClean="0"/>
              <a:t>26.01.2021</a:t>
            </a:fld>
            <a:endParaRPr lang="de-DE"/>
          </a:p>
        </p:txBody>
      </p:sp>
      <p:sp>
        <p:nvSpPr>
          <p:cNvPr id="5" name="Fußzeilenplatzhalter 4">
            <a:extLst>
              <a:ext uri="{FF2B5EF4-FFF2-40B4-BE49-F238E27FC236}">
                <a16:creationId xmlns:a16="http://schemas.microsoft.com/office/drawing/2014/main" id="{8FFD1828-0793-46AB-B0A8-EB0FA02D80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BE046C0C-2E2B-447D-94DB-B4CE9839C1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CCD10-AAD1-48C7-990C-E7E43AF32D00}" type="slidenum">
              <a:rPr lang="de-DE" smtClean="0"/>
              <a:t>‹Nr.›</a:t>
            </a:fld>
            <a:endParaRPr lang="de-DE"/>
          </a:p>
        </p:txBody>
      </p:sp>
    </p:spTree>
    <p:extLst>
      <p:ext uri="{BB962C8B-B14F-4D97-AF65-F5344CB8AC3E}">
        <p14:creationId xmlns:p14="http://schemas.microsoft.com/office/powerpoint/2010/main" val="1645650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0EDC105D-1C5E-4142-BDF9-328097A839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247" y="851563"/>
            <a:ext cx="6738974" cy="4253174"/>
          </a:xfrm>
          <a:prstGeom prst="rect">
            <a:avLst/>
          </a:prstGeom>
        </p:spPr>
      </p:pic>
      <p:sp>
        <p:nvSpPr>
          <p:cNvPr id="8" name="Rechteck 7">
            <a:extLst>
              <a:ext uri="{FF2B5EF4-FFF2-40B4-BE49-F238E27FC236}">
                <a16:creationId xmlns:a16="http://schemas.microsoft.com/office/drawing/2014/main" id="{BDC6793B-05E9-40AC-A00B-A6EABF7176DF}"/>
              </a:ext>
            </a:extLst>
          </p:cNvPr>
          <p:cNvSpPr/>
          <p:nvPr/>
        </p:nvSpPr>
        <p:spPr>
          <a:xfrm>
            <a:off x="245458" y="252482"/>
            <a:ext cx="7648825" cy="630942"/>
          </a:xfrm>
          <a:prstGeom prst="rect">
            <a:avLst/>
          </a:prstGeom>
        </p:spPr>
        <p:txBody>
          <a:bodyPr wrap="none">
            <a:spAutoFit/>
          </a:bodyPr>
          <a:lstStyle/>
          <a:p>
            <a:r>
              <a:rPr lang="en-US" sz="1200" b="1" dirty="0">
                <a:solidFill>
                  <a:srgbClr val="000000"/>
                </a:solidFill>
                <a:latin typeface="Palatino Linotype" panose="02040502050505030304" pitchFamily="18" charset="0"/>
                <a:ea typeface="SimSun" panose="02010600030101010101" pitchFamily="2" charset="-122"/>
              </a:rPr>
              <a:t>Supplementary material: </a:t>
            </a:r>
            <a:r>
              <a:rPr lang="en-US" sz="1200" dirty="0">
                <a:solidFill>
                  <a:srgbClr val="000000"/>
                </a:solidFill>
                <a:latin typeface="Palatino Linotype" panose="02040502050505030304" pitchFamily="18" charset="0"/>
                <a:ea typeface="SimSun" panose="02010600030101010101" pitchFamily="2" charset="-122"/>
              </a:rPr>
              <a:t>African swine fever laboratory diagnosis – lessons learned from recent animal trials</a:t>
            </a:r>
          </a:p>
          <a:p>
            <a:endParaRPr lang="en-US" sz="1200" dirty="0">
              <a:solidFill>
                <a:srgbClr val="000000"/>
              </a:solidFill>
              <a:latin typeface="Palatino Linotype" panose="02040502050505030304" pitchFamily="18" charset="0"/>
              <a:ea typeface="SimSun" panose="02010600030101010101" pitchFamily="2" charset="-122"/>
            </a:endParaRPr>
          </a:p>
          <a:p>
            <a:r>
              <a:rPr lang="en-US" sz="1100" dirty="0">
                <a:solidFill>
                  <a:srgbClr val="000000"/>
                </a:solidFill>
                <a:latin typeface="Palatino Linotype" panose="02040502050505030304" pitchFamily="18" charset="0"/>
                <a:ea typeface="SimSun" panose="02010600030101010101" pitchFamily="2" charset="-122"/>
              </a:rPr>
              <a:t>Jutta Pikalo, Paul Deutschmann, Melina Fischer, Hanna Roszyk, Martin Beer, and Sandra </a:t>
            </a:r>
            <a:r>
              <a:rPr lang="en-US" sz="1100" dirty="0" err="1">
                <a:solidFill>
                  <a:srgbClr val="000000"/>
                </a:solidFill>
                <a:latin typeface="Palatino Linotype" panose="02040502050505030304" pitchFamily="18" charset="0"/>
                <a:ea typeface="SimSun" panose="02010600030101010101" pitchFamily="2" charset="-122"/>
              </a:rPr>
              <a:t>Blome</a:t>
            </a:r>
            <a:r>
              <a:rPr lang="en-US" sz="1100" dirty="0">
                <a:solidFill>
                  <a:srgbClr val="000000"/>
                </a:solidFill>
                <a:latin typeface="Palatino Linotype" panose="02040502050505030304" pitchFamily="18" charset="0"/>
                <a:ea typeface="SimSun" panose="02010600030101010101" pitchFamily="2" charset="-122"/>
              </a:rPr>
              <a:t> </a:t>
            </a:r>
            <a:endParaRPr lang="de-DE" sz="1100" dirty="0">
              <a:latin typeface="Palatino Linotype" panose="02040502050505030304" pitchFamily="18" charset="0"/>
            </a:endParaRPr>
          </a:p>
        </p:txBody>
      </p:sp>
      <p:sp>
        <p:nvSpPr>
          <p:cNvPr id="9" name="Rechteck 8">
            <a:extLst>
              <a:ext uri="{FF2B5EF4-FFF2-40B4-BE49-F238E27FC236}">
                <a16:creationId xmlns:a16="http://schemas.microsoft.com/office/drawing/2014/main" id="{D0CCDB42-4D4B-4EC1-9D1D-E192F761BBFA}"/>
              </a:ext>
            </a:extLst>
          </p:cNvPr>
          <p:cNvSpPr/>
          <p:nvPr/>
        </p:nvSpPr>
        <p:spPr>
          <a:xfrm>
            <a:off x="678247" y="5290412"/>
            <a:ext cx="8354170" cy="830997"/>
          </a:xfrm>
          <a:prstGeom prst="rect">
            <a:avLst/>
          </a:prstGeom>
        </p:spPr>
        <p:txBody>
          <a:bodyPr wrap="square">
            <a:spAutoFit/>
          </a:bodyPr>
          <a:lstStyle/>
          <a:p>
            <a:r>
              <a:rPr lang="en-GB" sz="1200" b="1" dirty="0">
                <a:solidFill>
                  <a:srgbClr val="000000"/>
                </a:solidFill>
                <a:latin typeface="Palatino Linotype" panose="02040502050505030304" pitchFamily="18" charset="0"/>
                <a:ea typeface="Times New Roman" panose="02020603050405020304" pitchFamily="18" charset="0"/>
              </a:rPr>
              <a:t>Supplementary Figure S1. </a:t>
            </a:r>
            <a:r>
              <a:rPr lang="en-GB" sz="1200" dirty="0">
                <a:solidFill>
                  <a:srgbClr val="000000"/>
                </a:solidFill>
                <a:latin typeface="Palatino Linotype" panose="02040502050505030304" pitchFamily="18" charset="0"/>
                <a:ea typeface="Times New Roman" panose="02020603050405020304" pitchFamily="18" charset="0"/>
              </a:rPr>
              <a:t>Detection of ASFV genome by qPCR in blood and organ samples. The qPCR results are depicted as log genome copy numbers per run. Domestic pigs (DP) are depicted with blue triangles and wild boar (WB) with red dots. Organs are abbreviated as SP = spleen; TO = tonsil; LN = lymph node; BM = bone marrow; LU = lung; SG = salivary gland; LIV = liver; KID = kidney. </a:t>
            </a:r>
            <a:r>
              <a:rPr lang="en-GB" sz="1200" dirty="0" err="1">
                <a:solidFill>
                  <a:srgbClr val="000000"/>
                </a:solidFill>
                <a:latin typeface="Palatino Linotype" panose="02040502050505030304" pitchFamily="18" charset="0"/>
                <a:ea typeface="Times New Roman" panose="02020603050405020304" pitchFamily="18" charset="0"/>
              </a:rPr>
              <a:t>nd</a:t>
            </a:r>
            <a:r>
              <a:rPr lang="en-GB" sz="1200" dirty="0">
                <a:solidFill>
                  <a:srgbClr val="000000"/>
                </a:solidFill>
                <a:latin typeface="Palatino Linotype" panose="02040502050505030304" pitchFamily="18" charset="0"/>
                <a:ea typeface="Times New Roman" panose="02020603050405020304" pitchFamily="18" charset="0"/>
              </a:rPr>
              <a:t> = not detected</a:t>
            </a:r>
            <a:endParaRPr lang="de-DE" sz="1200" dirty="0">
              <a:latin typeface="Palatino Linotype" panose="02040502050505030304" pitchFamily="18" charset="0"/>
            </a:endParaRPr>
          </a:p>
        </p:txBody>
      </p:sp>
    </p:spTree>
    <p:extLst>
      <p:ext uri="{BB962C8B-B14F-4D97-AF65-F5344CB8AC3E}">
        <p14:creationId xmlns:p14="http://schemas.microsoft.com/office/powerpoint/2010/main" val="3266151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400BA451-7B27-4CE1-A41A-AEFBEE68A0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4874" y="660730"/>
            <a:ext cx="4845723" cy="4538213"/>
          </a:xfrm>
          <a:prstGeom prst="rect">
            <a:avLst/>
          </a:prstGeom>
        </p:spPr>
      </p:pic>
      <p:sp>
        <p:nvSpPr>
          <p:cNvPr id="4" name="Rechteck 3">
            <a:extLst>
              <a:ext uri="{FF2B5EF4-FFF2-40B4-BE49-F238E27FC236}">
                <a16:creationId xmlns:a16="http://schemas.microsoft.com/office/drawing/2014/main" id="{6D18B9F7-3AC3-4FF0-A0E1-10D7231B7643}"/>
              </a:ext>
            </a:extLst>
          </p:cNvPr>
          <p:cNvSpPr/>
          <p:nvPr/>
        </p:nvSpPr>
        <p:spPr>
          <a:xfrm>
            <a:off x="758024" y="5082382"/>
            <a:ext cx="8091777" cy="938719"/>
          </a:xfrm>
          <a:prstGeom prst="rect">
            <a:avLst/>
          </a:prstGeom>
        </p:spPr>
        <p:txBody>
          <a:bodyPr wrap="square">
            <a:spAutoFit/>
          </a:bodyPr>
          <a:lstStyle/>
          <a:p>
            <a:pPr lvl="0" defTabSz="457200"/>
            <a:r>
              <a:rPr lang="en-US" sz="1100" b="1" dirty="0">
                <a:solidFill>
                  <a:srgbClr val="000000"/>
                </a:solidFill>
                <a:latin typeface="Palatino Linotype" panose="02040502050505030304" pitchFamily="18" charset="0"/>
                <a:ea typeface="SimSun" panose="02010600030101010101" pitchFamily="2" charset="-122"/>
              </a:rPr>
              <a:t>Supplementary Figure S2: </a:t>
            </a:r>
            <a:r>
              <a:rPr lang="en-US" sz="1100" dirty="0">
                <a:solidFill>
                  <a:srgbClr val="000000"/>
                </a:solidFill>
                <a:latin typeface="Palatino Linotype" panose="02040502050505030304" pitchFamily="18" charset="0"/>
                <a:ea typeface="SimSun" panose="02010600030101010101" pitchFamily="2" charset="-122"/>
              </a:rPr>
              <a:t>Comparison of genome copy numbers in different swabs and swab buffers. Samples were taken from wild boar (WB) and domestic pigs (DP) over the entire time of the experiment (samples of 4, 7 and 10 DPI taken together in one data set). All samples are individually depicted together with the box plot. The boundaries of the boxes indicate the 25th and 75th percentiles, the line within the box marks the median. Whisker boundaries indicate minimum and maximum values. </a:t>
            </a:r>
            <a:r>
              <a:rPr lang="en-US" sz="1100" dirty="0" err="1">
                <a:solidFill>
                  <a:srgbClr val="000000"/>
                </a:solidFill>
                <a:latin typeface="Palatino Linotype" panose="02040502050505030304" pitchFamily="18" charset="0"/>
                <a:ea typeface="SimSun" panose="02010600030101010101" pitchFamily="2" charset="-122"/>
              </a:rPr>
              <a:t>PrimeSwab</a:t>
            </a:r>
            <a:r>
              <a:rPr lang="en-US" sz="1100" dirty="0">
                <a:solidFill>
                  <a:srgbClr val="000000"/>
                </a:solidFill>
                <a:latin typeface="Palatino Linotype" panose="02040502050505030304" pitchFamily="18" charset="0"/>
                <a:ea typeface="SimSun" panose="02010600030101010101" pitchFamily="2" charset="-122"/>
              </a:rPr>
              <a:t> indicates the swab itself, </a:t>
            </a:r>
            <a:r>
              <a:rPr lang="en-US" sz="1100" dirty="0" err="1">
                <a:solidFill>
                  <a:srgbClr val="000000"/>
                </a:solidFill>
                <a:latin typeface="Palatino Linotype" panose="02040502050505030304" pitchFamily="18" charset="0"/>
                <a:ea typeface="SimSun" panose="02010600030101010101" pitchFamily="2" charset="-122"/>
              </a:rPr>
              <a:t>PrimeStore</a:t>
            </a:r>
            <a:r>
              <a:rPr lang="en-US" sz="1100" dirty="0">
                <a:solidFill>
                  <a:srgbClr val="000000"/>
                </a:solidFill>
                <a:latin typeface="Palatino Linotype" panose="02040502050505030304" pitchFamily="18" charset="0"/>
                <a:ea typeface="SimSun" panose="02010600030101010101" pitchFamily="2" charset="-122"/>
              </a:rPr>
              <a:t> MTM the accompanying transport buffer. </a:t>
            </a:r>
            <a:r>
              <a:rPr lang="en-US" sz="1100" dirty="0" err="1">
                <a:solidFill>
                  <a:srgbClr val="000000"/>
                </a:solidFill>
                <a:latin typeface="Palatino Linotype" panose="02040502050505030304" pitchFamily="18" charset="0"/>
                <a:ea typeface="SimSun" panose="02010600030101010101" pitchFamily="2" charset="-122"/>
              </a:rPr>
              <a:t>nd</a:t>
            </a:r>
            <a:r>
              <a:rPr lang="en-US" sz="1100" dirty="0">
                <a:solidFill>
                  <a:srgbClr val="000000"/>
                </a:solidFill>
                <a:latin typeface="Palatino Linotype" panose="02040502050505030304" pitchFamily="18" charset="0"/>
                <a:ea typeface="SimSun" panose="02010600030101010101" pitchFamily="2" charset="-122"/>
              </a:rPr>
              <a:t> = not detected</a:t>
            </a:r>
            <a:endParaRPr lang="de-DE" sz="1100" dirty="0">
              <a:solidFill>
                <a:srgbClr val="000000"/>
              </a:solidFill>
              <a:latin typeface="Palatino Linotype" panose="02040502050505030304" pitchFamily="18" charset="0"/>
              <a:ea typeface="SimSun" panose="02010600030101010101" pitchFamily="2" charset="-122"/>
            </a:endParaRPr>
          </a:p>
        </p:txBody>
      </p:sp>
    </p:spTree>
    <p:extLst>
      <p:ext uri="{BB962C8B-B14F-4D97-AF65-F5344CB8AC3E}">
        <p14:creationId xmlns:p14="http://schemas.microsoft.com/office/powerpoint/2010/main" val="2092571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97C23EFC-83AB-432A-B340-8CB9FB873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113" y="609633"/>
            <a:ext cx="5608783" cy="4682782"/>
          </a:xfrm>
          <a:prstGeom prst="rect">
            <a:avLst/>
          </a:prstGeom>
        </p:spPr>
      </p:pic>
      <p:sp>
        <p:nvSpPr>
          <p:cNvPr id="3" name="Rechteck 2">
            <a:extLst>
              <a:ext uri="{FF2B5EF4-FFF2-40B4-BE49-F238E27FC236}">
                <a16:creationId xmlns:a16="http://schemas.microsoft.com/office/drawing/2014/main" id="{43D4C565-D46D-45E1-A75B-DD8D954EFC3E}"/>
              </a:ext>
            </a:extLst>
          </p:cNvPr>
          <p:cNvSpPr/>
          <p:nvPr/>
        </p:nvSpPr>
        <p:spPr>
          <a:xfrm>
            <a:off x="838160" y="5124802"/>
            <a:ext cx="9522390" cy="1107996"/>
          </a:xfrm>
          <a:prstGeom prst="rect">
            <a:avLst/>
          </a:prstGeom>
        </p:spPr>
        <p:txBody>
          <a:bodyPr wrap="square">
            <a:spAutoFit/>
          </a:bodyPr>
          <a:lstStyle/>
          <a:p>
            <a:r>
              <a:rPr lang="en-US" sz="1100" b="1" dirty="0">
                <a:solidFill>
                  <a:srgbClr val="000000"/>
                </a:solidFill>
                <a:latin typeface="Palatino Linotype" panose="02040502050505030304" pitchFamily="18" charset="0"/>
                <a:ea typeface="SimSun" panose="02010600030101010101" pitchFamily="2" charset="-122"/>
              </a:rPr>
              <a:t>Supplementary Figure S3: </a:t>
            </a:r>
            <a:r>
              <a:rPr lang="en-US" sz="1100" dirty="0">
                <a:solidFill>
                  <a:srgbClr val="000000"/>
                </a:solidFill>
                <a:latin typeface="Palatino Linotype" panose="02040502050505030304" pitchFamily="18" charset="0"/>
                <a:ea typeface="SimSun" panose="02010600030101010101" pitchFamily="2" charset="-122"/>
              </a:rPr>
              <a:t>Comparison of genome copy numbers in alternative sample matrices and standard samples (spleen and EDTA blood). All samples are individually depicted together with the box plot. Numbers in brackets indicate the animals included. The boundaries of the boxes indicate the 25th and 75th percentiles, the line within the box marks the median. Whisker boundaries indicate minimum and maximum values. </a:t>
            </a:r>
            <a:r>
              <a:rPr lang="en-US" sz="1100" dirty="0" err="1">
                <a:solidFill>
                  <a:srgbClr val="000000"/>
                </a:solidFill>
                <a:latin typeface="Palatino Linotype" panose="02040502050505030304" pitchFamily="18" charset="0"/>
                <a:ea typeface="SimSun" panose="02010600030101010101" pitchFamily="2" charset="-122"/>
              </a:rPr>
              <a:t>PrimeSwab</a:t>
            </a:r>
            <a:r>
              <a:rPr lang="en-US" sz="1100" dirty="0">
                <a:solidFill>
                  <a:srgbClr val="000000"/>
                </a:solidFill>
                <a:latin typeface="Palatino Linotype" panose="02040502050505030304" pitchFamily="18" charset="0"/>
                <a:ea typeface="SimSun" panose="02010600030101010101" pitchFamily="2" charset="-122"/>
              </a:rPr>
              <a:t> indicates the swab itself, </a:t>
            </a:r>
            <a:r>
              <a:rPr lang="en-US" sz="1100" dirty="0" err="1">
                <a:solidFill>
                  <a:srgbClr val="000000"/>
                </a:solidFill>
                <a:latin typeface="Palatino Linotype" panose="02040502050505030304" pitchFamily="18" charset="0"/>
                <a:ea typeface="SimSun" panose="02010600030101010101" pitchFamily="2" charset="-122"/>
              </a:rPr>
              <a:t>PrimeStore</a:t>
            </a:r>
            <a:r>
              <a:rPr lang="en-US" sz="1100" dirty="0">
                <a:solidFill>
                  <a:srgbClr val="000000"/>
                </a:solidFill>
                <a:latin typeface="Palatino Linotype" panose="02040502050505030304" pitchFamily="18" charset="0"/>
                <a:ea typeface="SimSun" panose="02010600030101010101" pitchFamily="2" charset="-122"/>
              </a:rPr>
              <a:t> MTM the accompanying transport buffer. Abbreviations refer to LN MAND = mandibular lymph nodes; LN ING = inguinal lymph nodes; OCF = ocular fluids (aqueous </a:t>
            </a:r>
            <a:r>
              <a:rPr lang="en-US" sz="1100" dirty="0" err="1">
                <a:solidFill>
                  <a:srgbClr val="000000"/>
                </a:solidFill>
                <a:latin typeface="Palatino Linotype" panose="02040502050505030304" pitchFamily="18" charset="0"/>
                <a:ea typeface="SimSun" panose="02010600030101010101" pitchFamily="2" charset="-122"/>
              </a:rPr>
              <a:t>humour</a:t>
            </a:r>
            <a:r>
              <a:rPr lang="en-US" sz="1100" dirty="0">
                <a:solidFill>
                  <a:srgbClr val="000000"/>
                </a:solidFill>
                <a:latin typeface="Palatino Linotype" panose="02040502050505030304" pitchFamily="18" charset="0"/>
                <a:ea typeface="SimSun" panose="02010600030101010101" pitchFamily="2" charset="-122"/>
              </a:rPr>
              <a:t>); </a:t>
            </a:r>
            <a:r>
              <a:rPr lang="en-US" sz="1100" dirty="0" err="1">
                <a:solidFill>
                  <a:srgbClr val="000000"/>
                </a:solidFill>
                <a:latin typeface="Palatino Linotype" panose="02040502050505030304" pitchFamily="18" charset="0"/>
                <a:ea typeface="SimSun" panose="02010600030101010101" pitchFamily="2" charset="-122"/>
              </a:rPr>
              <a:t>nd</a:t>
            </a:r>
            <a:r>
              <a:rPr lang="en-US" sz="1100" dirty="0">
                <a:solidFill>
                  <a:srgbClr val="000000"/>
                </a:solidFill>
                <a:latin typeface="Palatino Linotype" panose="02040502050505030304" pitchFamily="18" charset="0"/>
                <a:ea typeface="SimSun" panose="02010600030101010101" pitchFamily="2" charset="-122"/>
              </a:rPr>
              <a:t> = </a:t>
            </a:r>
            <a:r>
              <a:rPr lang="en-US" sz="1100">
                <a:solidFill>
                  <a:srgbClr val="000000"/>
                </a:solidFill>
                <a:latin typeface="Palatino Linotype" panose="02040502050505030304" pitchFamily="18" charset="0"/>
                <a:ea typeface="SimSun" panose="02010600030101010101" pitchFamily="2" charset="-122"/>
              </a:rPr>
              <a:t>not detected.</a:t>
            </a:r>
            <a:endParaRPr lang="de-DE" sz="1100" dirty="0">
              <a:solidFill>
                <a:srgbClr val="000000"/>
              </a:solidFill>
              <a:latin typeface="Palatino Linotype" panose="02040502050505030304" pitchFamily="18" charset="0"/>
              <a:ea typeface="SimSun" panose="02010600030101010101" pitchFamily="2" charset="-122"/>
            </a:endParaRPr>
          </a:p>
          <a:p>
            <a:r>
              <a:rPr lang="en-US" sz="1100" b="1" dirty="0">
                <a:solidFill>
                  <a:srgbClr val="000000"/>
                </a:solidFill>
                <a:latin typeface="Palatino Linotype" panose="02040502050505030304" pitchFamily="18" charset="0"/>
                <a:ea typeface="SimSun" panose="02010600030101010101" pitchFamily="2" charset="-122"/>
              </a:rPr>
              <a:t> </a:t>
            </a:r>
            <a:endParaRPr lang="de-DE" sz="1100" b="1" dirty="0">
              <a:solidFill>
                <a:srgbClr val="000000"/>
              </a:solidFill>
              <a:latin typeface="Palatino Linotype" panose="02040502050505030304" pitchFamily="18" charset="0"/>
              <a:ea typeface="SimSun" panose="02010600030101010101" pitchFamily="2" charset="-122"/>
            </a:endParaRPr>
          </a:p>
        </p:txBody>
      </p:sp>
    </p:spTree>
    <p:extLst>
      <p:ext uri="{BB962C8B-B14F-4D97-AF65-F5344CB8AC3E}">
        <p14:creationId xmlns:p14="http://schemas.microsoft.com/office/powerpoint/2010/main" val="1000184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0392" y="1105987"/>
            <a:ext cx="8421188" cy="2377442"/>
          </a:xfrm>
          <a:prstGeom prst="rect">
            <a:avLst/>
          </a:prstGeom>
          <a:noFill/>
        </p:spPr>
      </p:pic>
      <p:sp>
        <p:nvSpPr>
          <p:cNvPr id="4" name="Rechteck 3"/>
          <p:cNvSpPr/>
          <p:nvPr/>
        </p:nvSpPr>
        <p:spPr>
          <a:xfrm>
            <a:off x="1787337" y="3641661"/>
            <a:ext cx="8332030" cy="425758"/>
          </a:xfrm>
          <a:prstGeom prst="rect">
            <a:avLst/>
          </a:prstGeom>
        </p:spPr>
        <p:txBody>
          <a:bodyPr wrap="square">
            <a:spAutoFit/>
          </a:bodyPr>
          <a:lstStyle/>
          <a:p>
            <a:pPr indent="-269875">
              <a:lnSpc>
                <a:spcPts val="1300"/>
              </a:lnSpc>
            </a:pPr>
            <a:r>
              <a:rPr lang="en-US" sz="1000" b="1" dirty="0">
                <a:solidFill>
                  <a:srgbClr val="000000"/>
                </a:solidFill>
                <a:latin typeface="Palatino Linotype" panose="02040502050505030304" pitchFamily="18" charset="0"/>
                <a:ea typeface="SimSun" panose="02010600030101010101" pitchFamily="2" charset="-122"/>
              </a:rPr>
              <a:t>Supplementary</a:t>
            </a:r>
            <a:r>
              <a:rPr lang="en-US" sz="1000" b="1"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 Figure S4: </a:t>
            </a:r>
            <a:r>
              <a:rPr lang="en-US" sz="10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Impressions of the lateral flow devices for the detection of ASFV antigen. The pictures were taken after the recommended incubation time of 10 min. Only valid results were considered (with the control line appearing). </a:t>
            </a:r>
            <a:endParaRPr lang="de-DE" sz="10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p:txBody>
      </p:sp>
      <p:sp>
        <p:nvSpPr>
          <p:cNvPr id="5" name="Textfeld 4"/>
          <p:cNvSpPr txBox="1"/>
          <p:nvPr/>
        </p:nvSpPr>
        <p:spPr>
          <a:xfrm>
            <a:off x="1650279" y="1600119"/>
            <a:ext cx="370114" cy="2308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WB</a:t>
            </a:r>
          </a:p>
        </p:txBody>
      </p:sp>
      <p:sp>
        <p:nvSpPr>
          <p:cNvPr id="6" name="Textfeld 5"/>
          <p:cNvSpPr txBox="1"/>
          <p:nvPr/>
        </p:nvSpPr>
        <p:spPr>
          <a:xfrm>
            <a:off x="1650279" y="2786747"/>
            <a:ext cx="409306" cy="2308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DP</a:t>
            </a:r>
          </a:p>
        </p:txBody>
      </p:sp>
      <p:sp>
        <p:nvSpPr>
          <p:cNvPr id="7" name="Textfeld 6"/>
          <p:cNvSpPr txBox="1"/>
          <p:nvPr/>
        </p:nvSpPr>
        <p:spPr>
          <a:xfrm>
            <a:off x="2403569" y="736655"/>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4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Serum</a:t>
            </a:r>
          </a:p>
        </p:txBody>
      </p:sp>
      <p:sp>
        <p:nvSpPr>
          <p:cNvPr id="8" name="Textfeld 7"/>
          <p:cNvSpPr txBox="1"/>
          <p:nvPr/>
        </p:nvSpPr>
        <p:spPr>
          <a:xfrm>
            <a:off x="3796941" y="736655"/>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4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EDTA</a:t>
            </a:r>
          </a:p>
        </p:txBody>
      </p:sp>
      <p:sp>
        <p:nvSpPr>
          <p:cNvPr id="9" name="Textfeld 8"/>
          <p:cNvSpPr txBox="1"/>
          <p:nvPr/>
        </p:nvSpPr>
        <p:spPr>
          <a:xfrm>
            <a:off x="6627227" y="736655"/>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7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EDTA</a:t>
            </a:r>
          </a:p>
        </p:txBody>
      </p:sp>
      <p:sp>
        <p:nvSpPr>
          <p:cNvPr id="10" name="Textfeld 9"/>
          <p:cNvSpPr txBox="1"/>
          <p:nvPr/>
        </p:nvSpPr>
        <p:spPr>
          <a:xfrm>
            <a:off x="9474935" y="736655"/>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10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EDTA</a:t>
            </a:r>
          </a:p>
        </p:txBody>
      </p:sp>
      <p:sp>
        <p:nvSpPr>
          <p:cNvPr id="11" name="Textfeld 10"/>
          <p:cNvSpPr txBox="1"/>
          <p:nvPr/>
        </p:nvSpPr>
        <p:spPr>
          <a:xfrm>
            <a:off x="5281758" y="736655"/>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7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Serum</a:t>
            </a:r>
          </a:p>
        </p:txBody>
      </p:sp>
      <p:sp>
        <p:nvSpPr>
          <p:cNvPr id="12" name="Textfeld 11"/>
          <p:cNvSpPr txBox="1"/>
          <p:nvPr/>
        </p:nvSpPr>
        <p:spPr>
          <a:xfrm>
            <a:off x="8085930" y="736655"/>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10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Serum</a:t>
            </a:r>
          </a:p>
        </p:txBody>
      </p:sp>
    </p:spTree>
    <p:extLst>
      <p:ext uri="{BB962C8B-B14F-4D97-AF65-F5344CB8AC3E}">
        <p14:creationId xmlns:p14="http://schemas.microsoft.com/office/powerpoint/2010/main" val="1983701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p:nvPr/>
        </p:nvPicPr>
        <p:blipFill rotWithShape="1">
          <a:blip r:embed="rId2" cstate="print">
            <a:extLst>
              <a:ext uri="{28A0092B-C50C-407E-A947-70E740481C1C}">
                <a14:useLocalDpi xmlns:a14="http://schemas.microsoft.com/office/drawing/2010/main" val="0"/>
              </a:ext>
            </a:extLst>
          </a:blip>
          <a:srcRect b="44013"/>
          <a:stretch/>
        </p:blipFill>
        <p:spPr bwMode="auto">
          <a:xfrm>
            <a:off x="1994268" y="1254034"/>
            <a:ext cx="8482148" cy="2560320"/>
          </a:xfrm>
          <a:prstGeom prst="rect">
            <a:avLst/>
          </a:prstGeom>
          <a:noFill/>
          <a:ln>
            <a:noFill/>
          </a:ln>
          <a:extLst>
            <a:ext uri="{53640926-AAD7-44D8-BBD7-CCE9431645EC}">
              <a14:shadowObscured xmlns:a14="http://schemas.microsoft.com/office/drawing/2010/main"/>
            </a:ext>
          </a:extLst>
        </p:spPr>
      </p:pic>
      <p:sp>
        <p:nvSpPr>
          <p:cNvPr id="3" name="Rechteck 2"/>
          <p:cNvSpPr/>
          <p:nvPr/>
        </p:nvSpPr>
        <p:spPr>
          <a:xfrm>
            <a:off x="1802676" y="4026019"/>
            <a:ext cx="8258285" cy="400110"/>
          </a:xfrm>
          <a:prstGeom prst="rect">
            <a:avLst/>
          </a:prstGeom>
        </p:spPr>
        <p:txBody>
          <a:bodyPr wrap="square">
            <a:spAutoFit/>
          </a:bodyPr>
          <a:lstStyle/>
          <a:p>
            <a:r>
              <a:rPr lang="en-US" sz="1000" b="1" dirty="0">
                <a:solidFill>
                  <a:srgbClr val="000000"/>
                </a:solidFill>
                <a:latin typeface="Palatino Linotype" panose="02040502050505030304" pitchFamily="18" charset="0"/>
                <a:ea typeface="SimSun" panose="02010600030101010101" pitchFamily="2" charset="-122"/>
              </a:rPr>
              <a:t>Supplementary Figure S5: </a:t>
            </a:r>
            <a:r>
              <a:rPr lang="en-US" sz="10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Impressions of the lateral flow devices for the detection of ASFV specific antibodies. The pictures were taken after the recommended incubation time of 10 min. Only valid results were considered (with the control line appearing). </a:t>
            </a:r>
            <a:endParaRPr lang="de-DE" sz="1000" dirty="0">
              <a:solidFill>
                <a:srgbClr val="000000"/>
              </a:solidFill>
              <a:latin typeface="Palatino Linotype" panose="02040502050505030304" pitchFamily="18" charset="0"/>
              <a:ea typeface="SimSun" panose="02010600030101010101" pitchFamily="2" charset="-122"/>
            </a:endParaRPr>
          </a:p>
        </p:txBody>
      </p:sp>
      <p:sp>
        <p:nvSpPr>
          <p:cNvPr id="10" name="Textfeld 9"/>
          <p:cNvSpPr txBox="1"/>
          <p:nvPr/>
        </p:nvSpPr>
        <p:spPr>
          <a:xfrm>
            <a:off x="1650279" y="1730752"/>
            <a:ext cx="370114" cy="2308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WB</a:t>
            </a:r>
          </a:p>
        </p:txBody>
      </p:sp>
      <p:sp>
        <p:nvSpPr>
          <p:cNvPr id="11" name="Textfeld 10"/>
          <p:cNvSpPr txBox="1"/>
          <p:nvPr/>
        </p:nvSpPr>
        <p:spPr>
          <a:xfrm>
            <a:off x="1650279" y="3048009"/>
            <a:ext cx="409306" cy="2308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DP</a:t>
            </a:r>
          </a:p>
        </p:txBody>
      </p:sp>
      <p:sp>
        <p:nvSpPr>
          <p:cNvPr id="12" name="Textfeld 11"/>
          <p:cNvSpPr txBox="1"/>
          <p:nvPr/>
        </p:nvSpPr>
        <p:spPr>
          <a:xfrm>
            <a:off x="2412278" y="919527"/>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4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Serum</a:t>
            </a:r>
          </a:p>
        </p:txBody>
      </p:sp>
      <p:sp>
        <p:nvSpPr>
          <p:cNvPr id="13" name="Textfeld 12"/>
          <p:cNvSpPr txBox="1"/>
          <p:nvPr/>
        </p:nvSpPr>
        <p:spPr>
          <a:xfrm>
            <a:off x="3805650" y="919527"/>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4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EDTA</a:t>
            </a:r>
          </a:p>
        </p:txBody>
      </p:sp>
      <p:sp>
        <p:nvSpPr>
          <p:cNvPr id="14" name="Textfeld 13"/>
          <p:cNvSpPr txBox="1"/>
          <p:nvPr/>
        </p:nvSpPr>
        <p:spPr>
          <a:xfrm>
            <a:off x="6635936" y="919527"/>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7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EDTA</a:t>
            </a:r>
          </a:p>
        </p:txBody>
      </p:sp>
      <p:sp>
        <p:nvSpPr>
          <p:cNvPr id="15" name="Textfeld 14"/>
          <p:cNvSpPr txBox="1"/>
          <p:nvPr/>
        </p:nvSpPr>
        <p:spPr>
          <a:xfrm>
            <a:off x="9483644" y="919527"/>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10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EDTA</a:t>
            </a:r>
          </a:p>
        </p:txBody>
      </p:sp>
      <p:sp>
        <p:nvSpPr>
          <p:cNvPr id="16" name="Textfeld 15"/>
          <p:cNvSpPr txBox="1"/>
          <p:nvPr/>
        </p:nvSpPr>
        <p:spPr>
          <a:xfrm>
            <a:off x="5290467" y="919527"/>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7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Serum</a:t>
            </a:r>
          </a:p>
        </p:txBody>
      </p:sp>
      <p:sp>
        <p:nvSpPr>
          <p:cNvPr id="17" name="Textfeld 16"/>
          <p:cNvSpPr txBox="1"/>
          <p:nvPr/>
        </p:nvSpPr>
        <p:spPr>
          <a:xfrm>
            <a:off x="8094639" y="919527"/>
            <a:ext cx="644432" cy="369332"/>
          </a:xfrm>
          <a:prstGeom prst="rect">
            <a:avLst/>
          </a:prstGeom>
          <a:noFill/>
        </p:spPr>
        <p:txBody>
          <a:bodyPr wrap="square" rtlCol="0">
            <a:spAutoFit/>
          </a:bodyPr>
          <a:lstStyle/>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10 DPI</a:t>
            </a:r>
          </a:p>
          <a:p>
            <a:r>
              <a:rPr lang="de-DE" sz="900" dirty="0">
                <a:solidFill>
                  <a:srgbClr val="000000"/>
                </a:solidFill>
                <a:latin typeface="Palatino Linotype" panose="02040502050505030304" pitchFamily="18" charset="0"/>
                <a:ea typeface="SimSun" panose="02010600030101010101" pitchFamily="2" charset="-122"/>
                <a:cs typeface="Times New Roman" panose="02020603050405020304" pitchFamily="18" charset="0"/>
              </a:rPr>
              <a:t>Serum</a:t>
            </a:r>
          </a:p>
        </p:txBody>
      </p:sp>
    </p:spTree>
    <p:extLst>
      <p:ext uri="{BB962C8B-B14F-4D97-AF65-F5344CB8AC3E}">
        <p14:creationId xmlns:p14="http://schemas.microsoft.com/office/powerpoint/2010/main" val="153803937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475</Words>
  <Application>Microsoft Office PowerPoint</Application>
  <PresentationFormat>Breitbild</PresentationFormat>
  <Paragraphs>37</Paragraphs>
  <Slides>5</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5</vt:i4>
      </vt:variant>
    </vt:vector>
  </HeadingPairs>
  <TitlesOfParts>
    <vt:vector size="12" baseType="lpstr">
      <vt:lpstr>SimSun</vt:lpstr>
      <vt:lpstr>Arial</vt:lpstr>
      <vt:lpstr>Calibri</vt:lpstr>
      <vt:lpstr>Calibri Light</vt:lpstr>
      <vt:lpstr>Palatino Linotype</vt:lpstr>
      <vt:lpstr>Times New Roman</vt:lpstr>
      <vt:lpstr>Office</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Blome, Sandra</dc:creator>
  <cp:lastModifiedBy>Blome, Sandra</cp:lastModifiedBy>
  <cp:revision>7</cp:revision>
  <dcterms:created xsi:type="dcterms:W3CDTF">2021-01-23T17:03:37Z</dcterms:created>
  <dcterms:modified xsi:type="dcterms:W3CDTF">2021-01-26T13:54:48Z</dcterms:modified>
</cp:coreProperties>
</file>