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8"/>
  </p:notesMasterIdLst>
  <p:sldIdLst>
    <p:sldId id="259" r:id="rId2"/>
    <p:sldId id="260" r:id="rId3"/>
    <p:sldId id="261" r:id="rId4"/>
    <p:sldId id="262" r:id="rId5"/>
    <p:sldId id="267" r:id="rId6"/>
    <p:sldId id="268" r:id="rId7"/>
  </p:sldIdLst>
  <p:sldSz cx="7772400" cy="100584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56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56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56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56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56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56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56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56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56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7" roundtripDataSignature="AMtx7mgWrD5yo6MN3nRU9UlYwt3fg+Ehd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0"/>
    <a:srgbClr val="FF0000"/>
    <a:srgbClr val="FFFFFF"/>
    <a:srgbClr val="B9B9B9"/>
    <a:srgbClr val="008000"/>
    <a:srgbClr val="3333CB"/>
    <a:srgbClr val="965BDF"/>
    <a:srgbClr val="23238A"/>
    <a:srgbClr val="686CC4"/>
    <a:srgbClr val="D994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957DEF3F-8AD0-48D7-AF09-09655ED850B2}">
  <a:tblStyle styleId="{957DEF3F-8AD0-48D7-AF09-09655ED850B2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8EBF5"/>
          </a:solidFill>
        </a:fill>
      </a:tcStyle>
    </a:wholeTbl>
    <a:band1H>
      <a:tcTxStyle/>
      <a:tcStyle>
        <a:tcBdr/>
        <a:fill>
          <a:solidFill>
            <a:srgbClr val="CDD4EA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CDD4EA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03"/>
    <p:restoredTop sz="93903" autoAdjust="0"/>
  </p:normalViewPr>
  <p:slideViewPr>
    <p:cSldViewPr snapToGrid="0" snapToObjects="1">
      <p:cViewPr varScale="1">
        <p:scale>
          <a:sx n="101" d="100"/>
          <a:sy n="101" d="100"/>
        </p:scale>
        <p:origin x="3944" y="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7" Type="http://customschemas.google.com/relationships/presentationmetadata" Target="metadata"/><Relationship Id="rId2" Type="http://schemas.openxmlformats.org/officeDocument/2006/relationships/slide" Target="slides/slide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9" Type="http://schemas.openxmlformats.org/officeDocument/2006/relationships/viewProps" Target="viewProps.xml"/><Relationship Id="rId4" Type="http://schemas.openxmlformats.org/officeDocument/2006/relationships/slide" Target="slides/slide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\\Users\renamizrahi\GG%20Dropbox\Lab\Projects\CMC\GIGA-2050\Upstream\Production%20Tracking%20Sheet_Stability_TOX_GMP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\\Users\renamizrahi\GG%20Dropbox\Lab\Projects\CMC\GIGA-2050\Upstream\Production%20Tracking%20Sheet_Stability_TOX_GMP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\\Users\renamizrahi\GG%20Dropbox\Lab\Projects\CMC\GIGA-2050\Upstream\Production%20Tracking%20Sheet_Stability_TOX_GMP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3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300"/>
              <a:t>Viability</a:t>
            </a:r>
          </a:p>
        </c:rich>
      </c:tx>
      <c:layout>
        <c:manualLayout>
          <c:xMode val="edge"/>
          <c:yMode val="edge"/>
          <c:x val="0.29502571820192675"/>
          <c:y val="2.757791860569771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3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0156841517582106"/>
          <c:y val="0.18474452438811326"/>
          <c:w val="0.49486596198311855"/>
          <c:h val="0.6230190117691905"/>
        </c:manualLayout>
      </c:layout>
      <c:scatterChart>
        <c:scatterStyle val="lineMarker"/>
        <c:varyColors val="0"/>
        <c:ser>
          <c:idx val="0"/>
          <c:order val="0"/>
          <c:tx>
            <c:strRef>
              <c:f>'RAW DATA_AVG 2050'!$A$2</c:f>
              <c:strCache>
                <c:ptCount val="1"/>
                <c:pt idx="0">
                  <c:v>GIGA-2050 P0 [N=2]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errBars>
            <c:errDir val="y"/>
            <c:errBarType val="both"/>
            <c:errValType val="cust"/>
            <c:noEndCap val="0"/>
            <c:plus>
              <c:numRef>
                <c:f>'RAW DATA_AVG 2050'!$I$5:$I$19</c:f>
                <c:numCache>
                  <c:formatCode>General</c:formatCode>
                  <c:ptCount val="15"/>
                  <c:pt idx="0">
                    <c:v>0</c:v>
                  </c:pt>
                  <c:pt idx="3">
                    <c:v>0.70710678118654757</c:v>
                  </c:pt>
                  <c:pt idx="4">
                    <c:v>0</c:v>
                  </c:pt>
                  <c:pt idx="5">
                    <c:v>0.70710678118654757</c:v>
                  </c:pt>
                  <c:pt idx="6">
                    <c:v>0.70710678118654757</c:v>
                  </c:pt>
                  <c:pt idx="7">
                    <c:v>0.70710678118654757</c:v>
                  </c:pt>
                  <c:pt idx="8">
                    <c:v>0.70710678118654757</c:v>
                  </c:pt>
                  <c:pt idx="9">
                    <c:v>0.70710678118654757</c:v>
                  </c:pt>
                  <c:pt idx="10">
                    <c:v>2.1213203435596424</c:v>
                  </c:pt>
                  <c:pt idx="11">
                    <c:v>0.70710678118654757</c:v>
                  </c:pt>
                  <c:pt idx="12">
                    <c:v>1.4142135623730951</c:v>
                  </c:pt>
                  <c:pt idx="13">
                    <c:v>0</c:v>
                  </c:pt>
                  <c:pt idx="14">
                    <c:v>1.4142135623730951</c:v>
                  </c:pt>
                </c:numCache>
              </c:numRef>
            </c:plus>
            <c:minus>
              <c:numRef>
                <c:f>'RAW DATA_AVG 2050'!$I$5:$I$19</c:f>
                <c:numCache>
                  <c:formatCode>General</c:formatCode>
                  <c:ptCount val="15"/>
                  <c:pt idx="0">
                    <c:v>0</c:v>
                  </c:pt>
                  <c:pt idx="3">
                    <c:v>0.70710678118654757</c:v>
                  </c:pt>
                  <c:pt idx="4">
                    <c:v>0</c:v>
                  </c:pt>
                  <c:pt idx="5">
                    <c:v>0.70710678118654757</c:v>
                  </c:pt>
                  <c:pt idx="6">
                    <c:v>0.70710678118654757</c:v>
                  </c:pt>
                  <c:pt idx="7">
                    <c:v>0.70710678118654757</c:v>
                  </c:pt>
                  <c:pt idx="8">
                    <c:v>0.70710678118654757</c:v>
                  </c:pt>
                  <c:pt idx="9">
                    <c:v>0.70710678118654757</c:v>
                  </c:pt>
                  <c:pt idx="10">
                    <c:v>2.1213203435596424</c:v>
                  </c:pt>
                  <c:pt idx="11">
                    <c:v>0.70710678118654757</c:v>
                  </c:pt>
                  <c:pt idx="12">
                    <c:v>1.4142135623730951</c:v>
                  </c:pt>
                  <c:pt idx="13">
                    <c:v>0</c:v>
                  </c:pt>
                  <c:pt idx="14">
                    <c:v>1.4142135623730951</c:v>
                  </c:pt>
                </c:numCache>
              </c:numRef>
            </c:minus>
            <c:spPr>
              <a:noFill/>
              <a:ln w="0" cap="flat" cmpd="sng" algn="ctr">
                <a:solidFill>
                  <a:schemeClr val="accent1"/>
                </a:solidFill>
                <a:prstDash val="dash"/>
                <a:round/>
              </a:ln>
              <a:effectLst/>
            </c:spPr>
          </c:errBars>
          <c:xVal>
            <c:numRef>
              <c:f>'RAW DATA_AVG 2050'!$D$5:$D$19</c:f>
              <c:numCache>
                <c:formatCode>General</c:formatCode>
                <c:ptCount val="15"/>
                <c:pt idx="0">
                  <c:v>0</c:v>
                </c:pt>
                <c:pt idx="1">
                  <c:v>1</c:v>
                </c:pt>
                <c:pt idx="2" formatCode="0">
                  <c:v>2</c:v>
                </c:pt>
                <c:pt idx="3" formatCode="0">
                  <c:v>3.125</c:v>
                </c:pt>
                <c:pt idx="4" formatCode="0">
                  <c:v>3.9583333333357587</c:v>
                </c:pt>
                <c:pt idx="5" formatCode="0">
                  <c:v>4.875</c:v>
                </c:pt>
                <c:pt idx="6" formatCode="0">
                  <c:v>5.875</c:v>
                </c:pt>
                <c:pt idx="7" formatCode="0">
                  <c:v>6.875</c:v>
                </c:pt>
                <c:pt idx="8" formatCode="0">
                  <c:v>7.875</c:v>
                </c:pt>
                <c:pt idx="9" formatCode="0">
                  <c:v>8.875</c:v>
                </c:pt>
                <c:pt idx="10" formatCode="0">
                  <c:v>10.083333333335759</c:v>
                </c:pt>
                <c:pt idx="11" formatCode="0">
                  <c:v>11</c:v>
                </c:pt>
                <c:pt idx="12" formatCode="0">
                  <c:v>11.875</c:v>
                </c:pt>
                <c:pt idx="13" formatCode="0">
                  <c:v>12.875</c:v>
                </c:pt>
                <c:pt idx="14" formatCode="0">
                  <c:v>13.875</c:v>
                </c:pt>
              </c:numCache>
            </c:numRef>
          </c:xVal>
          <c:yVal>
            <c:numRef>
              <c:f>'RAW DATA_AVG 2050'!$H$5:$H$19</c:f>
              <c:numCache>
                <c:formatCode>General</c:formatCode>
                <c:ptCount val="15"/>
                <c:pt idx="0">
                  <c:v>100</c:v>
                </c:pt>
                <c:pt idx="3">
                  <c:v>99.5</c:v>
                </c:pt>
                <c:pt idx="4">
                  <c:v>99</c:v>
                </c:pt>
                <c:pt idx="5">
                  <c:v>99.5</c:v>
                </c:pt>
                <c:pt idx="6">
                  <c:v>99.5</c:v>
                </c:pt>
                <c:pt idx="7">
                  <c:v>99.5</c:v>
                </c:pt>
                <c:pt idx="8">
                  <c:v>97.5</c:v>
                </c:pt>
                <c:pt idx="9">
                  <c:v>96.5</c:v>
                </c:pt>
                <c:pt idx="10">
                  <c:v>89.5</c:v>
                </c:pt>
                <c:pt idx="11">
                  <c:v>89.5</c:v>
                </c:pt>
                <c:pt idx="12">
                  <c:v>92</c:v>
                </c:pt>
                <c:pt idx="13">
                  <c:v>93</c:v>
                </c:pt>
                <c:pt idx="14">
                  <c:v>93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15D3-8B40-998F-B552D42F9470}"/>
            </c:ext>
          </c:extLst>
        </c:ser>
        <c:ser>
          <c:idx val="2"/>
          <c:order val="1"/>
          <c:tx>
            <c:strRef>
              <c:f>'RAW DATA_AVG 2050'!$A$21</c:f>
              <c:strCache>
                <c:ptCount val="1"/>
                <c:pt idx="0">
                  <c:v>GIGA-2050 P6 [N=2]</c:v>
                </c:pt>
              </c:strCache>
            </c:strRef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errBars>
            <c:errDir val="y"/>
            <c:errBarType val="both"/>
            <c:errValType val="cust"/>
            <c:noEndCap val="0"/>
            <c:plus>
              <c:numLit>
                <c:formatCode>General</c:formatCode>
                <c:ptCount val="1"/>
                <c:pt idx="0">
                  <c:v>1</c:v>
                </c:pt>
              </c:numLit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3175" cap="flat" cmpd="sng" algn="ctr">
                <a:solidFill>
                  <a:schemeClr val="accent2"/>
                </a:solidFill>
                <a:round/>
              </a:ln>
              <a:effectLst/>
            </c:spPr>
          </c:errBars>
          <c:xVal>
            <c:numRef>
              <c:f>'RAW DATA_AVG 2050'!$D$24:$D$38</c:f>
              <c:numCache>
                <c:formatCode>General</c:formatCode>
                <c:ptCount val="15"/>
                <c:pt idx="0">
                  <c:v>0</c:v>
                </c:pt>
                <c:pt idx="1">
                  <c:v>1</c:v>
                </c:pt>
                <c:pt idx="2" formatCode="0">
                  <c:v>2</c:v>
                </c:pt>
                <c:pt idx="3" formatCode="0">
                  <c:v>3.125</c:v>
                </c:pt>
                <c:pt idx="4" formatCode="0">
                  <c:v>3.9583333333357587</c:v>
                </c:pt>
                <c:pt idx="5" formatCode="0">
                  <c:v>4.875</c:v>
                </c:pt>
                <c:pt idx="6" formatCode="0">
                  <c:v>5.875</c:v>
                </c:pt>
                <c:pt idx="7" formatCode="0">
                  <c:v>6.875</c:v>
                </c:pt>
                <c:pt idx="8" formatCode="0">
                  <c:v>7.875</c:v>
                </c:pt>
                <c:pt idx="9" formatCode="0">
                  <c:v>8.875</c:v>
                </c:pt>
                <c:pt idx="10" formatCode="0">
                  <c:v>10.083333333335759</c:v>
                </c:pt>
                <c:pt idx="11" formatCode="0">
                  <c:v>11</c:v>
                </c:pt>
                <c:pt idx="12" formatCode="0">
                  <c:v>11.875</c:v>
                </c:pt>
                <c:pt idx="13" formatCode="0">
                  <c:v>12.875</c:v>
                </c:pt>
                <c:pt idx="14" formatCode="0">
                  <c:v>13.875</c:v>
                </c:pt>
              </c:numCache>
            </c:numRef>
          </c:xVal>
          <c:yVal>
            <c:numRef>
              <c:f>'RAW DATA_AVG 2050'!$H$24:$H$38</c:f>
              <c:numCache>
                <c:formatCode>General</c:formatCode>
                <c:ptCount val="15"/>
                <c:pt idx="0">
                  <c:v>100</c:v>
                </c:pt>
                <c:pt idx="3">
                  <c:v>100</c:v>
                </c:pt>
                <c:pt idx="4">
                  <c:v>98.5</c:v>
                </c:pt>
                <c:pt idx="5">
                  <c:v>99</c:v>
                </c:pt>
                <c:pt idx="6">
                  <c:v>99.5</c:v>
                </c:pt>
                <c:pt idx="7">
                  <c:v>99</c:v>
                </c:pt>
                <c:pt idx="8">
                  <c:v>98.5</c:v>
                </c:pt>
                <c:pt idx="9">
                  <c:v>96</c:v>
                </c:pt>
                <c:pt idx="10">
                  <c:v>89.5</c:v>
                </c:pt>
                <c:pt idx="11">
                  <c:v>86</c:v>
                </c:pt>
                <c:pt idx="12">
                  <c:v>91</c:v>
                </c:pt>
                <c:pt idx="13">
                  <c:v>93.5</c:v>
                </c:pt>
                <c:pt idx="14">
                  <c:v>93</c:v>
                </c:pt>
              </c:numCache>
            </c:numRef>
          </c:yVal>
          <c:smooth val="0"/>
          <c:extLst xmlns:c15="http://schemas.microsoft.com/office/drawing/2012/chart">
            <c:ext xmlns:c16="http://schemas.microsoft.com/office/drawing/2014/chart" uri="{C3380CC4-5D6E-409C-BE32-E72D297353CC}">
              <c16:uniqueId val="{00000001-15D3-8B40-998F-B552D42F9470}"/>
            </c:ext>
          </c:extLst>
        </c:ser>
        <c:ser>
          <c:idx val="4"/>
          <c:order val="2"/>
          <c:tx>
            <c:strRef>
              <c:f>'RAW DATA_AVG 2050'!$A$40</c:f>
              <c:strCache>
                <c:ptCount val="1"/>
                <c:pt idx="0">
                  <c:v>GIGA-2050 P12 [N=2]</c:v>
                </c:pt>
              </c:strCache>
            </c:strRef>
          </c:tx>
          <c:spPr>
            <a:ln w="19050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errBars>
            <c:errDir val="y"/>
            <c:errBarType val="both"/>
            <c:errValType val="cust"/>
            <c:noEndCap val="0"/>
            <c:plus>
              <c:numRef>
                <c:f>'RAW DATA_AVG 2050'!$F$43:$F$57</c:f>
                <c:numCache>
                  <c:formatCode>General</c:formatCode>
                  <c:ptCount val="15"/>
                  <c:pt idx="0">
                    <c:v>0</c:v>
                  </c:pt>
                  <c:pt idx="3">
                    <c:v>0.28991378028648457</c:v>
                  </c:pt>
                  <c:pt idx="4">
                    <c:v>0.49497474683058273</c:v>
                  </c:pt>
                  <c:pt idx="5">
                    <c:v>2.0081832585697947</c:v>
                  </c:pt>
                  <c:pt idx="6">
                    <c:v>1.6404877323527904</c:v>
                  </c:pt>
                  <c:pt idx="7">
                    <c:v>0.70710678118654757</c:v>
                  </c:pt>
                  <c:pt idx="8">
                    <c:v>2.432447327281722</c:v>
                  </c:pt>
                  <c:pt idx="9">
                    <c:v>4.5537676708413644</c:v>
                  </c:pt>
                  <c:pt idx="10">
                    <c:v>0.42426406871192701</c:v>
                  </c:pt>
                  <c:pt idx="11">
                    <c:v>6.3639610306789177E-2</c:v>
                  </c:pt>
                  <c:pt idx="12">
                    <c:v>1.866761902332486</c:v>
                  </c:pt>
                  <c:pt idx="13">
                    <c:v>0.42426406871192701</c:v>
                  </c:pt>
                  <c:pt idx="14">
                    <c:v>0.65053823869162497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3175" cap="flat" cmpd="sng" algn="ctr">
                <a:solidFill>
                  <a:schemeClr val="accent4"/>
                </a:solidFill>
                <a:round/>
              </a:ln>
              <a:effectLst/>
            </c:spPr>
          </c:errBars>
          <c:xVal>
            <c:numRef>
              <c:f>'RAW DATA_AVG 2050'!$D$43:$D$57</c:f>
              <c:numCache>
                <c:formatCode>General</c:formatCode>
                <c:ptCount val="15"/>
                <c:pt idx="0">
                  <c:v>0</c:v>
                </c:pt>
                <c:pt idx="1">
                  <c:v>1</c:v>
                </c:pt>
                <c:pt idx="2" formatCode="0">
                  <c:v>2</c:v>
                </c:pt>
                <c:pt idx="3" formatCode="0">
                  <c:v>3.125</c:v>
                </c:pt>
                <c:pt idx="4" formatCode="0">
                  <c:v>3.9583333333357587</c:v>
                </c:pt>
                <c:pt idx="5" formatCode="0">
                  <c:v>4.875</c:v>
                </c:pt>
                <c:pt idx="6" formatCode="0">
                  <c:v>5.875</c:v>
                </c:pt>
                <c:pt idx="7" formatCode="0">
                  <c:v>6.875</c:v>
                </c:pt>
                <c:pt idx="8" formatCode="0">
                  <c:v>7.875</c:v>
                </c:pt>
                <c:pt idx="9" formatCode="0">
                  <c:v>8.875</c:v>
                </c:pt>
                <c:pt idx="10" formatCode="0">
                  <c:v>10.083333333335759</c:v>
                </c:pt>
                <c:pt idx="11" formatCode="0">
                  <c:v>11</c:v>
                </c:pt>
                <c:pt idx="12" formatCode="0">
                  <c:v>11.875</c:v>
                </c:pt>
                <c:pt idx="13" formatCode="0">
                  <c:v>12.875</c:v>
                </c:pt>
                <c:pt idx="14" formatCode="0">
                  <c:v>13.875</c:v>
                </c:pt>
              </c:numCache>
            </c:numRef>
          </c:xVal>
          <c:yVal>
            <c:numRef>
              <c:f>'RAW DATA_AVG 2050'!$H$43:$H$57</c:f>
              <c:numCache>
                <c:formatCode>General</c:formatCode>
                <c:ptCount val="15"/>
                <c:pt idx="0">
                  <c:v>100</c:v>
                </c:pt>
                <c:pt idx="3">
                  <c:v>98.5</c:v>
                </c:pt>
                <c:pt idx="4">
                  <c:v>98.5</c:v>
                </c:pt>
                <c:pt idx="5">
                  <c:v>99</c:v>
                </c:pt>
                <c:pt idx="6">
                  <c:v>100</c:v>
                </c:pt>
                <c:pt idx="7">
                  <c:v>99</c:v>
                </c:pt>
                <c:pt idx="8">
                  <c:v>98.5</c:v>
                </c:pt>
                <c:pt idx="9">
                  <c:v>97</c:v>
                </c:pt>
                <c:pt idx="10">
                  <c:v>90</c:v>
                </c:pt>
                <c:pt idx="11">
                  <c:v>88</c:v>
                </c:pt>
                <c:pt idx="12">
                  <c:v>92</c:v>
                </c:pt>
                <c:pt idx="13">
                  <c:v>92</c:v>
                </c:pt>
                <c:pt idx="14">
                  <c:v>94</c:v>
                </c:pt>
              </c:numCache>
            </c:numRef>
          </c:yVal>
          <c:smooth val="0"/>
          <c:extLst xmlns:c15="http://schemas.microsoft.com/office/drawing/2012/chart">
            <c:ext xmlns:c16="http://schemas.microsoft.com/office/drawing/2014/chart" uri="{C3380CC4-5D6E-409C-BE32-E72D297353CC}">
              <c16:uniqueId val="{00000002-15D3-8B40-998F-B552D42F9470}"/>
            </c:ext>
          </c:extLst>
        </c:ser>
        <c:ser>
          <c:idx val="6"/>
          <c:order val="3"/>
          <c:tx>
            <c:strRef>
              <c:f>'RAW DATA_AVG 2050'!$A$59</c:f>
              <c:strCache>
                <c:ptCount val="1"/>
                <c:pt idx="0">
                  <c:v>GIGA-2050 P20 [N=2]</c:v>
                </c:pt>
              </c:strCache>
            </c:strRef>
          </c:tx>
          <c:spPr>
            <a:ln w="19050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errBars>
            <c:errDir val="y"/>
            <c:errBarType val="both"/>
            <c:errValType val="cust"/>
            <c:noEndCap val="0"/>
            <c:plus>
              <c:numRef>
                <c:f>'RAW DATA_AVG 2050'!$F$62:$F$76</c:f>
                <c:numCache>
                  <c:formatCode>General</c:formatCode>
                  <c:ptCount val="15"/>
                  <c:pt idx="0">
                    <c:v>0</c:v>
                  </c:pt>
                  <c:pt idx="3">
                    <c:v>0.60811183182043105</c:v>
                  </c:pt>
                  <c:pt idx="4">
                    <c:v>0.42426406871192823</c:v>
                  </c:pt>
                  <c:pt idx="5">
                    <c:v>0.50911688245431341</c:v>
                  </c:pt>
                  <c:pt idx="6">
                    <c:v>3.2809754647055809</c:v>
                  </c:pt>
                  <c:pt idx="7">
                    <c:v>1.4142135623730951</c:v>
                  </c:pt>
                  <c:pt idx="8">
                    <c:v>4.4689148570989747</c:v>
                  </c:pt>
                  <c:pt idx="9">
                    <c:v>6.533666658163761</c:v>
                  </c:pt>
                  <c:pt idx="10">
                    <c:v>2.2910259710444127</c:v>
                  </c:pt>
                  <c:pt idx="11">
                    <c:v>0.14849242404917559</c:v>
                  </c:pt>
                  <c:pt idx="12">
                    <c:v>1.2445079348883248</c:v>
                  </c:pt>
                  <c:pt idx="13">
                    <c:v>3.2809754647055809</c:v>
                  </c:pt>
                  <c:pt idx="14">
                    <c:v>6.9579307268756159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0" cap="flat" cmpd="sng" algn="ctr">
                <a:solidFill>
                  <a:schemeClr val="accent6"/>
                </a:solidFill>
                <a:round/>
              </a:ln>
              <a:effectLst/>
            </c:spPr>
          </c:errBars>
          <c:xVal>
            <c:numRef>
              <c:f>'RAW DATA_AVG 2050'!$D$62:$D$76</c:f>
              <c:numCache>
                <c:formatCode>General</c:formatCode>
                <c:ptCount val="15"/>
                <c:pt idx="0">
                  <c:v>0</c:v>
                </c:pt>
                <c:pt idx="1">
                  <c:v>1</c:v>
                </c:pt>
                <c:pt idx="2" formatCode="0">
                  <c:v>2</c:v>
                </c:pt>
                <c:pt idx="3" formatCode="0">
                  <c:v>3.125</c:v>
                </c:pt>
                <c:pt idx="4" formatCode="0">
                  <c:v>3.9583333333357587</c:v>
                </c:pt>
                <c:pt idx="5" formatCode="0">
                  <c:v>4.875</c:v>
                </c:pt>
                <c:pt idx="6" formatCode="0">
                  <c:v>5.875</c:v>
                </c:pt>
                <c:pt idx="7" formatCode="0">
                  <c:v>6.875</c:v>
                </c:pt>
                <c:pt idx="8" formatCode="0">
                  <c:v>7.875</c:v>
                </c:pt>
                <c:pt idx="9" formatCode="0">
                  <c:v>8.875</c:v>
                </c:pt>
                <c:pt idx="10" formatCode="0">
                  <c:v>10.083333333335759</c:v>
                </c:pt>
                <c:pt idx="11" formatCode="0">
                  <c:v>11</c:v>
                </c:pt>
                <c:pt idx="12" formatCode="0">
                  <c:v>11.875</c:v>
                </c:pt>
                <c:pt idx="13" formatCode="0">
                  <c:v>12.875</c:v>
                </c:pt>
                <c:pt idx="14" formatCode="0">
                  <c:v>13.875</c:v>
                </c:pt>
              </c:numCache>
            </c:numRef>
          </c:xVal>
          <c:yVal>
            <c:numRef>
              <c:f>'RAW DATA_AVG 2050'!$H$62:$H$76</c:f>
              <c:numCache>
                <c:formatCode>General</c:formatCode>
                <c:ptCount val="15"/>
                <c:pt idx="0">
                  <c:v>100</c:v>
                </c:pt>
                <c:pt idx="3">
                  <c:v>98</c:v>
                </c:pt>
                <c:pt idx="4">
                  <c:v>99.5</c:v>
                </c:pt>
                <c:pt idx="5">
                  <c:v>98.5</c:v>
                </c:pt>
                <c:pt idx="6">
                  <c:v>99.5</c:v>
                </c:pt>
                <c:pt idx="7">
                  <c:v>99</c:v>
                </c:pt>
                <c:pt idx="8">
                  <c:v>98.5</c:v>
                </c:pt>
                <c:pt idx="9">
                  <c:v>98</c:v>
                </c:pt>
                <c:pt idx="10">
                  <c:v>90.5</c:v>
                </c:pt>
                <c:pt idx="11">
                  <c:v>88</c:v>
                </c:pt>
                <c:pt idx="12">
                  <c:v>91</c:v>
                </c:pt>
                <c:pt idx="13">
                  <c:v>92.5</c:v>
                </c:pt>
                <c:pt idx="14">
                  <c:v>91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3-15D3-8B40-998F-B552D42F947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56019296"/>
        <c:axId val="456020936"/>
        <c:extLst/>
      </c:scatterChart>
      <c:valAx>
        <c:axId val="456019296"/>
        <c:scaling>
          <c:orientation val="minMax"/>
          <c:max val="14"/>
          <c:min val="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Duration (Days)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56020936"/>
        <c:crosses val="autoZero"/>
        <c:crossBetween val="midCat"/>
        <c:majorUnit val="1"/>
      </c:valAx>
      <c:valAx>
        <c:axId val="456020936"/>
        <c:scaling>
          <c:orientation val="minMax"/>
          <c:max val="1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Viability (%)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56019296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4407827035001064"/>
          <c:y val="0.28173790124045039"/>
          <c:w val="0.32106241284575959"/>
          <c:h val="0.3551648374919924"/>
        </c:manualLayout>
      </c:layout>
      <c:overlay val="0"/>
      <c:spPr>
        <a:solidFill>
          <a:schemeClr val="bg1"/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span"/>
    <c:showDLblsOverMax val="0"/>
    <c:extLst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3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300"/>
              <a:t>Antibody Production</a:t>
            </a:r>
          </a:p>
        </c:rich>
      </c:tx>
      <c:layout>
        <c:manualLayout>
          <c:xMode val="edge"/>
          <c:yMode val="edge"/>
          <c:x val="0.2162311950816847"/>
          <c:y val="3.122356167574636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3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9.7544241418118321E-2"/>
          <c:y val="0.18312960980161685"/>
          <c:w val="0.52132932107357521"/>
          <c:h val="0.58017958024897265"/>
        </c:manualLayout>
      </c:layout>
      <c:scatterChart>
        <c:scatterStyle val="lineMarker"/>
        <c:varyColors val="0"/>
        <c:ser>
          <c:idx val="0"/>
          <c:order val="0"/>
          <c:tx>
            <c:strRef>
              <c:f>'RAW DATA_AVG 2050'!$A$2</c:f>
              <c:strCache>
                <c:ptCount val="1"/>
                <c:pt idx="0">
                  <c:v>GIGA-2050 P0 [N=2]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errBars>
            <c:errDir val="y"/>
            <c:errBarType val="both"/>
            <c:errValType val="cust"/>
            <c:noEndCap val="0"/>
            <c:plus>
              <c:numRef>
                <c:f>'RAW DATA_AVG 2050'!$U$8:$U$19</c:f>
                <c:numCache>
                  <c:formatCode>General</c:formatCode>
                  <c:ptCount val="12"/>
                  <c:pt idx="0">
                    <c:v>0.17840304089336592</c:v>
                  </c:pt>
                  <c:pt idx="1">
                    <c:v>0.20972787129992981</c:v>
                  </c:pt>
                  <c:pt idx="2">
                    <c:v>9.2418856301082417E-2</c:v>
                  </c:pt>
                  <c:pt idx="3">
                    <c:v>0.47560002102607379</c:v>
                  </c:pt>
                  <c:pt idx="4">
                    <c:v>0</c:v>
                  </c:pt>
                  <c:pt idx="5">
                    <c:v>1.070276824003956</c:v>
                  </c:pt>
                  <c:pt idx="6">
                    <c:v>7.0710678121002106E-5</c:v>
                  </c:pt>
                  <c:pt idx="7">
                    <c:v>0.75052313755141598</c:v>
                  </c:pt>
                  <c:pt idx="8">
                    <c:v>4.1291500487388753</c:v>
                  </c:pt>
                  <c:pt idx="9">
                    <c:v>5.305563600598898</c:v>
                  </c:pt>
                  <c:pt idx="10">
                    <c:v>0</c:v>
                  </c:pt>
                  <c:pt idx="11">
                    <c:v>5.0884111080965155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0" cap="flat" cmpd="sng" algn="ctr">
                <a:solidFill>
                  <a:schemeClr val="accent1"/>
                </a:solidFill>
                <a:prstDash val="dash"/>
                <a:round/>
              </a:ln>
              <a:effectLst/>
            </c:spPr>
          </c:errBars>
          <c:xVal>
            <c:numRef>
              <c:f>'RAW DATA_AVG 2050'!$D$5:$D$19</c:f>
              <c:numCache>
                <c:formatCode>General</c:formatCode>
                <c:ptCount val="15"/>
                <c:pt idx="0">
                  <c:v>0</c:v>
                </c:pt>
                <c:pt idx="1">
                  <c:v>1</c:v>
                </c:pt>
                <c:pt idx="2" formatCode="0">
                  <c:v>2</c:v>
                </c:pt>
                <c:pt idx="3" formatCode="0">
                  <c:v>3.125</c:v>
                </c:pt>
                <c:pt idx="4" formatCode="0">
                  <c:v>3.9583333333357587</c:v>
                </c:pt>
                <c:pt idx="5" formatCode="0">
                  <c:v>4.875</c:v>
                </c:pt>
                <c:pt idx="6" formatCode="0">
                  <c:v>5.875</c:v>
                </c:pt>
                <c:pt idx="7" formatCode="0">
                  <c:v>6.875</c:v>
                </c:pt>
                <c:pt idx="8" formatCode="0">
                  <c:v>7.875</c:v>
                </c:pt>
                <c:pt idx="9" formatCode="0">
                  <c:v>8.875</c:v>
                </c:pt>
                <c:pt idx="10" formatCode="0">
                  <c:v>10.083333333335759</c:v>
                </c:pt>
                <c:pt idx="11" formatCode="0">
                  <c:v>11</c:v>
                </c:pt>
                <c:pt idx="12" formatCode="0">
                  <c:v>11.875</c:v>
                </c:pt>
                <c:pt idx="13" formatCode="0">
                  <c:v>12.875</c:v>
                </c:pt>
                <c:pt idx="14" formatCode="0">
                  <c:v>13.875</c:v>
                </c:pt>
              </c:numCache>
            </c:numRef>
          </c:xVal>
          <c:yVal>
            <c:numRef>
              <c:f>'RAW DATA_AVG 2050'!$T$5:$T$19</c:f>
              <c:numCache>
                <c:formatCode>General</c:formatCode>
                <c:ptCount val="15"/>
                <c:pt idx="3" formatCode="0.00">
                  <c:v>6.5313499999999998</c:v>
                </c:pt>
                <c:pt idx="4" formatCode="0.00">
                  <c:v>13.194900000000001</c:v>
                </c:pt>
                <c:pt idx="5" formatCode="0.00">
                  <c:v>21.943750000000001</c:v>
                </c:pt>
                <c:pt idx="6" formatCode="0.00">
                  <c:v>39.9846</c:v>
                </c:pt>
                <c:pt idx="7" formatCode="0.00">
                  <c:v>61.308399999999999</c:v>
                </c:pt>
                <c:pt idx="8" formatCode="0.00">
                  <c:v>120.8613</c:v>
                </c:pt>
                <c:pt idx="9" formatCode="0.00">
                  <c:v>165.57465000000002</c:v>
                </c:pt>
                <c:pt idx="10" formatCode="0.00">
                  <c:v>225.88650000000001</c:v>
                </c:pt>
                <c:pt idx="11" formatCode="0.00">
                  <c:v>271.60575</c:v>
                </c:pt>
                <c:pt idx="12" formatCode="0.00">
                  <c:v>310.91329999999999</c:v>
                </c:pt>
                <c:pt idx="13" formatCode="0.00">
                  <c:v>362.91419999999999</c:v>
                </c:pt>
                <c:pt idx="14" formatCode="0.00">
                  <c:v>415.22125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9B0D-2241-9FC5-24A958E2B75B}"/>
            </c:ext>
          </c:extLst>
        </c:ser>
        <c:ser>
          <c:idx val="2"/>
          <c:order val="1"/>
          <c:tx>
            <c:strRef>
              <c:f>'RAW DATA_AVG 2050'!$A$21</c:f>
              <c:strCache>
                <c:ptCount val="1"/>
                <c:pt idx="0">
                  <c:v>GIGA-2050 P6 [N=2]</c:v>
                </c:pt>
              </c:strCache>
            </c:strRef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errBars>
            <c:errDir val="y"/>
            <c:errBarType val="both"/>
            <c:errValType val="cust"/>
            <c:noEndCap val="0"/>
            <c:plus>
              <c:numRef>
                <c:f>'RAW DATA_AVG 2050'!$U$27:$U$38</c:f>
                <c:numCache>
                  <c:formatCode>General</c:formatCode>
                  <c:ptCount val="12"/>
                  <c:pt idx="0">
                    <c:v>0</c:v>
                  </c:pt>
                  <c:pt idx="1">
                    <c:v>0.15125014049580299</c:v>
                  </c:pt>
                  <c:pt idx="2">
                    <c:v>0.59029274093453077</c:v>
                  </c:pt>
                  <c:pt idx="3">
                    <c:v>0.48931789258109099</c:v>
                  </c:pt>
                  <c:pt idx="4">
                    <c:v>0.2682763127821689</c:v>
                  </c:pt>
                  <c:pt idx="5">
                    <c:v>0.54171450506701013</c:v>
                  </c:pt>
                  <c:pt idx="6">
                    <c:v>3.8721167337775335</c:v>
                  </c:pt>
                  <c:pt idx="7">
                    <c:v>3.8271447424940637</c:v>
                  </c:pt>
                  <c:pt idx="8">
                    <c:v>1.6824191644771531</c:v>
                  </c:pt>
                  <c:pt idx="9">
                    <c:v>0</c:v>
                  </c:pt>
                  <c:pt idx="10">
                    <c:v>0.97227182413150282</c:v>
                  </c:pt>
                  <c:pt idx="11">
                    <c:v>2.07330779311707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3175" cap="flat" cmpd="sng" algn="ctr">
                <a:solidFill>
                  <a:schemeClr val="accent2"/>
                </a:solidFill>
                <a:round/>
              </a:ln>
              <a:effectLst/>
            </c:spPr>
          </c:errBars>
          <c:xVal>
            <c:numRef>
              <c:f>'RAW DATA_AVG 2050'!$D$24:$D$38</c:f>
              <c:numCache>
                <c:formatCode>General</c:formatCode>
                <c:ptCount val="15"/>
                <c:pt idx="0">
                  <c:v>0</c:v>
                </c:pt>
                <c:pt idx="1">
                  <c:v>1</c:v>
                </c:pt>
                <c:pt idx="2" formatCode="0">
                  <c:v>2</c:v>
                </c:pt>
                <c:pt idx="3" formatCode="0">
                  <c:v>3.125</c:v>
                </c:pt>
                <c:pt idx="4" formatCode="0">
                  <c:v>3.9583333333357587</c:v>
                </c:pt>
                <c:pt idx="5" formatCode="0">
                  <c:v>4.875</c:v>
                </c:pt>
                <c:pt idx="6" formatCode="0">
                  <c:v>5.875</c:v>
                </c:pt>
                <c:pt idx="7" formatCode="0">
                  <c:v>6.875</c:v>
                </c:pt>
                <c:pt idx="8" formatCode="0">
                  <c:v>7.875</c:v>
                </c:pt>
                <c:pt idx="9" formatCode="0">
                  <c:v>8.875</c:v>
                </c:pt>
                <c:pt idx="10" formatCode="0">
                  <c:v>10.083333333335759</c:v>
                </c:pt>
                <c:pt idx="11" formatCode="0">
                  <c:v>11</c:v>
                </c:pt>
                <c:pt idx="12" formatCode="0">
                  <c:v>11.875</c:v>
                </c:pt>
                <c:pt idx="13" formatCode="0">
                  <c:v>12.875</c:v>
                </c:pt>
                <c:pt idx="14" formatCode="0">
                  <c:v>13.875</c:v>
                </c:pt>
              </c:numCache>
            </c:numRef>
          </c:xVal>
          <c:yVal>
            <c:numRef>
              <c:f>'RAW DATA_AVG 2050'!$T$24:$T$38</c:f>
              <c:numCache>
                <c:formatCode>General</c:formatCode>
                <c:ptCount val="15"/>
                <c:pt idx="3" formatCode="0.00">
                  <c:v>7.3855000000000004</c:v>
                </c:pt>
                <c:pt idx="4" formatCode="0.00">
                  <c:v>15.098649999999999</c:v>
                </c:pt>
                <c:pt idx="5" formatCode="0.00">
                  <c:v>24.982099999999999</c:v>
                </c:pt>
                <c:pt idx="6" formatCode="0.00">
                  <c:v>43.738100000000003</c:v>
                </c:pt>
                <c:pt idx="7" formatCode="0.00">
                  <c:v>65.836700000000008</c:v>
                </c:pt>
                <c:pt idx="8" formatCode="0.00">
                  <c:v>123.52535</c:v>
                </c:pt>
                <c:pt idx="9" formatCode="0.00">
                  <c:v>170.11689999999999</c:v>
                </c:pt>
                <c:pt idx="10" formatCode="0.00">
                  <c:v>234.47059999999999</c:v>
                </c:pt>
                <c:pt idx="11" formatCode="0.00">
                  <c:v>281.61884999999995</c:v>
                </c:pt>
                <c:pt idx="12" formatCode="0.00">
                  <c:v>324.80970000000002</c:v>
                </c:pt>
                <c:pt idx="13" formatCode="0.00">
                  <c:v>377.21859999999998</c:v>
                </c:pt>
                <c:pt idx="14" formatCode="0.00">
                  <c:v>431.92065000000002</c:v>
                </c:pt>
              </c:numCache>
            </c:numRef>
          </c:yVal>
          <c:smooth val="0"/>
          <c:extLst xmlns:c15="http://schemas.microsoft.com/office/drawing/2012/chart">
            <c:ext xmlns:c16="http://schemas.microsoft.com/office/drawing/2014/chart" uri="{C3380CC4-5D6E-409C-BE32-E72D297353CC}">
              <c16:uniqueId val="{00000001-9B0D-2241-9FC5-24A958E2B75B}"/>
            </c:ext>
          </c:extLst>
        </c:ser>
        <c:ser>
          <c:idx val="4"/>
          <c:order val="2"/>
          <c:tx>
            <c:strRef>
              <c:f>'RAW DATA_AVG 2050'!$A$40</c:f>
              <c:strCache>
                <c:ptCount val="1"/>
                <c:pt idx="0">
                  <c:v>GIGA-2050 P12 [N=2]</c:v>
                </c:pt>
              </c:strCache>
            </c:strRef>
          </c:tx>
          <c:spPr>
            <a:ln w="19050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errBars>
            <c:errDir val="y"/>
            <c:errBarType val="both"/>
            <c:errValType val="cust"/>
            <c:noEndCap val="0"/>
            <c:plus>
              <c:numRef>
                <c:f>'RAW DATA_AVG 2050'!$F$43:$F$57</c:f>
                <c:numCache>
                  <c:formatCode>General</c:formatCode>
                  <c:ptCount val="15"/>
                  <c:pt idx="0">
                    <c:v>0</c:v>
                  </c:pt>
                  <c:pt idx="3">
                    <c:v>0.28991378028648457</c:v>
                  </c:pt>
                  <c:pt idx="4">
                    <c:v>0.49497474683058273</c:v>
                  </c:pt>
                  <c:pt idx="5">
                    <c:v>2.0081832585697947</c:v>
                  </c:pt>
                  <c:pt idx="6">
                    <c:v>1.6404877323527904</c:v>
                  </c:pt>
                  <c:pt idx="7">
                    <c:v>0.70710678118654757</c:v>
                  </c:pt>
                  <c:pt idx="8">
                    <c:v>2.432447327281722</c:v>
                  </c:pt>
                  <c:pt idx="9">
                    <c:v>4.5537676708413644</c:v>
                  </c:pt>
                  <c:pt idx="10">
                    <c:v>0.42426406871192701</c:v>
                  </c:pt>
                  <c:pt idx="11">
                    <c:v>6.3639610306789177E-2</c:v>
                  </c:pt>
                  <c:pt idx="12">
                    <c:v>1.866761902332486</c:v>
                  </c:pt>
                  <c:pt idx="13">
                    <c:v>0.42426406871192701</c:v>
                  </c:pt>
                  <c:pt idx="14">
                    <c:v>0.65053823869162497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3175" cap="flat" cmpd="sng" algn="ctr">
                <a:solidFill>
                  <a:schemeClr val="accent4"/>
                </a:solidFill>
                <a:round/>
              </a:ln>
              <a:effectLst/>
            </c:spPr>
          </c:errBars>
          <c:xVal>
            <c:numRef>
              <c:f>'RAW DATA_AVG 2050'!$D$43:$D$57</c:f>
              <c:numCache>
                <c:formatCode>General</c:formatCode>
                <c:ptCount val="15"/>
                <c:pt idx="0">
                  <c:v>0</c:v>
                </c:pt>
                <c:pt idx="1">
                  <c:v>1</c:v>
                </c:pt>
                <c:pt idx="2" formatCode="0">
                  <c:v>2</c:v>
                </c:pt>
                <c:pt idx="3" formatCode="0">
                  <c:v>3.125</c:v>
                </c:pt>
                <c:pt idx="4" formatCode="0">
                  <c:v>3.9583333333357587</c:v>
                </c:pt>
                <c:pt idx="5" formatCode="0">
                  <c:v>4.875</c:v>
                </c:pt>
                <c:pt idx="6" formatCode="0">
                  <c:v>5.875</c:v>
                </c:pt>
                <c:pt idx="7" formatCode="0">
                  <c:v>6.875</c:v>
                </c:pt>
                <c:pt idx="8" formatCode="0">
                  <c:v>7.875</c:v>
                </c:pt>
                <c:pt idx="9" formatCode="0">
                  <c:v>8.875</c:v>
                </c:pt>
                <c:pt idx="10" formatCode="0">
                  <c:v>10.083333333335759</c:v>
                </c:pt>
                <c:pt idx="11" formatCode="0">
                  <c:v>11</c:v>
                </c:pt>
                <c:pt idx="12" formatCode="0">
                  <c:v>11.875</c:v>
                </c:pt>
                <c:pt idx="13" formatCode="0">
                  <c:v>12.875</c:v>
                </c:pt>
                <c:pt idx="14" formatCode="0">
                  <c:v>13.875</c:v>
                </c:pt>
              </c:numCache>
            </c:numRef>
          </c:xVal>
          <c:yVal>
            <c:numRef>
              <c:f>'RAW DATA_AVG 2050'!$T$43:$T$57</c:f>
              <c:numCache>
                <c:formatCode>General</c:formatCode>
                <c:ptCount val="15"/>
                <c:pt idx="3" formatCode="0.00">
                  <c:v>6.8185500000000001</c:v>
                </c:pt>
                <c:pt idx="4" formatCode="0.00">
                  <c:v>13.59385</c:v>
                </c:pt>
                <c:pt idx="5" formatCode="0.00">
                  <c:v>23.135649999999998</c:v>
                </c:pt>
                <c:pt idx="6" formatCode="0.00">
                  <c:v>42.61795</c:v>
                </c:pt>
                <c:pt idx="7" formatCode="0.00">
                  <c:v>64.795749999999998</c:v>
                </c:pt>
                <c:pt idx="8" formatCode="0.00">
                  <c:v>125.06265</c:v>
                </c:pt>
                <c:pt idx="9" formatCode="0.00">
                  <c:v>171.0309</c:v>
                </c:pt>
                <c:pt idx="10" formatCode="0.00">
                  <c:v>235.00530000000001</c:v>
                </c:pt>
                <c:pt idx="11" formatCode="0.00">
                  <c:v>278.06524999999999</c:v>
                </c:pt>
                <c:pt idx="12" formatCode="0.00">
                  <c:v>320.98660000000001</c:v>
                </c:pt>
                <c:pt idx="13" formatCode="0.00">
                  <c:v>372.42185000000001</c:v>
                </c:pt>
                <c:pt idx="14" formatCode="0.00">
                  <c:v>431.92410000000001</c:v>
                </c:pt>
              </c:numCache>
            </c:numRef>
          </c:yVal>
          <c:smooth val="0"/>
          <c:extLst xmlns:c15="http://schemas.microsoft.com/office/drawing/2012/chart">
            <c:ext xmlns:c16="http://schemas.microsoft.com/office/drawing/2014/chart" uri="{C3380CC4-5D6E-409C-BE32-E72D297353CC}">
              <c16:uniqueId val="{00000002-9B0D-2241-9FC5-24A958E2B75B}"/>
            </c:ext>
          </c:extLst>
        </c:ser>
        <c:ser>
          <c:idx val="6"/>
          <c:order val="3"/>
          <c:tx>
            <c:strRef>
              <c:f>'RAW DATA_AVG 2050'!$A$59</c:f>
              <c:strCache>
                <c:ptCount val="1"/>
                <c:pt idx="0">
                  <c:v>GIGA-2050 P20 [N=2]</c:v>
                </c:pt>
              </c:strCache>
            </c:strRef>
          </c:tx>
          <c:spPr>
            <a:ln w="19050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errBars>
            <c:errDir val="y"/>
            <c:errBarType val="both"/>
            <c:errValType val="cust"/>
            <c:noEndCap val="0"/>
            <c:plus>
              <c:numRef>
                <c:f>'RAW DATA_AVG 2050'!$F$62:$F$76</c:f>
                <c:numCache>
                  <c:formatCode>General</c:formatCode>
                  <c:ptCount val="15"/>
                  <c:pt idx="0">
                    <c:v>0</c:v>
                  </c:pt>
                  <c:pt idx="3">
                    <c:v>0.60811183182043105</c:v>
                  </c:pt>
                  <c:pt idx="4">
                    <c:v>0.42426406871192823</c:v>
                  </c:pt>
                  <c:pt idx="5">
                    <c:v>0.50911688245431341</c:v>
                  </c:pt>
                  <c:pt idx="6">
                    <c:v>3.2809754647055809</c:v>
                  </c:pt>
                  <c:pt idx="7">
                    <c:v>1.4142135623730951</c:v>
                  </c:pt>
                  <c:pt idx="8">
                    <c:v>4.4689148570989747</c:v>
                  </c:pt>
                  <c:pt idx="9">
                    <c:v>6.533666658163761</c:v>
                  </c:pt>
                  <c:pt idx="10">
                    <c:v>2.2910259710444127</c:v>
                  </c:pt>
                  <c:pt idx="11">
                    <c:v>0.14849242404917559</c:v>
                  </c:pt>
                  <c:pt idx="12">
                    <c:v>1.2445079348883248</c:v>
                  </c:pt>
                  <c:pt idx="13">
                    <c:v>3.2809754647055809</c:v>
                  </c:pt>
                  <c:pt idx="14">
                    <c:v>6.9579307268756159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0" cap="flat" cmpd="sng" algn="ctr">
                <a:solidFill>
                  <a:schemeClr val="accent6"/>
                </a:solidFill>
                <a:round/>
              </a:ln>
              <a:effectLst/>
            </c:spPr>
          </c:errBars>
          <c:xVal>
            <c:numRef>
              <c:f>'RAW DATA_AVG 2050'!$D$62:$D$76</c:f>
              <c:numCache>
                <c:formatCode>General</c:formatCode>
                <c:ptCount val="15"/>
                <c:pt idx="0">
                  <c:v>0</c:v>
                </c:pt>
                <c:pt idx="1">
                  <c:v>1</c:v>
                </c:pt>
                <c:pt idx="2" formatCode="0">
                  <c:v>2</c:v>
                </c:pt>
                <c:pt idx="3" formatCode="0">
                  <c:v>3.125</c:v>
                </c:pt>
                <c:pt idx="4" formatCode="0">
                  <c:v>3.9583333333357587</c:v>
                </c:pt>
                <c:pt idx="5" formatCode="0">
                  <c:v>4.875</c:v>
                </c:pt>
                <c:pt idx="6" formatCode="0">
                  <c:v>5.875</c:v>
                </c:pt>
                <c:pt idx="7" formatCode="0">
                  <c:v>6.875</c:v>
                </c:pt>
                <c:pt idx="8" formatCode="0">
                  <c:v>7.875</c:v>
                </c:pt>
                <c:pt idx="9" formatCode="0">
                  <c:v>8.875</c:v>
                </c:pt>
                <c:pt idx="10" formatCode="0">
                  <c:v>10.083333333335759</c:v>
                </c:pt>
                <c:pt idx="11" formatCode="0">
                  <c:v>11</c:v>
                </c:pt>
                <c:pt idx="12" formatCode="0">
                  <c:v>11.875</c:v>
                </c:pt>
                <c:pt idx="13" formatCode="0">
                  <c:v>12.875</c:v>
                </c:pt>
                <c:pt idx="14" formatCode="0">
                  <c:v>13.875</c:v>
                </c:pt>
              </c:numCache>
            </c:numRef>
          </c:xVal>
          <c:yVal>
            <c:numRef>
              <c:f>'RAW DATA_AVG 2050'!$T$62:$T$76</c:f>
              <c:numCache>
                <c:formatCode>General</c:formatCode>
                <c:ptCount val="15"/>
                <c:pt idx="3" formatCode="0.00">
                  <c:v>6.3432000000000004</c:v>
                </c:pt>
                <c:pt idx="4" formatCode="0.00">
                  <c:v>12.275</c:v>
                </c:pt>
                <c:pt idx="5" formatCode="0.00">
                  <c:v>21.488600000000002</c:v>
                </c:pt>
                <c:pt idx="6" formatCode="0.00">
                  <c:v>38.149149999999999</c:v>
                </c:pt>
                <c:pt idx="7" formatCode="0.00">
                  <c:v>47.276699999999998</c:v>
                </c:pt>
                <c:pt idx="8" formatCode="0.00">
                  <c:v>108.73769999999999</c:v>
                </c:pt>
                <c:pt idx="9" formatCode="0.00">
                  <c:v>152.38595000000001</c:v>
                </c:pt>
                <c:pt idx="10" formatCode="0.00">
                  <c:v>210.2655</c:v>
                </c:pt>
                <c:pt idx="11" formatCode="0.00">
                  <c:v>252.1157</c:v>
                </c:pt>
                <c:pt idx="12" formatCode="0.00">
                  <c:v>290.61995000000002</c:v>
                </c:pt>
                <c:pt idx="13" formatCode="0.00">
                  <c:v>340.33664999999996</c:v>
                </c:pt>
                <c:pt idx="14" formatCode="0.00">
                  <c:v>393.19074999999998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3-9B0D-2241-9FC5-24A958E2B75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56019296"/>
        <c:axId val="456020936"/>
        <c:extLst/>
      </c:scatterChart>
      <c:valAx>
        <c:axId val="456019296"/>
        <c:scaling>
          <c:orientation val="minMax"/>
          <c:max val="14"/>
          <c:min val="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Duration (Days)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56020936"/>
        <c:crosses val="autoZero"/>
        <c:crossBetween val="midCat"/>
        <c:majorUnit val="1"/>
      </c:valAx>
      <c:valAx>
        <c:axId val="456020936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Titer (mg/L)</a:t>
                </a:r>
              </a:p>
            </c:rich>
          </c:tx>
          <c:layout>
            <c:manualLayout>
              <c:xMode val="edge"/>
              <c:yMode val="edge"/>
              <c:x val="7.4196553821011205E-3"/>
              <c:y val="0.2793406500320304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56019296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485878742331278"/>
          <c:y val="0.29055923508203491"/>
          <c:w val="0.31511942795046743"/>
          <c:h val="0.33820301456457164"/>
        </c:manualLayout>
      </c:layout>
      <c:overlay val="0"/>
      <c:spPr>
        <a:solidFill>
          <a:schemeClr val="bg1"/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span"/>
    <c:showDLblsOverMax val="0"/>
    <c:extLst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3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300"/>
              <a:t>Viable Cell Density</a:t>
            </a:r>
          </a:p>
        </c:rich>
      </c:tx>
      <c:layout>
        <c:manualLayout>
          <c:xMode val="edge"/>
          <c:yMode val="edge"/>
          <c:x val="0.21432931948597919"/>
          <c:y val="2.848218209155932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3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0060244556018633"/>
          <c:y val="0.12912097476066145"/>
          <c:w val="0.4845190112434446"/>
          <c:h val="0.62936738615968613"/>
        </c:manualLayout>
      </c:layout>
      <c:scatterChart>
        <c:scatterStyle val="lineMarker"/>
        <c:varyColors val="0"/>
        <c:ser>
          <c:idx val="0"/>
          <c:order val="0"/>
          <c:tx>
            <c:strRef>
              <c:f>'RAW DATA_AVG 2050'!$A$2</c:f>
              <c:strCache>
                <c:ptCount val="1"/>
                <c:pt idx="0">
                  <c:v>GIGA-2050 P0 [N=2]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errBars>
            <c:errDir val="y"/>
            <c:errBarType val="both"/>
            <c:errValType val="cust"/>
            <c:noEndCap val="0"/>
            <c:plus>
              <c:numRef>
                <c:f>'RAW DATA_AVG 2050'!$F$5:$F$19</c:f>
                <c:numCache>
                  <c:formatCode>General</c:formatCode>
                  <c:ptCount val="15"/>
                  <c:pt idx="0">
                    <c:v>0</c:v>
                  </c:pt>
                  <c:pt idx="3">
                    <c:v>0.23334523779156074</c:v>
                  </c:pt>
                  <c:pt idx="4">
                    <c:v>0.56568542494923857</c:v>
                  </c:pt>
                  <c:pt idx="5">
                    <c:v>4.3840620433566109</c:v>
                  </c:pt>
                  <c:pt idx="6">
                    <c:v>3.5355339059327378</c:v>
                  </c:pt>
                  <c:pt idx="7">
                    <c:v>2.149604614807104</c:v>
                  </c:pt>
                  <c:pt idx="8">
                    <c:v>2.6587214972614199</c:v>
                  </c:pt>
                  <c:pt idx="9">
                    <c:v>3.6203867196751243</c:v>
                  </c:pt>
                  <c:pt idx="10">
                    <c:v>1.9798989873223336</c:v>
                  </c:pt>
                  <c:pt idx="11">
                    <c:v>1.3293607486307086</c:v>
                  </c:pt>
                  <c:pt idx="12">
                    <c:v>6.9579307268756319</c:v>
                  </c:pt>
                  <c:pt idx="13">
                    <c:v>2.2627416997969516</c:v>
                  </c:pt>
                  <c:pt idx="14">
                    <c:v>2.3193102422918765</c:v>
                  </c:pt>
                </c:numCache>
              </c:numRef>
            </c:plus>
            <c:minus>
              <c:numRef>
                <c:f>'RAW DATA_AVG 2050'!$F$5:$F$19</c:f>
                <c:numCache>
                  <c:formatCode>General</c:formatCode>
                  <c:ptCount val="15"/>
                  <c:pt idx="0">
                    <c:v>0</c:v>
                  </c:pt>
                  <c:pt idx="3">
                    <c:v>0.23334523779156074</c:v>
                  </c:pt>
                  <c:pt idx="4">
                    <c:v>0.56568542494923857</c:v>
                  </c:pt>
                  <c:pt idx="5">
                    <c:v>4.3840620433566109</c:v>
                  </c:pt>
                  <c:pt idx="6">
                    <c:v>3.5355339059327378</c:v>
                  </c:pt>
                  <c:pt idx="7">
                    <c:v>2.149604614807104</c:v>
                  </c:pt>
                  <c:pt idx="8">
                    <c:v>2.6587214972614199</c:v>
                  </c:pt>
                  <c:pt idx="9">
                    <c:v>3.6203867196751243</c:v>
                  </c:pt>
                  <c:pt idx="10">
                    <c:v>1.9798989873223336</c:v>
                  </c:pt>
                  <c:pt idx="11">
                    <c:v>1.3293607486307086</c:v>
                  </c:pt>
                  <c:pt idx="12">
                    <c:v>6.9579307268756319</c:v>
                  </c:pt>
                  <c:pt idx="13">
                    <c:v>2.2627416997969516</c:v>
                  </c:pt>
                  <c:pt idx="14">
                    <c:v>2.3193102422918765</c:v>
                  </c:pt>
                </c:numCache>
              </c:numRef>
            </c:minus>
            <c:spPr>
              <a:noFill/>
              <a:ln w="0" cap="flat" cmpd="sng" algn="ctr">
                <a:solidFill>
                  <a:schemeClr val="accent1"/>
                </a:solidFill>
                <a:prstDash val="dash"/>
                <a:round/>
              </a:ln>
              <a:effectLst/>
            </c:spPr>
          </c:errBars>
          <c:xVal>
            <c:numRef>
              <c:f>'RAW DATA_AVG 2050'!$D$5:$D$19</c:f>
              <c:numCache>
                <c:formatCode>General</c:formatCode>
                <c:ptCount val="15"/>
                <c:pt idx="0">
                  <c:v>0</c:v>
                </c:pt>
                <c:pt idx="1">
                  <c:v>1</c:v>
                </c:pt>
                <c:pt idx="2" formatCode="0">
                  <c:v>2</c:v>
                </c:pt>
                <c:pt idx="3" formatCode="0">
                  <c:v>3.125</c:v>
                </c:pt>
                <c:pt idx="4" formatCode="0">
                  <c:v>3.9583333333357587</c:v>
                </c:pt>
                <c:pt idx="5" formatCode="0">
                  <c:v>4.875</c:v>
                </c:pt>
                <c:pt idx="6" formatCode="0">
                  <c:v>5.875</c:v>
                </c:pt>
                <c:pt idx="7" formatCode="0">
                  <c:v>6.875</c:v>
                </c:pt>
                <c:pt idx="8" formatCode="0">
                  <c:v>7.875</c:v>
                </c:pt>
                <c:pt idx="9" formatCode="0">
                  <c:v>8.875</c:v>
                </c:pt>
                <c:pt idx="10" formatCode="0">
                  <c:v>10.083333333335759</c:v>
                </c:pt>
                <c:pt idx="11" formatCode="0">
                  <c:v>11</c:v>
                </c:pt>
                <c:pt idx="12" formatCode="0">
                  <c:v>11.875</c:v>
                </c:pt>
                <c:pt idx="13" formatCode="0">
                  <c:v>12.875</c:v>
                </c:pt>
                <c:pt idx="14" formatCode="0">
                  <c:v>13.875</c:v>
                </c:pt>
              </c:numCache>
            </c:numRef>
          </c:xVal>
          <c:yVal>
            <c:numRef>
              <c:f>'RAW DATA_AVG 2050'!$E$5:$E$19</c:f>
              <c:numCache>
                <c:formatCode>General</c:formatCode>
                <c:ptCount val="15"/>
                <c:pt idx="0">
                  <c:v>0.4</c:v>
                </c:pt>
                <c:pt idx="3">
                  <c:v>5.4450000000000003</c:v>
                </c:pt>
                <c:pt idx="4">
                  <c:v>10.5</c:v>
                </c:pt>
                <c:pt idx="5">
                  <c:v>19.899999999999999</c:v>
                </c:pt>
                <c:pt idx="6">
                  <c:v>24.82</c:v>
                </c:pt>
                <c:pt idx="7">
                  <c:v>27.96</c:v>
                </c:pt>
                <c:pt idx="8">
                  <c:v>26.92</c:v>
                </c:pt>
                <c:pt idx="9">
                  <c:v>33.32</c:v>
                </c:pt>
                <c:pt idx="10">
                  <c:v>25.799999999999997</c:v>
                </c:pt>
                <c:pt idx="11">
                  <c:v>27.46</c:v>
                </c:pt>
                <c:pt idx="12">
                  <c:v>31.28</c:v>
                </c:pt>
                <c:pt idx="13">
                  <c:v>26.520000000000003</c:v>
                </c:pt>
                <c:pt idx="14">
                  <c:v>28.72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4DAE-9A44-8F46-AF429D3AF059}"/>
            </c:ext>
          </c:extLst>
        </c:ser>
        <c:ser>
          <c:idx val="2"/>
          <c:order val="1"/>
          <c:tx>
            <c:strRef>
              <c:f>'RAW DATA_AVG 2050'!$A$21</c:f>
              <c:strCache>
                <c:ptCount val="1"/>
                <c:pt idx="0">
                  <c:v>GIGA-2050 P6 [N=2]</c:v>
                </c:pt>
              </c:strCache>
            </c:strRef>
          </c:tx>
          <c:spPr>
            <a:ln w="19050" cap="rnd">
              <a:solidFill>
                <a:schemeClr val="accent2"/>
              </a:solidFill>
              <a:prstDash val="solid"/>
              <a:round/>
            </a:ln>
            <a:effectLst/>
          </c:spPr>
          <c:marker>
            <c:symbol val="none"/>
          </c:marker>
          <c:errBars>
            <c:errDir val="y"/>
            <c:errBarType val="both"/>
            <c:errValType val="cust"/>
            <c:noEndCap val="0"/>
            <c:plus>
              <c:numLit>
                <c:formatCode>General</c:formatCode>
                <c:ptCount val="1"/>
                <c:pt idx="0">
                  <c:v>1</c:v>
                </c:pt>
              </c:numLit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3175" cap="flat" cmpd="sng" algn="ctr">
                <a:solidFill>
                  <a:schemeClr val="accent2"/>
                </a:solidFill>
                <a:round/>
              </a:ln>
              <a:effectLst/>
            </c:spPr>
          </c:errBars>
          <c:xVal>
            <c:numRef>
              <c:f>'RAW DATA_AVG 2050'!$D$24:$D$38</c:f>
              <c:numCache>
                <c:formatCode>General</c:formatCode>
                <c:ptCount val="15"/>
                <c:pt idx="0">
                  <c:v>0</c:v>
                </c:pt>
                <c:pt idx="1">
                  <c:v>1</c:v>
                </c:pt>
                <c:pt idx="2" formatCode="0">
                  <c:v>2</c:v>
                </c:pt>
                <c:pt idx="3" formatCode="0">
                  <c:v>3.125</c:v>
                </c:pt>
                <c:pt idx="4" formatCode="0">
                  <c:v>3.9583333333357587</c:v>
                </c:pt>
                <c:pt idx="5" formatCode="0">
                  <c:v>4.875</c:v>
                </c:pt>
                <c:pt idx="6" formatCode="0">
                  <c:v>5.875</c:v>
                </c:pt>
                <c:pt idx="7" formatCode="0">
                  <c:v>6.875</c:v>
                </c:pt>
                <c:pt idx="8" formatCode="0">
                  <c:v>7.875</c:v>
                </c:pt>
                <c:pt idx="9" formatCode="0">
                  <c:v>8.875</c:v>
                </c:pt>
                <c:pt idx="10" formatCode="0">
                  <c:v>10.083333333335759</c:v>
                </c:pt>
                <c:pt idx="11" formatCode="0">
                  <c:v>11</c:v>
                </c:pt>
                <c:pt idx="12" formatCode="0">
                  <c:v>11.875</c:v>
                </c:pt>
                <c:pt idx="13" formatCode="0">
                  <c:v>12.875</c:v>
                </c:pt>
                <c:pt idx="14" formatCode="0">
                  <c:v>13.875</c:v>
                </c:pt>
              </c:numCache>
            </c:numRef>
          </c:xVal>
          <c:yVal>
            <c:numRef>
              <c:f>'RAW DATA_AVG 2050'!$E$24:$E$38</c:f>
              <c:numCache>
                <c:formatCode>General</c:formatCode>
                <c:ptCount val="15"/>
                <c:pt idx="0">
                  <c:v>0.4</c:v>
                </c:pt>
                <c:pt idx="3">
                  <c:v>6.6549999999999994</c:v>
                </c:pt>
                <c:pt idx="4">
                  <c:v>11.85</c:v>
                </c:pt>
                <c:pt idx="5">
                  <c:v>18.64</c:v>
                </c:pt>
                <c:pt idx="6">
                  <c:v>26.58</c:v>
                </c:pt>
                <c:pt idx="7">
                  <c:v>26.380000000000003</c:v>
                </c:pt>
                <c:pt idx="8">
                  <c:v>27.1</c:v>
                </c:pt>
                <c:pt idx="9">
                  <c:v>32.26</c:v>
                </c:pt>
                <c:pt idx="10">
                  <c:v>25</c:v>
                </c:pt>
                <c:pt idx="11">
                  <c:v>23.925000000000001</c:v>
                </c:pt>
                <c:pt idx="12">
                  <c:v>26.6</c:v>
                </c:pt>
                <c:pt idx="13">
                  <c:v>24.799999999999997</c:v>
                </c:pt>
                <c:pt idx="14">
                  <c:v>22.439999999999998</c:v>
                </c:pt>
              </c:numCache>
            </c:numRef>
          </c:yVal>
          <c:smooth val="0"/>
          <c:extLst xmlns:c15="http://schemas.microsoft.com/office/drawing/2012/chart">
            <c:ext xmlns:c16="http://schemas.microsoft.com/office/drawing/2014/chart" uri="{C3380CC4-5D6E-409C-BE32-E72D297353CC}">
              <c16:uniqueId val="{00000001-4DAE-9A44-8F46-AF429D3AF059}"/>
            </c:ext>
          </c:extLst>
        </c:ser>
        <c:ser>
          <c:idx val="4"/>
          <c:order val="2"/>
          <c:tx>
            <c:strRef>
              <c:f>'RAW DATA_AVG 2050'!$A$40</c:f>
              <c:strCache>
                <c:ptCount val="1"/>
                <c:pt idx="0">
                  <c:v>GIGA-2050 P12 [N=2]</c:v>
                </c:pt>
              </c:strCache>
            </c:strRef>
          </c:tx>
          <c:spPr>
            <a:ln w="19050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errBars>
            <c:errDir val="y"/>
            <c:errBarType val="both"/>
            <c:errValType val="cust"/>
            <c:noEndCap val="0"/>
            <c:plus>
              <c:numRef>
                <c:f>'RAW DATA_AVG 2050'!$F$43:$F$57</c:f>
                <c:numCache>
                  <c:formatCode>General</c:formatCode>
                  <c:ptCount val="15"/>
                  <c:pt idx="0">
                    <c:v>0</c:v>
                  </c:pt>
                  <c:pt idx="3">
                    <c:v>0.28991378028648457</c:v>
                  </c:pt>
                  <c:pt idx="4">
                    <c:v>0.49497474683058273</c:v>
                  </c:pt>
                  <c:pt idx="5">
                    <c:v>2.0081832585697947</c:v>
                  </c:pt>
                  <c:pt idx="6">
                    <c:v>1.6404877323527904</c:v>
                  </c:pt>
                  <c:pt idx="7">
                    <c:v>0.70710678118654757</c:v>
                  </c:pt>
                  <c:pt idx="8">
                    <c:v>2.432447327281722</c:v>
                  </c:pt>
                  <c:pt idx="9">
                    <c:v>4.5537676708413644</c:v>
                  </c:pt>
                  <c:pt idx="10">
                    <c:v>0.42426406871192701</c:v>
                  </c:pt>
                  <c:pt idx="11">
                    <c:v>6.3639610306789177E-2</c:v>
                  </c:pt>
                  <c:pt idx="12">
                    <c:v>1.866761902332486</c:v>
                  </c:pt>
                  <c:pt idx="13">
                    <c:v>0.42426406871192701</c:v>
                  </c:pt>
                  <c:pt idx="14">
                    <c:v>0.65053823869162497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3175" cap="flat" cmpd="sng" algn="ctr">
                <a:solidFill>
                  <a:schemeClr val="accent4"/>
                </a:solidFill>
                <a:round/>
              </a:ln>
              <a:effectLst/>
            </c:spPr>
          </c:errBars>
          <c:xVal>
            <c:numRef>
              <c:f>'RAW DATA_AVG 2050'!$D$43:$D$57</c:f>
              <c:numCache>
                <c:formatCode>General</c:formatCode>
                <c:ptCount val="15"/>
                <c:pt idx="0">
                  <c:v>0</c:v>
                </c:pt>
                <c:pt idx="1">
                  <c:v>1</c:v>
                </c:pt>
                <c:pt idx="2" formatCode="0">
                  <c:v>2</c:v>
                </c:pt>
                <c:pt idx="3" formatCode="0">
                  <c:v>3.125</c:v>
                </c:pt>
                <c:pt idx="4" formatCode="0">
                  <c:v>3.9583333333357587</c:v>
                </c:pt>
                <c:pt idx="5" formatCode="0">
                  <c:v>4.875</c:v>
                </c:pt>
                <c:pt idx="6" formatCode="0">
                  <c:v>5.875</c:v>
                </c:pt>
                <c:pt idx="7" formatCode="0">
                  <c:v>6.875</c:v>
                </c:pt>
                <c:pt idx="8" formatCode="0">
                  <c:v>7.875</c:v>
                </c:pt>
                <c:pt idx="9" formatCode="0">
                  <c:v>8.875</c:v>
                </c:pt>
                <c:pt idx="10" formatCode="0">
                  <c:v>10.083333333335759</c:v>
                </c:pt>
                <c:pt idx="11" formatCode="0">
                  <c:v>11</c:v>
                </c:pt>
                <c:pt idx="12" formatCode="0">
                  <c:v>11.875</c:v>
                </c:pt>
                <c:pt idx="13" formatCode="0">
                  <c:v>12.875</c:v>
                </c:pt>
                <c:pt idx="14" formatCode="0">
                  <c:v>13.875</c:v>
                </c:pt>
              </c:numCache>
            </c:numRef>
          </c:xVal>
          <c:yVal>
            <c:numRef>
              <c:f>'RAW DATA_AVG 2050'!$E$43:$E$57</c:f>
              <c:numCache>
                <c:formatCode>General</c:formatCode>
                <c:ptCount val="15"/>
                <c:pt idx="0">
                  <c:v>0.4</c:v>
                </c:pt>
                <c:pt idx="3">
                  <c:v>6.4550000000000001</c:v>
                </c:pt>
                <c:pt idx="4">
                  <c:v>10.75</c:v>
                </c:pt>
                <c:pt idx="5">
                  <c:v>25.259999999999998</c:v>
                </c:pt>
                <c:pt idx="6">
                  <c:v>26.84</c:v>
                </c:pt>
                <c:pt idx="7">
                  <c:v>28.18</c:v>
                </c:pt>
                <c:pt idx="8">
                  <c:v>27.68</c:v>
                </c:pt>
                <c:pt idx="9">
                  <c:v>34.18</c:v>
                </c:pt>
                <c:pt idx="10">
                  <c:v>30.6</c:v>
                </c:pt>
                <c:pt idx="11">
                  <c:v>24.825000000000003</c:v>
                </c:pt>
                <c:pt idx="12">
                  <c:v>28.68</c:v>
                </c:pt>
                <c:pt idx="13">
                  <c:v>21.939999999999998</c:v>
                </c:pt>
                <c:pt idx="14">
                  <c:v>25.54</c:v>
                </c:pt>
              </c:numCache>
            </c:numRef>
          </c:yVal>
          <c:smooth val="0"/>
          <c:extLst xmlns:c15="http://schemas.microsoft.com/office/drawing/2012/chart">
            <c:ext xmlns:c16="http://schemas.microsoft.com/office/drawing/2014/chart" uri="{C3380CC4-5D6E-409C-BE32-E72D297353CC}">
              <c16:uniqueId val="{00000002-4DAE-9A44-8F46-AF429D3AF059}"/>
            </c:ext>
          </c:extLst>
        </c:ser>
        <c:ser>
          <c:idx val="6"/>
          <c:order val="3"/>
          <c:tx>
            <c:strRef>
              <c:f>'RAW DATA_AVG 2050'!$A$59</c:f>
              <c:strCache>
                <c:ptCount val="1"/>
                <c:pt idx="0">
                  <c:v>GIGA-2050 P20 [N=2]</c:v>
                </c:pt>
              </c:strCache>
            </c:strRef>
          </c:tx>
          <c:spPr>
            <a:ln w="19050" cap="rnd">
              <a:solidFill>
                <a:schemeClr val="accent6"/>
              </a:solidFill>
              <a:prstDash val="solid"/>
              <a:round/>
            </a:ln>
            <a:effectLst/>
          </c:spPr>
          <c:marker>
            <c:symbol val="none"/>
          </c:marker>
          <c:errBars>
            <c:errDir val="y"/>
            <c:errBarType val="both"/>
            <c:errValType val="cust"/>
            <c:noEndCap val="0"/>
            <c:plus>
              <c:numRef>
                <c:f>'RAW DATA_AVG 2050'!$F$62:$F$76</c:f>
                <c:numCache>
                  <c:formatCode>General</c:formatCode>
                  <c:ptCount val="15"/>
                  <c:pt idx="0">
                    <c:v>0</c:v>
                  </c:pt>
                  <c:pt idx="3">
                    <c:v>0.60811183182043105</c:v>
                  </c:pt>
                  <c:pt idx="4">
                    <c:v>0.42426406871192823</c:v>
                  </c:pt>
                  <c:pt idx="5">
                    <c:v>0.50911688245431341</c:v>
                  </c:pt>
                  <c:pt idx="6">
                    <c:v>3.2809754647055809</c:v>
                  </c:pt>
                  <c:pt idx="7">
                    <c:v>1.4142135623730951</c:v>
                  </c:pt>
                  <c:pt idx="8">
                    <c:v>4.4689148570989747</c:v>
                  </c:pt>
                  <c:pt idx="9">
                    <c:v>6.533666658163761</c:v>
                  </c:pt>
                  <c:pt idx="10">
                    <c:v>2.2910259710444127</c:v>
                  </c:pt>
                  <c:pt idx="11">
                    <c:v>0.14849242404917559</c:v>
                  </c:pt>
                  <c:pt idx="12">
                    <c:v>1.2445079348883248</c:v>
                  </c:pt>
                  <c:pt idx="13">
                    <c:v>3.2809754647055809</c:v>
                  </c:pt>
                  <c:pt idx="14">
                    <c:v>6.9579307268756159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0" cap="flat" cmpd="sng" algn="ctr">
                <a:solidFill>
                  <a:schemeClr val="accent6"/>
                </a:solidFill>
                <a:round/>
              </a:ln>
              <a:effectLst/>
            </c:spPr>
          </c:errBars>
          <c:xVal>
            <c:numRef>
              <c:f>'RAW DATA_AVG 2050'!$D$62:$D$76</c:f>
              <c:numCache>
                <c:formatCode>General</c:formatCode>
                <c:ptCount val="15"/>
                <c:pt idx="0">
                  <c:v>0</c:v>
                </c:pt>
                <c:pt idx="1">
                  <c:v>1</c:v>
                </c:pt>
                <c:pt idx="2" formatCode="0">
                  <c:v>2</c:v>
                </c:pt>
                <c:pt idx="3" formatCode="0">
                  <c:v>3.125</c:v>
                </c:pt>
                <c:pt idx="4" formatCode="0">
                  <c:v>3.9583333333357587</c:v>
                </c:pt>
                <c:pt idx="5" formatCode="0">
                  <c:v>4.875</c:v>
                </c:pt>
                <c:pt idx="6" formatCode="0">
                  <c:v>5.875</c:v>
                </c:pt>
                <c:pt idx="7" formatCode="0">
                  <c:v>6.875</c:v>
                </c:pt>
                <c:pt idx="8" formatCode="0">
                  <c:v>7.875</c:v>
                </c:pt>
                <c:pt idx="9" formatCode="0">
                  <c:v>8.875</c:v>
                </c:pt>
                <c:pt idx="10" formatCode="0">
                  <c:v>10.083333333335759</c:v>
                </c:pt>
                <c:pt idx="11" formatCode="0">
                  <c:v>11</c:v>
                </c:pt>
                <c:pt idx="12" formatCode="0">
                  <c:v>11.875</c:v>
                </c:pt>
                <c:pt idx="13" formatCode="0">
                  <c:v>12.875</c:v>
                </c:pt>
                <c:pt idx="14" formatCode="0">
                  <c:v>13.875</c:v>
                </c:pt>
              </c:numCache>
            </c:numRef>
          </c:xVal>
          <c:yVal>
            <c:numRef>
              <c:f>'RAW DATA_AVG 2050'!$E$62:$E$76</c:f>
              <c:numCache>
                <c:formatCode>General</c:formatCode>
                <c:ptCount val="15"/>
                <c:pt idx="0">
                  <c:v>0.4</c:v>
                </c:pt>
                <c:pt idx="3">
                  <c:v>5.6850000000000005</c:v>
                </c:pt>
                <c:pt idx="4">
                  <c:v>10.850000000000001</c:v>
                </c:pt>
                <c:pt idx="5">
                  <c:v>22.4</c:v>
                </c:pt>
                <c:pt idx="6">
                  <c:v>24.8</c:v>
                </c:pt>
                <c:pt idx="7">
                  <c:v>25.32</c:v>
                </c:pt>
                <c:pt idx="8">
                  <c:v>26.12</c:v>
                </c:pt>
                <c:pt idx="9">
                  <c:v>32.159999999999997</c:v>
                </c:pt>
                <c:pt idx="10">
                  <c:v>29.07</c:v>
                </c:pt>
                <c:pt idx="11">
                  <c:v>26.16</c:v>
                </c:pt>
                <c:pt idx="12">
                  <c:v>26.52</c:v>
                </c:pt>
                <c:pt idx="13">
                  <c:v>24.7</c:v>
                </c:pt>
                <c:pt idx="14">
                  <c:v>21.6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3-4DAE-9A44-8F46-AF429D3AF05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56019296"/>
        <c:axId val="456020936"/>
        <c:extLst/>
      </c:scatterChart>
      <c:valAx>
        <c:axId val="456019296"/>
        <c:scaling>
          <c:orientation val="minMax"/>
          <c:max val="14"/>
          <c:min val="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Duration (Days)</a:t>
                </a:r>
              </a:p>
            </c:rich>
          </c:tx>
          <c:layout>
            <c:manualLayout>
              <c:xMode val="edge"/>
              <c:yMode val="edge"/>
              <c:x val="0.25672262804679635"/>
              <c:y val="0.8622305871888946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56020936"/>
        <c:crosses val="autoZero"/>
        <c:crossBetween val="midCat"/>
        <c:majorUnit val="1"/>
      </c:valAx>
      <c:valAx>
        <c:axId val="456020936"/>
        <c:scaling>
          <c:orientation val="minMax"/>
          <c:max val="45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dirty="0"/>
                  <a:t>VCD (x 10</a:t>
                </a:r>
                <a:r>
                  <a:rPr lang="en-US" baseline="30000" dirty="0"/>
                  <a:t>6</a:t>
                </a:r>
                <a:r>
                  <a:rPr lang="en-US" dirty="0"/>
                  <a:t> cells/mL)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56019296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5037498529902626"/>
          <c:y val="0.2971543230465421"/>
          <c:w val="0.31285150622947389"/>
          <c:h val="0.33905804122128513"/>
        </c:manualLayout>
      </c:layout>
      <c:overlay val="0"/>
      <c:spPr>
        <a:solidFill>
          <a:schemeClr val="bg1"/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span"/>
    <c:showDLblsOverMax val="0"/>
    <c:extLst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685800"/>
            <a:ext cx="26479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56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56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56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56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56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56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56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56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56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02" name="Google Shape;102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685800"/>
            <a:ext cx="26479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12" name="Google Shape;112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685800"/>
            <a:ext cx="26479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1" name="Google Shape;121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685800"/>
            <a:ext cx="26479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36" name="Google Shape;136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685800"/>
            <a:ext cx="26479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36" name="Google Shape;136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685800"/>
            <a:ext cx="26479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91412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36" name="Google Shape;136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685800"/>
            <a:ext cx="26479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687062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14"/>
          <p:cNvSpPr txBox="1">
            <a:spLocks noGrp="1"/>
          </p:cNvSpPr>
          <p:nvPr>
            <p:ph type="title"/>
          </p:nvPr>
        </p:nvSpPr>
        <p:spPr>
          <a:xfrm>
            <a:off x="534355" y="535521"/>
            <a:ext cx="6703695" cy="19441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4"/>
          <p:cNvSpPr txBox="1">
            <a:spLocks noGrp="1"/>
          </p:cNvSpPr>
          <p:nvPr>
            <p:ph type="body" idx="1"/>
          </p:nvPr>
        </p:nvSpPr>
        <p:spPr>
          <a:xfrm>
            <a:off x="534355" y="2677584"/>
            <a:ext cx="6703695" cy="6381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82896" lvl="0" indent="-212171" algn="l">
              <a:lnSpc>
                <a:spcPct val="90000"/>
              </a:lnSpc>
              <a:spcBef>
                <a:spcPts val="61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565791" lvl="1" indent="-212171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848686" lvl="2" indent="-212171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131581" lvl="3" indent="-212171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414477" lvl="4" indent="-212171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1697372" lvl="5" indent="-212171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1980267" lvl="6" indent="-212171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263163" lvl="7" indent="-212171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2546059" lvl="8" indent="-212171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5" name="Google Shape;25;p14"/>
          <p:cNvSpPr txBox="1">
            <a:spLocks noGrp="1"/>
          </p:cNvSpPr>
          <p:nvPr>
            <p:ph type="dt" idx="10"/>
          </p:nvPr>
        </p:nvSpPr>
        <p:spPr>
          <a:xfrm>
            <a:off x="534353" y="9322650"/>
            <a:ext cx="1748790" cy="5355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14"/>
          <p:cNvSpPr txBox="1">
            <a:spLocks noGrp="1"/>
          </p:cNvSpPr>
          <p:nvPr>
            <p:ph type="ftr" idx="11"/>
          </p:nvPr>
        </p:nvSpPr>
        <p:spPr>
          <a:xfrm>
            <a:off x="2574610" y="9322650"/>
            <a:ext cx="2623185" cy="5355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4"/>
          <p:cNvSpPr txBox="1">
            <a:spLocks noGrp="1"/>
          </p:cNvSpPr>
          <p:nvPr>
            <p:ph type="sldNum" idx="12"/>
          </p:nvPr>
        </p:nvSpPr>
        <p:spPr>
          <a:xfrm>
            <a:off x="5489258" y="9322650"/>
            <a:ext cx="1748790" cy="5355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15"/>
          <p:cNvSpPr txBox="1">
            <a:spLocks noGrp="1"/>
          </p:cNvSpPr>
          <p:nvPr>
            <p:ph type="dt" idx="10"/>
          </p:nvPr>
        </p:nvSpPr>
        <p:spPr>
          <a:xfrm>
            <a:off x="534353" y="9322650"/>
            <a:ext cx="1748790" cy="5355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5"/>
          <p:cNvSpPr txBox="1">
            <a:spLocks noGrp="1"/>
          </p:cNvSpPr>
          <p:nvPr>
            <p:ph type="ftr" idx="11"/>
          </p:nvPr>
        </p:nvSpPr>
        <p:spPr>
          <a:xfrm>
            <a:off x="2574610" y="9322650"/>
            <a:ext cx="2623185" cy="5355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5"/>
          <p:cNvSpPr txBox="1">
            <a:spLocks noGrp="1"/>
          </p:cNvSpPr>
          <p:nvPr>
            <p:ph type="sldNum" idx="12"/>
          </p:nvPr>
        </p:nvSpPr>
        <p:spPr>
          <a:xfrm>
            <a:off x="5489258" y="9322650"/>
            <a:ext cx="1748790" cy="5355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6"/>
          <p:cNvSpPr txBox="1">
            <a:spLocks noGrp="1"/>
          </p:cNvSpPr>
          <p:nvPr>
            <p:ph type="title"/>
          </p:nvPr>
        </p:nvSpPr>
        <p:spPr>
          <a:xfrm>
            <a:off x="530307" y="2507620"/>
            <a:ext cx="6703695" cy="41840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3713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6"/>
          <p:cNvSpPr txBox="1">
            <a:spLocks noGrp="1"/>
          </p:cNvSpPr>
          <p:nvPr>
            <p:ph type="body" idx="1"/>
          </p:nvPr>
        </p:nvSpPr>
        <p:spPr>
          <a:xfrm>
            <a:off x="530307" y="6731215"/>
            <a:ext cx="6703695" cy="22002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82896" lvl="0" indent="-141448" algn="l">
              <a:lnSpc>
                <a:spcPct val="90000"/>
              </a:lnSpc>
              <a:spcBef>
                <a:spcPts val="619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1485">
                <a:solidFill>
                  <a:srgbClr val="888888"/>
                </a:solidFill>
              </a:defRPr>
            </a:lvl1pPr>
            <a:lvl2pPr marL="565791" lvl="1" indent="-141448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1238">
                <a:solidFill>
                  <a:srgbClr val="888888"/>
                </a:solidFill>
              </a:defRPr>
            </a:lvl2pPr>
            <a:lvl3pPr marL="848686" lvl="2" indent="-141448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114">
                <a:solidFill>
                  <a:srgbClr val="888888"/>
                </a:solidFill>
              </a:defRPr>
            </a:lvl3pPr>
            <a:lvl4pPr marL="1131581" lvl="3" indent="-141448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990">
                <a:solidFill>
                  <a:srgbClr val="888888"/>
                </a:solidFill>
              </a:defRPr>
            </a:lvl4pPr>
            <a:lvl5pPr marL="1414477" lvl="4" indent="-141448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990">
                <a:solidFill>
                  <a:srgbClr val="888888"/>
                </a:solidFill>
              </a:defRPr>
            </a:lvl5pPr>
            <a:lvl6pPr marL="1697372" lvl="5" indent="-141448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990">
                <a:solidFill>
                  <a:srgbClr val="888888"/>
                </a:solidFill>
              </a:defRPr>
            </a:lvl6pPr>
            <a:lvl7pPr marL="1980267" lvl="6" indent="-141448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990">
                <a:solidFill>
                  <a:srgbClr val="888888"/>
                </a:solidFill>
              </a:defRPr>
            </a:lvl7pPr>
            <a:lvl8pPr marL="2263163" lvl="7" indent="-141448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990">
                <a:solidFill>
                  <a:srgbClr val="888888"/>
                </a:solidFill>
              </a:defRPr>
            </a:lvl8pPr>
            <a:lvl9pPr marL="2546059" lvl="8" indent="-141448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99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5" name="Google Shape;35;p16"/>
          <p:cNvSpPr txBox="1">
            <a:spLocks noGrp="1"/>
          </p:cNvSpPr>
          <p:nvPr>
            <p:ph type="dt" idx="10"/>
          </p:nvPr>
        </p:nvSpPr>
        <p:spPr>
          <a:xfrm>
            <a:off x="534353" y="9322650"/>
            <a:ext cx="1748790" cy="5355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16"/>
          <p:cNvSpPr txBox="1">
            <a:spLocks noGrp="1"/>
          </p:cNvSpPr>
          <p:nvPr>
            <p:ph type="ftr" idx="11"/>
          </p:nvPr>
        </p:nvSpPr>
        <p:spPr>
          <a:xfrm>
            <a:off x="2574610" y="9322650"/>
            <a:ext cx="2623185" cy="5355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16"/>
          <p:cNvSpPr txBox="1">
            <a:spLocks noGrp="1"/>
          </p:cNvSpPr>
          <p:nvPr>
            <p:ph type="sldNum" idx="12"/>
          </p:nvPr>
        </p:nvSpPr>
        <p:spPr>
          <a:xfrm>
            <a:off x="5489258" y="9322650"/>
            <a:ext cx="1748790" cy="5355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17"/>
          <p:cNvSpPr txBox="1">
            <a:spLocks noGrp="1"/>
          </p:cNvSpPr>
          <p:nvPr>
            <p:ph type="title"/>
          </p:nvPr>
        </p:nvSpPr>
        <p:spPr>
          <a:xfrm>
            <a:off x="534355" y="535521"/>
            <a:ext cx="6703695" cy="19441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17"/>
          <p:cNvSpPr txBox="1">
            <a:spLocks noGrp="1"/>
          </p:cNvSpPr>
          <p:nvPr>
            <p:ph type="body" idx="1"/>
          </p:nvPr>
        </p:nvSpPr>
        <p:spPr>
          <a:xfrm>
            <a:off x="534353" y="2677584"/>
            <a:ext cx="3303270" cy="6381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82896" lvl="0" indent="-212171" algn="l">
              <a:lnSpc>
                <a:spcPct val="90000"/>
              </a:lnSpc>
              <a:spcBef>
                <a:spcPts val="61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565791" lvl="1" indent="-212171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848686" lvl="2" indent="-212171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131581" lvl="3" indent="-212171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414477" lvl="4" indent="-212171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1697372" lvl="5" indent="-212171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1980267" lvl="6" indent="-212171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263163" lvl="7" indent="-212171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2546059" lvl="8" indent="-212171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17"/>
          <p:cNvSpPr txBox="1">
            <a:spLocks noGrp="1"/>
          </p:cNvSpPr>
          <p:nvPr>
            <p:ph type="body" idx="2"/>
          </p:nvPr>
        </p:nvSpPr>
        <p:spPr>
          <a:xfrm>
            <a:off x="3934778" y="2677584"/>
            <a:ext cx="3303270" cy="6381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82896" lvl="0" indent="-212171" algn="l">
              <a:lnSpc>
                <a:spcPct val="90000"/>
              </a:lnSpc>
              <a:spcBef>
                <a:spcPts val="61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565791" lvl="1" indent="-212171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848686" lvl="2" indent="-212171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131581" lvl="3" indent="-212171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414477" lvl="4" indent="-212171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1697372" lvl="5" indent="-212171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1980267" lvl="6" indent="-212171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263163" lvl="7" indent="-212171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2546059" lvl="8" indent="-212171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17"/>
          <p:cNvSpPr txBox="1">
            <a:spLocks noGrp="1"/>
          </p:cNvSpPr>
          <p:nvPr>
            <p:ph type="dt" idx="10"/>
          </p:nvPr>
        </p:nvSpPr>
        <p:spPr>
          <a:xfrm>
            <a:off x="534353" y="9322650"/>
            <a:ext cx="1748790" cy="5355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17"/>
          <p:cNvSpPr txBox="1">
            <a:spLocks noGrp="1"/>
          </p:cNvSpPr>
          <p:nvPr>
            <p:ph type="ftr" idx="11"/>
          </p:nvPr>
        </p:nvSpPr>
        <p:spPr>
          <a:xfrm>
            <a:off x="2574610" y="9322650"/>
            <a:ext cx="2623185" cy="5355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17"/>
          <p:cNvSpPr txBox="1">
            <a:spLocks noGrp="1"/>
          </p:cNvSpPr>
          <p:nvPr>
            <p:ph type="sldNum" idx="12"/>
          </p:nvPr>
        </p:nvSpPr>
        <p:spPr>
          <a:xfrm>
            <a:off x="5489258" y="9322650"/>
            <a:ext cx="1748790" cy="5355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8"/>
          <p:cNvSpPr txBox="1">
            <a:spLocks noGrp="1"/>
          </p:cNvSpPr>
          <p:nvPr>
            <p:ph type="title"/>
          </p:nvPr>
        </p:nvSpPr>
        <p:spPr>
          <a:xfrm>
            <a:off x="535367" y="535521"/>
            <a:ext cx="6703695" cy="19441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8"/>
          <p:cNvSpPr txBox="1">
            <a:spLocks noGrp="1"/>
          </p:cNvSpPr>
          <p:nvPr>
            <p:ph type="body" idx="1"/>
          </p:nvPr>
        </p:nvSpPr>
        <p:spPr>
          <a:xfrm>
            <a:off x="535367" y="2465708"/>
            <a:ext cx="3288089" cy="12084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282896" lvl="0" indent="-141448" algn="l">
              <a:lnSpc>
                <a:spcPct val="90000"/>
              </a:lnSpc>
              <a:spcBef>
                <a:spcPts val="619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1485" b="1"/>
            </a:lvl1pPr>
            <a:lvl2pPr marL="565791" lvl="1" indent="-141448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1238" b="1"/>
            </a:lvl2pPr>
            <a:lvl3pPr marL="848686" lvl="2" indent="-141448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114" b="1"/>
            </a:lvl3pPr>
            <a:lvl4pPr marL="1131581" lvl="3" indent="-141448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990" b="1"/>
            </a:lvl4pPr>
            <a:lvl5pPr marL="1414477" lvl="4" indent="-141448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990" b="1"/>
            </a:lvl5pPr>
            <a:lvl6pPr marL="1697372" lvl="5" indent="-141448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990" b="1"/>
            </a:lvl6pPr>
            <a:lvl7pPr marL="1980267" lvl="6" indent="-141448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990" b="1"/>
            </a:lvl7pPr>
            <a:lvl8pPr marL="2263163" lvl="7" indent="-141448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990" b="1"/>
            </a:lvl8pPr>
            <a:lvl9pPr marL="2546059" lvl="8" indent="-141448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990" b="1"/>
            </a:lvl9pPr>
          </a:lstStyle>
          <a:p>
            <a:endParaRPr/>
          </a:p>
        </p:txBody>
      </p:sp>
      <p:sp>
        <p:nvSpPr>
          <p:cNvPr id="48" name="Google Shape;48;p18"/>
          <p:cNvSpPr txBox="1">
            <a:spLocks noGrp="1"/>
          </p:cNvSpPr>
          <p:nvPr>
            <p:ph type="body" idx="2"/>
          </p:nvPr>
        </p:nvSpPr>
        <p:spPr>
          <a:xfrm>
            <a:off x="535367" y="3674110"/>
            <a:ext cx="3288089" cy="5404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82896" lvl="0" indent="-212171" algn="l">
              <a:lnSpc>
                <a:spcPct val="90000"/>
              </a:lnSpc>
              <a:spcBef>
                <a:spcPts val="61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565791" lvl="1" indent="-212171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848686" lvl="2" indent="-212171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131581" lvl="3" indent="-212171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414477" lvl="4" indent="-212171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1697372" lvl="5" indent="-212171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1980267" lvl="6" indent="-212171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263163" lvl="7" indent="-212171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2546059" lvl="8" indent="-212171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9" name="Google Shape;49;p18"/>
          <p:cNvSpPr txBox="1">
            <a:spLocks noGrp="1"/>
          </p:cNvSpPr>
          <p:nvPr>
            <p:ph type="body" idx="3"/>
          </p:nvPr>
        </p:nvSpPr>
        <p:spPr>
          <a:xfrm>
            <a:off x="3934780" y="2465708"/>
            <a:ext cx="3304282" cy="12084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282896" lvl="0" indent="-141448" algn="l">
              <a:lnSpc>
                <a:spcPct val="90000"/>
              </a:lnSpc>
              <a:spcBef>
                <a:spcPts val="619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1485" b="1"/>
            </a:lvl1pPr>
            <a:lvl2pPr marL="565791" lvl="1" indent="-141448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1238" b="1"/>
            </a:lvl2pPr>
            <a:lvl3pPr marL="848686" lvl="2" indent="-141448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114" b="1"/>
            </a:lvl3pPr>
            <a:lvl4pPr marL="1131581" lvl="3" indent="-141448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990" b="1"/>
            </a:lvl4pPr>
            <a:lvl5pPr marL="1414477" lvl="4" indent="-141448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990" b="1"/>
            </a:lvl5pPr>
            <a:lvl6pPr marL="1697372" lvl="5" indent="-141448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990" b="1"/>
            </a:lvl6pPr>
            <a:lvl7pPr marL="1980267" lvl="6" indent="-141448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990" b="1"/>
            </a:lvl7pPr>
            <a:lvl8pPr marL="2263163" lvl="7" indent="-141448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990" b="1"/>
            </a:lvl8pPr>
            <a:lvl9pPr marL="2546059" lvl="8" indent="-141448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990" b="1"/>
            </a:lvl9pPr>
          </a:lstStyle>
          <a:p>
            <a:endParaRPr/>
          </a:p>
        </p:txBody>
      </p:sp>
      <p:sp>
        <p:nvSpPr>
          <p:cNvPr id="50" name="Google Shape;50;p18"/>
          <p:cNvSpPr txBox="1">
            <a:spLocks noGrp="1"/>
          </p:cNvSpPr>
          <p:nvPr>
            <p:ph type="body" idx="4"/>
          </p:nvPr>
        </p:nvSpPr>
        <p:spPr>
          <a:xfrm>
            <a:off x="3934780" y="3674110"/>
            <a:ext cx="3304282" cy="5404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82896" lvl="0" indent="-212171" algn="l">
              <a:lnSpc>
                <a:spcPct val="90000"/>
              </a:lnSpc>
              <a:spcBef>
                <a:spcPts val="61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565791" lvl="1" indent="-212171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848686" lvl="2" indent="-212171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131581" lvl="3" indent="-212171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414477" lvl="4" indent="-212171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1697372" lvl="5" indent="-212171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1980267" lvl="6" indent="-212171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263163" lvl="7" indent="-212171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2546059" lvl="8" indent="-212171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1" name="Google Shape;51;p18"/>
          <p:cNvSpPr txBox="1">
            <a:spLocks noGrp="1"/>
          </p:cNvSpPr>
          <p:nvPr>
            <p:ph type="dt" idx="10"/>
          </p:nvPr>
        </p:nvSpPr>
        <p:spPr>
          <a:xfrm>
            <a:off x="534353" y="9322650"/>
            <a:ext cx="1748790" cy="5355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8"/>
          <p:cNvSpPr txBox="1">
            <a:spLocks noGrp="1"/>
          </p:cNvSpPr>
          <p:nvPr>
            <p:ph type="ftr" idx="11"/>
          </p:nvPr>
        </p:nvSpPr>
        <p:spPr>
          <a:xfrm>
            <a:off x="2574610" y="9322650"/>
            <a:ext cx="2623185" cy="5355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8"/>
          <p:cNvSpPr txBox="1">
            <a:spLocks noGrp="1"/>
          </p:cNvSpPr>
          <p:nvPr>
            <p:ph type="sldNum" idx="12"/>
          </p:nvPr>
        </p:nvSpPr>
        <p:spPr>
          <a:xfrm>
            <a:off x="5489258" y="9322650"/>
            <a:ext cx="1748790" cy="5355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9"/>
          <p:cNvSpPr txBox="1">
            <a:spLocks noGrp="1"/>
          </p:cNvSpPr>
          <p:nvPr>
            <p:ph type="title"/>
          </p:nvPr>
        </p:nvSpPr>
        <p:spPr>
          <a:xfrm>
            <a:off x="535365" y="670560"/>
            <a:ext cx="2506802" cy="2346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198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9"/>
          <p:cNvSpPr txBox="1">
            <a:spLocks noGrp="1"/>
          </p:cNvSpPr>
          <p:nvPr>
            <p:ph type="body" idx="1"/>
          </p:nvPr>
        </p:nvSpPr>
        <p:spPr>
          <a:xfrm>
            <a:off x="3304284" y="1448226"/>
            <a:ext cx="3934778" cy="71479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82896" lvl="0" indent="-267180" algn="l">
              <a:lnSpc>
                <a:spcPct val="90000"/>
              </a:lnSpc>
              <a:spcBef>
                <a:spcPts val="619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1980"/>
            </a:lvl1pPr>
            <a:lvl2pPr marL="565791" lvl="1" indent="-251462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1733"/>
            </a:lvl2pPr>
            <a:lvl3pPr marL="848686" lvl="2" indent="-235747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1485"/>
            </a:lvl3pPr>
            <a:lvl4pPr marL="1131581" lvl="3" indent="-220030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1238"/>
            </a:lvl4pPr>
            <a:lvl5pPr marL="1414477" lvl="4" indent="-220030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1238"/>
            </a:lvl5pPr>
            <a:lvl6pPr marL="1697372" lvl="5" indent="-220030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1238"/>
            </a:lvl6pPr>
            <a:lvl7pPr marL="1980267" lvl="6" indent="-220030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1238"/>
            </a:lvl7pPr>
            <a:lvl8pPr marL="2263163" lvl="7" indent="-220030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1238"/>
            </a:lvl8pPr>
            <a:lvl9pPr marL="2546059" lvl="8" indent="-220030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1238"/>
            </a:lvl9pPr>
          </a:lstStyle>
          <a:p>
            <a:endParaRPr/>
          </a:p>
        </p:txBody>
      </p:sp>
      <p:sp>
        <p:nvSpPr>
          <p:cNvPr id="57" name="Google Shape;57;p19"/>
          <p:cNvSpPr txBox="1">
            <a:spLocks noGrp="1"/>
          </p:cNvSpPr>
          <p:nvPr>
            <p:ph type="body" idx="2"/>
          </p:nvPr>
        </p:nvSpPr>
        <p:spPr>
          <a:xfrm>
            <a:off x="535365" y="3017522"/>
            <a:ext cx="2506802" cy="559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82896" lvl="0" indent="-141448" algn="l">
              <a:lnSpc>
                <a:spcPct val="90000"/>
              </a:lnSpc>
              <a:spcBef>
                <a:spcPts val="619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990"/>
            </a:lvl1pPr>
            <a:lvl2pPr marL="565791" lvl="1" indent="-141448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867"/>
            </a:lvl2pPr>
            <a:lvl3pPr marL="848686" lvl="2" indent="-141448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743"/>
            </a:lvl3pPr>
            <a:lvl4pPr marL="1131581" lvl="3" indent="-141448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19"/>
            </a:lvl4pPr>
            <a:lvl5pPr marL="1414477" lvl="4" indent="-141448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19"/>
            </a:lvl5pPr>
            <a:lvl6pPr marL="1697372" lvl="5" indent="-141448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19"/>
            </a:lvl6pPr>
            <a:lvl7pPr marL="1980267" lvl="6" indent="-141448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19"/>
            </a:lvl7pPr>
            <a:lvl8pPr marL="2263163" lvl="7" indent="-141448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19"/>
            </a:lvl8pPr>
            <a:lvl9pPr marL="2546059" lvl="8" indent="-141448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19"/>
            </a:lvl9pPr>
          </a:lstStyle>
          <a:p>
            <a:endParaRPr/>
          </a:p>
        </p:txBody>
      </p:sp>
      <p:sp>
        <p:nvSpPr>
          <p:cNvPr id="58" name="Google Shape;58;p19"/>
          <p:cNvSpPr txBox="1">
            <a:spLocks noGrp="1"/>
          </p:cNvSpPr>
          <p:nvPr>
            <p:ph type="dt" idx="10"/>
          </p:nvPr>
        </p:nvSpPr>
        <p:spPr>
          <a:xfrm>
            <a:off x="534353" y="9322650"/>
            <a:ext cx="1748790" cy="5355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9"/>
          <p:cNvSpPr txBox="1">
            <a:spLocks noGrp="1"/>
          </p:cNvSpPr>
          <p:nvPr>
            <p:ph type="ftr" idx="11"/>
          </p:nvPr>
        </p:nvSpPr>
        <p:spPr>
          <a:xfrm>
            <a:off x="2574610" y="9322650"/>
            <a:ext cx="2623185" cy="5355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9"/>
          <p:cNvSpPr txBox="1">
            <a:spLocks noGrp="1"/>
          </p:cNvSpPr>
          <p:nvPr>
            <p:ph type="sldNum" idx="12"/>
          </p:nvPr>
        </p:nvSpPr>
        <p:spPr>
          <a:xfrm>
            <a:off x="5489258" y="9322650"/>
            <a:ext cx="1748790" cy="5355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0"/>
          <p:cNvSpPr txBox="1">
            <a:spLocks noGrp="1"/>
          </p:cNvSpPr>
          <p:nvPr>
            <p:ph type="title"/>
          </p:nvPr>
        </p:nvSpPr>
        <p:spPr>
          <a:xfrm>
            <a:off x="535365" y="670560"/>
            <a:ext cx="2506802" cy="2346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198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0"/>
          <p:cNvSpPr>
            <a:spLocks noGrp="1"/>
          </p:cNvSpPr>
          <p:nvPr>
            <p:ph type="pic" idx="2"/>
          </p:nvPr>
        </p:nvSpPr>
        <p:spPr>
          <a:xfrm>
            <a:off x="3304284" y="1448226"/>
            <a:ext cx="3934778" cy="7147984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20"/>
          <p:cNvSpPr txBox="1">
            <a:spLocks noGrp="1"/>
          </p:cNvSpPr>
          <p:nvPr>
            <p:ph type="body" idx="1"/>
          </p:nvPr>
        </p:nvSpPr>
        <p:spPr>
          <a:xfrm>
            <a:off x="535365" y="3017522"/>
            <a:ext cx="2506802" cy="559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82896" lvl="0" indent="-141448" algn="l">
              <a:lnSpc>
                <a:spcPct val="90000"/>
              </a:lnSpc>
              <a:spcBef>
                <a:spcPts val="619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990"/>
            </a:lvl1pPr>
            <a:lvl2pPr marL="565791" lvl="1" indent="-141448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867"/>
            </a:lvl2pPr>
            <a:lvl3pPr marL="848686" lvl="2" indent="-141448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743"/>
            </a:lvl3pPr>
            <a:lvl4pPr marL="1131581" lvl="3" indent="-141448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19"/>
            </a:lvl4pPr>
            <a:lvl5pPr marL="1414477" lvl="4" indent="-141448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19"/>
            </a:lvl5pPr>
            <a:lvl6pPr marL="1697372" lvl="5" indent="-141448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19"/>
            </a:lvl6pPr>
            <a:lvl7pPr marL="1980267" lvl="6" indent="-141448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19"/>
            </a:lvl7pPr>
            <a:lvl8pPr marL="2263163" lvl="7" indent="-141448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19"/>
            </a:lvl8pPr>
            <a:lvl9pPr marL="2546059" lvl="8" indent="-141448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19"/>
            </a:lvl9pPr>
          </a:lstStyle>
          <a:p>
            <a:endParaRPr/>
          </a:p>
        </p:txBody>
      </p:sp>
      <p:sp>
        <p:nvSpPr>
          <p:cNvPr id="65" name="Google Shape;65;p20"/>
          <p:cNvSpPr txBox="1">
            <a:spLocks noGrp="1"/>
          </p:cNvSpPr>
          <p:nvPr>
            <p:ph type="dt" idx="10"/>
          </p:nvPr>
        </p:nvSpPr>
        <p:spPr>
          <a:xfrm>
            <a:off x="534353" y="9322650"/>
            <a:ext cx="1748790" cy="5355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20"/>
          <p:cNvSpPr txBox="1">
            <a:spLocks noGrp="1"/>
          </p:cNvSpPr>
          <p:nvPr>
            <p:ph type="ftr" idx="11"/>
          </p:nvPr>
        </p:nvSpPr>
        <p:spPr>
          <a:xfrm>
            <a:off x="2574610" y="9322650"/>
            <a:ext cx="2623185" cy="5355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0"/>
          <p:cNvSpPr txBox="1">
            <a:spLocks noGrp="1"/>
          </p:cNvSpPr>
          <p:nvPr>
            <p:ph type="sldNum" idx="12"/>
          </p:nvPr>
        </p:nvSpPr>
        <p:spPr>
          <a:xfrm>
            <a:off x="5489258" y="9322650"/>
            <a:ext cx="1748790" cy="5355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1"/>
          <p:cNvSpPr txBox="1">
            <a:spLocks noGrp="1"/>
          </p:cNvSpPr>
          <p:nvPr>
            <p:ph type="title"/>
          </p:nvPr>
        </p:nvSpPr>
        <p:spPr>
          <a:xfrm>
            <a:off x="534355" y="535521"/>
            <a:ext cx="6703695" cy="19441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1"/>
          <p:cNvSpPr txBox="1">
            <a:spLocks noGrp="1"/>
          </p:cNvSpPr>
          <p:nvPr>
            <p:ph type="body" idx="1"/>
          </p:nvPr>
        </p:nvSpPr>
        <p:spPr>
          <a:xfrm rot="5400000">
            <a:off x="695219" y="2516718"/>
            <a:ext cx="6381962" cy="67036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82896" lvl="0" indent="-212171" algn="l">
              <a:lnSpc>
                <a:spcPct val="90000"/>
              </a:lnSpc>
              <a:spcBef>
                <a:spcPts val="61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565791" lvl="1" indent="-212171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848686" lvl="2" indent="-212171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131581" lvl="3" indent="-212171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414477" lvl="4" indent="-212171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1697372" lvl="5" indent="-212171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1980267" lvl="6" indent="-212171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263163" lvl="7" indent="-212171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2546059" lvl="8" indent="-212171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21"/>
          <p:cNvSpPr txBox="1">
            <a:spLocks noGrp="1"/>
          </p:cNvSpPr>
          <p:nvPr>
            <p:ph type="dt" idx="10"/>
          </p:nvPr>
        </p:nvSpPr>
        <p:spPr>
          <a:xfrm>
            <a:off x="534353" y="9322650"/>
            <a:ext cx="1748790" cy="5355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21"/>
          <p:cNvSpPr txBox="1">
            <a:spLocks noGrp="1"/>
          </p:cNvSpPr>
          <p:nvPr>
            <p:ph type="ftr" idx="11"/>
          </p:nvPr>
        </p:nvSpPr>
        <p:spPr>
          <a:xfrm>
            <a:off x="2574610" y="9322650"/>
            <a:ext cx="2623185" cy="5355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21"/>
          <p:cNvSpPr txBox="1">
            <a:spLocks noGrp="1"/>
          </p:cNvSpPr>
          <p:nvPr>
            <p:ph type="sldNum" idx="12"/>
          </p:nvPr>
        </p:nvSpPr>
        <p:spPr>
          <a:xfrm>
            <a:off x="5489258" y="9322650"/>
            <a:ext cx="1748790" cy="5355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2"/>
          <p:cNvSpPr txBox="1">
            <a:spLocks noGrp="1"/>
          </p:cNvSpPr>
          <p:nvPr>
            <p:ph type="title"/>
          </p:nvPr>
        </p:nvSpPr>
        <p:spPr>
          <a:xfrm rot="5400000">
            <a:off x="2138073" y="3959572"/>
            <a:ext cx="8524029" cy="16759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2"/>
          <p:cNvSpPr txBox="1">
            <a:spLocks noGrp="1"/>
          </p:cNvSpPr>
          <p:nvPr>
            <p:ph type="body" idx="1"/>
          </p:nvPr>
        </p:nvSpPr>
        <p:spPr>
          <a:xfrm rot="5400000">
            <a:off x="-1262352" y="2332225"/>
            <a:ext cx="8524029" cy="49306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82896" lvl="0" indent="-212171" algn="l">
              <a:lnSpc>
                <a:spcPct val="90000"/>
              </a:lnSpc>
              <a:spcBef>
                <a:spcPts val="61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565791" lvl="1" indent="-212171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848686" lvl="2" indent="-212171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131581" lvl="3" indent="-212171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414477" lvl="4" indent="-212171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1697372" lvl="5" indent="-212171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1980267" lvl="6" indent="-212171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263163" lvl="7" indent="-212171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2546059" lvl="8" indent="-212171" algn="l">
              <a:lnSpc>
                <a:spcPct val="90000"/>
              </a:lnSpc>
              <a:spcBef>
                <a:spcPts val="30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22"/>
          <p:cNvSpPr txBox="1">
            <a:spLocks noGrp="1"/>
          </p:cNvSpPr>
          <p:nvPr>
            <p:ph type="dt" idx="10"/>
          </p:nvPr>
        </p:nvSpPr>
        <p:spPr>
          <a:xfrm>
            <a:off x="534353" y="9322650"/>
            <a:ext cx="1748790" cy="5355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22"/>
          <p:cNvSpPr txBox="1">
            <a:spLocks noGrp="1"/>
          </p:cNvSpPr>
          <p:nvPr>
            <p:ph type="ftr" idx="11"/>
          </p:nvPr>
        </p:nvSpPr>
        <p:spPr>
          <a:xfrm>
            <a:off x="2574610" y="9322650"/>
            <a:ext cx="2623185" cy="5355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22"/>
          <p:cNvSpPr txBox="1">
            <a:spLocks noGrp="1"/>
          </p:cNvSpPr>
          <p:nvPr>
            <p:ph type="sldNum" idx="12"/>
          </p:nvPr>
        </p:nvSpPr>
        <p:spPr>
          <a:xfrm>
            <a:off x="5489258" y="9322650"/>
            <a:ext cx="1748790" cy="5355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1"/>
          <p:cNvSpPr txBox="1">
            <a:spLocks noGrp="1"/>
          </p:cNvSpPr>
          <p:nvPr>
            <p:ph type="title"/>
          </p:nvPr>
        </p:nvSpPr>
        <p:spPr>
          <a:xfrm>
            <a:off x="534355" y="535521"/>
            <a:ext cx="6703695" cy="19441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1"/>
          <p:cNvSpPr txBox="1">
            <a:spLocks noGrp="1"/>
          </p:cNvSpPr>
          <p:nvPr>
            <p:ph type="body" idx="1"/>
          </p:nvPr>
        </p:nvSpPr>
        <p:spPr>
          <a:xfrm>
            <a:off x="534355" y="2677584"/>
            <a:ext cx="6703695" cy="6381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1"/>
          <p:cNvSpPr txBox="1">
            <a:spLocks noGrp="1"/>
          </p:cNvSpPr>
          <p:nvPr>
            <p:ph type="dt" idx="10"/>
          </p:nvPr>
        </p:nvSpPr>
        <p:spPr>
          <a:xfrm>
            <a:off x="534353" y="9322650"/>
            <a:ext cx="1748790" cy="5355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74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1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1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1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1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1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1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1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1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11"/>
          <p:cNvSpPr txBox="1">
            <a:spLocks noGrp="1"/>
          </p:cNvSpPr>
          <p:nvPr>
            <p:ph type="ftr" idx="11"/>
          </p:nvPr>
        </p:nvSpPr>
        <p:spPr>
          <a:xfrm>
            <a:off x="2574610" y="9322650"/>
            <a:ext cx="2623185" cy="5355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74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1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1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1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1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1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1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1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1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11"/>
          <p:cNvSpPr txBox="1">
            <a:spLocks noGrp="1"/>
          </p:cNvSpPr>
          <p:nvPr>
            <p:ph type="sldNum" idx="12"/>
          </p:nvPr>
        </p:nvSpPr>
        <p:spPr>
          <a:xfrm>
            <a:off x="5489258" y="9322650"/>
            <a:ext cx="1748790" cy="5355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74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74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74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74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74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74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74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74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74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56356181-7664-4970-9D07-D70E933A6D7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45594284"/>
              </p:ext>
            </p:extLst>
          </p:nvPr>
        </p:nvGraphicFramePr>
        <p:xfrm>
          <a:off x="727251" y="3010917"/>
          <a:ext cx="6472362" cy="20777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420F02AA-1062-47E5-86BA-81FAFEC6D09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9309247"/>
              </p:ext>
            </p:extLst>
          </p:nvPr>
        </p:nvGraphicFramePr>
        <p:xfrm>
          <a:off x="727246" y="5293651"/>
          <a:ext cx="6472363" cy="20777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2" name="Chart 11">
            <a:extLst>
              <a:ext uri="{FF2B5EF4-FFF2-40B4-BE49-F238E27FC236}">
                <a16:creationId xmlns:a16="http://schemas.microsoft.com/office/drawing/2014/main" id="{70E1A724-0B3B-40BA-92A8-F1FF6601E25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49564129"/>
              </p:ext>
            </p:extLst>
          </p:nvPr>
        </p:nvGraphicFramePr>
        <p:xfrm>
          <a:off x="727251" y="728180"/>
          <a:ext cx="6472360" cy="20777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" name="Rectangle 1">
            <a:extLst>
              <a:ext uri="{FF2B5EF4-FFF2-40B4-BE49-F238E27FC236}">
                <a16:creationId xmlns:a16="http://schemas.microsoft.com/office/drawing/2014/main" id="{A11F4F30-3FB9-E14A-ADCC-1108945B85CB}"/>
              </a:ext>
            </a:extLst>
          </p:cNvPr>
          <p:cNvSpPr/>
          <p:nvPr/>
        </p:nvSpPr>
        <p:spPr>
          <a:xfrm>
            <a:off x="457269" y="8059608"/>
            <a:ext cx="6910803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US" sz="1400" b="1" dirty="0"/>
              <a:t>Figure S1. </a:t>
            </a:r>
            <a:r>
              <a:rPr lang="en-US" sz="1400" dirty="0"/>
              <a:t>When the mock MCB was aged to approximately 79 generations (20 passages; P20) and then put through a fed-batch production run, the changes in peak viable cell density, viability, and antibody production from P0 to P20 were &lt;9%. Each point on each plot represents the mean of n = 2 production runs; error bar is standard deviation.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041214D3-9ACC-4D52-82C6-0799CCBDD733}"/>
              </a:ext>
            </a:extLst>
          </p:cNvPr>
          <p:cNvGrpSpPr/>
          <p:nvPr/>
        </p:nvGrpSpPr>
        <p:grpSpPr>
          <a:xfrm>
            <a:off x="1157845" y="2476725"/>
            <a:ext cx="5419494" cy="3158458"/>
            <a:chOff x="857762" y="2365870"/>
            <a:chExt cx="4926813" cy="2871325"/>
          </a:xfrm>
        </p:grpSpPr>
        <p:pic>
          <p:nvPicPr>
            <p:cNvPr id="4" name="Picture 3" descr="Chart, line chart&#10;&#10;Description automatically generated">
              <a:extLst>
                <a:ext uri="{FF2B5EF4-FFF2-40B4-BE49-F238E27FC236}">
                  <a16:creationId xmlns:a16="http://schemas.microsoft.com/office/drawing/2014/main" id="{F68D9F35-5F80-42AC-96A3-7E114991A8F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7762" y="2365870"/>
              <a:ext cx="4926813" cy="2871325"/>
            </a:xfrm>
            <a:prstGeom prst="rect">
              <a:avLst/>
            </a:prstGeom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D237ACAD-2BD1-4030-9AF0-B81227F6AAB8}"/>
                </a:ext>
              </a:extLst>
            </p:cNvPr>
            <p:cNvSpPr/>
            <p:nvPr/>
          </p:nvSpPr>
          <p:spPr>
            <a:xfrm>
              <a:off x="1021741" y="2365870"/>
              <a:ext cx="156839" cy="8710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</p:grpSp>
      <p:sp>
        <p:nvSpPr>
          <p:cNvPr id="117" name="Google Shape;117;p8"/>
          <p:cNvSpPr txBox="1"/>
          <p:nvPr/>
        </p:nvSpPr>
        <p:spPr>
          <a:xfrm>
            <a:off x="1528239" y="2605685"/>
            <a:ext cx="1856250" cy="10991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6570" tIns="56570" rIns="56570" bIns="56570" anchor="t" anchorCtr="0">
            <a:spAutoFit/>
          </a:bodyPr>
          <a:lstStyle/>
          <a:p>
            <a:r>
              <a:rPr lang="en-US" sz="1600" dirty="0">
                <a:solidFill>
                  <a:schemeClr val="dk1"/>
                </a:solidFill>
              </a:rPr>
              <a:t>Black = P0</a:t>
            </a:r>
            <a:endParaRPr sz="1600" dirty="0">
              <a:solidFill>
                <a:schemeClr val="dk1"/>
              </a:solidFill>
            </a:endParaRPr>
          </a:p>
          <a:p>
            <a:r>
              <a:rPr lang="en-US" sz="1600" dirty="0">
                <a:solidFill>
                  <a:srgbClr val="3333CB"/>
                </a:solidFill>
              </a:rPr>
              <a:t>Blue</a:t>
            </a:r>
            <a:r>
              <a:rPr lang="en-US" sz="1600" dirty="0">
                <a:solidFill>
                  <a:schemeClr val="dk1"/>
                </a:solidFill>
              </a:rPr>
              <a:t> = P6</a:t>
            </a:r>
            <a:endParaRPr sz="1600" dirty="0">
              <a:solidFill>
                <a:schemeClr val="dk1"/>
              </a:solidFill>
            </a:endParaRPr>
          </a:p>
          <a:p>
            <a:r>
              <a:rPr lang="en-US" sz="1600" dirty="0">
                <a:solidFill>
                  <a:srgbClr val="965BDF"/>
                </a:solidFill>
              </a:rPr>
              <a:t>Purple</a:t>
            </a:r>
            <a:r>
              <a:rPr lang="en-US" sz="1600" dirty="0">
                <a:solidFill>
                  <a:schemeClr val="dk1"/>
                </a:solidFill>
              </a:rPr>
              <a:t> = P12</a:t>
            </a:r>
            <a:endParaRPr sz="1600" dirty="0">
              <a:solidFill>
                <a:schemeClr val="dk1"/>
              </a:solidFill>
            </a:endParaRPr>
          </a:p>
          <a:p>
            <a:r>
              <a:rPr lang="en-US" sz="1600" dirty="0">
                <a:solidFill>
                  <a:srgbClr val="92534B"/>
                </a:solidFill>
              </a:rPr>
              <a:t>Brown</a:t>
            </a:r>
            <a:r>
              <a:rPr lang="en-US" sz="1600" dirty="0">
                <a:solidFill>
                  <a:schemeClr val="dk1"/>
                </a:solidFill>
              </a:rPr>
              <a:t> = P20</a:t>
            </a:r>
            <a:endParaRPr sz="160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3D160DA-D0B6-1840-84C3-874DFB0B404F}"/>
              </a:ext>
            </a:extLst>
          </p:cNvPr>
          <p:cNvSpPr/>
          <p:nvPr/>
        </p:nvSpPr>
        <p:spPr>
          <a:xfrm>
            <a:off x="403412" y="8605317"/>
            <a:ext cx="69945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US" sz="1400" b="1" dirty="0"/>
              <a:t>Figure S2. </a:t>
            </a:r>
            <a:r>
              <a:rPr lang="en-US" sz="1400" dirty="0"/>
              <a:t>SEC data from the aged mock MCB showed consistent levels and types of impurities at all cell ages.</a:t>
            </a:r>
          </a:p>
        </p:txBody>
      </p:sp>
      <p:sp>
        <p:nvSpPr>
          <p:cNvPr id="10" name="Google Shape;128;p9">
            <a:extLst>
              <a:ext uri="{FF2B5EF4-FFF2-40B4-BE49-F238E27FC236}">
                <a16:creationId xmlns:a16="http://schemas.microsoft.com/office/drawing/2014/main" id="{C5710D62-365A-4F7F-A284-17D7D1295C9F}"/>
              </a:ext>
            </a:extLst>
          </p:cNvPr>
          <p:cNvSpPr txBox="1"/>
          <p:nvPr/>
        </p:nvSpPr>
        <p:spPr>
          <a:xfrm>
            <a:off x="2965851" y="5647847"/>
            <a:ext cx="1856250" cy="3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6570" tIns="56570" rIns="56570" bIns="56570" anchor="t" anchorCtr="0">
            <a:spAutoFit/>
          </a:bodyPr>
          <a:lstStyle/>
          <a:p>
            <a:pPr algn="ctr"/>
            <a:r>
              <a:rPr lang="en-US" sz="1210" dirty="0">
                <a:solidFill>
                  <a:schemeClr val="tx1"/>
                </a:solidFill>
              </a:rPr>
              <a:t>Time (minutes)</a:t>
            </a:r>
            <a:endParaRPr sz="1210" dirty="0">
              <a:solidFill>
                <a:schemeClr val="tx1"/>
              </a:solidFill>
            </a:endParaRPr>
          </a:p>
        </p:txBody>
      </p:sp>
      <p:sp>
        <p:nvSpPr>
          <p:cNvPr id="11" name="Google Shape;128;p9">
            <a:extLst>
              <a:ext uri="{FF2B5EF4-FFF2-40B4-BE49-F238E27FC236}">
                <a16:creationId xmlns:a16="http://schemas.microsoft.com/office/drawing/2014/main" id="{EB426A1F-A1BD-47E2-BDFE-35631AD51D59}"/>
              </a:ext>
            </a:extLst>
          </p:cNvPr>
          <p:cNvSpPr txBox="1"/>
          <p:nvPr/>
        </p:nvSpPr>
        <p:spPr>
          <a:xfrm rot="16200000">
            <a:off x="603142" y="3650579"/>
            <a:ext cx="803443" cy="3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6570" tIns="56570" rIns="56570" bIns="56570" anchor="t" anchorCtr="0">
            <a:spAutoFit/>
          </a:bodyPr>
          <a:lstStyle/>
          <a:p>
            <a:pPr algn="ctr"/>
            <a:r>
              <a:rPr lang="en-US" sz="1210" dirty="0">
                <a:solidFill>
                  <a:schemeClr val="tx1"/>
                </a:solidFill>
              </a:rPr>
              <a:t>mAU</a:t>
            </a:r>
            <a:endParaRPr sz="121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3B5CA58-B31D-447D-BBC9-DB466EB4B7CA}"/>
              </a:ext>
            </a:extLst>
          </p:cNvPr>
          <p:cNvGrpSpPr/>
          <p:nvPr/>
        </p:nvGrpSpPr>
        <p:grpSpPr>
          <a:xfrm>
            <a:off x="2046578" y="1446227"/>
            <a:ext cx="3462943" cy="5417783"/>
            <a:chOff x="2069636" y="2188708"/>
            <a:chExt cx="2377905" cy="3720238"/>
          </a:xfrm>
        </p:grpSpPr>
        <p:pic>
          <p:nvPicPr>
            <p:cNvPr id="123" name="Google Shape;123;p9" descr="Chart, line chart, histogram&#10;&#10;Description automatically generated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2081027" y="2188708"/>
              <a:ext cx="2360813" cy="916195"/>
            </a:xfrm>
            <a:prstGeom prst="rect">
              <a:avLst/>
            </a:pr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</p:pic>
        <p:pic>
          <p:nvPicPr>
            <p:cNvPr id="124" name="Google Shape;124;p9" descr="Chart, histogram&#10;&#10;Description automatically generated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2086722" y="3126333"/>
              <a:ext cx="2360819" cy="920616"/>
            </a:xfrm>
            <a:prstGeom prst="rect">
              <a:avLst/>
            </a:pr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</p:pic>
        <p:pic>
          <p:nvPicPr>
            <p:cNvPr id="125" name="Google Shape;125;p9" descr="Chart, histogram&#10;&#10;Description automatically generated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2081027" y="4068380"/>
              <a:ext cx="2360813" cy="906746"/>
            </a:xfrm>
            <a:prstGeom prst="rect">
              <a:avLst/>
            </a:pr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</p:pic>
        <p:pic>
          <p:nvPicPr>
            <p:cNvPr id="127" name="Google Shape;127;p9" descr="Chart, histogram&#10;&#10;Description automatically generated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2069636" y="4996562"/>
              <a:ext cx="2372204" cy="912384"/>
            </a:xfrm>
            <a:prstGeom prst="rect">
              <a:avLst/>
            </a:pr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</p:pic>
      </p:grpSp>
      <p:sp>
        <p:nvSpPr>
          <p:cNvPr id="128" name="Google Shape;128;p9"/>
          <p:cNvSpPr txBox="1"/>
          <p:nvPr/>
        </p:nvSpPr>
        <p:spPr>
          <a:xfrm>
            <a:off x="2957683" y="7007408"/>
            <a:ext cx="2091688" cy="606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6570" tIns="56570" rIns="56570" bIns="56570" anchor="t" anchorCtr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Red</a:t>
            </a:r>
            <a:r>
              <a:rPr lang="en-US" sz="1600" dirty="0">
                <a:solidFill>
                  <a:schemeClr val="dk1"/>
                </a:solidFill>
              </a:rPr>
              <a:t> = reduced</a:t>
            </a:r>
            <a:endParaRPr sz="1600" dirty="0">
              <a:solidFill>
                <a:schemeClr val="dk1"/>
              </a:solidFill>
            </a:endParaRPr>
          </a:p>
          <a:p>
            <a:r>
              <a:rPr lang="en-US" sz="1600" dirty="0">
                <a:solidFill>
                  <a:srgbClr val="0000FF"/>
                </a:solidFill>
              </a:rPr>
              <a:t>Blue</a:t>
            </a:r>
            <a:r>
              <a:rPr lang="en-US" sz="1600" dirty="0">
                <a:solidFill>
                  <a:schemeClr val="dk1"/>
                </a:solidFill>
              </a:rPr>
              <a:t> = non-reduced</a:t>
            </a:r>
            <a:endParaRPr sz="1600" dirty="0"/>
          </a:p>
        </p:txBody>
      </p:sp>
      <p:sp>
        <p:nvSpPr>
          <p:cNvPr id="129" name="Google Shape;129;p9"/>
          <p:cNvSpPr txBox="1"/>
          <p:nvPr/>
        </p:nvSpPr>
        <p:spPr>
          <a:xfrm>
            <a:off x="4640581" y="1447094"/>
            <a:ext cx="705561" cy="3782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6570" tIns="56570" rIns="56570" bIns="56570" anchor="t" anchorCtr="0">
            <a:spAutoFit/>
          </a:bodyPr>
          <a:lstStyle/>
          <a:p>
            <a:pPr algn="r"/>
            <a:r>
              <a:rPr lang="en-US" sz="1716" b="1" dirty="0">
                <a:solidFill>
                  <a:schemeClr val="dk1"/>
                </a:solidFill>
              </a:rPr>
              <a:t>P0</a:t>
            </a:r>
            <a:endParaRPr sz="1716" dirty="0"/>
          </a:p>
        </p:txBody>
      </p:sp>
      <p:sp>
        <p:nvSpPr>
          <p:cNvPr id="130" name="Google Shape;130;p9"/>
          <p:cNvSpPr txBox="1"/>
          <p:nvPr/>
        </p:nvSpPr>
        <p:spPr>
          <a:xfrm>
            <a:off x="4640581" y="2798071"/>
            <a:ext cx="705561" cy="3782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6570" tIns="56570" rIns="56570" bIns="56570" anchor="t" anchorCtr="0">
            <a:spAutoFit/>
          </a:bodyPr>
          <a:lstStyle/>
          <a:p>
            <a:pPr algn="r"/>
            <a:r>
              <a:rPr lang="en-US" sz="1716" b="1" dirty="0">
                <a:solidFill>
                  <a:schemeClr val="dk1"/>
                </a:solidFill>
              </a:rPr>
              <a:t>P6</a:t>
            </a:r>
            <a:endParaRPr sz="1716" dirty="0"/>
          </a:p>
        </p:txBody>
      </p:sp>
      <p:sp>
        <p:nvSpPr>
          <p:cNvPr id="131" name="Google Shape;131;p9"/>
          <p:cNvSpPr txBox="1"/>
          <p:nvPr/>
        </p:nvSpPr>
        <p:spPr>
          <a:xfrm>
            <a:off x="4640581" y="4188754"/>
            <a:ext cx="705561" cy="3782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6570" tIns="56570" rIns="56570" bIns="56570" anchor="t" anchorCtr="0">
            <a:spAutoFit/>
          </a:bodyPr>
          <a:lstStyle/>
          <a:p>
            <a:pPr algn="r"/>
            <a:r>
              <a:rPr lang="en-US" sz="1716" b="1" dirty="0">
                <a:solidFill>
                  <a:schemeClr val="dk1"/>
                </a:solidFill>
              </a:rPr>
              <a:t>P12 </a:t>
            </a:r>
            <a:endParaRPr sz="1716" dirty="0"/>
          </a:p>
        </p:txBody>
      </p:sp>
      <p:sp>
        <p:nvSpPr>
          <p:cNvPr id="132" name="Google Shape;132;p9"/>
          <p:cNvSpPr txBox="1"/>
          <p:nvPr/>
        </p:nvSpPr>
        <p:spPr>
          <a:xfrm>
            <a:off x="4640581" y="5531954"/>
            <a:ext cx="705561" cy="3782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6570" tIns="56570" rIns="56570" bIns="56570" anchor="t" anchorCtr="0">
            <a:spAutoFit/>
          </a:bodyPr>
          <a:lstStyle/>
          <a:p>
            <a:pPr algn="r"/>
            <a:r>
              <a:rPr lang="en-US" sz="1716" b="1" dirty="0">
                <a:solidFill>
                  <a:schemeClr val="dk1"/>
                </a:solidFill>
              </a:rPr>
              <a:t>P20</a:t>
            </a:r>
            <a:endParaRPr sz="1716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0B9B5C-1106-D74B-A4C0-39A2D200920F}"/>
              </a:ext>
            </a:extLst>
          </p:cNvPr>
          <p:cNvSpPr/>
          <p:nvPr/>
        </p:nvSpPr>
        <p:spPr>
          <a:xfrm>
            <a:off x="409361" y="8606909"/>
            <a:ext cx="69932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US" sz="1400" b="1" dirty="0"/>
              <a:t>Figure S3. </a:t>
            </a:r>
            <a:r>
              <a:rPr lang="en-US" sz="1400" dirty="0"/>
              <a:t>CE-SDS data from the aged mock MCB showed consistent levels and types of impurities at all cell ages.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C9B313C-13ED-7046-91F8-C86E7AE74A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8454" y="2534737"/>
            <a:ext cx="5482217" cy="3348352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9D622315-981B-9C48-8EDE-CEF2F960A601}"/>
              </a:ext>
            </a:extLst>
          </p:cNvPr>
          <p:cNvSpPr/>
          <p:nvPr/>
        </p:nvSpPr>
        <p:spPr>
          <a:xfrm>
            <a:off x="416859" y="8611612"/>
            <a:ext cx="694540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US" sz="1400" b="1" dirty="0"/>
              <a:t>Figure S4. </a:t>
            </a:r>
            <a:r>
              <a:rPr lang="en-US" sz="1400" dirty="0"/>
              <a:t>SARS-CoV-2 ELISA data from the aged mock MCB showed consistent potency at all cell ages.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10"/>
          <p:cNvSpPr/>
          <p:nvPr/>
        </p:nvSpPr>
        <p:spPr>
          <a:xfrm>
            <a:off x="737380" y="2934673"/>
            <a:ext cx="7543800" cy="228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6570" tIns="28277" rIns="56570" bIns="28277" anchor="ctr" anchorCtr="0">
            <a:spAutoFit/>
          </a:bodyPr>
          <a:lstStyle/>
          <a:p>
            <a:endParaRPr sz="1114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" name="Picture 4" descr="Graphical user interface, diagram&#10;&#10;Description automatically generated">
            <a:extLst>
              <a:ext uri="{FF2B5EF4-FFF2-40B4-BE49-F238E27FC236}">
                <a16:creationId xmlns:a16="http://schemas.microsoft.com/office/drawing/2014/main" id="{A1B0D266-5535-CC4D-BA4F-E0C74786E9B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" y="818056"/>
            <a:ext cx="6537960" cy="6638544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C77D864-2A48-7348-9091-A7098B22F950}"/>
              </a:ext>
            </a:extLst>
          </p:cNvPr>
          <p:cNvSpPr/>
          <p:nvPr/>
        </p:nvSpPr>
        <p:spPr>
          <a:xfrm>
            <a:off x="450476" y="8327329"/>
            <a:ext cx="67775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US" sz="1400" b="1" dirty="0"/>
              <a:t>Figure S5. </a:t>
            </a:r>
            <a:r>
              <a:rPr lang="en-US" sz="1400" dirty="0"/>
              <a:t>Plots showing concentration of GIGA-2050 in cynomolgus plasma, as determined by anti-human IgG ELISA (left column) or anti-SARS-CoV-2 ELISA (right column). Each point on each plot represents the mean of n = 3 monkeys; error bar is standard error. </a:t>
            </a:r>
          </a:p>
        </p:txBody>
      </p:sp>
    </p:spTree>
    <p:extLst>
      <p:ext uri="{BB962C8B-B14F-4D97-AF65-F5344CB8AC3E}">
        <p14:creationId xmlns:p14="http://schemas.microsoft.com/office/powerpoint/2010/main" val="9813511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C77D864-2A48-7348-9091-A7098B22F950}"/>
              </a:ext>
            </a:extLst>
          </p:cNvPr>
          <p:cNvSpPr/>
          <p:nvPr/>
        </p:nvSpPr>
        <p:spPr>
          <a:xfrm>
            <a:off x="450476" y="7802274"/>
            <a:ext cx="677754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US" sz="1400" b="1" dirty="0"/>
              <a:t>Figure S6. </a:t>
            </a:r>
            <a:r>
              <a:rPr lang="en-US" sz="1400" dirty="0"/>
              <a:t>Body weight change for K18 hACE2 transgenic mice after SARS-CoV-2 infection. The percent change in body weight relative to Day 0 (before viral infection) is reported for uninfected control (black; n = 5), infected but no treatment control (green; n = 5), reference mAb (CC12.3; 1.5 mg/kg; red; n = 10), and GIGA-2050 (5 mg/kg; blue; n = 10). Day post infection (DPI) with SARS-CoV-2 is on the x-axis. Animals were treated with GIGA-2050 or the reference mAb 24 hours before infection with SARS-CoV-2. The timing when animals died is indicated for each group in the figure. Mean ± standard deviation is shown.</a:t>
            </a: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10182621-0724-DF7C-5FBF-A66DD9B451A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0700290"/>
              </p:ext>
            </p:extLst>
          </p:nvPr>
        </p:nvGraphicFramePr>
        <p:xfrm>
          <a:off x="348611" y="1567445"/>
          <a:ext cx="5762625" cy="4756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9" r:id="rId3" imgW="7978086" imgH="6585982" progId="Prism9.Document">
                  <p:embed/>
                </p:oleObj>
              </mc:Choice>
              <mc:Fallback>
                <p:oleObj name="Prism 9" r:id="rId3" imgW="7978086" imgH="6585982" progId="Prism9.Document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48611" y="1567445"/>
                        <a:ext cx="5762625" cy="4756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2145540B-4BED-96E9-A761-FA85BEF280F7}"/>
              </a:ext>
            </a:extLst>
          </p:cNvPr>
          <p:cNvSpPr txBox="1"/>
          <p:nvPr/>
        </p:nvSpPr>
        <p:spPr>
          <a:xfrm rot="16200000">
            <a:off x="-1005511" y="3708841"/>
            <a:ext cx="27086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latin typeface="Symbol" panose="05050102010706020507" pitchFamily="18" charset="2"/>
                <a:cs typeface="Arial" panose="020B0604020202020204" pitchFamily="34" charset="0"/>
              </a:rPr>
              <a:t>D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 body weight (%)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DF55410-BEFC-DBF3-6680-3BE3F318ED14}"/>
              </a:ext>
            </a:extLst>
          </p:cNvPr>
          <p:cNvSpPr/>
          <p:nvPr/>
        </p:nvSpPr>
        <p:spPr>
          <a:xfrm>
            <a:off x="5745512" y="2339221"/>
            <a:ext cx="16472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/>
              <a:t>Uninfected: 0 died 10-DPI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B6F3FD7-CCC0-7E5F-23AC-9C595D59BC22}"/>
              </a:ext>
            </a:extLst>
          </p:cNvPr>
          <p:cNvSpPr/>
          <p:nvPr/>
        </p:nvSpPr>
        <p:spPr>
          <a:xfrm>
            <a:off x="5745512" y="3292411"/>
            <a:ext cx="16782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rgbClr val="FF0000"/>
                </a:solidFill>
              </a:rPr>
              <a:t>Ref mAb: 1 died 5-DPI, 5 died 6-DPI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DC49308-3209-53AD-C33A-06B3331146F7}"/>
              </a:ext>
            </a:extLst>
          </p:cNvPr>
          <p:cNvSpPr/>
          <p:nvPr/>
        </p:nvSpPr>
        <p:spPr>
          <a:xfrm>
            <a:off x="5745512" y="2818437"/>
            <a:ext cx="17654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rgbClr val="0000C0"/>
                </a:solidFill>
              </a:rPr>
              <a:t>GIGA-2050: 3 died 6-DPI, 1 died 7-DPI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B6808A7-EC67-B9C2-F62C-73CB3B73D6A4}"/>
              </a:ext>
            </a:extLst>
          </p:cNvPr>
          <p:cNvSpPr/>
          <p:nvPr/>
        </p:nvSpPr>
        <p:spPr>
          <a:xfrm>
            <a:off x="1957674" y="5406034"/>
            <a:ext cx="18000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rgbClr val="008000"/>
                </a:solidFill>
              </a:rPr>
              <a:t>No treatment: 1 died 5-DPI, 4 died 6-DPI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06DB1E9-7220-9343-8286-38C1A3E4B6EB}"/>
              </a:ext>
            </a:extLst>
          </p:cNvPr>
          <p:cNvSpPr txBox="1"/>
          <p:nvPr/>
        </p:nvSpPr>
        <p:spPr>
          <a:xfrm flipH="1">
            <a:off x="1632255" y="6229941"/>
            <a:ext cx="31843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/>
              <a:t>Days post infection</a:t>
            </a:r>
          </a:p>
        </p:txBody>
      </p:sp>
    </p:spTree>
    <p:extLst>
      <p:ext uri="{BB962C8B-B14F-4D97-AF65-F5344CB8AC3E}">
        <p14:creationId xmlns:p14="http://schemas.microsoft.com/office/powerpoint/2010/main" val="3472064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16667</TotalTime>
  <Words>418</Words>
  <Application>Microsoft Office PowerPoint</Application>
  <PresentationFormat>Custom</PresentationFormat>
  <Paragraphs>33</Paragraphs>
  <Slides>6</Slides>
  <Notes>6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Symbol</vt:lpstr>
      <vt:lpstr>Office Theme</vt:lpstr>
      <vt:lpstr>Prism 9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Sheila Keating</dc:creator>
  <cp:lastModifiedBy>Adam Adler</cp:lastModifiedBy>
  <cp:revision>70</cp:revision>
  <dcterms:created xsi:type="dcterms:W3CDTF">2021-09-16T21:02:53Z</dcterms:created>
  <dcterms:modified xsi:type="dcterms:W3CDTF">2022-07-12T21:55:46Z</dcterms:modified>
</cp:coreProperties>
</file>