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7" r:id="rId2"/>
    <p:sldId id="258" r:id="rId3"/>
    <p:sldId id="256" r:id="rId4"/>
    <p:sldId id="259" r:id="rId5"/>
  </p:sldIdLst>
  <p:sldSz cx="6858000" cy="9906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2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58" d="100"/>
          <a:sy n="58" d="100"/>
        </p:scale>
        <p:origin x="2568" y="101"/>
      </p:cViewPr>
      <p:guideLst>
        <p:guide orient="horz" pos="312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pl-PL"/>
              <a:t>Kliknij, aby edytować styl wzorca podtytułu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02E6D6-1CCF-4B7A-9F17-2467AF9E95CF}" type="datetimeFigureOut">
              <a:rPr lang="pl-PL" smtClean="0"/>
              <a:t>18.07.2023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F29377-8A2C-4306-82B6-BBFE2069C5B5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7189578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02E6D6-1CCF-4B7A-9F17-2467AF9E95CF}" type="datetimeFigureOut">
              <a:rPr lang="pl-PL" smtClean="0"/>
              <a:t>18.07.2023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F29377-8A2C-4306-82B6-BBFE2069C5B5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1093214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02E6D6-1CCF-4B7A-9F17-2467AF9E95CF}" type="datetimeFigureOut">
              <a:rPr lang="pl-PL" smtClean="0"/>
              <a:t>18.07.2023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F29377-8A2C-4306-82B6-BBFE2069C5B5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1842903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02E6D6-1CCF-4B7A-9F17-2467AF9E95CF}" type="datetimeFigureOut">
              <a:rPr lang="pl-PL" smtClean="0"/>
              <a:t>18.07.2023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F29377-8A2C-4306-82B6-BBFE2069C5B5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123446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02E6D6-1CCF-4B7A-9F17-2467AF9E95CF}" type="datetimeFigureOut">
              <a:rPr lang="pl-PL" smtClean="0"/>
              <a:t>18.07.2023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F29377-8A2C-4306-82B6-BBFE2069C5B5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0679583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02E6D6-1CCF-4B7A-9F17-2467AF9E95CF}" type="datetimeFigureOut">
              <a:rPr lang="pl-PL" smtClean="0"/>
              <a:t>18.07.2023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F29377-8A2C-4306-82B6-BBFE2069C5B5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8582835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02E6D6-1CCF-4B7A-9F17-2467AF9E95CF}" type="datetimeFigureOut">
              <a:rPr lang="pl-PL" smtClean="0"/>
              <a:t>18.07.2023</a:t>
            </a:fld>
            <a:endParaRPr lang="pl-P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F29377-8A2C-4306-82B6-BBFE2069C5B5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6935125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02E6D6-1CCF-4B7A-9F17-2467AF9E95CF}" type="datetimeFigureOut">
              <a:rPr lang="pl-PL" smtClean="0"/>
              <a:t>18.07.2023</a:t>
            </a:fld>
            <a:endParaRPr lang="pl-P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F29377-8A2C-4306-82B6-BBFE2069C5B5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9460932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02E6D6-1CCF-4B7A-9F17-2467AF9E95CF}" type="datetimeFigureOut">
              <a:rPr lang="pl-PL" smtClean="0"/>
              <a:t>18.07.2023</a:t>
            </a:fld>
            <a:endParaRPr lang="pl-P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F29377-8A2C-4306-82B6-BBFE2069C5B5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1585406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02E6D6-1CCF-4B7A-9F17-2467AF9E95CF}" type="datetimeFigureOut">
              <a:rPr lang="pl-PL" smtClean="0"/>
              <a:t>18.07.2023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F29377-8A2C-4306-82B6-BBFE2069C5B5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2104542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pl-PL"/>
              <a:t>Kliknij ikonę, aby dodać obraz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02E6D6-1CCF-4B7A-9F17-2467AF9E95CF}" type="datetimeFigureOut">
              <a:rPr lang="pl-PL" smtClean="0"/>
              <a:t>18.07.2023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F29377-8A2C-4306-82B6-BBFE2069C5B5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9750354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02E6D6-1CCF-4B7A-9F17-2467AF9E95CF}" type="datetimeFigureOut">
              <a:rPr lang="pl-PL" smtClean="0"/>
              <a:t>18.07.2023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F29377-8A2C-4306-82B6-BBFE2069C5B5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2425023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4.png"/><Relationship Id="rId18" Type="http://schemas.openxmlformats.org/officeDocument/2006/relationships/image" Target="../media/image17.png"/><Relationship Id="rId3" Type="http://schemas.openxmlformats.org/officeDocument/2006/relationships/image" Target="../media/image8.png"/><Relationship Id="rId21" Type="http://schemas.openxmlformats.org/officeDocument/2006/relationships/image" Target="../media/image19.png"/><Relationship Id="rId7" Type="http://schemas.microsoft.com/office/2007/relationships/hdphoto" Target="../media/hdphoto2.wdp"/><Relationship Id="rId12" Type="http://schemas.microsoft.com/office/2007/relationships/hdphoto" Target="../media/hdphoto4.wdp"/><Relationship Id="rId17" Type="http://schemas.microsoft.com/office/2007/relationships/hdphoto" Target="../media/hdphoto6.wdp"/><Relationship Id="rId2" Type="http://schemas.openxmlformats.org/officeDocument/2006/relationships/image" Target="../media/image7.tiff"/><Relationship Id="rId16" Type="http://schemas.openxmlformats.org/officeDocument/2006/relationships/image" Target="../media/image16.png"/><Relationship Id="rId20" Type="http://schemas.openxmlformats.org/officeDocument/2006/relationships/image" Target="../media/image18.tif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11" Type="http://schemas.openxmlformats.org/officeDocument/2006/relationships/image" Target="../media/image13.png"/><Relationship Id="rId24" Type="http://schemas.microsoft.com/office/2007/relationships/hdphoto" Target="../media/hdphoto9.wdp"/><Relationship Id="rId5" Type="http://schemas.openxmlformats.org/officeDocument/2006/relationships/image" Target="../media/image9.tiff"/><Relationship Id="rId15" Type="http://schemas.openxmlformats.org/officeDocument/2006/relationships/image" Target="../media/image15.tiff"/><Relationship Id="rId23" Type="http://schemas.openxmlformats.org/officeDocument/2006/relationships/image" Target="../media/image20.png"/><Relationship Id="rId10" Type="http://schemas.openxmlformats.org/officeDocument/2006/relationships/image" Target="../media/image12.tiff"/><Relationship Id="rId19" Type="http://schemas.microsoft.com/office/2007/relationships/hdphoto" Target="../media/hdphoto7.wdp"/><Relationship Id="rId4" Type="http://schemas.microsoft.com/office/2007/relationships/hdphoto" Target="../media/hdphoto1.wdp"/><Relationship Id="rId9" Type="http://schemas.microsoft.com/office/2007/relationships/hdphoto" Target="../media/hdphoto3.wdp"/><Relationship Id="rId14" Type="http://schemas.microsoft.com/office/2007/relationships/hdphoto" Target="../media/hdphoto5.wdp"/><Relationship Id="rId22" Type="http://schemas.microsoft.com/office/2007/relationships/hdphoto" Target="../media/hdphoto8.wdp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tif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ole tekstowe 3">
            <a:extLst>
              <a:ext uri="{FF2B5EF4-FFF2-40B4-BE49-F238E27FC236}">
                <a16:creationId xmlns:a16="http://schemas.microsoft.com/office/drawing/2014/main" id="{353ED2EE-4E93-4EAF-A38B-CEEE36DA374B}"/>
              </a:ext>
            </a:extLst>
          </p:cNvPr>
          <p:cNvSpPr txBox="1"/>
          <p:nvPr/>
        </p:nvSpPr>
        <p:spPr>
          <a:xfrm>
            <a:off x="1812" y="8832187"/>
            <a:ext cx="68561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b="1" dirty="0"/>
              <a:t>Figure </a:t>
            </a:r>
            <a:r>
              <a:rPr lang="en-US" b="1" dirty="0"/>
              <a:t>S</a:t>
            </a:r>
            <a:r>
              <a:rPr lang="pl-PL" b="1" dirty="0"/>
              <a:t>1</a:t>
            </a:r>
            <a:r>
              <a:rPr lang="pl-PL" dirty="0"/>
              <a:t>. The IR spectra of synthesized CBD-NSAID molecular consortia</a:t>
            </a:r>
            <a:r>
              <a:rPr lang="en-US" dirty="0"/>
              <a:t>.</a:t>
            </a:r>
            <a:r>
              <a:rPr lang="pl-PL" dirty="0"/>
              <a:t> </a:t>
            </a:r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5C4FC97A-995A-44FC-AF32-611C989A693E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847" y="323929"/>
            <a:ext cx="5430305" cy="2483923"/>
          </a:xfrm>
          <a:prstGeom prst="rect">
            <a:avLst/>
          </a:prstGeom>
        </p:spPr>
      </p:pic>
      <p:pic>
        <p:nvPicPr>
          <p:cNvPr id="6" name="Obraz 5">
            <a:extLst>
              <a:ext uri="{FF2B5EF4-FFF2-40B4-BE49-F238E27FC236}">
                <a16:creationId xmlns:a16="http://schemas.microsoft.com/office/drawing/2014/main" id="{5027B3E0-D2D9-49AD-80A9-116BC96050A2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846" y="3084998"/>
            <a:ext cx="5430305" cy="2720101"/>
          </a:xfrm>
          <a:prstGeom prst="rect">
            <a:avLst/>
          </a:prstGeom>
        </p:spPr>
      </p:pic>
      <p:pic>
        <p:nvPicPr>
          <p:cNvPr id="7" name="Obraz 6">
            <a:extLst>
              <a:ext uri="{FF2B5EF4-FFF2-40B4-BE49-F238E27FC236}">
                <a16:creationId xmlns:a16="http://schemas.microsoft.com/office/drawing/2014/main" id="{42C984D0-3EA2-4EBD-9BFB-4D57DC1DC5C0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845" y="6082245"/>
            <a:ext cx="5430305" cy="2483923"/>
          </a:xfrm>
          <a:prstGeom prst="rect">
            <a:avLst/>
          </a:prstGeom>
        </p:spPr>
      </p:pic>
      <p:sp>
        <p:nvSpPr>
          <p:cNvPr id="8" name="pole tekstowe 7">
            <a:extLst>
              <a:ext uri="{FF2B5EF4-FFF2-40B4-BE49-F238E27FC236}">
                <a16:creationId xmlns:a16="http://schemas.microsoft.com/office/drawing/2014/main" id="{5DAC8A65-EF2D-481B-BA68-86AD39A2AF7C}"/>
              </a:ext>
            </a:extLst>
          </p:cNvPr>
          <p:cNvSpPr txBox="1"/>
          <p:nvPr/>
        </p:nvSpPr>
        <p:spPr>
          <a:xfrm rot="16200000">
            <a:off x="-258547" y="1365553"/>
            <a:ext cx="12965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CBD-I</a:t>
            </a:r>
          </a:p>
        </p:txBody>
      </p:sp>
      <p:sp>
        <p:nvSpPr>
          <p:cNvPr id="9" name="pole tekstowe 8">
            <a:extLst>
              <a:ext uri="{FF2B5EF4-FFF2-40B4-BE49-F238E27FC236}">
                <a16:creationId xmlns:a16="http://schemas.microsoft.com/office/drawing/2014/main" id="{7B2F5705-C0CC-47AC-8653-E5BF00ABC4E6}"/>
              </a:ext>
            </a:extLst>
          </p:cNvPr>
          <p:cNvSpPr txBox="1"/>
          <p:nvPr/>
        </p:nvSpPr>
        <p:spPr>
          <a:xfrm rot="16200000">
            <a:off x="-296652" y="4244993"/>
            <a:ext cx="12965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CBD-K</a:t>
            </a:r>
          </a:p>
        </p:txBody>
      </p:sp>
      <p:sp>
        <p:nvSpPr>
          <p:cNvPr id="10" name="pole tekstowe 9">
            <a:extLst>
              <a:ext uri="{FF2B5EF4-FFF2-40B4-BE49-F238E27FC236}">
                <a16:creationId xmlns:a16="http://schemas.microsoft.com/office/drawing/2014/main" id="{BEB7E472-24CE-4E7A-AADF-F1683CB0EA0B}"/>
              </a:ext>
            </a:extLst>
          </p:cNvPr>
          <p:cNvSpPr txBox="1"/>
          <p:nvPr/>
        </p:nvSpPr>
        <p:spPr>
          <a:xfrm rot="16200000">
            <a:off x="-258548" y="7124151"/>
            <a:ext cx="12965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CBD-N</a:t>
            </a:r>
          </a:p>
        </p:txBody>
      </p:sp>
    </p:spTree>
    <p:extLst>
      <p:ext uri="{BB962C8B-B14F-4D97-AF65-F5344CB8AC3E}">
        <p14:creationId xmlns:p14="http://schemas.microsoft.com/office/powerpoint/2010/main" val="42820021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ole tekstowe 7">
            <a:extLst>
              <a:ext uri="{FF2B5EF4-FFF2-40B4-BE49-F238E27FC236}">
                <a16:creationId xmlns:a16="http://schemas.microsoft.com/office/drawing/2014/main" id="{5DAC8A65-EF2D-481B-BA68-86AD39A2AF7C}"/>
              </a:ext>
            </a:extLst>
          </p:cNvPr>
          <p:cNvSpPr txBox="1"/>
          <p:nvPr/>
        </p:nvSpPr>
        <p:spPr>
          <a:xfrm rot="16200000">
            <a:off x="-108762" y="1287125"/>
            <a:ext cx="12965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CBD-I</a:t>
            </a:r>
          </a:p>
        </p:txBody>
      </p:sp>
      <p:sp>
        <p:nvSpPr>
          <p:cNvPr id="9" name="pole tekstowe 8">
            <a:extLst>
              <a:ext uri="{FF2B5EF4-FFF2-40B4-BE49-F238E27FC236}">
                <a16:creationId xmlns:a16="http://schemas.microsoft.com/office/drawing/2014/main" id="{7B2F5705-C0CC-47AC-8653-E5BF00ABC4E6}"/>
              </a:ext>
            </a:extLst>
          </p:cNvPr>
          <p:cNvSpPr txBox="1"/>
          <p:nvPr/>
        </p:nvSpPr>
        <p:spPr>
          <a:xfrm rot="16200000">
            <a:off x="-108762" y="4143254"/>
            <a:ext cx="12965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CBD-K</a:t>
            </a:r>
          </a:p>
        </p:txBody>
      </p:sp>
      <p:sp>
        <p:nvSpPr>
          <p:cNvPr id="10" name="pole tekstowe 9">
            <a:extLst>
              <a:ext uri="{FF2B5EF4-FFF2-40B4-BE49-F238E27FC236}">
                <a16:creationId xmlns:a16="http://schemas.microsoft.com/office/drawing/2014/main" id="{BEB7E472-24CE-4E7A-AADF-F1683CB0EA0B}"/>
              </a:ext>
            </a:extLst>
          </p:cNvPr>
          <p:cNvSpPr txBox="1"/>
          <p:nvPr/>
        </p:nvSpPr>
        <p:spPr>
          <a:xfrm rot="16200000">
            <a:off x="-108762" y="7106606"/>
            <a:ext cx="12965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CBD-N</a:t>
            </a:r>
          </a:p>
        </p:txBody>
      </p:sp>
      <p:pic>
        <p:nvPicPr>
          <p:cNvPr id="11" name="Obraz 10">
            <a:extLst>
              <a:ext uri="{FF2B5EF4-FFF2-40B4-BE49-F238E27FC236}">
                <a16:creationId xmlns:a16="http://schemas.microsoft.com/office/drawing/2014/main" id="{8A043964-4A8C-4532-B8C2-D1D2D19F0460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580" y="271186"/>
            <a:ext cx="5204839" cy="2431988"/>
          </a:xfrm>
          <a:prstGeom prst="rect">
            <a:avLst/>
          </a:prstGeom>
        </p:spPr>
      </p:pic>
      <p:pic>
        <p:nvPicPr>
          <p:cNvPr id="12" name="Obraz 11">
            <a:extLst>
              <a:ext uri="{FF2B5EF4-FFF2-40B4-BE49-F238E27FC236}">
                <a16:creationId xmlns:a16="http://schemas.microsoft.com/office/drawing/2014/main" id="{5493885D-9E36-4131-8B60-38CD8BDD7D7D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7760" y="3001115"/>
            <a:ext cx="5204838" cy="2742657"/>
          </a:xfrm>
          <a:prstGeom prst="rect">
            <a:avLst/>
          </a:prstGeom>
        </p:spPr>
      </p:pic>
      <p:pic>
        <p:nvPicPr>
          <p:cNvPr id="13" name="Obraz 12">
            <a:extLst>
              <a:ext uri="{FF2B5EF4-FFF2-40B4-BE49-F238E27FC236}">
                <a16:creationId xmlns:a16="http://schemas.microsoft.com/office/drawing/2014/main" id="{54F96C8B-B833-4D2B-8DC8-98AF903B813B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7760" y="6041713"/>
            <a:ext cx="5204838" cy="2529896"/>
          </a:xfrm>
          <a:prstGeom prst="rect">
            <a:avLst/>
          </a:prstGeom>
        </p:spPr>
      </p:pic>
      <p:sp>
        <p:nvSpPr>
          <p:cNvPr id="14" name="pole tekstowe 13">
            <a:extLst>
              <a:ext uri="{FF2B5EF4-FFF2-40B4-BE49-F238E27FC236}">
                <a16:creationId xmlns:a16="http://schemas.microsoft.com/office/drawing/2014/main" id="{2B01D02A-8729-4C13-8B75-04573438653E}"/>
              </a:ext>
            </a:extLst>
          </p:cNvPr>
          <p:cNvSpPr txBox="1"/>
          <p:nvPr/>
        </p:nvSpPr>
        <p:spPr>
          <a:xfrm>
            <a:off x="1812" y="8832187"/>
            <a:ext cx="68561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b="1" dirty="0"/>
              <a:t>Figure </a:t>
            </a:r>
            <a:r>
              <a:rPr lang="en-US" b="1" dirty="0"/>
              <a:t>S</a:t>
            </a:r>
            <a:r>
              <a:rPr lang="pl-PL" b="1" dirty="0"/>
              <a:t>2</a:t>
            </a:r>
            <a:r>
              <a:rPr lang="pl-PL" dirty="0"/>
              <a:t>. The UV-VIS spectra of synthesized CBD-NSAID molecular consortia</a:t>
            </a:r>
            <a:r>
              <a:rPr lang="en-US" dirty="0"/>
              <a:t>.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0441431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a 1">
            <a:extLst>
              <a:ext uri="{FF2B5EF4-FFF2-40B4-BE49-F238E27FC236}">
                <a16:creationId xmlns:a16="http://schemas.microsoft.com/office/drawing/2014/main" id="{87AA44DC-C7E3-4679-B7EB-292798C22759}"/>
              </a:ext>
            </a:extLst>
          </p:cNvPr>
          <p:cNvGrpSpPr/>
          <p:nvPr/>
        </p:nvGrpSpPr>
        <p:grpSpPr>
          <a:xfrm>
            <a:off x="179246" y="38480"/>
            <a:ext cx="6284184" cy="7780728"/>
            <a:chOff x="179213" y="38480"/>
            <a:chExt cx="6359853" cy="8117128"/>
          </a:xfrm>
        </p:grpSpPr>
        <p:pic>
          <p:nvPicPr>
            <p:cNvPr id="4" name="Obraz 3">
              <a:extLst>
                <a:ext uri="{FF2B5EF4-FFF2-40B4-BE49-F238E27FC236}">
                  <a16:creationId xmlns:a16="http://schemas.microsoft.com/office/drawing/2014/main" id="{0E115531-B659-4479-8E9A-123CE93273B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2802" y="589834"/>
              <a:ext cx="1816564" cy="1362423"/>
            </a:xfrm>
            <a:prstGeom prst="rect">
              <a:avLst/>
            </a:prstGeom>
          </p:spPr>
        </p:pic>
        <p:pic>
          <p:nvPicPr>
            <p:cNvPr id="5" name="Obraz 4">
              <a:extLst>
                <a:ext uri="{FF2B5EF4-FFF2-40B4-BE49-F238E27FC236}">
                  <a16:creationId xmlns:a16="http://schemas.microsoft.com/office/drawing/2014/main" id="{79638CDA-67BC-47CD-BEA3-78764FB8551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27649" y="589834"/>
              <a:ext cx="1816565" cy="1362424"/>
            </a:xfrm>
            <a:prstGeom prst="rect">
              <a:avLst/>
            </a:prstGeom>
          </p:spPr>
        </p:pic>
        <p:pic>
          <p:nvPicPr>
            <p:cNvPr id="6" name="Obraz 5">
              <a:extLst>
                <a:ext uri="{FF2B5EF4-FFF2-40B4-BE49-F238E27FC236}">
                  <a16:creationId xmlns:a16="http://schemas.microsoft.com/office/drawing/2014/main" id="{E71316C4-0A57-4743-82A6-3ADC9BD2823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22497" y="589834"/>
              <a:ext cx="1816564" cy="1362423"/>
            </a:xfrm>
            <a:prstGeom prst="rect">
              <a:avLst/>
            </a:prstGeom>
          </p:spPr>
        </p:pic>
        <p:pic>
          <p:nvPicPr>
            <p:cNvPr id="7" name="Obraz 6">
              <a:extLst>
                <a:ext uri="{FF2B5EF4-FFF2-40B4-BE49-F238E27FC236}">
                  <a16:creationId xmlns:a16="http://schemas.microsoft.com/office/drawing/2014/main" id="{987E7670-FEFF-47AA-9B43-C18D93CC028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2802" y="2120295"/>
              <a:ext cx="1816566" cy="1362424"/>
            </a:xfrm>
            <a:prstGeom prst="rect">
              <a:avLst/>
            </a:prstGeom>
          </p:spPr>
        </p:pic>
        <p:pic>
          <p:nvPicPr>
            <p:cNvPr id="8" name="Obraz 7">
              <a:extLst>
                <a:ext uri="{FF2B5EF4-FFF2-40B4-BE49-F238E27FC236}">
                  <a16:creationId xmlns:a16="http://schemas.microsoft.com/office/drawing/2014/main" id="{C19670F3-0536-4442-BDF8-BE6BC70BA81B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hqprint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rightnessContrast bright="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27649" y="2120295"/>
              <a:ext cx="1816566" cy="1362424"/>
            </a:xfrm>
            <a:prstGeom prst="rect">
              <a:avLst/>
            </a:prstGeom>
          </p:spPr>
        </p:pic>
        <p:pic>
          <p:nvPicPr>
            <p:cNvPr id="9" name="Obraz 8">
              <a:extLst>
                <a:ext uri="{FF2B5EF4-FFF2-40B4-BE49-F238E27FC236}">
                  <a16:creationId xmlns:a16="http://schemas.microsoft.com/office/drawing/2014/main" id="{15D2339E-AD72-4D9F-830C-C89CAC0737E3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hqprint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rightnessContrast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22496" y="2120291"/>
              <a:ext cx="1816570" cy="1362428"/>
            </a:xfrm>
            <a:prstGeom prst="rect">
              <a:avLst/>
            </a:prstGeom>
          </p:spPr>
        </p:pic>
        <p:pic>
          <p:nvPicPr>
            <p:cNvPr id="10" name="Obraz 9">
              <a:extLst>
                <a:ext uri="{FF2B5EF4-FFF2-40B4-BE49-F238E27FC236}">
                  <a16:creationId xmlns:a16="http://schemas.microsoft.com/office/drawing/2014/main" id="{2B0F347E-B090-43FE-BEC1-ADCB59A32956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2797" y="3650757"/>
              <a:ext cx="1816569" cy="1362427"/>
            </a:xfrm>
            <a:prstGeom prst="rect">
              <a:avLst/>
            </a:prstGeom>
          </p:spPr>
        </p:pic>
        <p:pic>
          <p:nvPicPr>
            <p:cNvPr id="11" name="Obraz 10">
              <a:extLst>
                <a:ext uri="{FF2B5EF4-FFF2-40B4-BE49-F238E27FC236}">
                  <a16:creationId xmlns:a16="http://schemas.microsoft.com/office/drawing/2014/main" id="{9258D144-E360-4C71-99EE-BCD4F422B3F3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hqprint"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brightnessContrast bright="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27645" y="3650756"/>
              <a:ext cx="1816569" cy="1362427"/>
            </a:xfrm>
            <a:prstGeom prst="rect">
              <a:avLst/>
            </a:prstGeom>
          </p:spPr>
        </p:pic>
        <p:pic>
          <p:nvPicPr>
            <p:cNvPr id="12" name="Obraz 11">
              <a:extLst>
                <a:ext uri="{FF2B5EF4-FFF2-40B4-BE49-F238E27FC236}">
                  <a16:creationId xmlns:a16="http://schemas.microsoft.com/office/drawing/2014/main" id="{4AA95D54-07E2-4676-A0D9-A61C25BD99B8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hqprint">
              <a:extLst>
                <a:ext uri="{BEBA8EAE-BF5A-486C-A8C5-ECC9F3942E4B}">
                  <a14:imgProps xmlns:a14="http://schemas.microsoft.com/office/drawing/2010/main">
                    <a14:imgLayer r:embed="rId14">
                      <a14:imgEffect>
                        <a14:brightnessContrast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22491" y="3650755"/>
              <a:ext cx="1816570" cy="1362428"/>
            </a:xfrm>
            <a:prstGeom prst="rect">
              <a:avLst/>
            </a:prstGeom>
          </p:spPr>
        </p:pic>
        <p:pic>
          <p:nvPicPr>
            <p:cNvPr id="13" name="Obraz 12">
              <a:extLst>
                <a:ext uri="{FF2B5EF4-FFF2-40B4-BE49-F238E27FC236}">
                  <a16:creationId xmlns:a16="http://schemas.microsoft.com/office/drawing/2014/main" id="{E57B4ACA-2D11-45F2-B1B9-BC44EB755562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2797" y="5181219"/>
              <a:ext cx="1816568" cy="1362426"/>
            </a:xfrm>
            <a:prstGeom prst="rect">
              <a:avLst/>
            </a:prstGeom>
          </p:spPr>
        </p:pic>
        <p:pic>
          <p:nvPicPr>
            <p:cNvPr id="14" name="Obraz 13">
              <a:extLst>
                <a:ext uri="{FF2B5EF4-FFF2-40B4-BE49-F238E27FC236}">
                  <a16:creationId xmlns:a16="http://schemas.microsoft.com/office/drawing/2014/main" id="{6D114EA5-AFDD-43F6-9511-9065C347ABF7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 cstate="hqprint">
              <a:extLst>
                <a:ext uri="{BEBA8EAE-BF5A-486C-A8C5-ECC9F3942E4B}">
                  <a14:imgProps xmlns:a14="http://schemas.microsoft.com/office/drawing/2010/main">
                    <a14:imgLayer r:embed="rId17">
                      <a14:imgEffect>
                        <a14:brightnessContrast bright="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27645" y="5181217"/>
              <a:ext cx="1816569" cy="1362427"/>
            </a:xfrm>
            <a:prstGeom prst="rect">
              <a:avLst/>
            </a:prstGeom>
          </p:spPr>
        </p:pic>
        <p:pic>
          <p:nvPicPr>
            <p:cNvPr id="15" name="Obraz 14">
              <a:extLst>
                <a:ext uri="{FF2B5EF4-FFF2-40B4-BE49-F238E27FC236}">
                  <a16:creationId xmlns:a16="http://schemas.microsoft.com/office/drawing/2014/main" id="{CAEAE04B-CA70-499D-9992-315B82E5DAD8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 cstate="hqprint">
              <a:extLst>
                <a:ext uri="{BEBA8EAE-BF5A-486C-A8C5-ECC9F3942E4B}">
                  <a14:imgProps xmlns:a14="http://schemas.microsoft.com/office/drawing/2010/main">
                    <a14:imgLayer r:embed="rId19">
                      <a14:imgEffect>
                        <a14:brightnessContrast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22491" y="5181215"/>
              <a:ext cx="1816572" cy="1362429"/>
            </a:xfrm>
            <a:prstGeom prst="rect">
              <a:avLst/>
            </a:prstGeom>
          </p:spPr>
        </p:pic>
        <p:pic>
          <p:nvPicPr>
            <p:cNvPr id="16" name="Obraz 15">
              <a:extLst>
                <a:ext uri="{FF2B5EF4-FFF2-40B4-BE49-F238E27FC236}">
                  <a16:creationId xmlns:a16="http://schemas.microsoft.com/office/drawing/2014/main" id="{24DDF7A0-BCEE-4535-B36C-E808A71B72A6}"/>
                </a:ext>
              </a:extLst>
            </p:cNvPr>
            <p:cNvPicPr>
              <a:picLocks noChangeAspect="1"/>
            </p:cNvPicPr>
            <p:nvPr/>
          </p:nvPicPr>
          <p:blipFill>
            <a:blip r:embed="rId20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2796" y="6711680"/>
              <a:ext cx="1816569" cy="1362427"/>
            </a:xfrm>
            <a:prstGeom prst="rect">
              <a:avLst/>
            </a:prstGeom>
          </p:spPr>
        </p:pic>
        <p:pic>
          <p:nvPicPr>
            <p:cNvPr id="17" name="Obraz 16">
              <a:extLst>
                <a:ext uri="{FF2B5EF4-FFF2-40B4-BE49-F238E27FC236}">
                  <a16:creationId xmlns:a16="http://schemas.microsoft.com/office/drawing/2014/main" id="{C63411EF-796B-4E5C-8B64-7860AD667C61}"/>
                </a:ext>
              </a:extLst>
            </p:cNvPr>
            <p:cNvPicPr>
              <a:picLocks noChangeAspect="1"/>
            </p:cNvPicPr>
            <p:nvPr/>
          </p:nvPicPr>
          <p:blipFill>
            <a:blip r:embed="rId21" cstate="hqprint">
              <a:extLst>
                <a:ext uri="{BEBA8EAE-BF5A-486C-A8C5-ECC9F3942E4B}">
                  <a14:imgProps xmlns:a14="http://schemas.microsoft.com/office/drawing/2010/main">
                    <a14:imgLayer r:embed="rId22">
                      <a14:imgEffect>
                        <a14:brightnessContrast bright="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27645" y="6711678"/>
              <a:ext cx="1816569" cy="1362427"/>
            </a:xfrm>
            <a:prstGeom prst="rect">
              <a:avLst/>
            </a:prstGeom>
          </p:spPr>
        </p:pic>
        <p:pic>
          <p:nvPicPr>
            <p:cNvPr id="18" name="Obraz 17">
              <a:extLst>
                <a:ext uri="{FF2B5EF4-FFF2-40B4-BE49-F238E27FC236}">
                  <a16:creationId xmlns:a16="http://schemas.microsoft.com/office/drawing/2014/main" id="{62EBE14E-F1D6-4F92-A53E-9BBD5C3899A0}"/>
                </a:ext>
              </a:extLst>
            </p:cNvPr>
            <p:cNvPicPr>
              <a:picLocks noChangeAspect="1"/>
            </p:cNvPicPr>
            <p:nvPr/>
          </p:nvPicPr>
          <p:blipFill>
            <a:blip r:embed="rId23" cstate="hqprint">
              <a:extLst>
                <a:ext uri="{BEBA8EAE-BF5A-486C-A8C5-ECC9F3942E4B}">
                  <a14:imgProps xmlns:a14="http://schemas.microsoft.com/office/drawing/2010/main">
                    <a14:imgLayer r:embed="rId24">
                      <a14:imgEffect>
                        <a14:brightnessContrast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22491" y="6711676"/>
              <a:ext cx="1816572" cy="1362429"/>
            </a:xfrm>
            <a:prstGeom prst="rect">
              <a:avLst/>
            </a:prstGeom>
          </p:spPr>
        </p:pic>
        <p:sp>
          <p:nvSpPr>
            <p:cNvPr id="20" name="pole tekstowe 19">
              <a:extLst>
                <a:ext uri="{FF2B5EF4-FFF2-40B4-BE49-F238E27FC236}">
                  <a16:creationId xmlns:a16="http://schemas.microsoft.com/office/drawing/2014/main" id="{3E470F59-FE38-4400-AFCE-AC490E9B21A4}"/>
                </a:ext>
              </a:extLst>
            </p:cNvPr>
            <p:cNvSpPr txBox="1"/>
            <p:nvPr/>
          </p:nvSpPr>
          <p:spPr>
            <a:xfrm>
              <a:off x="1042761" y="44149"/>
              <a:ext cx="119663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l-PL" sz="2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DAPI</a:t>
              </a:r>
            </a:p>
          </p:txBody>
        </p:sp>
        <p:sp>
          <p:nvSpPr>
            <p:cNvPr id="21" name="pole tekstowe 20">
              <a:extLst>
                <a:ext uri="{FF2B5EF4-FFF2-40B4-BE49-F238E27FC236}">
                  <a16:creationId xmlns:a16="http://schemas.microsoft.com/office/drawing/2014/main" id="{C80EF402-32EB-4F93-836C-E2DBFE16CA26}"/>
                </a:ext>
              </a:extLst>
            </p:cNvPr>
            <p:cNvSpPr txBox="1"/>
            <p:nvPr/>
          </p:nvSpPr>
          <p:spPr>
            <a:xfrm>
              <a:off x="2727646" y="44148"/>
              <a:ext cx="181656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l-PL" sz="2400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anti</a:t>
              </a:r>
              <a:r>
                <a:rPr lang="pl-PL" sz="2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-IAV</a:t>
              </a:r>
            </a:p>
          </p:txBody>
        </p:sp>
        <p:sp>
          <p:nvSpPr>
            <p:cNvPr id="22" name="pole tekstowe 21">
              <a:extLst>
                <a:ext uri="{FF2B5EF4-FFF2-40B4-BE49-F238E27FC236}">
                  <a16:creationId xmlns:a16="http://schemas.microsoft.com/office/drawing/2014/main" id="{A12241D0-AFFE-4CA0-B7D8-08889CDF7E9A}"/>
                </a:ext>
              </a:extLst>
            </p:cNvPr>
            <p:cNvSpPr txBox="1"/>
            <p:nvPr/>
          </p:nvSpPr>
          <p:spPr>
            <a:xfrm>
              <a:off x="4722493" y="38480"/>
              <a:ext cx="181656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l-PL" sz="2400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merged</a:t>
              </a:r>
              <a:endParaRPr lang="pl-PL" sz="24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3" name="pole tekstowe 22">
              <a:extLst>
                <a:ext uri="{FF2B5EF4-FFF2-40B4-BE49-F238E27FC236}">
                  <a16:creationId xmlns:a16="http://schemas.microsoft.com/office/drawing/2014/main" id="{F2946DC2-69CC-4AE5-866E-0AF29B6E2E3E}"/>
                </a:ext>
              </a:extLst>
            </p:cNvPr>
            <p:cNvSpPr txBox="1"/>
            <p:nvPr/>
          </p:nvSpPr>
          <p:spPr>
            <a:xfrm rot="16200000">
              <a:off x="-274714" y="1033883"/>
              <a:ext cx="137508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l-PL" sz="2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no </a:t>
              </a:r>
              <a:r>
                <a:rPr lang="pl-PL" sz="2400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virus</a:t>
              </a:r>
              <a:endParaRPr lang="pl-PL" sz="24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4" name="pole tekstowe 23">
              <a:extLst>
                <a:ext uri="{FF2B5EF4-FFF2-40B4-BE49-F238E27FC236}">
                  <a16:creationId xmlns:a16="http://schemas.microsoft.com/office/drawing/2014/main" id="{A8FD0009-8164-42F1-8BFE-8AB07B2BE1B5}"/>
                </a:ext>
              </a:extLst>
            </p:cNvPr>
            <p:cNvSpPr txBox="1"/>
            <p:nvPr/>
          </p:nvSpPr>
          <p:spPr>
            <a:xfrm rot="16200000">
              <a:off x="-268386" y="2570673"/>
              <a:ext cx="136242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l-PL" sz="2400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mock</a:t>
              </a:r>
              <a:endParaRPr lang="pl-PL" sz="24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5" name="pole tekstowe 24">
              <a:extLst>
                <a:ext uri="{FF2B5EF4-FFF2-40B4-BE49-F238E27FC236}">
                  <a16:creationId xmlns:a16="http://schemas.microsoft.com/office/drawing/2014/main" id="{6C00A6D4-6546-4D8D-A481-59DEAEC88FAC}"/>
                </a:ext>
              </a:extLst>
            </p:cNvPr>
            <p:cNvSpPr txBox="1"/>
            <p:nvPr/>
          </p:nvSpPr>
          <p:spPr>
            <a:xfrm rot="16200000">
              <a:off x="-156699" y="4098358"/>
              <a:ext cx="1139050" cy="4672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l-PL" sz="2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CBD-I</a:t>
              </a:r>
            </a:p>
          </p:txBody>
        </p:sp>
        <p:sp>
          <p:nvSpPr>
            <p:cNvPr id="26" name="pole tekstowe 25">
              <a:extLst>
                <a:ext uri="{FF2B5EF4-FFF2-40B4-BE49-F238E27FC236}">
                  <a16:creationId xmlns:a16="http://schemas.microsoft.com/office/drawing/2014/main" id="{DB15658A-7E62-404D-9E09-C616E494BD69}"/>
                </a:ext>
              </a:extLst>
            </p:cNvPr>
            <p:cNvSpPr txBox="1"/>
            <p:nvPr/>
          </p:nvSpPr>
          <p:spPr>
            <a:xfrm rot="16200000">
              <a:off x="-289015" y="5608193"/>
              <a:ext cx="1403680" cy="4672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l-PL" sz="2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CBD-K</a:t>
              </a:r>
            </a:p>
          </p:txBody>
        </p:sp>
        <p:sp>
          <p:nvSpPr>
            <p:cNvPr id="27" name="pole tekstowe 26">
              <a:extLst>
                <a:ext uri="{FF2B5EF4-FFF2-40B4-BE49-F238E27FC236}">
                  <a16:creationId xmlns:a16="http://schemas.microsoft.com/office/drawing/2014/main" id="{D9585C89-1EFA-4516-A9EE-4FCBA4221F66}"/>
                </a:ext>
              </a:extLst>
            </p:cNvPr>
            <p:cNvSpPr txBox="1"/>
            <p:nvPr/>
          </p:nvSpPr>
          <p:spPr>
            <a:xfrm rot="16200000">
              <a:off x="-289013" y="7220155"/>
              <a:ext cx="1403683" cy="4672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l-PL" sz="2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CBD-N</a:t>
              </a:r>
            </a:p>
          </p:txBody>
        </p:sp>
      </p:grpSp>
      <p:sp>
        <p:nvSpPr>
          <p:cNvPr id="28" name="pole tekstowe 27">
            <a:extLst>
              <a:ext uri="{FF2B5EF4-FFF2-40B4-BE49-F238E27FC236}">
                <a16:creationId xmlns:a16="http://schemas.microsoft.com/office/drawing/2014/main" id="{6C4B2007-B945-4EDA-842D-85A6CE8B9746}"/>
              </a:ext>
            </a:extLst>
          </p:cNvPr>
          <p:cNvSpPr txBox="1"/>
          <p:nvPr/>
        </p:nvSpPr>
        <p:spPr>
          <a:xfrm>
            <a:off x="1812" y="8155783"/>
            <a:ext cx="685618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b="1" dirty="0"/>
              <a:t>Figure </a:t>
            </a:r>
            <a:r>
              <a:rPr lang="en-US" b="1" dirty="0"/>
              <a:t>S</a:t>
            </a:r>
            <a:r>
              <a:rPr lang="pl-PL" b="1" dirty="0"/>
              <a:t>3</a:t>
            </a:r>
            <a:r>
              <a:rPr lang="pl-PL" dirty="0"/>
              <a:t>. </a:t>
            </a:r>
            <a:r>
              <a:rPr lang="pl-PL" dirty="0" err="1"/>
              <a:t>Effect</a:t>
            </a:r>
            <a:r>
              <a:rPr lang="pl-PL" dirty="0"/>
              <a:t> of the CBD-NSAID </a:t>
            </a:r>
            <a:r>
              <a:rPr lang="pl-PL" dirty="0" err="1"/>
              <a:t>molecular</a:t>
            </a:r>
            <a:r>
              <a:rPr lang="pl-PL" dirty="0"/>
              <a:t> </a:t>
            </a:r>
            <a:r>
              <a:rPr lang="pl-PL" dirty="0" err="1"/>
              <a:t>consortia</a:t>
            </a:r>
            <a:r>
              <a:rPr lang="pl-PL" dirty="0"/>
              <a:t> on the influenza A </a:t>
            </a:r>
            <a:r>
              <a:rPr lang="pl-PL" dirty="0" err="1"/>
              <a:t>virus</a:t>
            </a:r>
            <a:r>
              <a:rPr lang="pl-PL" dirty="0"/>
              <a:t> (IAV) </a:t>
            </a:r>
            <a:r>
              <a:rPr lang="pl-PL" dirty="0" err="1"/>
              <a:t>replication</a:t>
            </a:r>
            <a:r>
              <a:rPr lang="pl-PL" dirty="0"/>
              <a:t>. The </a:t>
            </a:r>
            <a:r>
              <a:rPr lang="en-US" dirty="0"/>
              <a:t>cells were infected with </a:t>
            </a:r>
            <a:r>
              <a:rPr lang="pl-PL" dirty="0"/>
              <a:t>100 </a:t>
            </a:r>
            <a:r>
              <a:rPr lang="el-GR" dirty="0"/>
              <a:t>μ</a:t>
            </a:r>
            <a:r>
              <a:rPr lang="pl-PL" dirty="0"/>
              <a:t>g/ml </a:t>
            </a:r>
            <a:r>
              <a:rPr lang="en-US" dirty="0"/>
              <a:t>CBD-NSAIDs pretreated IAV PR8 at an MOI </a:t>
            </a:r>
            <a:r>
              <a:rPr lang="pl-PL" dirty="0" err="1"/>
              <a:t>or</a:t>
            </a:r>
            <a:r>
              <a:rPr lang="pl-PL" dirty="0"/>
              <a:t> </a:t>
            </a:r>
            <a:r>
              <a:rPr lang="pl-PL" dirty="0" err="1"/>
              <a:t>mock</a:t>
            </a:r>
            <a:r>
              <a:rPr lang="pl-PL" dirty="0"/>
              <a:t> </a:t>
            </a:r>
            <a:r>
              <a:rPr lang="pl-PL" dirty="0" err="1"/>
              <a:t>treated</a:t>
            </a:r>
            <a:r>
              <a:rPr lang="pl-PL" dirty="0"/>
              <a:t>. At 48h post </a:t>
            </a:r>
            <a:r>
              <a:rPr lang="pl-PL" dirty="0" err="1"/>
              <a:t>infection</a:t>
            </a:r>
            <a:r>
              <a:rPr lang="pl-PL" dirty="0"/>
              <a:t>, the </a:t>
            </a:r>
            <a:r>
              <a:rPr lang="pl-PL" dirty="0" err="1"/>
              <a:t>cells</a:t>
            </a:r>
            <a:r>
              <a:rPr lang="pl-PL" dirty="0"/>
              <a:t> </a:t>
            </a:r>
            <a:r>
              <a:rPr lang="pl-PL" dirty="0" err="1"/>
              <a:t>were</a:t>
            </a:r>
            <a:r>
              <a:rPr lang="pl-PL" dirty="0"/>
              <a:t> </a:t>
            </a:r>
            <a:r>
              <a:rPr lang="pl-PL" dirty="0" err="1"/>
              <a:t>fixed</a:t>
            </a:r>
            <a:r>
              <a:rPr lang="pl-PL" dirty="0"/>
              <a:t> and </a:t>
            </a:r>
            <a:r>
              <a:rPr lang="pl-PL" dirty="0" err="1"/>
              <a:t>stained</a:t>
            </a:r>
            <a:r>
              <a:rPr lang="pl-PL" dirty="0"/>
              <a:t> with </a:t>
            </a:r>
            <a:r>
              <a:rPr lang="pl-PL" dirty="0" err="1"/>
              <a:t>anti</a:t>
            </a:r>
            <a:r>
              <a:rPr lang="pl-PL" dirty="0"/>
              <a:t>-IAV </a:t>
            </a:r>
            <a:r>
              <a:rPr lang="pl-PL" dirty="0" err="1"/>
              <a:t>antibodies</a:t>
            </a:r>
            <a:r>
              <a:rPr lang="pl-PL" dirty="0"/>
              <a:t>, </a:t>
            </a:r>
            <a:r>
              <a:rPr lang="pl-PL" dirty="0" err="1"/>
              <a:t>corresponding</a:t>
            </a:r>
            <a:r>
              <a:rPr lang="pl-PL" dirty="0"/>
              <a:t> </a:t>
            </a:r>
            <a:r>
              <a:rPr lang="pl-PL" dirty="0" err="1"/>
              <a:t>secondary</a:t>
            </a:r>
            <a:r>
              <a:rPr lang="pl-PL" dirty="0"/>
              <a:t> </a:t>
            </a:r>
            <a:r>
              <a:rPr lang="pl-PL" dirty="0" err="1"/>
              <a:t>antibodies</a:t>
            </a:r>
            <a:r>
              <a:rPr lang="pl-PL" dirty="0"/>
              <a:t> </a:t>
            </a:r>
            <a:r>
              <a:rPr lang="pl-PL" dirty="0" err="1"/>
              <a:t>conjugated</a:t>
            </a:r>
            <a:r>
              <a:rPr lang="pl-PL" dirty="0"/>
              <a:t> with FITC,  and DAPI.</a:t>
            </a:r>
          </a:p>
        </p:txBody>
      </p:sp>
    </p:spTree>
    <p:extLst>
      <p:ext uri="{BB962C8B-B14F-4D97-AF65-F5344CB8AC3E}">
        <p14:creationId xmlns:p14="http://schemas.microsoft.com/office/powerpoint/2010/main" val="12493035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ole tekstowe 3">
            <a:extLst>
              <a:ext uri="{FF2B5EF4-FFF2-40B4-BE49-F238E27FC236}">
                <a16:creationId xmlns:a16="http://schemas.microsoft.com/office/drawing/2014/main" id="{C706BEBE-946F-4538-ABF4-4DE1883A3251}"/>
              </a:ext>
            </a:extLst>
          </p:cNvPr>
          <p:cNvSpPr txBox="1"/>
          <p:nvPr/>
        </p:nvSpPr>
        <p:spPr>
          <a:xfrm>
            <a:off x="123108" y="5530397"/>
            <a:ext cx="6525906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000" b="1" dirty="0"/>
              <a:t>Figure </a:t>
            </a:r>
            <a:r>
              <a:rPr lang="en-US" sz="2000" b="1" dirty="0"/>
              <a:t>S</a:t>
            </a:r>
            <a:r>
              <a:rPr lang="pl-PL" sz="2000" b="1" dirty="0"/>
              <a:t>4. </a:t>
            </a:r>
            <a:r>
              <a:rPr lang="pl-PL" sz="2000" dirty="0" err="1"/>
              <a:t>Effect</a:t>
            </a:r>
            <a:r>
              <a:rPr lang="pl-PL" sz="2000" dirty="0"/>
              <a:t> of the CBD-NSAID </a:t>
            </a:r>
            <a:r>
              <a:rPr lang="pl-PL" sz="2000" dirty="0" err="1"/>
              <a:t>molecular</a:t>
            </a:r>
            <a:r>
              <a:rPr lang="pl-PL" sz="2000" dirty="0"/>
              <a:t> </a:t>
            </a:r>
            <a:r>
              <a:rPr lang="pl-PL" sz="2000" dirty="0" err="1"/>
              <a:t>consortia</a:t>
            </a:r>
            <a:r>
              <a:rPr lang="pl-PL" sz="2000" dirty="0"/>
              <a:t> on the </a:t>
            </a:r>
            <a:r>
              <a:rPr lang="pl-PL" sz="2000" dirty="0" err="1"/>
              <a:t>structural</a:t>
            </a:r>
            <a:r>
              <a:rPr lang="pl-PL" sz="2000" dirty="0"/>
              <a:t> </a:t>
            </a:r>
            <a:r>
              <a:rPr lang="pl-PL" sz="2000" dirty="0" err="1"/>
              <a:t>proteins</a:t>
            </a:r>
            <a:r>
              <a:rPr lang="pl-PL" sz="2000" dirty="0"/>
              <a:t> of influenza A </a:t>
            </a:r>
            <a:r>
              <a:rPr lang="pl-PL" sz="2000" dirty="0" err="1"/>
              <a:t>virus</a:t>
            </a:r>
            <a:r>
              <a:rPr lang="pl-PL" sz="2000" dirty="0"/>
              <a:t> (IAV). </a:t>
            </a:r>
            <a:r>
              <a:rPr lang="en-GB" sz="2000" dirty="0"/>
              <a:t>The cells were infected with CBD-NSAIDs </a:t>
            </a:r>
            <a:r>
              <a:rPr lang="en-GB" sz="2000" dirty="0" err="1"/>
              <a:t>pretreated</a:t>
            </a:r>
            <a:r>
              <a:rPr lang="en-GB" sz="2000" dirty="0"/>
              <a:t> IAV PR8 at an MOI 0,01 and then incubated with 100 </a:t>
            </a:r>
            <a:r>
              <a:rPr lang="en-GB" sz="2000" dirty="0" err="1"/>
              <a:t>μg</a:t>
            </a:r>
            <a:r>
              <a:rPr lang="en-GB" sz="2000" dirty="0"/>
              <a:t>/ml CBD-I, -K, or -N or mock-treated. At 48h post infection, the supernatant was collected and the IAV was concentrated on the sucrose cushion, </a:t>
            </a:r>
            <a:r>
              <a:rPr lang="en-GB" sz="2000" dirty="0" err="1"/>
              <a:t>denaturated</a:t>
            </a:r>
            <a:r>
              <a:rPr lang="en-GB" sz="2000" dirty="0"/>
              <a:t> at 95°C for 5 minutes and then transfer on the nitrocellulose membrane. The</a:t>
            </a:r>
            <a:r>
              <a:rPr lang="pl-PL" sz="2000" dirty="0"/>
              <a:t>,</a:t>
            </a:r>
            <a:r>
              <a:rPr lang="en-GB" sz="2000" dirty="0"/>
              <a:t> IAV proteins were stained with anti-IAV antibodies (Merck, Germany)</a:t>
            </a:r>
            <a:r>
              <a:rPr lang="pl-PL" sz="2000" dirty="0"/>
              <a:t> and corresponding secondary antibodies coupled with horse radish peroxidase.</a:t>
            </a:r>
          </a:p>
        </p:txBody>
      </p:sp>
      <p:pic>
        <p:nvPicPr>
          <p:cNvPr id="6" name="Obraz 5">
            <a:extLst>
              <a:ext uri="{FF2B5EF4-FFF2-40B4-BE49-F238E27FC236}">
                <a16:creationId xmlns:a16="http://schemas.microsoft.com/office/drawing/2014/main" id="{7490BF2E-0C6A-4908-BA26-A8B22EB776B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547" t="52527" r="50351" b="31693"/>
          <a:stretch/>
        </p:blipFill>
        <p:spPr>
          <a:xfrm>
            <a:off x="1722449" y="1860771"/>
            <a:ext cx="3548418" cy="2634019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  <p:cxnSp>
        <p:nvCxnSpPr>
          <p:cNvPr id="8" name="Łącznik prosty 7">
            <a:extLst>
              <a:ext uri="{FF2B5EF4-FFF2-40B4-BE49-F238E27FC236}">
                <a16:creationId xmlns:a16="http://schemas.microsoft.com/office/drawing/2014/main" id="{48113C11-28C1-43E2-A907-E133218C2AFB}"/>
              </a:ext>
            </a:extLst>
          </p:cNvPr>
          <p:cNvCxnSpPr/>
          <p:nvPr/>
        </p:nvCxnSpPr>
        <p:spPr>
          <a:xfrm flipH="1">
            <a:off x="1406839" y="2283852"/>
            <a:ext cx="286603" cy="0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Łącznik prosty 8">
            <a:extLst>
              <a:ext uri="{FF2B5EF4-FFF2-40B4-BE49-F238E27FC236}">
                <a16:creationId xmlns:a16="http://schemas.microsoft.com/office/drawing/2014/main" id="{FE3ECC2B-3AD3-484B-9666-D4AD44395D82}"/>
              </a:ext>
            </a:extLst>
          </p:cNvPr>
          <p:cNvCxnSpPr/>
          <p:nvPr/>
        </p:nvCxnSpPr>
        <p:spPr>
          <a:xfrm flipH="1">
            <a:off x="1406839" y="4278700"/>
            <a:ext cx="286603" cy="0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" name="pole tekstowe 9">
            <a:extLst>
              <a:ext uri="{FF2B5EF4-FFF2-40B4-BE49-F238E27FC236}">
                <a16:creationId xmlns:a16="http://schemas.microsoft.com/office/drawing/2014/main" id="{017B6A4C-C4EF-43A6-92C7-FEC772668FD6}"/>
              </a:ext>
            </a:extLst>
          </p:cNvPr>
          <p:cNvSpPr txBox="1"/>
          <p:nvPr/>
        </p:nvSpPr>
        <p:spPr>
          <a:xfrm>
            <a:off x="425885" y="2099186"/>
            <a:ext cx="10145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2000" b="1" dirty="0">
                <a:latin typeface="Arial" panose="020B0604020202020204" pitchFamily="34" charset="0"/>
                <a:cs typeface="Arial" panose="020B0604020202020204" pitchFamily="34" charset="0"/>
              </a:rPr>
              <a:t>70 </a:t>
            </a:r>
            <a:r>
              <a:rPr lang="pl-PL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kDa</a:t>
            </a:r>
            <a:endParaRPr lang="pl-PL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pole tekstowe 10">
            <a:extLst>
              <a:ext uri="{FF2B5EF4-FFF2-40B4-BE49-F238E27FC236}">
                <a16:creationId xmlns:a16="http://schemas.microsoft.com/office/drawing/2014/main" id="{BDE0408E-C642-47FE-AB0A-CBEAB58E2BE0}"/>
              </a:ext>
            </a:extLst>
          </p:cNvPr>
          <p:cNvSpPr txBox="1"/>
          <p:nvPr/>
        </p:nvSpPr>
        <p:spPr>
          <a:xfrm>
            <a:off x="425885" y="4094680"/>
            <a:ext cx="101457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2000" b="1" dirty="0">
                <a:latin typeface="Arial" panose="020B0604020202020204" pitchFamily="34" charset="0"/>
                <a:cs typeface="Arial" panose="020B0604020202020204" pitchFamily="34" charset="0"/>
              </a:rPr>
              <a:t>25 </a:t>
            </a:r>
            <a:r>
              <a:rPr lang="pl-PL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kDa</a:t>
            </a:r>
            <a:endParaRPr lang="pl-PL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pole tekstowe 12">
            <a:extLst>
              <a:ext uri="{FF2B5EF4-FFF2-40B4-BE49-F238E27FC236}">
                <a16:creationId xmlns:a16="http://schemas.microsoft.com/office/drawing/2014/main" id="{53F903CB-5429-4041-9C09-255EC9F0BD60}"/>
              </a:ext>
            </a:extLst>
          </p:cNvPr>
          <p:cNvSpPr txBox="1"/>
          <p:nvPr/>
        </p:nvSpPr>
        <p:spPr>
          <a:xfrm rot="18900000">
            <a:off x="1459806" y="524323"/>
            <a:ext cx="26054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 </a:t>
            </a:r>
            <a:r>
              <a:rPr lang="pl-PL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virus</a:t>
            </a:r>
            <a:endParaRPr lang="pl-PL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pole tekstowe 13">
            <a:extLst>
              <a:ext uri="{FF2B5EF4-FFF2-40B4-BE49-F238E27FC236}">
                <a16:creationId xmlns:a16="http://schemas.microsoft.com/office/drawing/2014/main" id="{BBEC3F09-7B57-417F-BB11-3431560CD7F3}"/>
              </a:ext>
            </a:extLst>
          </p:cNvPr>
          <p:cNvSpPr txBox="1"/>
          <p:nvPr/>
        </p:nvSpPr>
        <p:spPr>
          <a:xfrm rot="18900000">
            <a:off x="2160337" y="547105"/>
            <a:ext cx="26054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mock</a:t>
            </a:r>
            <a:endParaRPr lang="pl-PL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pole tekstowe 14">
            <a:extLst>
              <a:ext uri="{FF2B5EF4-FFF2-40B4-BE49-F238E27FC236}">
                <a16:creationId xmlns:a16="http://schemas.microsoft.com/office/drawing/2014/main" id="{50DB2C17-CF3E-4573-B431-FEA6A095691F}"/>
              </a:ext>
            </a:extLst>
          </p:cNvPr>
          <p:cNvSpPr txBox="1"/>
          <p:nvPr/>
        </p:nvSpPr>
        <p:spPr>
          <a:xfrm rot="18900000">
            <a:off x="2860868" y="503085"/>
            <a:ext cx="26054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CBD-I</a:t>
            </a:r>
          </a:p>
        </p:txBody>
      </p:sp>
      <p:sp>
        <p:nvSpPr>
          <p:cNvPr id="16" name="pole tekstowe 15">
            <a:extLst>
              <a:ext uri="{FF2B5EF4-FFF2-40B4-BE49-F238E27FC236}">
                <a16:creationId xmlns:a16="http://schemas.microsoft.com/office/drawing/2014/main" id="{7885204E-A71F-47FC-BE99-285B21C142E4}"/>
              </a:ext>
            </a:extLst>
          </p:cNvPr>
          <p:cNvSpPr txBox="1"/>
          <p:nvPr/>
        </p:nvSpPr>
        <p:spPr>
          <a:xfrm rot="18900000">
            <a:off x="3561399" y="498186"/>
            <a:ext cx="26054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CBD-K</a:t>
            </a:r>
          </a:p>
        </p:txBody>
      </p:sp>
      <p:sp>
        <p:nvSpPr>
          <p:cNvPr id="17" name="pole tekstowe 16">
            <a:extLst>
              <a:ext uri="{FF2B5EF4-FFF2-40B4-BE49-F238E27FC236}">
                <a16:creationId xmlns:a16="http://schemas.microsoft.com/office/drawing/2014/main" id="{B7CE43D4-2E61-4011-A693-46A6788DFF4A}"/>
              </a:ext>
            </a:extLst>
          </p:cNvPr>
          <p:cNvSpPr txBox="1"/>
          <p:nvPr/>
        </p:nvSpPr>
        <p:spPr>
          <a:xfrm rot="18900000">
            <a:off x="4261930" y="498187"/>
            <a:ext cx="26054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CBD-N</a:t>
            </a:r>
          </a:p>
        </p:txBody>
      </p:sp>
      <p:sp>
        <p:nvSpPr>
          <p:cNvPr id="2" name="Strzałka: w lewo 1">
            <a:extLst>
              <a:ext uri="{FF2B5EF4-FFF2-40B4-BE49-F238E27FC236}">
                <a16:creationId xmlns:a16="http://schemas.microsoft.com/office/drawing/2014/main" id="{8C49CF20-1480-431C-9466-600C8A9BE41B}"/>
              </a:ext>
            </a:extLst>
          </p:cNvPr>
          <p:cNvSpPr/>
          <p:nvPr/>
        </p:nvSpPr>
        <p:spPr>
          <a:xfrm>
            <a:off x="5391074" y="2283851"/>
            <a:ext cx="463463" cy="189495"/>
          </a:xfrm>
          <a:prstGeom prst="lef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20" name="Strzałka: w lewo 19">
            <a:extLst>
              <a:ext uri="{FF2B5EF4-FFF2-40B4-BE49-F238E27FC236}">
                <a16:creationId xmlns:a16="http://schemas.microsoft.com/office/drawing/2014/main" id="{B358CDD6-F642-4F75-8F6A-B7E2E89BD73E}"/>
              </a:ext>
            </a:extLst>
          </p:cNvPr>
          <p:cNvSpPr/>
          <p:nvPr/>
        </p:nvSpPr>
        <p:spPr>
          <a:xfrm>
            <a:off x="5391073" y="2499296"/>
            <a:ext cx="463463" cy="189495"/>
          </a:xfrm>
          <a:prstGeom prst="lef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21" name="Strzałka: w lewo 20">
            <a:extLst>
              <a:ext uri="{FF2B5EF4-FFF2-40B4-BE49-F238E27FC236}">
                <a16:creationId xmlns:a16="http://schemas.microsoft.com/office/drawing/2014/main" id="{A5457F8E-0B15-478E-BAC0-4CA5CA60FC29}"/>
              </a:ext>
            </a:extLst>
          </p:cNvPr>
          <p:cNvSpPr/>
          <p:nvPr/>
        </p:nvSpPr>
        <p:spPr>
          <a:xfrm>
            <a:off x="5391072" y="3876673"/>
            <a:ext cx="463463" cy="189495"/>
          </a:xfrm>
          <a:prstGeom prst="lef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23" name="pole tekstowe 22">
            <a:extLst>
              <a:ext uri="{FF2B5EF4-FFF2-40B4-BE49-F238E27FC236}">
                <a16:creationId xmlns:a16="http://schemas.microsoft.com/office/drawing/2014/main" id="{F216A556-8FCE-4521-A9FA-965C73BA046A}"/>
              </a:ext>
            </a:extLst>
          </p:cNvPr>
          <p:cNvSpPr txBox="1"/>
          <p:nvPr/>
        </p:nvSpPr>
        <p:spPr>
          <a:xfrm>
            <a:off x="5799550" y="2130290"/>
            <a:ext cx="6325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NA</a:t>
            </a:r>
          </a:p>
        </p:txBody>
      </p:sp>
      <p:sp>
        <p:nvSpPr>
          <p:cNvPr id="24" name="pole tekstowe 23">
            <a:extLst>
              <a:ext uri="{FF2B5EF4-FFF2-40B4-BE49-F238E27FC236}">
                <a16:creationId xmlns:a16="http://schemas.microsoft.com/office/drawing/2014/main" id="{458138EC-D259-4936-9420-A76089A845B0}"/>
              </a:ext>
            </a:extLst>
          </p:cNvPr>
          <p:cNvSpPr txBox="1"/>
          <p:nvPr/>
        </p:nvSpPr>
        <p:spPr>
          <a:xfrm>
            <a:off x="5752577" y="2383368"/>
            <a:ext cx="8463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HA</a:t>
            </a:r>
            <a:r>
              <a:rPr lang="pl-PL" sz="2400" b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</p:txBody>
      </p:sp>
      <p:sp>
        <p:nvSpPr>
          <p:cNvPr id="25" name="pole tekstowe 24">
            <a:extLst>
              <a:ext uri="{FF2B5EF4-FFF2-40B4-BE49-F238E27FC236}">
                <a16:creationId xmlns:a16="http://schemas.microsoft.com/office/drawing/2014/main" id="{ABDECB46-1124-4DCA-8201-D1D83F7C00D7}"/>
              </a:ext>
            </a:extLst>
          </p:cNvPr>
          <p:cNvSpPr txBox="1"/>
          <p:nvPr/>
        </p:nvSpPr>
        <p:spPr>
          <a:xfrm>
            <a:off x="5752577" y="3740587"/>
            <a:ext cx="8463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HA</a:t>
            </a:r>
            <a:r>
              <a:rPr lang="pl-PL" sz="2400" b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2249591627"/>
      </p:ext>
    </p:extLst>
  </p:cSld>
  <p:clrMapOvr>
    <a:masterClrMapping/>
  </p:clrMapOvr>
</p:sld>
</file>

<file path=ppt/theme/theme1.xml><?xml version="1.0" encoding="utf-8"?>
<a:theme xmlns:a="http://schemas.openxmlformats.org/drawingml/2006/main" name="Motyw pakietu Office">
  <a:themeElements>
    <a:clrScheme name="Motyw pakietu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Motyw pakietu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tyw pakietu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570</TotalTime>
  <Words>232</Words>
  <Application>Microsoft Office PowerPoint</Application>
  <PresentationFormat>A4 Paper (210x297 mm)</PresentationFormat>
  <Paragraphs>28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Calibri</vt:lpstr>
      <vt:lpstr>Calibri Light</vt:lpstr>
      <vt:lpstr>Times New Roman</vt:lpstr>
      <vt:lpstr>Motyw pakietu Office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Prezentacja programu PowerPoint</dc:title>
  <dc:creator>Paweł Zmora</dc:creator>
  <cp:lastModifiedBy>MDPI</cp:lastModifiedBy>
  <cp:revision>18</cp:revision>
  <dcterms:created xsi:type="dcterms:W3CDTF">2023-07-04T09:05:45Z</dcterms:created>
  <dcterms:modified xsi:type="dcterms:W3CDTF">2023-07-18T15:33:35Z</dcterms:modified>
</cp:coreProperties>
</file>