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94" r:id="rId2"/>
    <p:sldId id="297" r:id="rId3"/>
    <p:sldId id="295" r:id="rId4"/>
  </p:sldIdLst>
  <p:sldSz cx="6858000" cy="9906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4807"/>
    <a:srgbClr val="F79646"/>
    <a:srgbClr val="7F7F7F"/>
    <a:srgbClr val="FF0000"/>
    <a:srgbClr val="C00000"/>
    <a:srgbClr val="A6A6A6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0" autoAdjust="0"/>
    <p:restoredTop sz="94660"/>
  </p:normalViewPr>
  <p:slideViewPr>
    <p:cSldViewPr snapToGrid="0">
      <p:cViewPr>
        <p:scale>
          <a:sx n="110" d="100"/>
          <a:sy n="110" d="100"/>
        </p:scale>
        <p:origin x="2466" y="7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57F35-24F3-46C4-9C02-09DD14D120F8}" type="datetimeFigureOut">
              <a:rPr lang="zh-CN" altLang="en-US" smtClean="0"/>
              <a:t>2025/1/2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E35-EB46-4E61-AD6B-B4F460E27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566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57F35-24F3-46C4-9C02-09DD14D120F8}" type="datetimeFigureOut">
              <a:rPr lang="zh-CN" altLang="en-US" smtClean="0"/>
              <a:t>2025/1/2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E35-EB46-4E61-AD6B-B4F460E27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29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57F35-24F3-46C4-9C02-09DD14D120F8}" type="datetimeFigureOut">
              <a:rPr lang="zh-CN" altLang="en-US" smtClean="0"/>
              <a:t>2025/1/2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E35-EB46-4E61-AD6B-B4F460E27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01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57F35-24F3-46C4-9C02-09DD14D120F8}" type="datetimeFigureOut">
              <a:rPr lang="zh-CN" altLang="en-US" smtClean="0"/>
              <a:t>2025/1/2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E35-EB46-4E61-AD6B-B4F460E27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304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57F35-24F3-46C4-9C02-09DD14D120F8}" type="datetimeFigureOut">
              <a:rPr lang="zh-CN" altLang="en-US" smtClean="0"/>
              <a:t>2025/1/2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E35-EB46-4E61-AD6B-B4F460E27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224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57F35-24F3-46C4-9C02-09DD14D120F8}" type="datetimeFigureOut">
              <a:rPr lang="zh-CN" altLang="en-US" smtClean="0"/>
              <a:t>2025/1/2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E35-EB46-4E61-AD6B-B4F460E27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72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57F35-24F3-46C4-9C02-09DD14D120F8}" type="datetimeFigureOut">
              <a:rPr lang="zh-CN" altLang="en-US" smtClean="0"/>
              <a:t>2025/1/2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E35-EB46-4E61-AD6B-B4F460E27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742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57F35-24F3-46C4-9C02-09DD14D120F8}" type="datetimeFigureOut">
              <a:rPr lang="zh-CN" altLang="en-US" smtClean="0"/>
              <a:t>2025/1/2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E35-EB46-4E61-AD6B-B4F460E27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94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57F35-24F3-46C4-9C02-09DD14D120F8}" type="datetimeFigureOut">
              <a:rPr lang="zh-CN" altLang="en-US" smtClean="0"/>
              <a:t>2025/1/2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E35-EB46-4E61-AD6B-B4F460E27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60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57F35-24F3-46C4-9C02-09DD14D120F8}" type="datetimeFigureOut">
              <a:rPr lang="zh-CN" altLang="en-US" smtClean="0"/>
              <a:t>2025/1/2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E35-EB46-4E61-AD6B-B4F460E27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82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57F35-24F3-46C4-9C02-09DD14D120F8}" type="datetimeFigureOut">
              <a:rPr lang="zh-CN" altLang="en-US" smtClean="0"/>
              <a:t>2025/1/2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E35-EB46-4E61-AD6B-B4F460E27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199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57F35-24F3-46C4-9C02-09DD14D120F8}" type="datetimeFigureOut">
              <a:rPr lang="zh-CN" altLang="en-US" smtClean="0"/>
              <a:t>2025/1/2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64E35-EB46-4E61-AD6B-B4F460E27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181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250978" y="78433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TextBox 29">
            <a:extLst>
              <a:ext uri="{FF2B5EF4-FFF2-40B4-BE49-F238E27FC236}">
                <a16:creationId xmlns:a16="http://schemas.microsoft.com/office/drawing/2014/main" id="{AB83E5A6-E1CA-6B4C-83C0-62AA5827A485}"/>
              </a:ext>
            </a:extLst>
          </p:cNvPr>
          <p:cNvSpPr txBox="1"/>
          <p:nvPr/>
        </p:nvSpPr>
        <p:spPr>
          <a:xfrm>
            <a:off x="250977" y="3172292"/>
            <a:ext cx="6311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b="1" dirty="0">
                <a:latin typeface="Times New Roman" pitchFamily="18" charset="0"/>
                <a:cs typeface="Times New Roman" pitchFamily="18" charset="0"/>
              </a:rPr>
              <a:t>Figure</a:t>
            </a:r>
            <a:r>
              <a:rPr lang="zh-CN" alt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>
                <a:latin typeface="Times New Roman" pitchFamily="18" charset="0"/>
                <a:cs typeface="Times New Roman" pitchFamily="18" charset="0"/>
              </a:rPr>
              <a:t>S1. 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General information represents features concerning gene expression in all the RNA-Seq samples. (A) A box plot showing the distribution of gene-expression levels in samples from both the control group (C1, C2, and C3) and the treatment group (T1, T2, and T3). Log</a:t>
            </a:r>
            <a:r>
              <a:rPr lang="en-US" altLang="zh-CN" sz="1200" baseline="-25000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(FPKM) was used as the value representing gene expression level. (B) A heatmap showing the correlations among all the samples described in (A), based on gene-expression levels. The correlation between certain samples were measured using the Pearson’s Correlation Coefficient (r). It is considered that the closer the r</a:t>
            </a:r>
            <a:r>
              <a:rPr lang="en-US" altLang="zh-CN" sz="12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value is to 1, the more correlated the two tested samples are.</a:t>
            </a:r>
            <a:r>
              <a:rPr lang="zh-CN" altLang="en-US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D9877D2-81E9-34E7-4617-A56BBB5F8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587" y="166141"/>
            <a:ext cx="2743206" cy="2743206"/>
          </a:xfrm>
          <a:prstGeom prst="rect">
            <a:avLst/>
          </a:prstGeom>
        </p:spPr>
      </p:pic>
      <p:sp>
        <p:nvSpPr>
          <p:cNvPr id="15" name="TextBox 25">
            <a:extLst>
              <a:ext uri="{FF2B5EF4-FFF2-40B4-BE49-F238E27FC236}">
                <a16:creationId xmlns:a16="http://schemas.microsoft.com/office/drawing/2014/main" id="{04F4746A-8FC8-BEE8-B333-EB86ECCB0215}"/>
              </a:ext>
            </a:extLst>
          </p:cNvPr>
          <p:cNvSpPr txBox="1"/>
          <p:nvPr/>
        </p:nvSpPr>
        <p:spPr>
          <a:xfrm>
            <a:off x="3448562" y="78433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FFB6DA1-4134-0493-7A13-35BBEDAF7F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951"/>
          <a:stretch/>
        </p:blipFill>
        <p:spPr>
          <a:xfrm>
            <a:off x="494575" y="166141"/>
            <a:ext cx="2953987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20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243D019E-91BC-E404-86B9-71A3572CDC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" r="6315"/>
          <a:stretch/>
        </p:blipFill>
        <p:spPr>
          <a:xfrm>
            <a:off x="0" y="0"/>
            <a:ext cx="6858000" cy="4543343"/>
          </a:xfrm>
          <a:prstGeom prst="rect">
            <a:avLst/>
          </a:prstGeom>
        </p:spPr>
      </p:pic>
      <p:sp>
        <p:nvSpPr>
          <p:cNvPr id="2" name="TextBox 29">
            <a:extLst>
              <a:ext uri="{FF2B5EF4-FFF2-40B4-BE49-F238E27FC236}">
                <a16:creationId xmlns:a16="http://schemas.microsoft.com/office/drawing/2014/main" id="{17700D5E-6608-F0A2-12C1-359A3FE93D26}"/>
              </a:ext>
            </a:extLst>
          </p:cNvPr>
          <p:cNvSpPr txBox="1"/>
          <p:nvPr/>
        </p:nvSpPr>
        <p:spPr>
          <a:xfrm>
            <a:off x="250977" y="4522126"/>
            <a:ext cx="63118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b="1" dirty="0">
                <a:latin typeface="Times New Roman" pitchFamily="18" charset="0"/>
                <a:cs typeface="Times New Roman" pitchFamily="18" charset="0"/>
              </a:rPr>
              <a:t>Figure</a:t>
            </a:r>
            <a:r>
              <a:rPr lang="zh-CN" alt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>
                <a:latin typeface="Times New Roman" pitchFamily="18" charset="0"/>
                <a:cs typeface="Times New Roman" pitchFamily="18" charset="0"/>
              </a:rPr>
              <a:t>S2. 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General classification of the KEGG-annotated DEGs, 420 in total. Names of the specific enriched pathways are shown as indicated, and these pathways were further grouped into larger categories: Cellular Processes, Environmental Information Processing, Genetic Information Processing, and Metabolism. Lengths of the bars represent the percentages of DEGs for specific pathways. </a:t>
            </a:r>
            <a:endParaRPr lang="zh-CN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695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9">
            <a:extLst>
              <a:ext uri="{FF2B5EF4-FFF2-40B4-BE49-F238E27FC236}">
                <a16:creationId xmlns:a16="http://schemas.microsoft.com/office/drawing/2014/main" id="{85C7FC45-9A52-105D-9F68-AA2A555952B7}"/>
              </a:ext>
            </a:extLst>
          </p:cNvPr>
          <p:cNvSpPr txBox="1"/>
          <p:nvPr/>
        </p:nvSpPr>
        <p:spPr>
          <a:xfrm>
            <a:off x="546185" y="6304840"/>
            <a:ext cx="63118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b="1" dirty="0">
                <a:latin typeface="Times New Roman" pitchFamily="18" charset="0"/>
                <a:cs typeface="Times New Roman" pitchFamily="18" charset="0"/>
              </a:rPr>
              <a:t>Figure</a:t>
            </a:r>
            <a:r>
              <a:rPr lang="zh-CN" alt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>
                <a:latin typeface="Times New Roman" pitchFamily="18" charset="0"/>
                <a:cs typeface="Times New Roman" pitchFamily="18" charset="0"/>
              </a:rPr>
              <a:t>S3.  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Respective</a:t>
            </a:r>
            <a:r>
              <a:rPr lang="en-US" altLang="zh-CN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Melting curves for the genes as indicated. </a:t>
            </a:r>
            <a:endParaRPr lang="zh-CN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F83B307-5EBA-E50A-CEFA-6ACDD0C38F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533" y="269403"/>
            <a:ext cx="5272430" cy="586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807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19022</TotalTime>
  <Words>204</Words>
  <Application>Microsoft Office PowerPoint</Application>
  <PresentationFormat>A4 Paper (210x297 mm)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Bingyu Li</dc:creator>
  <cp:lastModifiedBy>Bingyu Li</cp:lastModifiedBy>
  <cp:revision>677</cp:revision>
  <dcterms:created xsi:type="dcterms:W3CDTF">2019-08-04T12:59:55Z</dcterms:created>
  <dcterms:modified xsi:type="dcterms:W3CDTF">2025-01-02T12:30:03Z</dcterms:modified>
</cp:coreProperties>
</file>