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6" r:id="rId3"/>
    <p:sldId id="262" r:id="rId4"/>
    <p:sldId id="259" r:id="rId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381" autoAdjust="0"/>
    <p:restoredTop sz="94660"/>
  </p:normalViewPr>
  <p:slideViewPr>
    <p:cSldViewPr>
      <p:cViewPr>
        <p:scale>
          <a:sx n="50" d="100"/>
          <a:sy n="50" d="100"/>
        </p:scale>
        <p:origin x="2224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DDCF2-11F1-464E-8FC7-95A3F2919E57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5403D-8529-4042-A405-E0F300F2699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2167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A5403D-8529-4042-A405-E0F300F26999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4827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00303-2697-41F2-A96B-C8101A907578}" type="datetimeFigureOut">
              <a:rPr lang="el-GR" smtClean="0"/>
              <a:t>9/5/2020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D8A34-1868-4F74-958B-36AAA3D77D54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364708"/>
            <a:ext cx="3093058" cy="29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1364708"/>
            <a:ext cx="3214710" cy="300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- TextBox"/>
          <p:cNvSpPr txBox="1"/>
          <p:nvPr/>
        </p:nvSpPr>
        <p:spPr>
          <a:xfrm>
            <a:off x="755576" y="4725144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Supplementary Fig. S1 </a:t>
            </a:r>
            <a:r>
              <a:rPr lang="en-US" sz="1400" dirty="0"/>
              <a:t>The standard curve (a), amplification curve (b) and dissociation curves (c) of the q-PCR measurements employed for the detection and quantification of </a:t>
            </a:r>
            <a:r>
              <a:rPr lang="en-US" sz="1400" i="1" dirty="0"/>
              <a:t>Leishmania infantum </a:t>
            </a:r>
            <a:r>
              <a:rPr lang="en-US" sz="1400" dirty="0"/>
              <a:t>in </a:t>
            </a:r>
            <a:r>
              <a:rPr lang="en-US" sz="1400" dirty="0" err="1"/>
              <a:t>sandfly</a:t>
            </a:r>
            <a:r>
              <a:rPr lang="en-US" sz="1400" dirty="0"/>
              <a:t> DNA samples. Only standard solutions used for the preparation of the standard curve were positive in amplification as indicated in the amplification and dissociation curves. </a:t>
            </a:r>
            <a:endParaRPr lang="el-GR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Εικόνα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5758"/>
            <a:ext cx="6315044" cy="48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TextBox"/>
          <p:cNvSpPr txBox="1"/>
          <p:nvPr/>
        </p:nvSpPr>
        <p:spPr>
          <a:xfrm>
            <a:off x="1475656" y="5643578"/>
            <a:ext cx="73111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Supplementary Figure S2</a:t>
            </a:r>
            <a:r>
              <a:rPr lang="en-US" sz="1400" dirty="0"/>
              <a:t> Rarefaction curves indicating the depth of diversity coverage of the bacterial community in the sand fly samples </a:t>
            </a:r>
            <a:r>
              <a:rPr lang="en-US" sz="1400" dirty="0" err="1"/>
              <a:t>analysed</a:t>
            </a:r>
            <a:endParaRPr lang="el-GR" sz="1400" dirty="0"/>
          </a:p>
          <a:p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350FFF-BC11-48B5-85B2-058C673C3232}"/>
              </a:ext>
            </a:extLst>
          </p:cNvPr>
          <p:cNvSpPr txBox="1"/>
          <p:nvPr/>
        </p:nvSpPr>
        <p:spPr>
          <a:xfrm>
            <a:off x="2411760" y="1249015"/>
            <a:ext cx="97622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i="1" dirty="0"/>
              <a:t>P. </a:t>
            </a:r>
            <a:r>
              <a:rPr lang="en-US" sz="1400" i="1" dirty="0" err="1"/>
              <a:t>papatasi</a:t>
            </a:r>
            <a:endParaRPr lang="el-GR" sz="14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16DD31-2D6F-43A7-B4CB-306E4BA9A7B0}"/>
              </a:ext>
            </a:extLst>
          </p:cNvPr>
          <p:cNvSpPr txBox="1"/>
          <p:nvPr/>
        </p:nvSpPr>
        <p:spPr>
          <a:xfrm>
            <a:off x="2401127" y="1484784"/>
            <a:ext cx="103797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i="1" dirty="0"/>
              <a:t>P. neglectus</a:t>
            </a:r>
            <a:endParaRPr lang="el-GR" sz="14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7051AC-8B12-41B7-A819-EB735974C5BB}"/>
              </a:ext>
            </a:extLst>
          </p:cNvPr>
          <p:cNvSpPr txBox="1"/>
          <p:nvPr/>
        </p:nvSpPr>
        <p:spPr>
          <a:xfrm>
            <a:off x="2401128" y="1700808"/>
            <a:ext cx="7184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i="1" dirty="0"/>
              <a:t>P. </a:t>
            </a:r>
            <a:r>
              <a:rPr lang="en-US" sz="1400" i="1" dirty="0" err="1"/>
              <a:t>tobbi</a:t>
            </a:r>
            <a:endParaRPr lang="el-GR" sz="14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3AC5CE-AE2C-41DC-B71B-709BCCE4BEEC}"/>
              </a:ext>
            </a:extLst>
          </p:cNvPr>
          <p:cNvSpPr txBox="1"/>
          <p:nvPr/>
        </p:nvSpPr>
        <p:spPr>
          <a:xfrm>
            <a:off x="2382111" y="1940315"/>
            <a:ext cx="7911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i="1" dirty="0"/>
              <a:t>P. </a:t>
            </a:r>
            <a:r>
              <a:rPr lang="en-US" sz="1400" i="1" dirty="0" err="1"/>
              <a:t>similis</a:t>
            </a:r>
            <a:endParaRPr lang="el-GR" sz="14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7677EB-CD46-469E-B82B-4265F8837C2A}"/>
              </a:ext>
            </a:extLst>
          </p:cNvPr>
          <p:cNvSpPr txBox="1"/>
          <p:nvPr/>
        </p:nvSpPr>
        <p:spPr>
          <a:xfrm>
            <a:off x="3109974" y="4855222"/>
            <a:ext cx="22445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Number of sequences</a:t>
            </a:r>
            <a:endParaRPr lang="el-G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77F8FC-474D-4189-9472-1E11ADBFF49D}"/>
              </a:ext>
            </a:extLst>
          </p:cNvPr>
          <p:cNvSpPr txBox="1"/>
          <p:nvPr/>
        </p:nvSpPr>
        <p:spPr>
          <a:xfrm rot="16200000">
            <a:off x="217453" y="2573820"/>
            <a:ext cx="17509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Number of OTUs</a:t>
            </a:r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>
            <a:extLst>
              <a:ext uri="{FF2B5EF4-FFF2-40B4-BE49-F238E27FC236}">
                <a16:creationId xmlns:a16="http://schemas.microsoft.com/office/drawing/2014/main" id="{1AD10955-F20B-4113-A3D2-3C6028232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605" y="1304026"/>
            <a:ext cx="5856790" cy="4249947"/>
          </a:xfrm>
          <a:prstGeom prst="rect">
            <a:avLst/>
          </a:prstGeom>
        </p:spPr>
      </p:pic>
      <p:sp>
        <p:nvSpPr>
          <p:cNvPr id="9" name="4 - TextBox">
            <a:extLst>
              <a:ext uri="{FF2B5EF4-FFF2-40B4-BE49-F238E27FC236}">
                <a16:creationId xmlns:a16="http://schemas.microsoft.com/office/drawing/2014/main" id="{E63185DF-F3CE-4624-866A-7FC1ED7027E5}"/>
              </a:ext>
            </a:extLst>
          </p:cNvPr>
          <p:cNvSpPr txBox="1"/>
          <p:nvPr/>
        </p:nvSpPr>
        <p:spPr>
          <a:xfrm>
            <a:off x="323528" y="5643578"/>
            <a:ext cx="84633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Supplementary Figure S3.</a:t>
            </a:r>
            <a:r>
              <a:rPr lang="en-US" sz="1400" dirty="0"/>
              <a:t> Heatmap representing the OTUs composing the core microbiome of </a:t>
            </a:r>
            <a:r>
              <a:rPr lang="en-US" sz="1400" dirty="0" err="1"/>
              <a:t>Phlebotomus</a:t>
            </a:r>
            <a:r>
              <a:rPr lang="en-US" sz="1400" dirty="0"/>
              <a:t> species </a:t>
            </a:r>
            <a:r>
              <a:rPr lang="en-US" sz="1400" dirty="0" err="1"/>
              <a:t>analysed</a:t>
            </a:r>
            <a:r>
              <a:rPr lang="en-US" sz="1400" dirty="0"/>
              <a:t> in the current study. OTUs were characterized as core microbiome members if they participated with at least 0.1% in at least the 50% of the samples derived from the insect of interest</a:t>
            </a:r>
            <a:endParaRPr lang="el-GR" sz="1400" dirty="0"/>
          </a:p>
          <a:p>
            <a:endParaRPr lang="el-GR" sz="1400" dirty="0"/>
          </a:p>
          <a:p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26430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>
            <a:extLst>
              <a:ext uri="{FF2B5EF4-FFF2-40B4-BE49-F238E27FC236}">
                <a16:creationId xmlns:a16="http://schemas.microsoft.com/office/drawing/2014/main" id="{9F10ACDC-5FDE-4008-955F-273EBD0EB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0"/>
            <a:ext cx="6924675" cy="6858000"/>
          </a:xfrm>
          <a:prstGeom prst="rect">
            <a:avLst/>
          </a:prstGeom>
        </p:spPr>
      </p:pic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176DB67D-DFB4-4951-A301-B06DC80287C9}"/>
              </a:ext>
            </a:extLst>
          </p:cNvPr>
          <p:cNvSpPr/>
          <p:nvPr/>
        </p:nvSpPr>
        <p:spPr>
          <a:xfrm>
            <a:off x="5580112" y="4365104"/>
            <a:ext cx="144016" cy="1440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5" name="Γραμμή σύνδεσης: Γωνιώδης 4">
            <a:extLst>
              <a:ext uri="{FF2B5EF4-FFF2-40B4-BE49-F238E27FC236}">
                <a16:creationId xmlns:a16="http://schemas.microsoft.com/office/drawing/2014/main" id="{3D2646F2-8986-4E9C-A383-D60D9E3C941E}"/>
              </a:ext>
            </a:extLst>
          </p:cNvPr>
          <p:cNvCxnSpPr/>
          <p:nvPr/>
        </p:nvCxnSpPr>
        <p:spPr>
          <a:xfrm flipV="1">
            <a:off x="5724128" y="3429000"/>
            <a:ext cx="1584176" cy="100811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Αντικείμενο 5">
            <a:extLst>
              <a:ext uri="{FF2B5EF4-FFF2-40B4-BE49-F238E27FC236}">
                <a16:creationId xmlns:a16="http://schemas.microsoft.com/office/drawing/2014/main" id="{0BDDD8E8-85D7-4C90-A386-859ADB7E60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446494"/>
              </p:ext>
            </p:extLst>
          </p:nvPr>
        </p:nvGraphicFramePr>
        <p:xfrm>
          <a:off x="7310683" y="2386125"/>
          <a:ext cx="1725100" cy="1762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Image" r:id="rId4" imgW="4050720" imgH="4139640" progId="Photoshop.Image.11">
                  <p:embed/>
                </p:oleObj>
              </mc:Choice>
              <mc:Fallback>
                <p:oleObj name="Image" r:id="rId4" imgW="4050720" imgH="413964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10683" y="2386125"/>
                        <a:ext cx="1725100" cy="17629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0F9B6CB-0CB9-4BBF-8D31-E4FDC671F92C}"/>
              </a:ext>
            </a:extLst>
          </p:cNvPr>
          <p:cNvSpPr txBox="1"/>
          <p:nvPr/>
        </p:nvSpPr>
        <p:spPr>
          <a:xfrm>
            <a:off x="6163580" y="6074712"/>
            <a:ext cx="2980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Supplementary Figure S4</a:t>
            </a:r>
            <a:r>
              <a:rPr lang="en-US" sz="1400" dirty="0"/>
              <a:t>. </a:t>
            </a:r>
            <a:r>
              <a:rPr lang="en-GB" sz="1400" dirty="0"/>
              <a:t>The geographic location of the study area where </a:t>
            </a:r>
            <a:r>
              <a:rPr lang="en-GB" sz="1400" dirty="0" err="1"/>
              <a:t>sandfly</a:t>
            </a:r>
            <a:r>
              <a:rPr lang="en-GB" sz="1400" dirty="0"/>
              <a:t> samples were collected </a:t>
            </a:r>
            <a:endParaRPr lang="el-GR" sz="1400" dirty="0"/>
          </a:p>
          <a:p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341069196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170</Words>
  <Application>Microsoft Office PowerPoint</Application>
  <PresentationFormat>Προβολή στην οθόνη (4:3)</PresentationFormat>
  <Paragraphs>11</Paragraphs>
  <Slides>4</Slides>
  <Notes>1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8" baseType="lpstr">
      <vt:lpstr>Arial</vt:lpstr>
      <vt:lpstr>Calibri</vt:lpstr>
      <vt:lpstr>Θέμα του Office</vt:lpstr>
      <vt:lpstr>Image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kdimitris</dc:creator>
  <cp:lastModifiedBy>dimitrios KARPOYZAS</cp:lastModifiedBy>
  <cp:revision>16</cp:revision>
  <dcterms:created xsi:type="dcterms:W3CDTF">2019-10-14T14:46:31Z</dcterms:created>
  <dcterms:modified xsi:type="dcterms:W3CDTF">2020-05-09T06:39:43Z</dcterms:modified>
</cp:coreProperties>
</file>