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8" r:id="rId2"/>
    <p:sldId id="257" r:id="rId3"/>
    <p:sldId id="266" r:id="rId4"/>
    <p:sldId id="267" r:id="rId5"/>
    <p:sldId id="268" r:id="rId6"/>
    <p:sldId id="304" r:id="rId7"/>
    <p:sldId id="295" r:id="rId8"/>
    <p:sldId id="296" r:id="rId9"/>
    <p:sldId id="297" r:id="rId10"/>
    <p:sldId id="311" r:id="rId11"/>
    <p:sldId id="312" r:id="rId12"/>
    <p:sldId id="313" r:id="rId13"/>
    <p:sldId id="316" r:id="rId14"/>
    <p:sldId id="323" r:id="rId15"/>
    <p:sldId id="324" r:id="rId16"/>
    <p:sldId id="325" r:id="rId17"/>
    <p:sldId id="329" r:id="rId18"/>
    <p:sldId id="330" r:id="rId19"/>
    <p:sldId id="331" r:id="rId20"/>
    <p:sldId id="337" r:id="rId21"/>
    <p:sldId id="338" r:id="rId22"/>
    <p:sldId id="339" r:id="rId23"/>
    <p:sldId id="341" r:id="rId24"/>
    <p:sldId id="362" r:id="rId25"/>
    <p:sldId id="363" r:id="rId26"/>
    <p:sldId id="364" r:id="rId27"/>
    <p:sldId id="369" r:id="rId28"/>
    <p:sldId id="370" r:id="rId29"/>
    <p:sldId id="37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4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4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5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1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4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01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8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1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94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6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42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29A63-30D1-49CC-AD9E-567F80634E7B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41123-1A24-4DAF-8A0F-B1195283BD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ahidin@uni-hohenheim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316909" y="1840583"/>
            <a:ext cx="9276329" cy="417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Characterization of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Bacillus </a:t>
            </a:r>
            <a:r>
              <a:rPr lang="en-US" sz="16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velezensis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UTB96, Demonstrating Improved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Lipopeptide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Production Compared to the Strain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</a:t>
            </a:r>
            <a:r>
              <a:rPr lang="en-US" sz="16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velezensis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FZB42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Maliheh Vahidinasab</a:t>
            </a:r>
            <a:r>
              <a:rPr lang="en-US" sz="14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1*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Isabel Adiek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Behnoush Hosseini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Stephen Akintayo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Bahar Abrishamchi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Jens Pfannstiel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Marius Henkel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Lars Lilge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1*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Ralf Voegele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Rudolf Hausmann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Department of Bioprocess Engineering (150k), Institute of Food Science and Biotechnology, University of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Hohenheim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Fruwirthstraße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1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2, Stuttgart 70599, Germany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Department of Phytopathology (360a), Institute of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Phytomedicine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Faculty of Agricultural Sciences, University of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Hohenheim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Otto-Sander-Str. 5, 70599 Stuttgart, Germany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Core Facility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Hohenheim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Mass Spectrometry Unit, University of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Hohenheim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August-von-Hartmann-Str. 3, 70599 Stuttgart,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Germany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de-DE" sz="12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Department of Cellular Agriculture, TUM School of Life Science, Technical University of Munich, Gregor-Mendel-Str. 4, 85354 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Freising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Germany</a:t>
            </a:r>
            <a:endParaRPr lang="de-D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de-DE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de-DE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Corresponding</a:t>
            </a:r>
            <a:r>
              <a:rPr lang="de-DE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author</a:t>
            </a:r>
            <a:r>
              <a:rPr lang="de-DE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de-DE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vahidin@uni-hohenheim.de</a:t>
            </a:r>
            <a:r>
              <a:rPr lang="de-DE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521501" y="546536"/>
            <a:ext cx="68671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D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Material S2</a:t>
            </a:r>
          </a:p>
          <a:p>
            <a:pPr algn="ctr"/>
            <a:endParaRPr lang="de-D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1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999"/>
            <a:ext cx="12195999" cy="6621731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408576" y="36999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408576" y="124831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408576" y="212144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432409" y="2989914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485308" y="3815148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458858" y="467280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485308" y="553045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30539" y="30779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UTB96_1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026625" y="48126"/>
            <a:ext cx="3090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sFA</a:t>
            </a:r>
            <a:r>
              <a:rPr lang="de-DE" dirty="0" smtClean="0"/>
              <a:t> = </a:t>
            </a:r>
            <a:r>
              <a:rPr lang="de-DE" dirty="0" err="1" smtClean="0"/>
              <a:t>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12" name="Rechteck 11"/>
          <p:cNvSpPr/>
          <p:nvPr/>
        </p:nvSpPr>
        <p:spPr>
          <a:xfrm>
            <a:off x="2293755" y="502237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770815" y="133706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25022" y="1334019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C16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684246" y="212920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C16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1635035" y="2606260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C14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2889538" y="308499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C17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1716314" y="3277423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C15 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3245642" y="490232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C17 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2193040" y="426711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2964354" y="3897783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C18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3423025" y="554474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C18 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1414509" y="1680500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C14 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1991535" y="3027961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C16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063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4" y="239282"/>
            <a:ext cx="12158968" cy="6601626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408576" y="36999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408576" y="124831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408576" y="212144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432409" y="2989914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485308" y="3815148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458858" y="467280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485308" y="553045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30539" y="30779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UTB96_2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026625" y="48126"/>
            <a:ext cx="3090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sFA</a:t>
            </a:r>
            <a:r>
              <a:rPr lang="de-DE" dirty="0" smtClean="0"/>
              <a:t> = </a:t>
            </a:r>
            <a:r>
              <a:rPr lang="de-DE" dirty="0" err="1" smtClean="0"/>
              <a:t>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12" name="Rechteck 11"/>
          <p:cNvSpPr/>
          <p:nvPr/>
        </p:nvSpPr>
        <p:spPr>
          <a:xfrm>
            <a:off x="2293755" y="502237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826292" y="136609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71935" y="1324667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C16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716279" y="217124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C16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1681948" y="2592631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C14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2960512" y="305692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C17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1725043" y="3347930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C15 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3212578" y="4878733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C17 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2216783" y="4329783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3000253" y="387916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C18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3294524" y="581112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C18 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1514611" y="1701273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C14 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1990211" y="307182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C16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104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427"/>
            <a:ext cx="12109143" cy="6574573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408576" y="36999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408576" y="124831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408576" y="212144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432409" y="2989914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485308" y="3815148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458858" y="467280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485308" y="553045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30539" y="30779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UTB96_3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026625" y="48126"/>
            <a:ext cx="3090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sFA</a:t>
            </a:r>
            <a:r>
              <a:rPr lang="de-DE" dirty="0" smtClean="0"/>
              <a:t> = </a:t>
            </a:r>
            <a:r>
              <a:rPr lang="de-DE" dirty="0" err="1" smtClean="0"/>
              <a:t>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12" name="Rechteck 11"/>
          <p:cNvSpPr/>
          <p:nvPr/>
        </p:nvSpPr>
        <p:spPr>
          <a:xfrm>
            <a:off x="2161244" y="55466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770752" y="135760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25022" y="1346765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C16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709524" y="218957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C16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1826291" y="2601974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C14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2920113" y="300058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C17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1716314" y="3288056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C15 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3131914" y="483299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C17 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2193040" y="430851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2956703" y="395086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C18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3331985" y="604167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C18 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1461449" y="1773770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C14 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2058700" y="3040312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C16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880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4" y="264920"/>
            <a:ext cx="12143229" cy="659308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408576" y="36999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408576" y="124831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408576" y="212144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432409" y="2989914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485308" y="3815148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458858" y="467280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485308" y="553045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64723" y="514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FZB42_1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026625" y="48126"/>
            <a:ext cx="3090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sFA</a:t>
            </a:r>
            <a:r>
              <a:rPr lang="de-DE" dirty="0" smtClean="0"/>
              <a:t> = </a:t>
            </a:r>
            <a:r>
              <a:rPr lang="de-DE" dirty="0" err="1" smtClean="0"/>
              <a:t>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12" name="Rechteck 11"/>
          <p:cNvSpPr/>
          <p:nvPr/>
        </p:nvSpPr>
        <p:spPr>
          <a:xfrm>
            <a:off x="2161307" y="55466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770814" y="143298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71935" y="1324667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C16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688955" y="22016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C16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2924749" y="315195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C17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1919171" y="350289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C15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3211157" y="476484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C17 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2251551" y="391312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3032534" y="43119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C18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3315240" y="603437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C18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2102796" y="3160583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C16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7155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58" y="256375"/>
            <a:ext cx="12200158" cy="662399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408576" y="36999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408576" y="124831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408576" y="212144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432409" y="2989914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485308" y="3815148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458858" y="467280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485308" y="553045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64723" y="514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FZB42_2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026625" y="48126"/>
            <a:ext cx="3090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sFA</a:t>
            </a:r>
            <a:r>
              <a:rPr lang="de-DE" dirty="0" smtClean="0"/>
              <a:t> = </a:t>
            </a:r>
            <a:r>
              <a:rPr lang="de-DE" dirty="0" err="1" smtClean="0"/>
              <a:t>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12" name="Rechteck 11"/>
          <p:cNvSpPr/>
          <p:nvPr/>
        </p:nvSpPr>
        <p:spPr>
          <a:xfrm>
            <a:off x="2161307" y="55466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770815" y="1324667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71935" y="1324667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C16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688955" y="22016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C16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2953857" y="292807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C17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1806557" y="3500628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C15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3211157" y="476484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C17 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2251551" y="391312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2953857" y="41213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C18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3315240" y="603437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C18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2045504" y="318441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C16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599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" y="213647"/>
            <a:ext cx="12198317" cy="662299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408576" y="36999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408576" y="124831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408576" y="212144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432409" y="2989914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485308" y="3815148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458858" y="467280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485308" y="5530454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64723" y="514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FZB42_3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026625" y="48126"/>
            <a:ext cx="3090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sFA</a:t>
            </a:r>
            <a:r>
              <a:rPr lang="de-DE" dirty="0" smtClean="0"/>
              <a:t> = </a:t>
            </a:r>
            <a:r>
              <a:rPr lang="de-DE" dirty="0" err="1" smtClean="0"/>
              <a:t>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12" name="Rechteck 11"/>
          <p:cNvSpPr/>
          <p:nvPr/>
        </p:nvSpPr>
        <p:spPr>
          <a:xfrm>
            <a:off x="2161307" y="55466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612628" y="117427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71935" y="1324667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C16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688955" y="22016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C16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2924749" y="315195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C17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1919171" y="3481626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B1 C15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3211157" y="476484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C17 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2251551" y="3913125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3032534" y="43119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C18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3601648" y="571512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C18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2102796" y="3160583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B2 C16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78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270" y="51371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Extracted ion chromatograms</a:t>
            </a:r>
            <a:br>
              <a:rPr lang="en-US" dirty="0" smtClean="0"/>
            </a:br>
            <a:r>
              <a:rPr lang="en-US" dirty="0" err="1" smtClean="0"/>
              <a:t>Fengycin</a:t>
            </a:r>
            <a:r>
              <a:rPr lang="en-US" dirty="0" smtClean="0"/>
              <a:t> </a:t>
            </a:r>
            <a:r>
              <a:rPr lang="en-US" dirty="0" err="1" smtClean="0"/>
              <a:t>lipopeptides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unsaturated fatty acid 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052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16" y="224588"/>
            <a:ext cx="12116834" cy="6609348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62906" y="66675"/>
            <a:ext cx="345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usFA</a:t>
            </a:r>
            <a:r>
              <a:rPr lang="de-DE" dirty="0" smtClean="0"/>
              <a:t> = </a:t>
            </a:r>
            <a:r>
              <a:rPr lang="de-DE" dirty="0" err="1" smtClean="0"/>
              <a:t>unsaturated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9780031" y="45964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780031" y="162304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80031" y="2786436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814697" y="406492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814697" y="527679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48115" y="-13851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UTB96_1</a:t>
            </a:r>
            <a:endParaRPr lang="de-DE" b="1" dirty="0"/>
          </a:p>
        </p:txBody>
      </p:sp>
      <p:sp>
        <p:nvSpPr>
          <p:cNvPr id="11" name="Rechteck 10"/>
          <p:cNvSpPr/>
          <p:nvPr/>
        </p:nvSpPr>
        <p:spPr>
          <a:xfrm>
            <a:off x="2347639" y="92710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32588" y="1781043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128622" y="50399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51605" y="337522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C14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574825" y="420316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C15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869066" y="538513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505024" y="3242855"/>
            <a:ext cx="728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C16</a:t>
            </a:r>
            <a:endParaRPr lang="de-DE" dirty="0"/>
          </a:p>
        </p:txBody>
      </p:sp>
      <p:cxnSp>
        <p:nvCxnSpPr>
          <p:cNvPr id="18" name="Gerader Verbinder 17"/>
          <p:cNvCxnSpPr/>
          <p:nvPr/>
        </p:nvCxnSpPr>
        <p:spPr>
          <a:xfrm>
            <a:off x="3260616" y="3744558"/>
            <a:ext cx="42930" cy="237839"/>
          </a:xfrm>
          <a:prstGeom prst="line">
            <a:avLst/>
          </a:prstGeom>
          <a:ln w="63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88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421"/>
            <a:ext cx="12192000" cy="6650349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62906" y="66675"/>
            <a:ext cx="345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usFA</a:t>
            </a:r>
            <a:r>
              <a:rPr lang="de-DE" dirty="0" smtClean="0"/>
              <a:t> = </a:t>
            </a:r>
            <a:r>
              <a:rPr lang="de-DE" dirty="0" err="1" smtClean="0"/>
              <a:t>unsaturated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9780031" y="45964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780031" y="162304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80031" y="2786436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814697" y="406492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814697" y="527679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48115" y="-13851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UTB96_2</a:t>
            </a:r>
            <a:endParaRPr lang="de-DE" b="1" dirty="0"/>
          </a:p>
        </p:txBody>
      </p:sp>
      <p:sp>
        <p:nvSpPr>
          <p:cNvPr id="11" name="Rechteck 10"/>
          <p:cNvSpPr/>
          <p:nvPr/>
        </p:nvSpPr>
        <p:spPr>
          <a:xfrm>
            <a:off x="2168309" y="8733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83800" y="176034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128622" y="50399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58800" y="337522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C14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574825" y="420316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C15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869066" y="538513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562469" y="3072641"/>
            <a:ext cx="728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C16</a:t>
            </a:r>
            <a:endParaRPr lang="de-DE" dirty="0"/>
          </a:p>
        </p:txBody>
      </p:sp>
      <p:cxnSp>
        <p:nvCxnSpPr>
          <p:cNvPr id="18" name="Gerader Verbinder 17"/>
          <p:cNvCxnSpPr/>
          <p:nvPr/>
        </p:nvCxnSpPr>
        <p:spPr>
          <a:xfrm>
            <a:off x="3260616" y="3744558"/>
            <a:ext cx="42930" cy="237839"/>
          </a:xfrm>
          <a:prstGeom prst="line">
            <a:avLst/>
          </a:prstGeom>
          <a:ln w="63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498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" y="208548"/>
            <a:ext cx="12102127" cy="660132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62906" y="66675"/>
            <a:ext cx="345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usFA</a:t>
            </a:r>
            <a:r>
              <a:rPr lang="de-DE" dirty="0" smtClean="0"/>
              <a:t> = </a:t>
            </a:r>
            <a:r>
              <a:rPr lang="de-DE" dirty="0" err="1" smtClean="0"/>
              <a:t>unsaturated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9780031" y="45964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780031" y="162304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80031" y="2786436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814697" y="406492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814697" y="527679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48115" y="-13851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UTB96_3</a:t>
            </a:r>
            <a:endParaRPr lang="de-DE" b="1" dirty="0"/>
          </a:p>
        </p:txBody>
      </p:sp>
      <p:sp>
        <p:nvSpPr>
          <p:cNvPr id="11" name="Rechteck 10"/>
          <p:cNvSpPr/>
          <p:nvPr/>
        </p:nvSpPr>
        <p:spPr>
          <a:xfrm>
            <a:off x="2168309" y="8733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83800" y="176034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128622" y="50399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01098" y="33365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C14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574825" y="420316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C15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869066" y="538513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601274" y="3287603"/>
            <a:ext cx="728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C16</a:t>
            </a:r>
            <a:endParaRPr lang="de-DE" dirty="0"/>
          </a:p>
        </p:txBody>
      </p:sp>
      <p:cxnSp>
        <p:nvCxnSpPr>
          <p:cNvPr id="18" name="Gerader Verbinder 17"/>
          <p:cNvCxnSpPr/>
          <p:nvPr/>
        </p:nvCxnSpPr>
        <p:spPr>
          <a:xfrm>
            <a:off x="3260616" y="3744558"/>
            <a:ext cx="42930" cy="237839"/>
          </a:xfrm>
          <a:prstGeom prst="line">
            <a:avLst/>
          </a:prstGeom>
          <a:ln w="63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370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6700" y="525145"/>
            <a:ext cx="10515600" cy="1325563"/>
          </a:xfrm>
        </p:spPr>
        <p:txBody>
          <a:bodyPr/>
          <a:lstStyle/>
          <a:p>
            <a:r>
              <a:rPr lang="en-US" dirty="0" smtClean="0"/>
              <a:t>Extracted ion chromatograms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err="1" smtClean="0"/>
              <a:t>iturin</a:t>
            </a:r>
            <a:r>
              <a:rPr lang="en-US" dirty="0" smtClean="0"/>
              <a:t> </a:t>
            </a:r>
            <a:r>
              <a:rPr lang="en-US" dirty="0" err="1" smtClean="0"/>
              <a:t>lipopeptides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8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783"/>
            <a:ext cx="12192000" cy="665034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462906" y="66675"/>
            <a:ext cx="345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usFA</a:t>
            </a:r>
            <a:r>
              <a:rPr lang="de-DE" dirty="0" smtClean="0"/>
              <a:t> = </a:t>
            </a:r>
            <a:r>
              <a:rPr lang="de-DE" dirty="0" err="1" smtClean="0"/>
              <a:t>unsaturated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6" name="Rechteck 5"/>
          <p:cNvSpPr/>
          <p:nvPr/>
        </p:nvSpPr>
        <p:spPr>
          <a:xfrm>
            <a:off x="9780031" y="45964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80031" y="162304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780031" y="2786436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814697" y="406492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9814697" y="527679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0348115" y="-1385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FZB42_1</a:t>
            </a:r>
            <a:endParaRPr lang="de-DE" b="1" dirty="0"/>
          </a:p>
        </p:txBody>
      </p:sp>
      <p:sp>
        <p:nvSpPr>
          <p:cNvPr id="12" name="Rechteck 11"/>
          <p:cNvSpPr/>
          <p:nvPr/>
        </p:nvSpPr>
        <p:spPr>
          <a:xfrm>
            <a:off x="2168309" y="8733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383800" y="176034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3128622" y="50399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C15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501098" y="33365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C14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574825" y="420316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C15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869066" y="538513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3531473" y="3034569"/>
            <a:ext cx="728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C16</a:t>
            </a:r>
            <a:endParaRPr lang="de-DE" dirty="0"/>
          </a:p>
        </p:txBody>
      </p:sp>
      <p:cxnSp>
        <p:nvCxnSpPr>
          <p:cNvPr id="19" name="Gerader Verbinder 18"/>
          <p:cNvCxnSpPr/>
          <p:nvPr/>
        </p:nvCxnSpPr>
        <p:spPr>
          <a:xfrm>
            <a:off x="3260616" y="3744558"/>
            <a:ext cx="42930" cy="237839"/>
          </a:xfrm>
          <a:prstGeom prst="line">
            <a:avLst/>
          </a:prstGeom>
          <a:ln w="63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091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5" y="238364"/>
            <a:ext cx="12120989" cy="6611614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62906" y="66675"/>
            <a:ext cx="345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usFA</a:t>
            </a:r>
            <a:r>
              <a:rPr lang="de-DE" dirty="0" smtClean="0"/>
              <a:t> = </a:t>
            </a:r>
            <a:r>
              <a:rPr lang="de-DE" dirty="0" err="1" smtClean="0"/>
              <a:t>unsaturated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9780031" y="45964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780031" y="162304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80031" y="2786436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814697" y="406492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814697" y="527679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48115" y="-1385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FZB42_2</a:t>
            </a:r>
            <a:endParaRPr lang="de-DE" b="1" dirty="0"/>
          </a:p>
        </p:txBody>
      </p:sp>
      <p:sp>
        <p:nvSpPr>
          <p:cNvPr id="11" name="Rechteck 10"/>
          <p:cNvSpPr/>
          <p:nvPr/>
        </p:nvSpPr>
        <p:spPr>
          <a:xfrm>
            <a:off x="2168309" y="8733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83800" y="176034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128622" y="50399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01098" y="33365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C14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574825" y="420316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C15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869066" y="538513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574825" y="3205870"/>
            <a:ext cx="728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C16</a:t>
            </a:r>
            <a:endParaRPr lang="de-DE" dirty="0"/>
          </a:p>
        </p:txBody>
      </p:sp>
      <p:cxnSp>
        <p:nvCxnSpPr>
          <p:cNvPr id="18" name="Gerader Verbinder 17"/>
          <p:cNvCxnSpPr/>
          <p:nvPr/>
        </p:nvCxnSpPr>
        <p:spPr>
          <a:xfrm>
            <a:off x="3260616" y="3744558"/>
            <a:ext cx="42930" cy="237839"/>
          </a:xfrm>
          <a:prstGeom prst="line">
            <a:avLst/>
          </a:prstGeom>
          <a:ln w="63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052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652"/>
            <a:ext cx="12192000" cy="6650348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62906" y="66675"/>
            <a:ext cx="345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usFA</a:t>
            </a:r>
            <a:r>
              <a:rPr lang="de-DE" dirty="0" smtClean="0"/>
              <a:t> = </a:t>
            </a:r>
            <a:r>
              <a:rPr lang="de-DE" dirty="0" err="1" smtClean="0"/>
              <a:t>unsaturated</a:t>
            </a:r>
            <a:r>
              <a:rPr lang="de-DE" dirty="0" smtClean="0"/>
              <a:t> </a:t>
            </a:r>
            <a:r>
              <a:rPr lang="de-DE" dirty="0" err="1" smtClean="0"/>
              <a:t>fatty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9780031" y="45964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780031" y="1623041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80031" y="2786436"/>
            <a:ext cx="105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814697" y="4064926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814697" y="5276797"/>
            <a:ext cx="100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Fengycin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348115" y="-1385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FZB42_3</a:t>
            </a:r>
            <a:endParaRPr lang="de-DE" b="1" dirty="0"/>
          </a:p>
        </p:txBody>
      </p:sp>
      <p:sp>
        <p:nvSpPr>
          <p:cNvPr id="11" name="Rechteck 10"/>
          <p:cNvSpPr/>
          <p:nvPr/>
        </p:nvSpPr>
        <p:spPr>
          <a:xfrm>
            <a:off x="2168309" y="873328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C14 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83800" y="176034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  <a:r>
              <a:rPr lang="de-DE" dirty="0" smtClean="0"/>
              <a:t>C15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128622" y="50399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A2 C15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501098" y="333657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C14 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574825" y="4203169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C15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869066" y="538513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 C16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531473" y="3034569"/>
            <a:ext cx="728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 C16</a:t>
            </a:r>
            <a:endParaRPr lang="de-DE" dirty="0"/>
          </a:p>
        </p:txBody>
      </p:sp>
      <p:cxnSp>
        <p:nvCxnSpPr>
          <p:cNvPr id="18" name="Gerader Verbinder 17"/>
          <p:cNvCxnSpPr/>
          <p:nvPr/>
        </p:nvCxnSpPr>
        <p:spPr>
          <a:xfrm>
            <a:off x="3260616" y="3744558"/>
            <a:ext cx="42930" cy="237839"/>
          </a:xfrm>
          <a:prstGeom prst="line">
            <a:avLst/>
          </a:prstGeom>
          <a:ln w="63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193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270" y="513715"/>
            <a:ext cx="10515600" cy="1325563"/>
          </a:xfrm>
        </p:spPr>
        <p:txBody>
          <a:bodyPr/>
          <a:lstStyle/>
          <a:p>
            <a:r>
              <a:rPr lang="en-US" dirty="0" smtClean="0"/>
              <a:t>Extracted ion chromatograms</a:t>
            </a:r>
            <a:br>
              <a:rPr lang="en-US" dirty="0" smtClean="0"/>
            </a:br>
            <a:r>
              <a:rPr lang="en-US" dirty="0" err="1" smtClean="0"/>
              <a:t>Surfactin</a:t>
            </a:r>
            <a:r>
              <a:rPr lang="en-US" dirty="0" smtClean="0"/>
              <a:t> </a:t>
            </a:r>
            <a:r>
              <a:rPr lang="en-US" dirty="0" err="1" smtClean="0"/>
              <a:t>lipopeptides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61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6" y="282011"/>
            <a:ext cx="12111750" cy="657598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048741" y="354053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Surfactin</a:t>
            </a:r>
            <a:r>
              <a:rPr lang="de-DE" dirty="0" smtClean="0"/>
              <a:t> C12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080275" y="1504074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C13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080275" y="2534575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C14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124941" y="451264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24941" y="549222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C17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124941" y="3488283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C15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544185" y="-340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UTB96_1</a:t>
            </a:r>
            <a:endParaRPr lang="de-DE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6056055" y="16477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6466323" y="1055656"/>
            <a:ext cx="1431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61931" y="116249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6144767" y="15234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4" name="Rechteck 13"/>
          <p:cNvSpPr/>
          <p:nvPr/>
        </p:nvSpPr>
        <p:spPr>
          <a:xfrm>
            <a:off x="6763063" y="1472533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7391587" y="2075231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cxnSp>
        <p:nvCxnSpPr>
          <p:cNvPr id="16" name="Gerader Verbinder 15"/>
          <p:cNvCxnSpPr/>
          <p:nvPr/>
        </p:nvCxnSpPr>
        <p:spPr>
          <a:xfrm flipH="1" flipV="1">
            <a:off x="7068242" y="2184764"/>
            <a:ext cx="337588" cy="2424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H="1">
            <a:off x="6791582" y="1750002"/>
            <a:ext cx="100075" cy="6256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924666" y="1638486"/>
            <a:ext cx="167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[Ala4]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19" name="Gerader Verbinder 18"/>
          <p:cNvCxnSpPr/>
          <p:nvPr/>
        </p:nvCxnSpPr>
        <p:spPr>
          <a:xfrm flipH="1">
            <a:off x="6933142" y="1873406"/>
            <a:ext cx="68918" cy="45485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5500608" y="1973089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21" name="Gerader Verbinder 20"/>
          <p:cNvCxnSpPr/>
          <p:nvPr/>
        </p:nvCxnSpPr>
        <p:spPr>
          <a:xfrm>
            <a:off x="6303050" y="2222031"/>
            <a:ext cx="110901" cy="15188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6481553" y="1982237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Sur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6481553" y="255345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4" name="Textfeld 23"/>
          <p:cNvSpPr txBox="1"/>
          <p:nvPr/>
        </p:nvSpPr>
        <p:spPr>
          <a:xfrm>
            <a:off x="6892306" y="26037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5" name="Rechteck 24"/>
          <p:cNvSpPr/>
          <p:nvPr/>
        </p:nvSpPr>
        <p:spPr>
          <a:xfrm>
            <a:off x="7623848" y="3087512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sp>
        <p:nvSpPr>
          <p:cNvPr id="26" name="Rechteck 25"/>
          <p:cNvSpPr/>
          <p:nvPr/>
        </p:nvSpPr>
        <p:spPr>
          <a:xfrm>
            <a:off x="7150176" y="280856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7" name="Gerader Verbinder 26"/>
          <p:cNvCxnSpPr/>
          <p:nvPr/>
        </p:nvCxnSpPr>
        <p:spPr>
          <a:xfrm flipH="1">
            <a:off x="7317003" y="3248774"/>
            <a:ext cx="347623" cy="9573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7041564" y="3027809"/>
            <a:ext cx="173634" cy="30588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793783" y="35857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5902577" y="3773767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1" name="Gerader Verbinder 30"/>
          <p:cNvCxnSpPr/>
          <p:nvPr/>
        </p:nvCxnSpPr>
        <p:spPr>
          <a:xfrm>
            <a:off x="6717597" y="4003500"/>
            <a:ext cx="348120" cy="38801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7381786" y="369927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3" name="Gerader Verbinder 32"/>
          <p:cNvCxnSpPr/>
          <p:nvPr/>
        </p:nvCxnSpPr>
        <p:spPr>
          <a:xfrm flipH="1">
            <a:off x="7298153" y="3976272"/>
            <a:ext cx="192661" cy="37565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hteck 33"/>
          <p:cNvSpPr/>
          <p:nvPr/>
        </p:nvSpPr>
        <p:spPr>
          <a:xfrm>
            <a:off x="7718414" y="393210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5" name="Gerader Verbinder 34"/>
          <p:cNvCxnSpPr/>
          <p:nvPr/>
        </p:nvCxnSpPr>
        <p:spPr>
          <a:xfrm flipH="1">
            <a:off x="7511127" y="4153098"/>
            <a:ext cx="249569" cy="21569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6250179" y="4908772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7" name="Gerader Verbinder 36"/>
          <p:cNvCxnSpPr/>
          <p:nvPr/>
        </p:nvCxnSpPr>
        <p:spPr>
          <a:xfrm>
            <a:off x="7085334" y="5159542"/>
            <a:ext cx="195220" cy="22058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7122879" y="456953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9" name="Textfeld 38"/>
          <p:cNvSpPr txBox="1"/>
          <p:nvPr/>
        </p:nvSpPr>
        <p:spPr>
          <a:xfrm>
            <a:off x="7553800" y="460162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0" name="Textfeld 39"/>
          <p:cNvSpPr txBox="1"/>
          <p:nvPr/>
        </p:nvSpPr>
        <p:spPr>
          <a:xfrm>
            <a:off x="7413694" y="556372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1" name="Rechteck 40"/>
          <p:cNvSpPr/>
          <p:nvPr/>
        </p:nvSpPr>
        <p:spPr>
          <a:xfrm>
            <a:off x="6411557" y="61361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cxnSp>
        <p:nvCxnSpPr>
          <p:cNvPr id="42" name="Gerader Verbinder 41"/>
          <p:cNvCxnSpPr/>
          <p:nvPr/>
        </p:nvCxnSpPr>
        <p:spPr>
          <a:xfrm flipH="1">
            <a:off x="6334828" y="870282"/>
            <a:ext cx="219029" cy="50546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067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3" y="264921"/>
            <a:ext cx="12103878" cy="657171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048741" y="354053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Surfactin</a:t>
            </a:r>
            <a:r>
              <a:rPr lang="de-DE" dirty="0" smtClean="0"/>
              <a:t> C12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080275" y="1504074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C13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080275" y="2534575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C14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124941" y="451264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24941" y="549222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C17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124941" y="3488283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C15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518547" y="-340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UTB96_2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6056055" y="16477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2" name="Rechteck 11"/>
          <p:cNvSpPr/>
          <p:nvPr/>
        </p:nvSpPr>
        <p:spPr>
          <a:xfrm>
            <a:off x="6466322" y="1064486"/>
            <a:ext cx="1431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5861931" y="111228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6144767" y="15234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6744275" y="144870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sp>
        <p:nvSpPr>
          <p:cNvPr id="16" name="Rechteck 15"/>
          <p:cNvSpPr/>
          <p:nvPr/>
        </p:nvSpPr>
        <p:spPr>
          <a:xfrm>
            <a:off x="7391587" y="2075231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cxnSp>
        <p:nvCxnSpPr>
          <p:cNvPr id="17" name="Gerader Verbinder 16"/>
          <p:cNvCxnSpPr/>
          <p:nvPr/>
        </p:nvCxnSpPr>
        <p:spPr>
          <a:xfrm flipH="1" flipV="1">
            <a:off x="7068242" y="2184764"/>
            <a:ext cx="337588" cy="2424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 flipH="1">
            <a:off x="6774490" y="1732910"/>
            <a:ext cx="100075" cy="6256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6899028" y="1638486"/>
            <a:ext cx="167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[Ala4]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0" name="Gerader Verbinder 19"/>
          <p:cNvCxnSpPr/>
          <p:nvPr/>
        </p:nvCxnSpPr>
        <p:spPr>
          <a:xfrm flipH="1">
            <a:off x="6916050" y="1873406"/>
            <a:ext cx="68918" cy="45485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5481236" y="1996770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22" name="Gerader Verbinder 21"/>
          <p:cNvCxnSpPr/>
          <p:nvPr/>
        </p:nvCxnSpPr>
        <p:spPr>
          <a:xfrm>
            <a:off x="6303050" y="2222031"/>
            <a:ext cx="110901" cy="15188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6481553" y="1948153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Sur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6481553" y="247009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5" name="Textfeld 24"/>
          <p:cNvSpPr txBox="1"/>
          <p:nvPr/>
        </p:nvSpPr>
        <p:spPr>
          <a:xfrm>
            <a:off x="6892306" y="26037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6" name="Rechteck 25"/>
          <p:cNvSpPr/>
          <p:nvPr/>
        </p:nvSpPr>
        <p:spPr>
          <a:xfrm>
            <a:off x="7623848" y="3087512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sp>
        <p:nvSpPr>
          <p:cNvPr id="27" name="Rechteck 26"/>
          <p:cNvSpPr/>
          <p:nvPr/>
        </p:nvSpPr>
        <p:spPr>
          <a:xfrm>
            <a:off x="7150176" y="280856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8" name="Gerader Verbinder 27"/>
          <p:cNvCxnSpPr/>
          <p:nvPr/>
        </p:nvCxnSpPr>
        <p:spPr>
          <a:xfrm flipH="1">
            <a:off x="7317003" y="3248774"/>
            <a:ext cx="347623" cy="9573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 flipH="1">
            <a:off x="7041564" y="3027809"/>
            <a:ext cx="173634" cy="30588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6793783" y="35857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1" name="Rechteck 30"/>
          <p:cNvSpPr/>
          <p:nvPr/>
        </p:nvSpPr>
        <p:spPr>
          <a:xfrm>
            <a:off x="5860889" y="3780463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2" name="Gerader Verbinder 31"/>
          <p:cNvCxnSpPr/>
          <p:nvPr/>
        </p:nvCxnSpPr>
        <p:spPr>
          <a:xfrm>
            <a:off x="6717597" y="4003500"/>
            <a:ext cx="348120" cy="38801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hteck 32"/>
          <p:cNvSpPr/>
          <p:nvPr/>
        </p:nvSpPr>
        <p:spPr>
          <a:xfrm>
            <a:off x="7381786" y="369927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4" name="Gerader Verbinder 33"/>
          <p:cNvCxnSpPr/>
          <p:nvPr/>
        </p:nvCxnSpPr>
        <p:spPr>
          <a:xfrm flipH="1">
            <a:off x="7298153" y="3976272"/>
            <a:ext cx="192661" cy="37565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hteck 34"/>
          <p:cNvSpPr/>
          <p:nvPr/>
        </p:nvSpPr>
        <p:spPr>
          <a:xfrm>
            <a:off x="7718414" y="393210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6" name="Gerader Verbinder 35"/>
          <p:cNvCxnSpPr/>
          <p:nvPr/>
        </p:nvCxnSpPr>
        <p:spPr>
          <a:xfrm flipH="1">
            <a:off x="7511127" y="4153098"/>
            <a:ext cx="249569" cy="21569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chteck 36"/>
          <p:cNvSpPr/>
          <p:nvPr/>
        </p:nvSpPr>
        <p:spPr>
          <a:xfrm>
            <a:off x="6258585" y="4881980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8" name="Gerader Verbinder 37"/>
          <p:cNvCxnSpPr/>
          <p:nvPr/>
        </p:nvCxnSpPr>
        <p:spPr>
          <a:xfrm>
            <a:off x="7089994" y="5112964"/>
            <a:ext cx="195220" cy="22058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7122879" y="456953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0" name="Textfeld 39"/>
          <p:cNvSpPr txBox="1"/>
          <p:nvPr/>
        </p:nvSpPr>
        <p:spPr>
          <a:xfrm>
            <a:off x="7524290" y="466806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1" name="Textfeld 40"/>
          <p:cNvSpPr txBox="1"/>
          <p:nvPr/>
        </p:nvSpPr>
        <p:spPr>
          <a:xfrm>
            <a:off x="7413694" y="556372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2" name="Rechteck 41"/>
          <p:cNvSpPr/>
          <p:nvPr/>
        </p:nvSpPr>
        <p:spPr>
          <a:xfrm>
            <a:off x="6411557" y="61361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cxnSp>
        <p:nvCxnSpPr>
          <p:cNvPr id="43" name="Gerader Verbinder 42"/>
          <p:cNvCxnSpPr/>
          <p:nvPr/>
        </p:nvCxnSpPr>
        <p:spPr>
          <a:xfrm flipH="1">
            <a:off x="6334828" y="870282"/>
            <a:ext cx="219029" cy="50546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359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0" y="282012"/>
            <a:ext cx="12111748" cy="657598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048741" y="354053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Surfactin</a:t>
            </a:r>
            <a:r>
              <a:rPr lang="de-DE" dirty="0" smtClean="0"/>
              <a:t> C12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080275" y="1504074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C13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080275" y="2534575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C14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124941" y="451264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24941" y="549222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C17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124941" y="3488283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C15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535639" y="-340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UTB96_3</a:t>
            </a:r>
            <a:endParaRPr lang="de-DE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6056055" y="16477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6475786" y="1106490"/>
            <a:ext cx="1431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61931" y="113177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6144767" y="15234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4" name="Rechteck 13"/>
          <p:cNvSpPr/>
          <p:nvPr/>
        </p:nvSpPr>
        <p:spPr>
          <a:xfrm>
            <a:off x="6763063" y="1472533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7369515" y="2050510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cxnSp>
        <p:nvCxnSpPr>
          <p:cNvPr id="16" name="Gerader Verbinder 15"/>
          <p:cNvCxnSpPr/>
          <p:nvPr/>
        </p:nvCxnSpPr>
        <p:spPr>
          <a:xfrm flipH="1">
            <a:off x="7065717" y="2209014"/>
            <a:ext cx="340113" cy="8171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H="1">
            <a:off x="6791582" y="1750002"/>
            <a:ext cx="100075" cy="6256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946337" y="1697162"/>
            <a:ext cx="167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[Ala4]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19" name="Gerader Verbinder 18"/>
          <p:cNvCxnSpPr/>
          <p:nvPr/>
        </p:nvCxnSpPr>
        <p:spPr>
          <a:xfrm flipH="1">
            <a:off x="6924666" y="1890327"/>
            <a:ext cx="68918" cy="45485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5492252" y="1999208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21" name="Gerader Verbinder 20"/>
          <p:cNvCxnSpPr/>
          <p:nvPr/>
        </p:nvCxnSpPr>
        <p:spPr>
          <a:xfrm>
            <a:off x="6291652" y="2243288"/>
            <a:ext cx="110901" cy="15188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6475364" y="2077580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Sur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6475364" y="264646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4" name="Textfeld 23"/>
          <p:cNvSpPr txBox="1"/>
          <p:nvPr/>
        </p:nvSpPr>
        <p:spPr>
          <a:xfrm>
            <a:off x="6892306" y="26037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5" name="Rechteck 24"/>
          <p:cNvSpPr/>
          <p:nvPr/>
        </p:nvSpPr>
        <p:spPr>
          <a:xfrm>
            <a:off x="7623848" y="3087512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sp>
        <p:nvSpPr>
          <p:cNvPr id="26" name="Rechteck 25"/>
          <p:cNvSpPr/>
          <p:nvPr/>
        </p:nvSpPr>
        <p:spPr>
          <a:xfrm>
            <a:off x="7150176" y="280856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7" name="Gerader Verbinder 26"/>
          <p:cNvCxnSpPr/>
          <p:nvPr/>
        </p:nvCxnSpPr>
        <p:spPr>
          <a:xfrm flipH="1">
            <a:off x="7298153" y="3248774"/>
            <a:ext cx="366474" cy="122202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7085334" y="3027809"/>
            <a:ext cx="129864" cy="35016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793783" y="35857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5930600" y="3932100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1" name="Gerader Verbinder 30"/>
          <p:cNvCxnSpPr/>
          <p:nvPr/>
        </p:nvCxnSpPr>
        <p:spPr>
          <a:xfrm>
            <a:off x="6763063" y="4153098"/>
            <a:ext cx="302654" cy="23841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7381786" y="369927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3" name="Gerader Verbinder 32"/>
          <p:cNvCxnSpPr/>
          <p:nvPr/>
        </p:nvCxnSpPr>
        <p:spPr>
          <a:xfrm flipH="1">
            <a:off x="7298153" y="3976272"/>
            <a:ext cx="192661" cy="37565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hteck 33"/>
          <p:cNvSpPr/>
          <p:nvPr/>
        </p:nvSpPr>
        <p:spPr>
          <a:xfrm>
            <a:off x="7718414" y="393210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5" name="Gerader Verbinder 34"/>
          <p:cNvCxnSpPr/>
          <p:nvPr/>
        </p:nvCxnSpPr>
        <p:spPr>
          <a:xfrm flipH="1">
            <a:off x="7511127" y="4153098"/>
            <a:ext cx="249569" cy="21569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6264953" y="4926522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7" name="Gerader Verbinder 36"/>
          <p:cNvCxnSpPr/>
          <p:nvPr/>
        </p:nvCxnSpPr>
        <p:spPr>
          <a:xfrm>
            <a:off x="7085334" y="5131951"/>
            <a:ext cx="195220" cy="22058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7122879" y="456953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9" name="Textfeld 38"/>
          <p:cNvSpPr txBox="1"/>
          <p:nvPr/>
        </p:nvSpPr>
        <p:spPr>
          <a:xfrm>
            <a:off x="7553800" y="460162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0" name="Textfeld 39"/>
          <p:cNvSpPr txBox="1"/>
          <p:nvPr/>
        </p:nvSpPr>
        <p:spPr>
          <a:xfrm>
            <a:off x="7413694" y="556372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41" name="Rechteck 40"/>
          <p:cNvSpPr/>
          <p:nvPr/>
        </p:nvSpPr>
        <p:spPr>
          <a:xfrm>
            <a:off x="6411557" y="61361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cxnSp>
        <p:nvCxnSpPr>
          <p:cNvPr id="42" name="Gerader Verbinder 41"/>
          <p:cNvCxnSpPr/>
          <p:nvPr/>
        </p:nvCxnSpPr>
        <p:spPr>
          <a:xfrm flipH="1">
            <a:off x="6334828" y="870282"/>
            <a:ext cx="219029" cy="50546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546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8" y="273467"/>
            <a:ext cx="12119618" cy="6580261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100023" y="340327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Surfactin</a:t>
            </a:r>
            <a:r>
              <a:rPr lang="de-DE" dirty="0" smtClean="0"/>
              <a:t> C12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131557" y="149034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C13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131557" y="2520849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C14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176223" y="4498922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76223" y="5478502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C17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176223" y="3474557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C15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527094" y="518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FZB42_1</a:t>
            </a:r>
            <a:endParaRPr lang="de-DE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6028832" y="16057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6531786" y="1114945"/>
            <a:ext cx="1431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26687" y="111815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6093305" y="153263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4" name="Rechteck 13"/>
          <p:cNvSpPr/>
          <p:nvPr/>
        </p:nvSpPr>
        <p:spPr>
          <a:xfrm>
            <a:off x="6763063" y="147253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7327196" y="2056250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cxnSp>
        <p:nvCxnSpPr>
          <p:cNvPr id="16" name="Gerader Verbinder 15"/>
          <p:cNvCxnSpPr/>
          <p:nvPr/>
        </p:nvCxnSpPr>
        <p:spPr>
          <a:xfrm flipH="1">
            <a:off x="7067563" y="2217289"/>
            <a:ext cx="320496" cy="10954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H="1">
            <a:off x="6834134" y="1720207"/>
            <a:ext cx="100075" cy="6256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462759" y="2059964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Sur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6423125" y="288916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0" name="Textfeld 19"/>
          <p:cNvSpPr txBox="1"/>
          <p:nvPr/>
        </p:nvSpPr>
        <p:spPr>
          <a:xfrm>
            <a:off x="6874749" y="255364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7572426" y="3008857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7119109" y="2757391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3" name="Gerader Verbinder 22"/>
          <p:cNvCxnSpPr/>
          <p:nvPr/>
        </p:nvCxnSpPr>
        <p:spPr>
          <a:xfrm flipH="1">
            <a:off x="7262997" y="3196747"/>
            <a:ext cx="366474" cy="16616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7104287" y="3007754"/>
            <a:ext cx="135634" cy="3779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793783" y="35857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6" name="Rechteck 25"/>
          <p:cNvSpPr/>
          <p:nvPr/>
        </p:nvSpPr>
        <p:spPr>
          <a:xfrm>
            <a:off x="5966412" y="3960836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27" name="Gerader Verbinder 26"/>
          <p:cNvCxnSpPr/>
          <p:nvPr/>
        </p:nvCxnSpPr>
        <p:spPr>
          <a:xfrm>
            <a:off x="6788806" y="4215372"/>
            <a:ext cx="259930" cy="17640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7348995" y="3724205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29" name="Gerader Verbinder 28"/>
          <p:cNvCxnSpPr/>
          <p:nvPr/>
        </p:nvCxnSpPr>
        <p:spPr>
          <a:xfrm flipH="1">
            <a:off x="7327196" y="3976272"/>
            <a:ext cx="163619" cy="41335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7680397" y="3968112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1" name="Gerader Verbinder 30"/>
          <p:cNvCxnSpPr/>
          <p:nvPr/>
        </p:nvCxnSpPr>
        <p:spPr>
          <a:xfrm flipH="1">
            <a:off x="7474595" y="4135488"/>
            <a:ext cx="249570" cy="25214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6195450" y="4960972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3" name="Gerader Verbinder 32"/>
          <p:cNvCxnSpPr/>
          <p:nvPr/>
        </p:nvCxnSpPr>
        <p:spPr>
          <a:xfrm>
            <a:off x="7040972" y="5177402"/>
            <a:ext cx="186839" cy="16464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7085334" y="457989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5" name="Textfeld 34"/>
          <p:cNvSpPr txBox="1"/>
          <p:nvPr/>
        </p:nvSpPr>
        <p:spPr>
          <a:xfrm>
            <a:off x="7554594" y="48754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7381786" y="559079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7" name="Rechteck 36"/>
          <p:cNvSpPr/>
          <p:nvPr/>
        </p:nvSpPr>
        <p:spPr>
          <a:xfrm>
            <a:off x="6385067" y="518215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cxnSp>
        <p:nvCxnSpPr>
          <p:cNvPr id="38" name="Gerader Verbinder 37"/>
          <p:cNvCxnSpPr/>
          <p:nvPr/>
        </p:nvCxnSpPr>
        <p:spPr>
          <a:xfrm flipH="1">
            <a:off x="6343913" y="793776"/>
            <a:ext cx="193066" cy="5692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hteck 38"/>
          <p:cNvSpPr/>
          <p:nvPr/>
        </p:nvSpPr>
        <p:spPr>
          <a:xfrm>
            <a:off x="6584126" y="747811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6427802" y="977075"/>
            <a:ext cx="218353" cy="37531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78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6" y="260098"/>
            <a:ext cx="12151373" cy="6597502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100023" y="340327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Surfactin</a:t>
            </a:r>
            <a:r>
              <a:rPr lang="de-DE" dirty="0" smtClean="0"/>
              <a:t> C12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131557" y="149034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C13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131557" y="2520849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C14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176223" y="4498922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76223" y="5478502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C17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176223" y="3474557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C15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535640" y="518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FZB42_2</a:t>
            </a:r>
            <a:endParaRPr lang="de-DE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6028832" y="16057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6531786" y="1114945"/>
            <a:ext cx="1431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26687" y="111815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6093305" y="153263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4" name="Rechteck 13"/>
          <p:cNvSpPr/>
          <p:nvPr/>
        </p:nvSpPr>
        <p:spPr>
          <a:xfrm>
            <a:off x="6763063" y="147253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7327196" y="2056250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cxnSp>
        <p:nvCxnSpPr>
          <p:cNvPr id="16" name="Gerader Verbinder 15"/>
          <p:cNvCxnSpPr/>
          <p:nvPr/>
        </p:nvCxnSpPr>
        <p:spPr>
          <a:xfrm flipH="1">
            <a:off x="7067563" y="2217289"/>
            <a:ext cx="320496" cy="10954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H="1">
            <a:off x="6834134" y="1720207"/>
            <a:ext cx="100075" cy="6256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462759" y="2059964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Sur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6423125" y="288916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0" name="Textfeld 19"/>
          <p:cNvSpPr txBox="1"/>
          <p:nvPr/>
        </p:nvSpPr>
        <p:spPr>
          <a:xfrm>
            <a:off x="6918771" y="256224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7633468" y="3018658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7133071" y="2774038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3" name="Gerader Verbinder 22"/>
          <p:cNvCxnSpPr/>
          <p:nvPr/>
        </p:nvCxnSpPr>
        <p:spPr>
          <a:xfrm flipH="1">
            <a:off x="7290345" y="3188811"/>
            <a:ext cx="366474" cy="16616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7079565" y="3027809"/>
            <a:ext cx="135634" cy="3779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793783" y="35857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6" name="Rechteck 25"/>
          <p:cNvSpPr/>
          <p:nvPr/>
        </p:nvSpPr>
        <p:spPr>
          <a:xfrm>
            <a:off x="6016963" y="3954719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27" name="Gerader Verbinder 26"/>
          <p:cNvCxnSpPr/>
          <p:nvPr/>
        </p:nvCxnSpPr>
        <p:spPr>
          <a:xfrm>
            <a:off x="6805054" y="4194047"/>
            <a:ext cx="259930" cy="17640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7348995" y="3724205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29" name="Gerader Verbinder 28"/>
          <p:cNvCxnSpPr/>
          <p:nvPr/>
        </p:nvCxnSpPr>
        <p:spPr>
          <a:xfrm flipH="1">
            <a:off x="7327196" y="3976272"/>
            <a:ext cx="163619" cy="41335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7718414" y="393210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1" name="Gerader Verbinder 30"/>
          <p:cNvCxnSpPr/>
          <p:nvPr/>
        </p:nvCxnSpPr>
        <p:spPr>
          <a:xfrm flipH="1">
            <a:off x="7499148" y="4127742"/>
            <a:ext cx="249570" cy="25214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6211087" y="4992900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3" name="Gerader Verbinder 32"/>
          <p:cNvCxnSpPr/>
          <p:nvPr/>
        </p:nvCxnSpPr>
        <p:spPr>
          <a:xfrm>
            <a:off x="7045768" y="5216356"/>
            <a:ext cx="212819" cy="12113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7085334" y="457989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5" name="Textfeld 34"/>
          <p:cNvSpPr txBox="1"/>
          <p:nvPr/>
        </p:nvSpPr>
        <p:spPr>
          <a:xfrm>
            <a:off x="7554594" y="48754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7381786" y="559079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7" name="Rechteck 36"/>
          <p:cNvSpPr/>
          <p:nvPr/>
        </p:nvSpPr>
        <p:spPr>
          <a:xfrm>
            <a:off x="6385067" y="518215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cxnSp>
        <p:nvCxnSpPr>
          <p:cNvPr id="38" name="Gerader Verbinder 37"/>
          <p:cNvCxnSpPr/>
          <p:nvPr/>
        </p:nvCxnSpPr>
        <p:spPr>
          <a:xfrm flipH="1">
            <a:off x="6343913" y="793776"/>
            <a:ext cx="193066" cy="5692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hteck 38"/>
          <p:cNvSpPr/>
          <p:nvPr/>
        </p:nvSpPr>
        <p:spPr>
          <a:xfrm>
            <a:off x="6584126" y="747811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6427802" y="977075"/>
            <a:ext cx="218353" cy="37531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702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4" y="230736"/>
            <a:ext cx="12189142" cy="661800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9100023" y="340327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Surfactin</a:t>
            </a:r>
            <a:r>
              <a:rPr lang="de-DE" dirty="0" smtClean="0"/>
              <a:t> C12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131557" y="1490348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C13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131557" y="2520849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C14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176223" y="4498922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76223" y="5478502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C17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176223" y="3474557"/>
            <a:ext cx="1481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Surfactin</a:t>
            </a:r>
            <a:r>
              <a:rPr lang="de-DE" dirty="0" smtClean="0"/>
              <a:t> C15 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527094" y="518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FZB42_3</a:t>
            </a:r>
            <a:endParaRPr lang="de-DE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6028832" y="16057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6531786" y="1114945"/>
            <a:ext cx="1431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26687" y="111815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6093305" y="153263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14" name="Rechteck 13"/>
          <p:cNvSpPr/>
          <p:nvPr/>
        </p:nvSpPr>
        <p:spPr>
          <a:xfrm>
            <a:off x="6763063" y="1472533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sp>
        <p:nvSpPr>
          <p:cNvPr id="15" name="Rechteck 14"/>
          <p:cNvSpPr/>
          <p:nvPr/>
        </p:nvSpPr>
        <p:spPr>
          <a:xfrm>
            <a:off x="7327196" y="2056250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C14</a:t>
            </a:r>
            <a:endParaRPr lang="de-DE" sz="1200" dirty="0"/>
          </a:p>
        </p:txBody>
      </p:sp>
      <p:cxnSp>
        <p:nvCxnSpPr>
          <p:cNvPr id="16" name="Gerader Verbinder 15"/>
          <p:cNvCxnSpPr/>
          <p:nvPr/>
        </p:nvCxnSpPr>
        <p:spPr>
          <a:xfrm flipH="1">
            <a:off x="7067563" y="2217289"/>
            <a:ext cx="320496" cy="10954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H="1">
            <a:off x="6834134" y="1720207"/>
            <a:ext cx="100075" cy="6256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481553" y="2094487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Sur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6423125" y="288916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0" name="Textfeld 19"/>
          <p:cNvSpPr txBox="1"/>
          <p:nvPr/>
        </p:nvSpPr>
        <p:spPr>
          <a:xfrm>
            <a:off x="6938948" y="257066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7633468" y="3018658"/>
            <a:ext cx="13961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7148849" y="2782931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C15</a:t>
            </a:r>
            <a:endParaRPr lang="de-DE" sz="1200" dirty="0"/>
          </a:p>
        </p:txBody>
      </p:sp>
      <p:cxnSp>
        <p:nvCxnSpPr>
          <p:cNvPr id="23" name="Gerader Verbinder 22"/>
          <p:cNvCxnSpPr/>
          <p:nvPr/>
        </p:nvCxnSpPr>
        <p:spPr>
          <a:xfrm flipH="1">
            <a:off x="7290345" y="3188811"/>
            <a:ext cx="366474" cy="16616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7079565" y="3027809"/>
            <a:ext cx="135634" cy="3779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793783" y="35857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26" name="Rechteck 25"/>
          <p:cNvSpPr/>
          <p:nvPr/>
        </p:nvSpPr>
        <p:spPr>
          <a:xfrm>
            <a:off x="5966412" y="3960836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27" name="Gerader Verbinder 26"/>
          <p:cNvCxnSpPr/>
          <p:nvPr/>
        </p:nvCxnSpPr>
        <p:spPr>
          <a:xfrm>
            <a:off x="6784612" y="4173137"/>
            <a:ext cx="259930" cy="17640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7348995" y="3724205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29" name="Gerader Verbinder 28"/>
          <p:cNvCxnSpPr/>
          <p:nvPr/>
        </p:nvCxnSpPr>
        <p:spPr>
          <a:xfrm flipH="1">
            <a:off x="7327196" y="3976272"/>
            <a:ext cx="163619" cy="41335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7718414" y="3932100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[Val7]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C16</a:t>
            </a:r>
            <a:endParaRPr lang="de-DE" sz="1200" dirty="0"/>
          </a:p>
        </p:txBody>
      </p:sp>
      <p:cxnSp>
        <p:nvCxnSpPr>
          <p:cNvPr id="31" name="Gerader Verbinder 30"/>
          <p:cNvCxnSpPr/>
          <p:nvPr/>
        </p:nvCxnSpPr>
        <p:spPr>
          <a:xfrm flipH="1">
            <a:off x="7499148" y="4127742"/>
            <a:ext cx="249570" cy="25214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6195450" y="4960972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[AME5] </a:t>
            </a:r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33" name="Gerader Verbinder 32"/>
          <p:cNvCxnSpPr/>
          <p:nvPr/>
        </p:nvCxnSpPr>
        <p:spPr>
          <a:xfrm>
            <a:off x="7040972" y="5177402"/>
            <a:ext cx="212819" cy="12113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7085334" y="457989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5" name="Textfeld 34"/>
          <p:cNvSpPr txBox="1"/>
          <p:nvPr/>
        </p:nvSpPr>
        <p:spPr>
          <a:xfrm>
            <a:off x="7554594" y="48754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7381786" y="559079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sp>
        <p:nvSpPr>
          <p:cNvPr id="37" name="Rechteck 36"/>
          <p:cNvSpPr/>
          <p:nvPr/>
        </p:nvSpPr>
        <p:spPr>
          <a:xfrm>
            <a:off x="6385067" y="518215"/>
            <a:ext cx="16602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r>
              <a:rPr lang="de-DE" sz="1200" dirty="0" smtClean="0"/>
              <a:t>, [Val2] </a:t>
            </a:r>
            <a:r>
              <a:rPr lang="de-DE" sz="1200" dirty="0" err="1" smtClean="0"/>
              <a:t>surfactin</a:t>
            </a:r>
            <a:r>
              <a:rPr lang="de-DE" sz="1200" dirty="0" smtClean="0"/>
              <a:t> C13</a:t>
            </a:r>
            <a:endParaRPr lang="de-DE" sz="1200" dirty="0"/>
          </a:p>
        </p:txBody>
      </p:sp>
      <p:cxnSp>
        <p:nvCxnSpPr>
          <p:cNvPr id="38" name="Gerader Verbinder 37"/>
          <p:cNvCxnSpPr/>
          <p:nvPr/>
        </p:nvCxnSpPr>
        <p:spPr>
          <a:xfrm flipH="1">
            <a:off x="6343913" y="793776"/>
            <a:ext cx="193066" cy="5692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hteck 38"/>
          <p:cNvSpPr/>
          <p:nvPr/>
        </p:nvSpPr>
        <p:spPr>
          <a:xfrm>
            <a:off x="6584126" y="747811"/>
            <a:ext cx="3882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 smtClean="0"/>
              <a:t>Sur</a:t>
            </a:r>
            <a:endParaRPr lang="de-DE" sz="1200" dirty="0"/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6427802" y="977075"/>
            <a:ext cx="218353" cy="37531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274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8" y="310864"/>
            <a:ext cx="12058607" cy="654713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452984" y="952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UTB96_1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9170492" y="489122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C12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240962" y="1445244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C13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240962" y="243773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C14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240962" y="342167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C15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240962" y="4433032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C16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240962" y="545294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028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7" y="230735"/>
            <a:ext cx="12053192" cy="654419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424542" y="0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UTB96_2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9240962" y="484396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C12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240962" y="1445244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C13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240962" y="243773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C14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240962" y="342167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C15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240962" y="4433032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C16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240962" y="5444394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779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0" y="186360"/>
            <a:ext cx="12164630" cy="66047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424542" y="0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UTB96_3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9240962" y="484396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C12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9240962" y="1445244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C13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9240962" y="243773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C14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240962" y="3421670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C15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9240962" y="4433032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C16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9240962" y="5444394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Iturin</a:t>
            </a:r>
            <a:r>
              <a:rPr lang="de-DE" dirty="0" smtClean="0"/>
              <a:t> A C17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2464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1" y="254979"/>
            <a:ext cx="12048185" cy="654147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330539" y="30779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FZB42_1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8367432" y="286278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C11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67432" y="1276012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C12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8367432" y="2212258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C13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8367432" y="3026981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C14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8427253" y="3882739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C15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8427253" y="4735036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C16 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8427253" y="5566431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69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1" y="263011"/>
            <a:ext cx="12012962" cy="652235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330539" y="30779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FZB42_2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8308766" y="588170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C11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08766" y="1385500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C12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8308766" y="2212258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C13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8308766" y="3026981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C14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8368587" y="3882739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C15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8368587" y="4735036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C16 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8368587" y="5566431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6167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32" y="222191"/>
            <a:ext cx="12056661" cy="654607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330539" y="30779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FZB42_3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8402774" y="287658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C11 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402774" y="1257310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C12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8402774" y="2101160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C13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8402774" y="2984251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C14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8462595" y="3840009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C15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8462595" y="4692306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C16 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8462595" y="5523701"/>
            <a:ext cx="2011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Bacillomycin</a:t>
            </a:r>
            <a:r>
              <a:rPr lang="de-DE" dirty="0" smtClean="0"/>
              <a:t> D C17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213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29540" y="776605"/>
            <a:ext cx="10515600" cy="195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Extracted ion chromatograms </a:t>
            </a:r>
            <a:br>
              <a:rPr lang="en-US" dirty="0" smtClean="0"/>
            </a:br>
            <a:r>
              <a:rPr lang="en-US" dirty="0" err="1"/>
              <a:t>Fengycin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lipopeptides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saturated fatty acid chain</a:t>
            </a:r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53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1211</Words>
  <Application>Microsoft Office PowerPoint</Application>
  <PresentationFormat>Breitbild</PresentationFormat>
  <Paragraphs>439</Paragraphs>
  <Slides>29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Office Theme</vt:lpstr>
      <vt:lpstr>PowerPoint-Präsentation</vt:lpstr>
      <vt:lpstr>Extracted ion chromatograms  For iturin lipopeptides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Extracted ion chromatograms Fengycin lipopeptides unsaturated fatty acid chain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Extracted ion chromatograms Surfactin lipopeptides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Mali 03.05.22</dc:title>
  <dc:creator>Thermo</dc:creator>
  <cp:lastModifiedBy>Maliheh</cp:lastModifiedBy>
  <cp:revision>245</cp:revision>
  <dcterms:created xsi:type="dcterms:W3CDTF">2022-08-10T16:13:37Z</dcterms:created>
  <dcterms:modified xsi:type="dcterms:W3CDTF">2022-11-07T16:04:08Z</dcterms:modified>
</cp:coreProperties>
</file>