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theme/themeOverride1.xml" ContentType="application/vnd.openxmlformats-officedocument.themeOverr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theme/themeOverride2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49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1.xml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package" Target="../embeddings/Microsoft_Excel_Worksheet.xlsx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2.xml"/><Relationship Id="rId2" Type="http://schemas.microsoft.com/office/2011/relationships/chartColorStyle" Target="colors2.xml"/><Relationship Id="rId1" Type="http://schemas.microsoft.com/office/2011/relationships/chartStyle" Target="style2.xml"/><Relationship Id="rId4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nl-N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1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i="1"/>
              <a:t>Pectobacterium parmentieri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1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nl-NL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processed!$AU$5:$AU$18</c:f>
              <c:strCache>
                <c:ptCount val="14"/>
                <c:pt idx="0">
                  <c:v>A</c:v>
                </c:pt>
                <c:pt idx="1">
                  <c:v>A</c:v>
                </c:pt>
                <c:pt idx="2">
                  <c:v>A</c:v>
                </c:pt>
                <c:pt idx="3">
                  <c:v>A</c:v>
                </c:pt>
                <c:pt idx="4">
                  <c:v>B</c:v>
                </c:pt>
                <c:pt idx="5">
                  <c:v>B</c:v>
                </c:pt>
                <c:pt idx="6">
                  <c:v>B</c:v>
                </c:pt>
                <c:pt idx="7">
                  <c:v>D</c:v>
                </c:pt>
                <c:pt idx="8">
                  <c:v>E</c:v>
                </c:pt>
                <c:pt idx="9">
                  <c:v>E</c:v>
                </c:pt>
                <c:pt idx="10">
                  <c:v>E</c:v>
                </c:pt>
                <c:pt idx="11">
                  <c:v>E</c:v>
                </c:pt>
                <c:pt idx="12">
                  <c:v>E</c:v>
                </c:pt>
                <c:pt idx="13">
                  <c:v>E</c:v>
                </c:pt>
              </c:strCache>
            </c:strRef>
          </c:cat>
          <c:val>
            <c:numRef>
              <c:f>processed!$AV$5:$AV$18</c:f>
              <c:numCache>
                <c:formatCode>General</c:formatCode>
                <c:ptCount val="14"/>
                <c:pt idx="0">
                  <c:v>33.979999999999997</c:v>
                </c:pt>
                <c:pt idx="1">
                  <c:v>34.67</c:v>
                </c:pt>
                <c:pt idx="2">
                  <c:v>33.39</c:v>
                </c:pt>
                <c:pt idx="3">
                  <c:v>34.64</c:v>
                </c:pt>
                <c:pt idx="4">
                  <c:v>30.57</c:v>
                </c:pt>
                <c:pt idx="5">
                  <c:v>34.799999999999997</c:v>
                </c:pt>
                <c:pt idx="6">
                  <c:v>33.42</c:v>
                </c:pt>
                <c:pt idx="7">
                  <c:v>31.39</c:v>
                </c:pt>
                <c:pt idx="8">
                  <c:v>31.83</c:v>
                </c:pt>
                <c:pt idx="9">
                  <c:v>32.54</c:v>
                </c:pt>
                <c:pt idx="10">
                  <c:v>33.44</c:v>
                </c:pt>
                <c:pt idx="11">
                  <c:v>31.92</c:v>
                </c:pt>
                <c:pt idx="12">
                  <c:v>33.57</c:v>
                </c:pt>
                <c:pt idx="13">
                  <c:v>33.57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EAB-4EED-9C72-15A442B0F3E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251467728"/>
        <c:axId val="1260368664"/>
      </c:barChart>
      <c:catAx>
        <c:axId val="1251467728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/>
                  <a:t>grower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nl-NL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nl-NL"/>
          </a:p>
        </c:txPr>
        <c:crossAx val="1260368664"/>
        <c:crosses val="autoZero"/>
        <c:auto val="1"/>
        <c:lblAlgn val="ctr"/>
        <c:lblOffset val="100"/>
        <c:noMultiLvlLbl val="0"/>
      </c:catAx>
      <c:valAx>
        <c:axId val="1260368664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/>
                  <a:t>Ct-value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nl-NL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nl-NL"/>
          </a:p>
        </c:txPr>
        <c:crossAx val="125146772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nl-NL"/>
    </a:p>
  </c:txPr>
  <c:externalData r:id="rId4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nl-N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1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i="1" dirty="0"/>
              <a:t>Dickeya</a:t>
            </a:r>
            <a:r>
              <a:rPr lang="en-US" i="1" baseline="0" dirty="0"/>
              <a:t> sp.</a:t>
            </a:r>
            <a:endParaRPr lang="en-US" i="1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1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nl-NL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processed!$AW$5:$AW$9</c:f>
              <c:strCache>
                <c:ptCount val="5"/>
                <c:pt idx="0">
                  <c:v>D</c:v>
                </c:pt>
                <c:pt idx="1">
                  <c:v>D</c:v>
                </c:pt>
                <c:pt idx="2">
                  <c:v>D</c:v>
                </c:pt>
                <c:pt idx="3">
                  <c:v>D</c:v>
                </c:pt>
                <c:pt idx="4">
                  <c:v>D</c:v>
                </c:pt>
              </c:strCache>
            </c:strRef>
          </c:cat>
          <c:val>
            <c:numRef>
              <c:f>processed!$AW$5:$AW$9</c:f>
              <c:numCache>
                <c:formatCode>General</c:formatCode>
                <c:ptCount val="5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D77-427A-A52E-A694EBC53392}"/>
            </c:ext>
          </c:extLst>
        </c:ser>
        <c:ser>
          <c:idx val="1"/>
          <c:order val="1"/>
          <c:spPr>
            <a:solidFill>
              <a:srgbClr val="CC0000"/>
            </a:solidFill>
            <a:ln>
              <a:noFill/>
            </a:ln>
            <a:effectLst/>
          </c:spPr>
          <c:invertIfNegative val="0"/>
          <c:cat>
            <c:strRef>
              <c:f>processed!$AW$5:$AW$9</c:f>
              <c:strCache>
                <c:ptCount val="5"/>
                <c:pt idx="0">
                  <c:v>D</c:v>
                </c:pt>
                <c:pt idx="1">
                  <c:v>D</c:v>
                </c:pt>
                <c:pt idx="2">
                  <c:v>D</c:v>
                </c:pt>
                <c:pt idx="3">
                  <c:v>D</c:v>
                </c:pt>
                <c:pt idx="4">
                  <c:v>D</c:v>
                </c:pt>
              </c:strCache>
            </c:strRef>
          </c:cat>
          <c:val>
            <c:numRef>
              <c:f>processed!$AX$5:$AX$9</c:f>
              <c:numCache>
                <c:formatCode>General</c:formatCode>
                <c:ptCount val="5"/>
                <c:pt idx="0">
                  <c:v>30.11</c:v>
                </c:pt>
                <c:pt idx="1">
                  <c:v>30.3</c:v>
                </c:pt>
                <c:pt idx="2">
                  <c:v>24.34</c:v>
                </c:pt>
                <c:pt idx="3">
                  <c:v>23.66</c:v>
                </c:pt>
                <c:pt idx="4">
                  <c:v>20.74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8D77-427A-A52E-A694EBC5339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251467728"/>
        <c:axId val="1260368664"/>
      </c:barChart>
      <c:catAx>
        <c:axId val="1251467728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/>
                  <a:t>grower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nl-NL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nl-NL"/>
          </a:p>
        </c:txPr>
        <c:crossAx val="1260368664"/>
        <c:crosses val="autoZero"/>
        <c:auto val="1"/>
        <c:lblAlgn val="ctr"/>
        <c:lblOffset val="100"/>
        <c:noMultiLvlLbl val="0"/>
      </c:catAx>
      <c:valAx>
        <c:axId val="1260368664"/>
        <c:scaling>
          <c:orientation val="minMax"/>
          <c:max val="40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/>
                  <a:t>Ct-value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nl-NL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nl-NL"/>
          </a:p>
        </c:txPr>
        <c:crossAx val="125146772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nl-NL"/>
    </a:p>
  </c:txPr>
  <c:externalData r:id="rId4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4C20B0D-BB9D-427C-BE63-7678DDC5142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  <a:endParaRPr lang="en-GB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0F4691B-355B-44A3-8268-03C149D6112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GB"/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2C73BEC-62CE-4EAC-977B-E8DE1DB80D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4815A0F-D7A5-4E10-AC11-00B313AC51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1EED761-B48D-4E55-901C-C2112DF46F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472021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6F2902B-296B-420F-B06C-50BBE2CA02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GB"/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AB5E7A06-2BC6-4E67-B25A-1A87398E8E9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GB"/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029E8AA-AF7F-41F4-B199-349E1B9FF4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0454FAB-3942-498A-927B-2AFF29928C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B3638B3-B9AE-4DE4-96A1-D88C4F6167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4463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79070553-89A9-4E0F-BDAB-CD9BF6230AB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GB"/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CB6E7051-3959-4C1F-BA06-B1511E7A1D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GB"/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83F44E0-DE23-4B86-AE0E-2763511964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74867AE-DD58-4449-8DD9-939960CAB7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3EE08BB-5699-4E03-8EE2-82AD9C2369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797552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841FD8E-8977-461A-9871-3626C7CCCB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GB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63C251E-15EB-4B7D-93AE-3379CBE325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GB"/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EEFDE6D-C355-4B03-BCDB-1BBBC69C69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02489FC-979D-48AA-9129-C953B678B4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B6C156A-6FB0-4B97-9A26-87BE94508A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45906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D6BF42D-A30C-4284-BDD1-087C306EA8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  <a:endParaRPr lang="en-GB"/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54C4A0F-C949-4D4B-9EF7-207BAFED5D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FDAED8E-27F7-41C2-BB47-D6BCE4E014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E39EBC3-A090-45D8-A88C-5CC4869B2A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18F4B4C-8F4D-4434-95B1-78CE6FC53F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304703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BE622E9-3923-4540-88D9-2E63F90A3B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GB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388901A-DEA8-46E1-9902-37BFAFB1277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GB"/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070EBF39-10FC-42B1-B287-69807D8106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GB"/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1142754-03CC-4E21-852D-AE7B8AD5B2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D3D5FE4B-0AF3-42C1-AEFD-750BD51D9C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B58A265-7754-4D03-A01F-092433EB60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124077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D5DB9A-A733-48B8-9FFA-317A8272DC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GB"/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309CC63B-961D-440D-84D1-C0F17B2439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C1699718-F5DE-4C25-BA14-B515C24979E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GB"/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D5E8830E-EF1E-4046-AD07-F6E1201E181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FEBE9194-DBAA-4434-9E5C-063978BBD9C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GB"/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0D4FD5B7-A71C-4A8E-A0E7-4057C11640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616A728C-EFBD-419A-8F99-1CC24DFF77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1C8257D0-53E9-4893-88F6-B7B63C8C76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063148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9A015A6-B402-4854-AA4C-148F463F41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GB"/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408E7038-16E1-492C-AA00-61B653ACC1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37DB2CCF-1E2B-4D3C-94BC-01F8B7FDAD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1F219FF7-FDBE-45EE-9AFE-62B1D429B2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8567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D979C792-26AF-4E7E-9317-13418E5973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8DB829EC-C74C-4736-BDB8-E8AD67C01B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545A5D23-7939-4D16-89CD-5AE9231E30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8629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A27680B-8EFB-495C-A9B1-CF5A8CB2CD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GB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1A5528A-337B-40B4-86A1-C5F5AC6C9A3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GB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DF587AF1-E2F1-4BA7-92BB-BB0247E55CB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55B1963-CF79-40BB-BE20-C0E62D48CA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8252408A-0B6A-4ADA-8E16-E6FB7222E2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8295C17-CD59-4A0C-A5C6-D9BCE167AE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037696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8223300-E469-4C3C-9ADD-639DAD8F9B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GB"/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B896C7F5-85CA-4FA8-B1FE-1125D2DECD5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E709B217-4E89-492F-887D-56A04C7D8B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016391AA-A5D7-468A-A420-E262E31678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9501AA6-9B3B-4FE6-B4E3-E913B0E6E9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2EC850B-E0D9-42FF-BC52-6644BFF03C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532793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FF468142-EBC1-4D22-A731-C6852CFDA7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GB"/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1A64BC5-2557-4CC9-AEDD-B7E0481C20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GB"/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E7D723A-3D0C-4C2E-9A38-385DA77758F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2F54B0-8C05-4C86-88B5-009313257146}" type="datetimeFigureOut">
              <a:rPr lang="en-GB" smtClean="0"/>
              <a:t>24/11/2022</a:t>
            </a:fld>
            <a:endParaRPr lang="en-GB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8BA13FF-C892-455A-B186-A70E34A4AA8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CF463FE-44A0-48DF-A87E-002E1187A48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775872-08EC-4A69-A154-0FE4BA48D43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958785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ek 3">
            <a:extLst>
              <a:ext uri="{FF2B5EF4-FFF2-40B4-BE49-F238E27FC236}">
                <a16:creationId xmlns:a16="http://schemas.microsoft.com/office/drawing/2014/main" id="{BC000409-90EE-4730-847C-49E510E1D2FE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21905010"/>
              </p:ext>
            </p:extLst>
          </p:nvPr>
        </p:nvGraphicFramePr>
        <p:xfrm>
          <a:off x="936172" y="68580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fiek 4">
            <a:extLst>
              <a:ext uri="{FF2B5EF4-FFF2-40B4-BE49-F238E27FC236}">
                <a16:creationId xmlns:a16="http://schemas.microsoft.com/office/drawing/2014/main" id="{E0A7EF14-7D95-4ECB-9CCC-A389FC12D2CE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32573825"/>
              </p:ext>
            </p:extLst>
          </p:nvPr>
        </p:nvGraphicFramePr>
        <p:xfrm>
          <a:off x="5695950" y="68580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Tekstvak 5">
            <a:extLst>
              <a:ext uri="{FF2B5EF4-FFF2-40B4-BE49-F238E27FC236}">
                <a16:creationId xmlns:a16="http://schemas.microsoft.com/office/drawing/2014/main" id="{6E4A55FD-5206-4FEB-9550-ABFB5ED2ADAC}"/>
              </a:ext>
            </a:extLst>
          </p:cNvPr>
          <p:cNvSpPr txBox="1"/>
          <p:nvPr/>
        </p:nvSpPr>
        <p:spPr>
          <a:xfrm>
            <a:off x="4994108" y="0"/>
            <a:ext cx="14036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rPr>
              <a:t>Survey 2019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5E00838E-3872-49A2-B84A-49B73ACBE4E0}"/>
              </a:ext>
            </a:extLst>
          </p:cNvPr>
          <p:cNvSpPr txBox="1"/>
          <p:nvPr/>
        </p:nvSpPr>
        <p:spPr>
          <a:xfrm>
            <a:off x="1298574" y="3921482"/>
            <a:ext cx="945070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Verdana" panose="020B0604030504040204" pitchFamily="34" charset="0"/>
                <a:ea typeface="Verdana" panose="020B0604030504040204" pitchFamily="34" charset="0"/>
              </a:rPr>
              <a:t>Figure S3. Ct-values of individual plant samples collected from a potato crop grown from minitubers at 5 growers (A-E) in the Netherlands in 2019. Samples were analysed using enrichment (simplex) TaqMan assays for detection of  </a:t>
            </a:r>
            <a:r>
              <a:rPr lang="en-GB" sz="1200" i="1" dirty="0">
                <a:latin typeface="Verdana" panose="020B0604030504040204" pitchFamily="34" charset="0"/>
                <a:ea typeface="Verdana" panose="020B0604030504040204" pitchFamily="34" charset="0"/>
              </a:rPr>
              <a:t>P. parmentieri </a:t>
            </a:r>
            <a:r>
              <a:rPr lang="en-GB" sz="1200" dirty="0">
                <a:latin typeface="Verdana" panose="020B0604030504040204" pitchFamily="34" charset="0"/>
                <a:ea typeface="Verdana" panose="020B0604030504040204" pitchFamily="34" charset="0"/>
              </a:rPr>
              <a:t>or </a:t>
            </a:r>
            <a:r>
              <a:rPr lang="en-GB" sz="1200" i="1" dirty="0">
                <a:latin typeface="Verdana" panose="020B0604030504040204" pitchFamily="34" charset="0"/>
                <a:ea typeface="Verdana" panose="020B0604030504040204" pitchFamily="34" charset="0"/>
              </a:rPr>
              <a:t>Dickeya</a:t>
            </a:r>
            <a:r>
              <a:rPr lang="en-GB" sz="1200" dirty="0">
                <a:latin typeface="Verdana" panose="020B0604030504040204" pitchFamily="34" charset="0"/>
                <a:ea typeface="Verdana" panose="020B0604030504040204" pitchFamily="34" charset="0"/>
              </a:rPr>
              <a:t> sp., respectively. Reactions </a:t>
            </a:r>
            <a:r>
              <a:rPr lang="en-GB" sz="1200">
                <a:latin typeface="Verdana" panose="020B0604030504040204" pitchFamily="34" charset="0"/>
                <a:ea typeface="Verdana" panose="020B0604030504040204" pitchFamily="34" charset="0"/>
              </a:rPr>
              <a:t>were only </a:t>
            </a:r>
            <a:r>
              <a:rPr lang="en-GB" sz="1200" dirty="0">
                <a:latin typeface="Verdana" panose="020B0604030504040204" pitchFamily="34" charset="0"/>
                <a:ea typeface="Verdana" panose="020B0604030504040204" pitchFamily="34" charset="0"/>
              </a:rPr>
              <a:t>detected in leaf samples.  </a:t>
            </a:r>
            <a:r>
              <a:rPr lang="en-GB" sz="1200" i="1" dirty="0">
                <a:latin typeface="Verdana" panose="020B0604030504040204" pitchFamily="34" charset="0"/>
                <a:ea typeface="Verdana" panose="020B0604030504040204" pitchFamily="34" charset="0"/>
              </a:rPr>
              <a:t>P. brasiliense </a:t>
            </a:r>
            <a:r>
              <a:rPr lang="en-GB" sz="1200" dirty="0">
                <a:latin typeface="Verdana" panose="020B0604030504040204" pitchFamily="34" charset="0"/>
                <a:ea typeface="Verdana" panose="020B0604030504040204" pitchFamily="34" charset="0"/>
              </a:rPr>
              <a:t>and </a:t>
            </a:r>
            <a:r>
              <a:rPr lang="en-GB" sz="1200" i="1" dirty="0">
                <a:latin typeface="Verdana" panose="020B0604030504040204" pitchFamily="34" charset="0"/>
                <a:ea typeface="Verdana" panose="020B0604030504040204" pitchFamily="34" charset="0"/>
              </a:rPr>
              <a:t>P. atrosepticum</a:t>
            </a:r>
            <a:r>
              <a:rPr lang="en-GB" sz="1200" dirty="0">
                <a:latin typeface="Verdana" panose="020B0604030504040204" pitchFamily="34" charset="0"/>
                <a:ea typeface="Verdana" panose="020B0604030504040204" pitchFamily="34" charset="0"/>
              </a:rPr>
              <a:t> were not detected.</a:t>
            </a:r>
          </a:p>
        </p:txBody>
      </p:sp>
    </p:spTree>
    <p:extLst>
      <p:ext uri="{BB962C8B-B14F-4D97-AF65-F5344CB8AC3E}">
        <p14:creationId xmlns:p14="http://schemas.microsoft.com/office/powerpoint/2010/main" val="404645600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2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122</TotalTime>
  <Words>80</Words>
  <Application>Microsoft Office PowerPoint</Application>
  <PresentationFormat>Breedbeeld</PresentationFormat>
  <Paragraphs>8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Kantoorthema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Wolf, Jan van der</dc:creator>
  <cp:lastModifiedBy>Wolf, Jan van der</cp:lastModifiedBy>
  <cp:revision>11</cp:revision>
  <dcterms:created xsi:type="dcterms:W3CDTF">2021-06-07T08:12:37Z</dcterms:created>
  <dcterms:modified xsi:type="dcterms:W3CDTF">2022-11-24T11:24:19Z</dcterms:modified>
</cp:coreProperties>
</file>

<file path=docProps/thumbnail.jpeg>
</file>