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75" r:id="rId2"/>
    <p:sldId id="267" r:id="rId3"/>
    <p:sldId id="280" r:id="rId4"/>
    <p:sldId id="270" r:id="rId5"/>
    <p:sldId id="276" r:id="rId6"/>
    <p:sldId id="277" r:id="rId7"/>
    <p:sldId id="27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ORALIE BOULET" initials="CB" lastIdx="1" clrIdx="0">
    <p:extLst>
      <p:ext uri="{19B8F6BF-5375-455C-9EA6-DF929625EA0E}">
        <p15:presenceInfo xmlns:p15="http://schemas.microsoft.com/office/powerpoint/2012/main" userId="S::19119643@students.ltu.edu.au::b5080c59-257a-4e14-a7a1-1d4adcf8367a" providerId="AD"/>
      </p:ext>
    </p:extLst>
  </p:cmAuthor>
  <p:cmAuthor id="2" name="Teresa Carvalho" initials="TC" lastIdx="2" clrIdx="1">
    <p:extLst>
      <p:ext uri="{19B8F6BF-5375-455C-9EA6-DF929625EA0E}">
        <p15:presenceInfo xmlns:p15="http://schemas.microsoft.com/office/powerpoint/2012/main" userId="S::tcarvalho@ltu.edu.au::f0f906cf-93b9-4564-81c1-53634428346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0FE0EA-5006-2048-8A7B-548D416951AF}" v="11" dt="2022-04-08T12:03:46.580"/>
    <p1510:client id="{E8A614CE-16E7-47AF-99B9-B8AED2CAC700}" v="16" dt="2022-04-08T05:30:19.066"/>
  </p1510:revLst>
</p1510:revInfo>
</file>

<file path=ppt/tableStyles.xml><?xml version="1.0" encoding="utf-8"?>
<a:tblStyleLst xmlns:a="http://schemas.openxmlformats.org/drawingml/2006/main" def="{5C22544A-7EE6-4342-B048-85BDC9FD1C3A}"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44"/>
    <p:restoredTop sz="92077" autoAdjust="0"/>
  </p:normalViewPr>
  <p:slideViewPr>
    <p:cSldViewPr snapToGrid="0">
      <p:cViewPr varScale="1">
        <p:scale>
          <a:sx n="82" d="100"/>
          <a:sy n="82" d="100"/>
        </p:scale>
        <p:origin x="926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eresa Carvalho" userId="f0f906cf-93b9-4564-81c1-536344283466" providerId="ADAL" clId="{ED1A4C77-C234-E84D-B302-04EED283D431}"/>
    <pc:docChg chg="modSld">
      <pc:chgData name="Teresa Carvalho" userId="f0f906cf-93b9-4564-81c1-536344283466" providerId="ADAL" clId="{ED1A4C77-C234-E84D-B302-04EED283D431}" dt="2022-04-07T13:23:13.926" v="15" actId="20577"/>
      <pc:docMkLst>
        <pc:docMk/>
      </pc:docMkLst>
      <pc:sldChg chg="modSp mod">
        <pc:chgData name="Teresa Carvalho" userId="f0f906cf-93b9-4564-81c1-536344283466" providerId="ADAL" clId="{ED1A4C77-C234-E84D-B302-04EED283D431}" dt="2022-04-07T13:19:26.257" v="7" actId="20577"/>
        <pc:sldMkLst>
          <pc:docMk/>
          <pc:sldMk cId="1070922080" sldId="267"/>
        </pc:sldMkLst>
        <pc:spChg chg="mod">
          <ac:chgData name="Teresa Carvalho" userId="f0f906cf-93b9-4564-81c1-536344283466" providerId="ADAL" clId="{ED1A4C77-C234-E84D-B302-04EED283D431}" dt="2022-04-07T13:19:26.257" v="7" actId="20577"/>
          <ac:spMkLst>
            <pc:docMk/>
            <pc:sldMk cId="1070922080" sldId="267"/>
            <ac:spMk id="4" creationId="{2B912054-DDDA-426C-BBD7-1201E796E988}"/>
          </ac:spMkLst>
        </pc:spChg>
      </pc:sldChg>
      <pc:sldChg chg="modSp mod">
        <pc:chgData name="Teresa Carvalho" userId="f0f906cf-93b9-4564-81c1-536344283466" providerId="ADAL" clId="{ED1A4C77-C234-E84D-B302-04EED283D431}" dt="2022-04-07T13:23:02.408" v="9" actId="20577"/>
        <pc:sldMkLst>
          <pc:docMk/>
          <pc:sldMk cId="297332156" sldId="270"/>
        </pc:sldMkLst>
        <pc:spChg chg="mod">
          <ac:chgData name="Teresa Carvalho" userId="f0f906cf-93b9-4564-81c1-536344283466" providerId="ADAL" clId="{ED1A4C77-C234-E84D-B302-04EED283D431}" dt="2022-04-07T13:23:02.408" v="9" actId="20577"/>
          <ac:spMkLst>
            <pc:docMk/>
            <pc:sldMk cId="297332156" sldId="270"/>
            <ac:spMk id="3" creationId="{AE3A73E1-A8AC-4A9F-A22D-5C34E33932A2}"/>
          </ac:spMkLst>
        </pc:spChg>
      </pc:sldChg>
      <pc:sldChg chg="modSp mod">
        <pc:chgData name="Teresa Carvalho" userId="f0f906cf-93b9-4564-81c1-536344283466" providerId="ADAL" clId="{ED1A4C77-C234-E84D-B302-04EED283D431}" dt="2022-04-07T13:23:06.130" v="11" actId="20577"/>
        <pc:sldMkLst>
          <pc:docMk/>
          <pc:sldMk cId="891945188" sldId="276"/>
        </pc:sldMkLst>
        <pc:spChg chg="mod">
          <ac:chgData name="Teresa Carvalho" userId="f0f906cf-93b9-4564-81c1-536344283466" providerId="ADAL" clId="{ED1A4C77-C234-E84D-B302-04EED283D431}" dt="2022-04-07T13:23:06.130" v="11" actId="20577"/>
          <ac:spMkLst>
            <pc:docMk/>
            <pc:sldMk cId="891945188" sldId="276"/>
            <ac:spMk id="3" creationId="{AE3A73E1-A8AC-4A9F-A22D-5C34E33932A2}"/>
          </ac:spMkLst>
        </pc:spChg>
      </pc:sldChg>
      <pc:sldChg chg="modSp mod">
        <pc:chgData name="Teresa Carvalho" userId="f0f906cf-93b9-4564-81c1-536344283466" providerId="ADAL" clId="{ED1A4C77-C234-E84D-B302-04EED283D431}" dt="2022-04-07T13:23:10.340" v="13" actId="20577"/>
        <pc:sldMkLst>
          <pc:docMk/>
          <pc:sldMk cId="725386564" sldId="277"/>
        </pc:sldMkLst>
        <pc:spChg chg="mod">
          <ac:chgData name="Teresa Carvalho" userId="f0f906cf-93b9-4564-81c1-536344283466" providerId="ADAL" clId="{ED1A4C77-C234-E84D-B302-04EED283D431}" dt="2022-04-07T13:23:10.340" v="13" actId="20577"/>
          <ac:spMkLst>
            <pc:docMk/>
            <pc:sldMk cId="725386564" sldId="277"/>
            <ac:spMk id="4" creationId="{3C052A3D-4AB7-4931-B995-CB51EAF20E8F}"/>
          </ac:spMkLst>
        </pc:spChg>
      </pc:sldChg>
      <pc:sldChg chg="modSp mod">
        <pc:chgData name="Teresa Carvalho" userId="f0f906cf-93b9-4564-81c1-536344283466" providerId="ADAL" clId="{ED1A4C77-C234-E84D-B302-04EED283D431}" dt="2022-04-07T13:23:13.926" v="15" actId="20577"/>
        <pc:sldMkLst>
          <pc:docMk/>
          <pc:sldMk cId="1586736558" sldId="279"/>
        </pc:sldMkLst>
        <pc:spChg chg="mod">
          <ac:chgData name="Teresa Carvalho" userId="f0f906cf-93b9-4564-81c1-536344283466" providerId="ADAL" clId="{ED1A4C77-C234-E84D-B302-04EED283D431}" dt="2022-04-07T13:23:13.926" v="15" actId="20577"/>
          <ac:spMkLst>
            <pc:docMk/>
            <pc:sldMk cId="1586736558" sldId="279"/>
            <ac:spMk id="4" creationId="{3C052A3D-4AB7-4931-B995-CB51EAF20E8F}"/>
          </ac:spMkLst>
        </pc:spChg>
      </pc:sldChg>
    </pc:docChg>
  </pc:docChgLst>
  <pc:docChgLst>
    <pc:chgData name="Teresa Carvalho" userId="f0f906cf-93b9-4564-81c1-536344283466" providerId="ADAL" clId="{120FE0EA-5006-2048-8A7B-548D416951AF}"/>
    <pc:docChg chg="modSld">
      <pc:chgData name="Teresa Carvalho" userId="f0f906cf-93b9-4564-81c1-536344283466" providerId="ADAL" clId="{120FE0EA-5006-2048-8A7B-548D416951AF}" dt="2022-04-08T12:10:59.048" v="44" actId="20577"/>
      <pc:docMkLst>
        <pc:docMk/>
      </pc:docMkLst>
      <pc:sldChg chg="addSp delSp modSp mod">
        <pc:chgData name="Teresa Carvalho" userId="f0f906cf-93b9-4564-81c1-536344283466" providerId="ADAL" clId="{120FE0EA-5006-2048-8A7B-548D416951AF}" dt="2022-04-08T12:05:30.842" v="36"/>
        <pc:sldMkLst>
          <pc:docMk/>
          <pc:sldMk cId="1070922080" sldId="267"/>
        </pc:sldMkLst>
        <pc:spChg chg="add mod">
          <ac:chgData name="Teresa Carvalho" userId="f0f906cf-93b9-4564-81c1-536344283466" providerId="ADAL" clId="{120FE0EA-5006-2048-8A7B-548D416951AF}" dt="2022-04-08T12:03:08.022" v="19" actId="552"/>
          <ac:spMkLst>
            <pc:docMk/>
            <pc:sldMk cId="1070922080" sldId="267"/>
            <ac:spMk id="2" creationId="{A2032721-774A-1346-91B2-55EDD67B32C1}"/>
          </ac:spMkLst>
        </pc:spChg>
        <pc:spChg chg="add mod">
          <ac:chgData name="Teresa Carvalho" userId="f0f906cf-93b9-4564-81c1-536344283466" providerId="ADAL" clId="{120FE0EA-5006-2048-8A7B-548D416951AF}" dt="2022-04-08T12:03:08.022" v="19" actId="552"/>
          <ac:spMkLst>
            <pc:docMk/>
            <pc:sldMk cId="1070922080" sldId="267"/>
            <ac:spMk id="5" creationId="{97AAB8C3-677F-C540-BFF7-8118A3EF00F1}"/>
          </ac:spMkLst>
        </pc:spChg>
        <pc:spChg chg="add del mod">
          <ac:chgData name="Teresa Carvalho" userId="f0f906cf-93b9-4564-81c1-536344283466" providerId="ADAL" clId="{120FE0EA-5006-2048-8A7B-548D416951AF}" dt="2022-04-08T12:05:30.842" v="36"/>
          <ac:spMkLst>
            <pc:docMk/>
            <pc:sldMk cId="1070922080" sldId="267"/>
            <ac:spMk id="6" creationId="{2731CC4D-3EB1-1146-87AF-F961E13CC631}"/>
          </ac:spMkLst>
        </pc:spChg>
        <pc:spChg chg="add mod">
          <ac:chgData name="Teresa Carvalho" userId="f0f906cf-93b9-4564-81c1-536344283466" providerId="ADAL" clId="{120FE0EA-5006-2048-8A7B-548D416951AF}" dt="2022-04-08T12:05:27.535" v="34" actId="13926"/>
          <ac:spMkLst>
            <pc:docMk/>
            <pc:sldMk cId="1070922080" sldId="267"/>
            <ac:spMk id="7" creationId="{4B533FCF-A355-5246-9D3B-CFB69C091D49}"/>
          </ac:spMkLst>
        </pc:spChg>
        <pc:picChg chg="mod">
          <ac:chgData name="Teresa Carvalho" userId="f0f906cf-93b9-4564-81c1-536344283466" providerId="ADAL" clId="{120FE0EA-5006-2048-8A7B-548D416951AF}" dt="2022-04-08T12:02:51.819" v="14" actId="1037"/>
          <ac:picMkLst>
            <pc:docMk/>
            <pc:sldMk cId="1070922080" sldId="267"/>
            <ac:picMk id="3" creationId="{288007CF-FB0E-4C69-A7DE-31A7A3D01136}"/>
          </ac:picMkLst>
        </pc:picChg>
      </pc:sldChg>
      <pc:sldChg chg="modSp mod">
        <pc:chgData name="Teresa Carvalho" userId="f0f906cf-93b9-4564-81c1-536344283466" providerId="ADAL" clId="{120FE0EA-5006-2048-8A7B-548D416951AF}" dt="2022-04-08T12:10:47.651" v="38" actId="20577"/>
        <pc:sldMkLst>
          <pc:docMk/>
          <pc:sldMk cId="297332156" sldId="270"/>
        </pc:sldMkLst>
        <pc:spChg chg="mod">
          <ac:chgData name="Teresa Carvalho" userId="f0f906cf-93b9-4564-81c1-536344283466" providerId="ADAL" clId="{120FE0EA-5006-2048-8A7B-548D416951AF}" dt="2022-04-08T12:10:47.651" v="38" actId="20577"/>
          <ac:spMkLst>
            <pc:docMk/>
            <pc:sldMk cId="297332156" sldId="270"/>
            <ac:spMk id="3" creationId="{AE3A73E1-A8AC-4A9F-A22D-5C34E33932A2}"/>
          </ac:spMkLst>
        </pc:spChg>
      </pc:sldChg>
      <pc:sldChg chg="modSp mod">
        <pc:chgData name="Teresa Carvalho" userId="f0f906cf-93b9-4564-81c1-536344283466" providerId="ADAL" clId="{120FE0EA-5006-2048-8A7B-548D416951AF}" dt="2022-04-08T12:10:51.386" v="40" actId="20577"/>
        <pc:sldMkLst>
          <pc:docMk/>
          <pc:sldMk cId="891945188" sldId="276"/>
        </pc:sldMkLst>
        <pc:spChg chg="mod">
          <ac:chgData name="Teresa Carvalho" userId="f0f906cf-93b9-4564-81c1-536344283466" providerId="ADAL" clId="{120FE0EA-5006-2048-8A7B-548D416951AF}" dt="2022-04-08T12:10:51.386" v="40" actId="20577"/>
          <ac:spMkLst>
            <pc:docMk/>
            <pc:sldMk cId="891945188" sldId="276"/>
            <ac:spMk id="3" creationId="{AE3A73E1-A8AC-4A9F-A22D-5C34E33932A2}"/>
          </ac:spMkLst>
        </pc:spChg>
      </pc:sldChg>
      <pc:sldChg chg="modSp mod">
        <pc:chgData name="Teresa Carvalho" userId="f0f906cf-93b9-4564-81c1-536344283466" providerId="ADAL" clId="{120FE0EA-5006-2048-8A7B-548D416951AF}" dt="2022-04-08T12:10:55.145" v="42" actId="20577"/>
        <pc:sldMkLst>
          <pc:docMk/>
          <pc:sldMk cId="725386564" sldId="277"/>
        </pc:sldMkLst>
        <pc:spChg chg="mod">
          <ac:chgData name="Teresa Carvalho" userId="f0f906cf-93b9-4564-81c1-536344283466" providerId="ADAL" clId="{120FE0EA-5006-2048-8A7B-548D416951AF}" dt="2022-04-08T12:10:55.145" v="42" actId="20577"/>
          <ac:spMkLst>
            <pc:docMk/>
            <pc:sldMk cId="725386564" sldId="277"/>
            <ac:spMk id="4" creationId="{3C052A3D-4AB7-4931-B995-CB51EAF20E8F}"/>
          </ac:spMkLst>
        </pc:spChg>
      </pc:sldChg>
      <pc:sldChg chg="modSp mod">
        <pc:chgData name="Teresa Carvalho" userId="f0f906cf-93b9-4564-81c1-536344283466" providerId="ADAL" clId="{120FE0EA-5006-2048-8A7B-548D416951AF}" dt="2022-04-08T12:10:59.048" v="44" actId="20577"/>
        <pc:sldMkLst>
          <pc:docMk/>
          <pc:sldMk cId="1586736558" sldId="279"/>
        </pc:sldMkLst>
        <pc:spChg chg="mod">
          <ac:chgData name="Teresa Carvalho" userId="f0f906cf-93b9-4564-81c1-536344283466" providerId="ADAL" clId="{120FE0EA-5006-2048-8A7B-548D416951AF}" dt="2022-04-08T12:10:59.048" v="44" actId="20577"/>
          <ac:spMkLst>
            <pc:docMk/>
            <pc:sldMk cId="1586736558" sldId="279"/>
            <ac:spMk id="4" creationId="{3C052A3D-4AB7-4931-B995-CB51EAF20E8F}"/>
          </ac:spMkLst>
        </pc:spChg>
      </pc:sldChg>
    </pc:docChg>
  </pc:docChgLst>
  <pc:docChgLst>
    <pc:chgData name="Coralie Boulet" userId="c2146e82-53fa-4a8f-b4d2-ea9156e081cd" providerId="ADAL" clId="{264C9013-6173-4749-A3AD-215DBC268022}"/>
    <pc:docChg chg="modSld">
      <pc:chgData name="Coralie Boulet" userId="c2146e82-53fa-4a8f-b4d2-ea9156e081cd" providerId="ADAL" clId="{264C9013-6173-4749-A3AD-215DBC268022}" dt="2022-03-21T23:42:46.738" v="72" actId="20577"/>
      <pc:docMkLst>
        <pc:docMk/>
      </pc:docMkLst>
      <pc:sldChg chg="modSp mod">
        <pc:chgData name="Coralie Boulet" userId="c2146e82-53fa-4a8f-b4d2-ea9156e081cd" providerId="ADAL" clId="{264C9013-6173-4749-A3AD-215DBC268022}" dt="2022-03-21T23:42:46.738" v="72" actId="20577"/>
        <pc:sldMkLst>
          <pc:docMk/>
          <pc:sldMk cId="1586736558" sldId="279"/>
        </pc:sldMkLst>
        <pc:graphicFrameChg chg="mod modGraphic">
          <ac:chgData name="Coralie Boulet" userId="c2146e82-53fa-4a8f-b4d2-ea9156e081cd" providerId="ADAL" clId="{264C9013-6173-4749-A3AD-215DBC268022}" dt="2022-03-21T23:42:46.738" v="72" actId="20577"/>
          <ac:graphicFrameMkLst>
            <pc:docMk/>
            <pc:sldMk cId="1586736558" sldId="279"/>
            <ac:graphicFrameMk id="3" creationId="{FF9AC835-967C-4482-8814-33104344AEAD}"/>
          </ac:graphicFrameMkLst>
        </pc:graphicFrameChg>
      </pc:sldChg>
    </pc:docChg>
  </pc:docChgLst>
  <pc:docChgLst>
    <pc:chgData name="Coralie Boulet" userId="c2146e82-53fa-4a8f-b4d2-ea9156e081cd" providerId="ADAL" clId="{E8A614CE-16E7-47AF-99B9-B8AED2CAC700}"/>
    <pc:docChg chg="undo custSel addSld modSld">
      <pc:chgData name="Coralie Boulet" userId="c2146e82-53fa-4a8f-b4d2-ea9156e081cd" providerId="ADAL" clId="{E8A614CE-16E7-47AF-99B9-B8AED2CAC700}" dt="2022-04-08T05:30:17.233" v="56" actId="20577"/>
      <pc:docMkLst>
        <pc:docMk/>
      </pc:docMkLst>
      <pc:sldChg chg="delSp modSp mod">
        <pc:chgData name="Coralie Boulet" userId="c2146e82-53fa-4a8f-b4d2-ea9156e081cd" providerId="ADAL" clId="{E8A614CE-16E7-47AF-99B9-B8AED2CAC700}" dt="2022-04-08T00:51:38.077" v="12" actId="1076"/>
        <pc:sldMkLst>
          <pc:docMk/>
          <pc:sldMk cId="1070922080" sldId="267"/>
        </pc:sldMkLst>
        <pc:graphicFrameChg chg="del">
          <ac:chgData name="Coralie Boulet" userId="c2146e82-53fa-4a8f-b4d2-ea9156e081cd" providerId="ADAL" clId="{E8A614CE-16E7-47AF-99B9-B8AED2CAC700}" dt="2022-04-08T00:51:30.013" v="10" actId="478"/>
          <ac:graphicFrameMkLst>
            <pc:docMk/>
            <pc:sldMk cId="1070922080" sldId="267"/>
            <ac:graphicFrameMk id="2" creationId="{FA23AFD6-24A9-4A76-B656-966195F6387B}"/>
          </ac:graphicFrameMkLst>
        </pc:graphicFrameChg>
        <pc:picChg chg="mod">
          <ac:chgData name="Coralie Boulet" userId="c2146e82-53fa-4a8f-b4d2-ea9156e081cd" providerId="ADAL" clId="{E8A614CE-16E7-47AF-99B9-B8AED2CAC700}" dt="2022-04-08T00:51:38.077" v="12" actId="1076"/>
          <ac:picMkLst>
            <pc:docMk/>
            <pc:sldMk cId="1070922080" sldId="267"/>
            <ac:picMk id="3" creationId="{288007CF-FB0E-4C69-A7DE-31A7A3D01136}"/>
          </ac:picMkLst>
        </pc:picChg>
      </pc:sldChg>
      <pc:sldChg chg="modNotesTx">
        <pc:chgData name="Coralie Boulet" userId="c2146e82-53fa-4a8f-b4d2-ea9156e081cd" providerId="ADAL" clId="{E8A614CE-16E7-47AF-99B9-B8AED2CAC700}" dt="2022-04-08T05:30:17.233" v="56" actId="20577"/>
        <pc:sldMkLst>
          <pc:docMk/>
          <pc:sldMk cId="297332156" sldId="270"/>
        </pc:sldMkLst>
      </pc:sldChg>
      <pc:sldChg chg="modNotesTx">
        <pc:chgData name="Coralie Boulet" userId="c2146e82-53fa-4a8f-b4d2-ea9156e081cd" providerId="ADAL" clId="{E8A614CE-16E7-47AF-99B9-B8AED2CAC700}" dt="2022-04-08T05:29:08.611" v="40" actId="20577"/>
        <pc:sldMkLst>
          <pc:docMk/>
          <pc:sldMk cId="891945188" sldId="276"/>
        </pc:sldMkLst>
      </pc:sldChg>
      <pc:sldChg chg="delSp modSp add mod">
        <pc:chgData name="Coralie Boulet" userId="c2146e82-53fa-4a8f-b4d2-ea9156e081cd" providerId="ADAL" clId="{E8A614CE-16E7-47AF-99B9-B8AED2CAC700}" dt="2022-04-08T00:51:34.249" v="11" actId="478"/>
        <pc:sldMkLst>
          <pc:docMk/>
          <pc:sldMk cId="821273924" sldId="280"/>
        </pc:sldMkLst>
        <pc:spChg chg="mod">
          <ac:chgData name="Coralie Boulet" userId="c2146e82-53fa-4a8f-b4d2-ea9156e081cd" providerId="ADAL" clId="{E8A614CE-16E7-47AF-99B9-B8AED2CAC700}" dt="2022-04-08T00:51:24.699" v="9" actId="6549"/>
          <ac:spMkLst>
            <pc:docMk/>
            <pc:sldMk cId="821273924" sldId="280"/>
            <ac:spMk id="4" creationId="{2B912054-DDDA-426C-BBD7-1201E796E988}"/>
          </ac:spMkLst>
        </pc:spChg>
        <pc:picChg chg="del">
          <ac:chgData name="Coralie Boulet" userId="c2146e82-53fa-4a8f-b4d2-ea9156e081cd" providerId="ADAL" clId="{E8A614CE-16E7-47AF-99B9-B8AED2CAC700}" dt="2022-04-08T00:51:34.249" v="11" actId="478"/>
          <ac:picMkLst>
            <pc:docMk/>
            <pc:sldMk cId="821273924" sldId="280"/>
            <ac:picMk id="3" creationId="{288007CF-FB0E-4C69-A7DE-31A7A3D01136}"/>
          </ac:picMkLst>
        </pc:picChg>
      </pc:sldChg>
    </pc:docChg>
  </pc:docChgLst>
  <pc:docChgLst>
    <pc:chgData name="Coralie Boulet" userId="c2146e82-53fa-4a8f-b4d2-ea9156e081cd" providerId="ADAL" clId="{1D668125-FDAC-486D-9549-A3198DA1FF47}"/>
    <pc:docChg chg="modSld">
      <pc:chgData name="Coralie Boulet" userId="c2146e82-53fa-4a8f-b4d2-ea9156e081cd" providerId="ADAL" clId="{1D668125-FDAC-486D-9549-A3198DA1FF47}" dt="2022-03-24T10:51:24.247" v="1" actId="20577"/>
      <pc:docMkLst>
        <pc:docMk/>
      </pc:docMkLst>
      <pc:sldChg chg="modSp mod">
        <pc:chgData name="Coralie Boulet" userId="c2146e82-53fa-4a8f-b4d2-ea9156e081cd" providerId="ADAL" clId="{1D668125-FDAC-486D-9549-A3198DA1FF47}" dt="2022-03-24T10:51:24.247" v="1" actId="20577"/>
        <pc:sldMkLst>
          <pc:docMk/>
          <pc:sldMk cId="1586736558" sldId="279"/>
        </pc:sldMkLst>
        <pc:graphicFrameChg chg="modGraphic">
          <ac:chgData name="Coralie Boulet" userId="c2146e82-53fa-4a8f-b4d2-ea9156e081cd" providerId="ADAL" clId="{1D668125-FDAC-486D-9549-A3198DA1FF47}" dt="2022-03-24T10:51:24.247" v="1" actId="20577"/>
          <ac:graphicFrameMkLst>
            <pc:docMk/>
            <pc:sldMk cId="1586736558" sldId="279"/>
            <ac:graphicFrameMk id="3" creationId="{FF9AC835-967C-4482-8814-33104344AEAD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C30DD6-1430-4DD4-BEAC-C2067A61ED18}" type="datetimeFigureOut">
              <a:rPr lang="en-AU" smtClean="0"/>
              <a:t>14/04/2022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9E8670-39FE-4F9E-BAFB-484CD016415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3384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9E8670-39FE-4F9E-BAFB-484CD0164155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64873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ctr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AU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ctr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endParaRPr lang="en-AU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ctr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endParaRPr lang="en-AU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ctr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endParaRPr lang="en-AU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ctr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endParaRPr lang="en-AU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algn="ctr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AU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algn="ctr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AU" sz="1800" b="0" i="0" u="none" strike="noStrike" dirty="0">
              <a:effectLst/>
              <a:latin typeface="Arial" panose="020B0604020202020204" pitchFamily="34" charset="0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E5230-6E31-470B-8D35-AEF11B2EDF66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992805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ctr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endParaRPr lang="en-AU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ctr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endParaRPr lang="en-AU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ctr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endParaRPr lang="en-AU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ctr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endParaRPr lang="en-AU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ctr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endParaRPr lang="en-AU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ctr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endParaRPr lang="en-AU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ctr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endParaRPr lang="en-AU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ctr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endParaRPr lang="en-AU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ctr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endParaRPr lang="en-AU" sz="1800" b="0" i="0" u="none" strike="noStrike" dirty="0">
              <a:effectLst/>
              <a:latin typeface="Arial" panose="020B0604020202020204" pitchFamily="34" charset="0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E5230-6E31-470B-8D35-AEF11B2EDF66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685089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64A1A22-BA1C-4AFE-8E38-4EDAE0F9FA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63D52A9-D29E-4745-BEF9-53EEC2178C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C5F08C8-51A7-40B6-9020-96BD99A622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BAF4C-ECC6-4525-AD9E-27074D91DAA2}" type="datetimeFigureOut">
              <a:rPr lang="en-AU" smtClean="0"/>
              <a:t>14/04/2022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D561900-7D8D-44E2-BFE6-EE49F8D09D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0C5CE0F-3F68-4A79-BCD5-0409C2543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FA537-E405-4B9D-AF8B-51B735B5789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807806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689180C-6D4F-4342-9893-51385FEB67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25462C86-88AC-4A70-A9ED-D55128585C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A9CD73F-DE4D-4B0C-A816-6A37AF3083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BAF4C-ECC6-4525-AD9E-27074D91DAA2}" type="datetimeFigureOut">
              <a:rPr lang="en-AU" smtClean="0"/>
              <a:t>14/04/2022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A4166C6-DBA0-47AC-AD38-CDB5D43C8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0D9D024-4E0B-49CE-8947-E7E99EB41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FA537-E405-4B9D-AF8B-51B735B5789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36588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99BB79C5-C6CB-4767-A956-62A4826A7C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9D80C551-994C-4899-BF92-3A02C88E24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ECF1FD5-0EAE-4D25-AC13-A4952069E2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BAF4C-ECC6-4525-AD9E-27074D91DAA2}" type="datetimeFigureOut">
              <a:rPr lang="en-AU" smtClean="0"/>
              <a:t>14/04/2022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8BC9370-5FBA-4D74-B1BC-BE01EF9FF6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1A896D4-8B50-4455-A517-118AC2BD27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FA537-E405-4B9D-AF8B-51B735B5789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47736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47E1D48-35A3-4E0F-8652-E3E943FADC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82BECE1-D6B9-4B82-95D2-9F80E3DC94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E0E9EF5-38EC-4A7B-B9B8-0A52AB014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BAF4C-ECC6-4525-AD9E-27074D91DAA2}" type="datetimeFigureOut">
              <a:rPr lang="en-AU" smtClean="0"/>
              <a:t>14/04/2022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2457B8A-02C5-44E8-8627-ADDC48432A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6155094-E321-42EF-A490-DF50FA564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FA537-E405-4B9D-AF8B-51B735B5789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82029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FBDED2F-B9AF-4051-80B8-509E0CEC7E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6155114-F8BB-432A-A851-C7F25652B4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982E594-4569-4C7E-8E36-7C1DCC2A4B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BAF4C-ECC6-4525-AD9E-27074D91DAA2}" type="datetimeFigureOut">
              <a:rPr lang="en-AU" smtClean="0"/>
              <a:t>14/04/2022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ED2BB55-910A-48C4-B57B-FCC4B31544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BCFD790-DE75-461A-A8E1-64465B49D3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FA537-E405-4B9D-AF8B-51B735B5789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028808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5B5BDFD-4FAB-4E86-8179-7AA655C55E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1E14D13-C9D7-4803-9419-A32E11BF1A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D1DFF8AB-A974-40D3-B8CB-3550C02E39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DA2835C8-7857-4C91-BCA9-E6593B52D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BAF4C-ECC6-4525-AD9E-27074D91DAA2}" type="datetimeFigureOut">
              <a:rPr lang="en-AU" smtClean="0"/>
              <a:t>14/04/2022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CAA7E2BB-5D60-47C5-B92A-8D0018D157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F6E0A74-E8FF-4714-B768-D1DEB9A55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FA537-E405-4B9D-AF8B-51B735B5789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70268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6169967-19EE-4740-9014-804403E9AD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44B529B-B4B4-4D9A-A5F1-E8FDC325F2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A5F0D69E-7DBE-4B3C-9D43-EF1EB5872D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48CF8621-9E55-492C-9B7C-714BA2C461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B9F4D8DA-A86E-4613-BFBE-37B9BB657C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DCBF7E2D-4CDE-41C4-87D3-7711FAE240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BAF4C-ECC6-4525-AD9E-27074D91DAA2}" type="datetimeFigureOut">
              <a:rPr lang="en-AU" smtClean="0"/>
              <a:t>14/04/2022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1438D8C1-15C6-4E6F-9521-62F53167D1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67A9A7C3-B158-485B-ACF9-EE07416BA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FA537-E405-4B9D-AF8B-51B735B5789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92131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03DA6F8-0F8D-4541-947A-76012753B2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635332E6-F32B-47D3-A7D6-8777ACDA3B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BAF4C-ECC6-4525-AD9E-27074D91DAA2}" type="datetimeFigureOut">
              <a:rPr lang="en-AU" smtClean="0"/>
              <a:t>14/04/2022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8D2BB14-AD75-4815-870F-657A751C4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4F6C5196-5F22-42C5-871E-71A208B9EA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FA537-E405-4B9D-AF8B-51B735B5789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802709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61F40CC1-1F84-4A37-8652-955F11CC40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BAF4C-ECC6-4525-AD9E-27074D91DAA2}" type="datetimeFigureOut">
              <a:rPr lang="en-AU" smtClean="0"/>
              <a:t>14/04/2022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2CDEC2C4-A017-4858-8B12-E83D38B1F2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25EDA6BB-AB2C-47F8-9B56-72EFD30D6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FA537-E405-4B9D-AF8B-51B735B5789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366303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DE9F419-25F5-4587-A91B-4CB17206D8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6FED476-5777-46FC-990D-D51A6C74A8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6CBEBDB-1444-4A1A-AEBB-0A419C14F4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AF07C03-A16A-47FB-99C9-73E5B05303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BAF4C-ECC6-4525-AD9E-27074D91DAA2}" type="datetimeFigureOut">
              <a:rPr lang="en-AU" smtClean="0"/>
              <a:t>14/04/2022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92A727F-83AC-49D4-95DC-E081CB939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1BF17EE-3F11-469E-B704-0CA54F75FC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FA537-E405-4B9D-AF8B-51B735B5789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060095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A8373DB-8B2E-479E-B215-35C5B9760A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E9DAFF6A-F58F-42FA-BD83-472FDF17E2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0E0D5AB-3A6A-4149-9114-9FD9A645A6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2BF0D0A-F021-4AFC-BCA8-FC29C9AD4D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BAF4C-ECC6-4525-AD9E-27074D91DAA2}" type="datetimeFigureOut">
              <a:rPr lang="en-AU" smtClean="0"/>
              <a:t>14/04/2022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07F49D1-E3A0-41B0-9DDF-4A81B2F8F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1B83CBB3-31C3-4787-9314-133B45256A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FA537-E405-4B9D-AF8B-51B735B5789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445958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C0A09F63-12A0-4034-A1A2-D3E0E3C1D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E5F38A7-7945-4EA5-94B2-20ABDD8C58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0CFA441-86A5-43E1-BBE2-C17D9840FF8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7BAF4C-ECC6-4525-AD9E-27074D91DAA2}" type="datetimeFigureOut">
              <a:rPr lang="en-AU" smtClean="0"/>
              <a:t>14/04/2022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FF52D91-EE3C-41C9-AD2C-E1C96E671B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444571B-871F-43F2-9283-8209096428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6FA537-E405-4B9D-AF8B-51B735B5789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62973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E5173ED-3E34-4F82-90B6-2B5ACB987882}"/>
              </a:ext>
            </a:extLst>
          </p:cNvPr>
          <p:cNvSpPr txBox="1"/>
          <p:nvPr/>
        </p:nvSpPr>
        <p:spPr>
          <a:xfrm>
            <a:off x="0" y="0"/>
            <a:ext cx="11025562" cy="2308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801" b="1" dirty="0"/>
              <a:t>Supplementary Figure </a:t>
            </a:r>
            <a:r>
              <a:rPr lang="en-AU" sz="1801" b="1" dirty="0" smtClean="0"/>
              <a:t>S1 </a:t>
            </a:r>
            <a:r>
              <a:rPr lang="en-AU" dirty="0"/>
              <a:t>BCL-</a:t>
            </a:r>
            <a:r>
              <a:rPr lang="en-AU" dirty="0" err="1"/>
              <a:t>x</a:t>
            </a:r>
            <a:r>
              <a:rPr lang="en-AU" baseline="-25000" dirty="0" err="1"/>
              <a:t>L</a:t>
            </a:r>
            <a:r>
              <a:rPr lang="en-AU" dirty="0"/>
              <a:t> was successfully </a:t>
            </a:r>
            <a:r>
              <a:rPr lang="en-AU" dirty="0" err="1"/>
              <a:t>immunoprecipitated</a:t>
            </a:r>
            <a:r>
              <a:rPr lang="en-AU" dirty="0"/>
              <a:t> from </a:t>
            </a:r>
            <a:r>
              <a:rPr lang="en-AU" dirty="0" err="1"/>
              <a:t>uRBCs</a:t>
            </a:r>
            <a:r>
              <a:rPr lang="en-AU" dirty="0"/>
              <a:t> and </a:t>
            </a:r>
            <a:r>
              <a:rPr lang="en-AU" dirty="0" err="1"/>
              <a:t>iRBCs</a:t>
            </a:r>
            <a:r>
              <a:rPr lang="en-US" dirty="0"/>
              <a:t> </a:t>
            </a:r>
            <a:r>
              <a:rPr lang="en-AU" dirty="0"/>
              <a:t>. Western blot of BCL-</a:t>
            </a:r>
            <a:r>
              <a:rPr lang="en-AU" dirty="0" err="1"/>
              <a:t>x</a:t>
            </a:r>
            <a:r>
              <a:rPr lang="en-AU" baseline="-25000" dirty="0" err="1"/>
              <a:t>L</a:t>
            </a:r>
            <a:r>
              <a:rPr lang="en-AU" dirty="0"/>
              <a:t> </a:t>
            </a:r>
            <a:r>
              <a:rPr lang="en-AU" dirty="0" err="1"/>
              <a:t>immunoprecipitates</a:t>
            </a:r>
            <a:r>
              <a:rPr lang="en-AU" dirty="0"/>
              <a:t> from </a:t>
            </a:r>
            <a:r>
              <a:rPr lang="en-AU" dirty="0" err="1"/>
              <a:t>uRBCs</a:t>
            </a:r>
            <a:r>
              <a:rPr lang="en-AU" dirty="0"/>
              <a:t> and </a:t>
            </a:r>
            <a:r>
              <a:rPr lang="en-AU" dirty="0" err="1"/>
              <a:t>iRBCs</a:t>
            </a:r>
            <a:r>
              <a:rPr lang="en-AU" dirty="0"/>
              <a:t> previously exposed to BCL-</a:t>
            </a:r>
            <a:r>
              <a:rPr lang="en-AU" dirty="0" err="1"/>
              <a:t>x</a:t>
            </a:r>
            <a:r>
              <a:rPr lang="en-AU" baseline="-25000" dirty="0" err="1"/>
              <a:t>L</a:t>
            </a:r>
            <a:r>
              <a:rPr lang="en-AU" baseline="-25000" dirty="0"/>
              <a:t> </a:t>
            </a:r>
            <a:r>
              <a:rPr lang="en-AU" dirty="0"/>
              <a:t>inhibitor WEHI-539, or to vehicle DMSO, for 4 h at 37 °C. Controls are </a:t>
            </a:r>
            <a:r>
              <a:rPr lang="en-AU" dirty="0" err="1"/>
              <a:t>uRBC</a:t>
            </a:r>
            <a:r>
              <a:rPr lang="en-AU" dirty="0"/>
              <a:t> and </a:t>
            </a:r>
            <a:r>
              <a:rPr lang="en-AU" dirty="0" err="1"/>
              <a:t>iRBC</a:t>
            </a:r>
            <a:r>
              <a:rPr lang="en-AU" dirty="0"/>
              <a:t> protein extracts incubated with beads alone (no BCL-</a:t>
            </a:r>
            <a:r>
              <a:rPr lang="en-AU" dirty="0" err="1"/>
              <a:t>x</a:t>
            </a:r>
            <a:r>
              <a:rPr lang="en-AU" baseline="-25000" dirty="0" err="1"/>
              <a:t>L</a:t>
            </a:r>
            <a:r>
              <a:rPr lang="en-AU" dirty="0"/>
              <a:t> antibody). A tenth of the total </a:t>
            </a:r>
            <a:r>
              <a:rPr lang="en-AU" dirty="0" err="1"/>
              <a:t>immunoprecipitation</a:t>
            </a:r>
            <a:r>
              <a:rPr lang="en-AU" dirty="0"/>
              <a:t> for each sample was analysed by Western blot, which was probed with 1:1000 anti-BCL-</a:t>
            </a:r>
            <a:r>
              <a:rPr lang="en-AU" dirty="0" err="1"/>
              <a:t>x</a:t>
            </a:r>
            <a:r>
              <a:rPr lang="en-AU" baseline="-25000" dirty="0" err="1"/>
              <a:t>L</a:t>
            </a:r>
            <a:r>
              <a:rPr lang="en-AU" baseline="-25000" dirty="0"/>
              <a:t> </a:t>
            </a:r>
            <a:r>
              <a:rPr lang="en-AU" dirty="0"/>
              <a:t>(Cell </a:t>
            </a:r>
            <a:r>
              <a:rPr lang="en-AU" dirty="0" err="1"/>
              <a:t>Signaling</a:t>
            </a:r>
            <a:r>
              <a:rPr lang="en-AU" dirty="0"/>
              <a:t> #2764). Ab: bands corresponding to the BCL-</a:t>
            </a:r>
            <a:r>
              <a:rPr lang="en-AU" dirty="0" err="1"/>
              <a:t>x</a:t>
            </a:r>
            <a:r>
              <a:rPr lang="en-AU" baseline="-25000" dirty="0" err="1"/>
              <a:t>L</a:t>
            </a:r>
            <a:r>
              <a:rPr lang="en-AU" baseline="-25000" dirty="0"/>
              <a:t> </a:t>
            </a:r>
            <a:r>
              <a:rPr lang="en-AU" dirty="0"/>
              <a:t>antibody</a:t>
            </a:r>
            <a:r>
              <a:rPr lang="en-US" dirty="0"/>
              <a:t> </a:t>
            </a:r>
            <a:r>
              <a:rPr lang="en-US" dirty="0"/>
              <a:t> we remove bold in </a:t>
            </a:r>
            <a:r>
              <a:rPr lang="en-AU" dirty="0"/>
              <a:t>Supplementary Materials part, please confirm</a:t>
            </a:r>
            <a:endParaRPr lang="en-US" dirty="0"/>
          </a:p>
          <a:p>
            <a:endParaRPr lang="en-AU" sz="1801" b="1" dirty="0"/>
          </a:p>
          <a:p>
            <a:endParaRPr lang="en-AU" sz="1801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222A71EB-250D-4224-9228-25D4C37A9D14}"/>
              </a:ext>
            </a:extLst>
          </p:cNvPr>
          <p:cNvSpPr txBox="1"/>
          <p:nvPr/>
        </p:nvSpPr>
        <p:spPr>
          <a:xfrm>
            <a:off x="184322" y="3443174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400" dirty="0"/>
              <a:t>50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6CBD7100-8A2E-42BD-A833-3DB245EEFA16}"/>
              </a:ext>
            </a:extLst>
          </p:cNvPr>
          <p:cNvSpPr txBox="1"/>
          <p:nvPr/>
        </p:nvSpPr>
        <p:spPr>
          <a:xfrm>
            <a:off x="184322" y="3832270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400" dirty="0"/>
              <a:t>37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A4947EDA-A542-4915-BCEF-A72FAD1A6579}"/>
              </a:ext>
            </a:extLst>
          </p:cNvPr>
          <p:cNvSpPr txBox="1"/>
          <p:nvPr/>
        </p:nvSpPr>
        <p:spPr>
          <a:xfrm>
            <a:off x="184322" y="4319143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400" dirty="0"/>
              <a:t>25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13E1886E-BBBF-4492-AEB5-1BC593F6CEF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0" t="44968" r="3117" b="17732"/>
          <a:stretch/>
        </p:blipFill>
        <p:spPr>
          <a:xfrm>
            <a:off x="4854534" y="3171283"/>
            <a:ext cx="5757714" cy="151718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9443F6CC-32D0-4D4C-82D1-29362B9B006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8" t="34517" r="37797" b="33387"/>
          <a:stretch/>
        </p:blipFill>
        <p:spPr>
          <a:xfrm>
            <a:off x="526006" y="3171283"/>
            <a:ext cx="3000880" cy="151718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F27C9129-AD1E-46A8-90BD-543683136D13}"/>
              </a:ext>
            </a:extLst>
          </p:cNvPr>
          <p:cNvSpPr txBox="1"/>
          <p:nvPr/>
        </p:nvSpPr>
        <p:spPr>
          <a:xfrm>
            <a:off x="10586018" y="3812506"/>
            <a:ext cx="7649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/>
              <a:t>BCL-</a:t>
            </a:r>
            <a:r>
              <a:rPr lang="en-AU" dirty="0" err="1"/>
              <a:t>x</a:t>
            </a:r>
            <a:r>
              <a:rPr lang="en-AU" baseline="-25000" dirty="0" err="1"/>
              <a:t>L</a:t>
            </a:r>
            <a:endParaRPr lang="en-AU" baseline="-250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4EA55203-CB1A-4E92-96D5-4EC4D82E79EC}"/>
              </a:ext>
            </a:extLst>
          </p:cNvPr>
          <p:cNvSpPr txBox="1"/>
          <p:nvPr/>
        </p:nvSpPr>
        <p:spPr>
          <a:xfrm>
            <a:off x="10586018" y="3258508"/>
            <a:ext cx="4395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/>
              <a:t>Ab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571360FC-2373-46DB-B322-6D319A02FEC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168" t="34517" r="1705" b="33387"/>
          <a:stretch/>
        </p:blipFill>
        <p:spPr>
          <a:xfrm>
            <a:off x="3565850" y="3171283"/>
            <a:ext cx="1249720" cy="151718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56F68362-2B98-4649-AED9-2A417D76EF33}"/>
              </a:ext>
            </a:extLst>
          </p:cNvPr>
          <p:cNvSpPr txBox="1"/>
          <p:nvPr/>
        </p:nvSpPr>
        <p:spPr>
          <a:xfrm>
            <a:off x="-69739" y="2825331"/>
            <a:ext cx="7280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AU" sz="1400" dirty="0"/>
              <a:t>Ladder </a:t>
            </a:r>
          </a:p>
          <a:p>
            <a:pPr algn="ctr"/>
            <a:r>
              <a:rPr lang="en-AU" sz="1400" dirty="0"/>
              <a:t>(</a:t>
            </a:r>
            <a:r>
              <a:rPr lang="en-AU" sz="1400" dirty="0" err="1"/>
              <a:t>kDa</a:t>
            </a:r>
            <a:r>
              <a:rPr lang="en-AU" sz="1400" dirty="0"/>
              <a:t>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0C9DB6F6-B74E-4F8B-8E7A-D9D508F01C84}"/>
              </a:ext>
            </a:extLst>
          </p:cNvPr>
          <p:cNvSpPr txBox="1"/>
          <p:nvPr/>
        </p:nvSpPr>
        <p:spPr>
          <a:xfrm>
            <a:off x="592738" y="2796107"/>
            <a:ext cx="518091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Ctrl</a:t>
            </a:r>
            <a:endParaRPr lang="en-AU" dirty="0">
              <a:solidFill>
                <a:schemeClr val="accent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C61AC374-CF9C-440A-958C-C5D0E165DCF8}"/>
              </a:ext>
            </a:extLst>
          </p:cNvPr>
          <p:cNvSpPr txBox="1"/>
          <p:nvPr/>
        </p:nvSpPr>
        <p:spPr>
          <a:xfrm>
            <a:off x="1073183" y="2796106"/>
            <a:ext cx="255198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-</a:t>
            </a:r>
            <a:endParaRPr lang="en-AU" b="1" dirty="0">
              <a:solidFill>
                <a:schemeClr val="accent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8FD905F4-071F-4B34-8D94-9B9AB1085222}"/>
              </a:ext>
            </a:extLst>
          </p:cNvPr>
          <p:cNvSpPr txBox="1"/>
          <p:nvPr/>
        </p:nvSpPr>
        <p:spPr>
          <a:xfrm>
            <a:off x="1338834" y="2796107"/>
            <a:ext cx="518091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Ctrl</a:t>
            </a:r>
            <a:endParaRPr lang="en-AU" dirty="0">
              <a:solidFill>
                <a:schemeClr val="accent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E8C8E383-51CF-4D37-9688-C05573A82ECE}"/>
              </a:ext>
            </a:extLst>
          </p:cNvPr>
          <p:cNvSpPr txBox="1"/>
          <p:nvPr/>
        </p:nvSpPr>
        <p:spPr>
          <a:xfrm>
            <a:off x="1868283" y="2796106"/>
            <a:ext cx="300082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+</a:t>
            </a:r>
            <a:endParaRPr lang="en-AU" b="1" dirty="0">
              <a:solidFill>
                <a:schemeClr val="accent1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025CD91A-E318-48F8-925C-872B371976EA}"/>
              </a:ext>
            </a:extLst>
          </p:cNvPr>
          <p:cNvSpPr txBox="1"/>
          <p:nvPr/>
        </p:nvSpPr>
        <p:spPr>
          <a:xfrm>
            <a:off x="2254404" y="2796107"/>
            <a:ext cx="518091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Ctrl</a:t>
            </a:r>
            <a:endParaRPr lang="en-AU" dirty="0">
              <a:solidFill>
                <a:srgbClr val="FF0000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C6839FC3-D4A9-4BE9-9829-3A9612829934}"/>
              </a:ext>
            </a:extLst>
          </p:cNvPr>
          <p:cNvSpPr txBox="1"/>
          <p:nvPr/>
        </p:nvSpPr>
        <p:spPr>
          <a:xfrm>
            <a:off x="2715791" y="2796106"/>
            <a:ext cx="255198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-</a:t>
            </a:r>
            <a:endParaRPr lang="en-AU" b="1" dirty="0">
              <a:solidFill>
                <a:srgbClr val="FF0000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EAB4BC42-B8B7-4E26-8C30-2ED919C5FC50}"/>
              </a:ext>
            </a:extLst>
          </p:cNvPr>
          <p:cNvSpPr txBox="1"/>
          <p:nvPr/>
        </p:nvSpPr>
        <p:spPr>
          <a:xfrm>
            <a:off x="3125913" y="2796106"/>
            <a:ext cx="230172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+</a:t>
            </a:r>
            <a:endParaRPr lang="en-AU" b="1" dirty="0">
              <a:solidFill>
                <a:srgbClr val="FF0000"/>
              </a:solidFill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xmlns="" id="{D2F2197A-444B-4DC0-B4AE-E9A89F27353F}"/>
              </a:ext>
            </a:extLst>
          </p:cNvPr>
          <p:cNvCxnSpPr>
            <a:cxnSpLocks/>
          </p:cNvCxnSpPr>
          <p:nvPr/>
        </p:nvCxnSpPr>
        <p:spPr>
          <a:xfrm>
            <a:off x="747248" y="2733437"/>
            <a:ext cx="13371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C3009A39-0029-486F-8436-F1DA7D72E49E}"/>
              </a:ext>
            </a:extLst>
          </p:cNvPr>
          <p:cNvSpPr txBox="1"/>
          <p:nvPr/>
        </p:nvSpPr>
        <p:spPr>
          <a:xfrm>
            <a:off x="1158581" y="2402286"/>
            <a:ext cx="6254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chemeClr val="accent1"/>
                </a:solidFill>
              </a:rPr>
              <a:t>uRBC</a:t>
            </a:r>
            <a:endParaRPr lang="en-AU" sz="1600" dirty="0">
              <a:solidFill>
                <a:schemeClr val="accent1"/>
              </a:solidFill>
            </a:endParaRP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xmlns="" id="{247B281B-7BA2-4049-953B-3651F10C74F6}"/>
              </a:ext>
            </a:extLst>
          </p:cNvPr>
          <p:cNvCxnSpPr>
            <a:cxnSpLocks/>
          </p:cNvCxnSpPr>
          <p:nvPr/>
        </p:nvCxnSpPr>
        <p:spPr>
          <a:xfrm>
            <a:off x="2330258" y="2737409"/>
            <a:ext cx="105166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36A3C8EC-FA7B-4D80-B8C5-9246A319857A}"/>
              </a:ext>
            </a:extLst>
          </p:cNvPr>
          <p:cNvSpPr txBox="1"/>
          <p:nvPr/>
        </p:nvSpPr>
        <p:spPr>
          <a:xfrm>
            <a:off x="2717405" y="2402286"/>
            <a:ext cx="5645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FF0000"/>
                </a:solidFill>
              </a:rPr>
              <a:t>iRBC</a:t>
            </a:r>
            <a:endParaRPr lang="en-AU" sz="1600" dirty="0">
              <a:solidFill>
                <a:srgbClr val="FF0000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8AF9C726-5266-4126-BA53-767ED483995C}"/>
              </a:ext>
            </a:extLst>
          </p:cNvPr>
          <p:cNvSpPr txBox="1"/>
          <p:nvPr/>
        </p:nvSpPr>
        <p:spPr>
          <a:xfrm>
            <a:off x="3573839" y="2796107"/>
            <a:ext cx="518091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Ctrl</a:t>
            </a:r>
            <a:endParaRPr lang="en-AU" dirty="0">
              <a:solidFill>
                <a:schemeClr val="accent1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A9F82007-473F-4C11-A288-D86BBE1EDE03}"/>
              </a:ext>
            </a:extLst>
          </p:cNvPr>
          <p:cNvSpPr txBox="1"/>
          <p:nvPr/>
        </p:nvSpPr>
        <p:spPr>
          <a:xfrm>
            <a:off x="4022727" y="2796106"/>
            <a:ext cx="255198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-</a:t>
            </a:r>
            <a:endParaRPr lang="en-AU" b="1" dirty="0">
              <a:solidFill>
                <a:schemeClr val="accent1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861E48FB-A2C1-465F-95DF-2C550CC387BE}"/>
              </a:ext>
            </a:extLst>
          </p:cNvPr>
          <p:cNvSpPr txBox="1"/>
          <p:nvPr/>
        </p:nvSpPr>
        <p:spPr>
          <a:xfrm>
            <a:off x="4954863" y="2796106"/>
            <a:ext cx="300082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+</a:t>
            </a:r>
            <a:endParaRPr lang="en-AU" b="1" dirty="0">
              <a:solidFill>
                <a:schemeClr val="accent1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CDD0E93E-29C4-4ACB-95D4-0AE787EBA767}"/>
              </a:ext>
            </a:extLst>
          </p:cNvPr>
          <p:cNvSpPr txBox="1"/>
          <p:nvPr/>
        </p:nvSpPr>
        <p:spPr>
          <a:xfrm>
            <a:off x="5222180" y="2796107"/>
            <a:ext cx="518091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Ctrl</a:t>
            </a:r>
            <a:endParaRPr lang="en-AU" dirty="0">
              <a:solidFill>
                <a:srgbClr val="FF0000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5A82DA9A-1445-40BD-AB52-E1161C43225C}"/>
              </a:ext>
            </a:extLst>
          </p:cNvPr>
          <p:cNvSpPr txBox="1"/>
          <p:nvPr/>
        </p:nvSpPr>
        <p:spPr>
          <a:xfrm>
            <a:off x="6383997" y="2796106"/>
            <a:ext cx="291052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+</a:t>
            </a:r>
            <a:endParaRPr lang="en-AU" b="1" dirty="0">
              <a:solidFill>
                <a:srgbClr val="FF0000"/>
              </a:solidFill>
            </a:endParaRP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xmlns="" id="{E6D2A1CA-F5FB-4504-89BB-9D992DDD4869}"/>
              </a:ext>
            </a:extLst>
          </p:cNvPr>
          <p:cNvCxnSpPr>
            <a:cxnSpLocks/>
          </p:cNvCxnSpPr>
          <p:nvPr/>
        </p:nvCxnSpPr>
        <p:spPr>
          <a:xfrm>
            <a:off x="3667805" y="2733437"/>
            <a:ext cx="154366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84B6C244-71AD-4F8D-BD48-BE46FF375160}"/>
              </a:ext>
            </a:extLst>
          </p:cNvPr>
          <p:cNvSpPr txBox="1"/>
          <p:nvPr/>
        </p:nvSpPr>
        <p:spPr>
          <a:xfrm>
            <a:off x="4019752" y="2402286"/>
            <a:ext cx="6254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chemeClr val="accent1"/>
                </a:solidFill>
              </a:rPr>
              <a:t>uRBC</a:t>
            </a:r>
            <a:endParaRPr lang="en-AU" sz="1600" dirty="0">
              <a:solidFill>
                <a:schemeClr val="accent1"/>
              </a:solidFill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xmlns="" id="{09108321-48F3-4734-9029-1332990C2B4E}"/>
              </a:ext>
            </a:extLst>
          </p:cNvPr>
          <p:cNvCxnSpPr>
            <a:cxnSpLocks/>
          </p:cNvCxnSpPr>
          <p:nvPr/>
        </p:nvCxnSpPr>
        <p:spPr>
          <a:xfrm flipV="1">
            <a:off x="5301263" y="2729465"/>
            <a:ext cx="1401716" cy="794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28283A6B-751F-4FCA-8AD8-AE34E6D3C315}"/>
              </a:ext>
            </a:extLst>
          </p:cNvPr>
          <p:cNvSpPr txBox="1"/>
          <p:nvPr/>
        </p:nvSpPr>
        <p:spPr>
          <a:xfrm>
            <a:off x="5844440" y="2402286"/>
            <a:ext cx="5645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FF0000"/>
                </a:solidFill>
              </a:rPr>
              <a:t>iRBC</a:t>
            </a:r>
            <a:endParaRPr lang="en-AU" sz="1600" dirty="0">
              <a:solidFill>
                <a:srgbClr val="FF0000"/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8664B997-09C9-4168-AEB0-CDD7B0DA0BDE}"/>
              </a:ext>
            </a:extLst>
          </p:cNvPr>
          <p:cNvSpPr txBox="1"/>
          <p:nvPr/>
        </p:nvSpPr>
        <p:spPr>
          <a:xfrm>
            <a:off x="4403849" y="2796106"/>
            <a:ext cx="255198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-</a:t>
            </a:r>
            <a:endParaRPr lang="en-AU" b="1" dirty="0">
              <a:solidFill>
                <a:schemeClr val="accent1"/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CEFDEBF9-0571-4F15-A38E-6692B93361E9}"/>
              </a:ext>
            </a:extLst>
          </p:cNvPr>
          <p:cNvSpPr txBox="1"/>
          <p:nvPr/>
        </p:nvSpPr>
        <p:spPr>
          <a:xfrm>
            <a:off x="5677239" y="2796106"/>
            <a:ext cx="244802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-</a:t>
            </a:r>
            <a:endParaRPr lang="en-AU" b="1" dirty="0">
              <a:solidFill>
                <a:srgbClr val="FF0000"/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xmlns="" id="{9D6549B7-0329-439B-8683-438A286FFEB1}"/>
              </a:ext>
            </a:extLst>
          </p:cNvPr>
          <p:cNvSpPr txBox="1"/>
          <p:nvPr/>
        </p:nvSpPr>
        <p:spPr>
          <a:xfrm>
            <a:off x="6053435" y="2796106"/>
            <a:ext cx="23136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-</a:t>
            </a:r>
            <a:endParaRPr lang="en-AU" b="1" dirty="0">
              <a:solidFill>
                <a:srgbClr val="FF0000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5002AE1D-96B7-48EC-9646-A00E0E85D7C3}"/>
              </a:ext>
            </a:extLst>
          </p:cNvPr>
          <p:cNvSpPr txBox="1"/>
          <p:nvPr/>
        </p:nvSpPr>
        <p:spPr>
          <a:xfrm>
            <a:off x="6720389" y="2796107"/>
            <a:ext cx="518091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Ctrl</a:t>
            </a:r>
            <a:endParaRPr lang="en-AU" dirty="0">
              <a:solidFill>
                <a:schemeClr val="accent1"/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xmlns="" id="{0C73EDF6-9657-42D8-9749-4F742E5C3893}"/>
              </a:ext>
            </a:extLst>
          </p:cNvPr>
          <p:cNvSpPr txBox="1"/>
          <p:nvPr/>
        </p:nvSpPr>
        <p:spPr>
          <a:xfrm>
            <a:off x="7162026" y="2796106"/>
            <a:ext cx="255198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-</a:t>
            </a:r>
            <a:endParaRPr lang="en-AU" b="1" dirty="0">
              <a:solidFill>
                <a:schemeClr val="accent1"/>
              </a:solidFill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xmlns="" id="{B33BDFBB-7A06-497B-8419-B91AB7319DC8}"/>
              </a:ext>
            </a:extLst>
          </p:cNvPr>
          <p:cNvSpPr txBox="1"/>
          <p:nvPr/>
        </p:nvSpPr>
        <p:spPr>
          <a:xfrm>
            <a:off x="7979169" y="2796106"/>
            <a:ext cx="300082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+</a:t>
            </a:r>
            <a:endParaRPr lang="en-AU" b="1" dirty="0">
              <a:solidFill>
                <a:schemeClr val="accent1"/>
              </a:solidFill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xmlns="" id="{43DD9687-BEA4-4C7B-BD48-D0EC01B860F1}"/>
              </a:ext>
            </a:extLst>
          </p:cNvPr>
          <p:cNvSpPr txBox="1"/>
          <p:nvPr/>
        </p:nvSpPr>
        <p:spPr>
          <a:xfrm>
            <a:off x="8654240" y="2796107"/>
            <a:ext cx="518091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Ctrl</a:t>
            </a:r>
            <a:endParaRPr lang="en-AU" dirty="0">
              <a:solidFill>
                <a:srgbClr val="FF0000"/>
              </a:solidFill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xmlns="" id="{9986C1C6-746F-4F4F-9705-018F0E9EDE46}"/>
              </a:ext>
            </a:extLst>
          </p:cNvPr>
          <p:cNvSpPr txBox="1"/>
          <p:nvPr/>
        </p:nvSpPr>
        <p:spPr>
          <a:xfrm>
            <a:off x="9757065" y="2796106"/>
            <a:ext cx="236374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+</a:t>
            </a:r>
            <a:endParaRPr lang="en-AU" b="1" dirty="0">
              <a:solidFill>
                <a:srgbClr val="FF0000"/>
              </a:solidFill>
            </a:endParaRP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xmlns="" id="{88425AC5-EB01-4E6F-B9DB-A7658FB06A1F}"/>
              </a:ext>
            </a:extLst>
          </p:cNvPr>
          <p:cNvCxnSpPr>
            <a:cxnSpLocks/>
          </p:cNvCxnSpPr>
          <p:nvPr/>
        </p:nvCxnSpPr>
        <p:spPr>
          <a:xfrm flipV="1">
            <a:off x="6835259" y="2737409"/>
            <a:ext cx="1644249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xmlns="" id="{57F905DF-B44B-4AA1-BF37-C15377512B72}"/>
              </a:ext>
            </a:extLst>
          </p:cNvPr>
          <p:cNvSpPr txBox="1"/>
          <p:nvPr/>
        </p:nvSpPr>
        <p:spPr>
          <a:xfrm>
            <a:off x="7365525" y="2402286"/>
            <a:ext cx="6254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chemeClr val="accent1"/>
                </a:solidFill>
              </a:rPr>
              <a:t>uRBC</a:t>
            </a:r>
            <a:endParaRPr lang="en-AU" sz="1600" dirty="0">
              <a:solidFill>
                <a:schemeClr val="accent1"/>
              </a:solidFill>
            </a:endParaRPr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xmlns="" id="{D0BD842E-C140-4E0F-9B33-9ADD71C6C319}"/>
              </a:ext>
            </a:extLst>
          </p:cNvPr>
          <p:cNvCxnSpPr>
            <a:cxnSpLocks/>
          </p:cNvCxnSpPr>
          <p:nvPr/>
        </p:nvCxnSpPr>
        <p:spPr>
          <a:xfrm>
            <a:off x="8659597" y="2733437"/>
            <a:ext cx="184989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xmlns="" id="{702EF88F-D660-4D56-8113-6E3189407635}"/>
              </a:ext>
            </a:extLst>
          </p:cNvPr>
          <p:cNvSpPr txBox="1"/>
          <p:nvPr/>
        </p:nvSpPr>
        <p:spPr>
          <a:xfrm>
            <a:off x="9318031" y="2402286"/>
            <a:ext cx="5645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FF0000"/>
                </a:solidFill>
              </a:rPr>
              <a:t>iRBC</a:t>
            </a:r>
            <a:endParaRPr lang="en-AU" sz="1600" dirty="0">
              <a:solidFill>
                <a:srgbClr val="FF0000"/>
              </a:solidFill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2CFE1160-3E80-4838-87A6-46692FA1ED2C}"/>
              </a:ext>
            </a:extLst>
          </p:cNvPr>
          <p:cNvSpPr txBox="1"/>
          <p:nvPr/>
        </p:nvSpPr>
        <p:spPr>
          <a:xfrm>
            <a:off x="7572644" y="2796106"/>
            <a:ext cx="255198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-</a:t>
            </a:r>
            <a:endParaRPr lang="en-AU" b="1" dirty="0">
              <a:solidFill>
                <a:schemeClr val="accent1"/>
              </a:solidFill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xmlns="" id="{0C5B2C6C-D675-429B-B432-BAEC8532D677}"/>
              </a:ext>
            </a:extLst>
          </p:cNvPr>
          <p:cNvSpPr txBox="1"/>
          <p:nvPr/>
        </p:nvSpPr>
        <p:spPr>
          <a:xfrm>
            <a:off x="9118594" y="2796106"/>
            <a:ext cx="23916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-</a:t>
            </a:r>
            <a:endParaRPr lang="en-AU" b="1" dirty="0">
              <a:solidFill>
                <a:srgbClr val="FF0000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xmlns="" id="{6670022E-F0F3-432E-A175-544D0642CE41}"/>
              </a:ext>
            </a:extLst>
          </p:cNvPr>
          <p:cNvSpPr txBox="1"/>
          <p:nvPr/>
        </p:nvSpPr>
        <p:spPr>
          <a:xfrm>
            <a:off x="9417910" y="2796106"/>
            <a:ext cx="23916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-</a:t>
            </a:r>
            <a:endParaRPr lang="en-AU" b="1" dirty="0">
              <a:solidFill>
                <a:srgbClr val="FF0000"/>
              </a:solidFill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xmlns="" id="{339EB906-D170-4670-B173-699DCA196AA9}"/>
              </a:ext>
            </a:extLst>
          </p:cNvPr>
          <p:cNvSpPr txBox="1"/>
          <p:nvPr/>
        </p:nvSpPr>
        <p:spPr>
          <a:xfrm>
            <a:off x="10165135" y="2796106"/>
            <a:ext cx="23145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+</a:t>
            </a:r>
            <a:endParaRPr lang="en-AU" b="1" dirty="0">
              <a:solidFill>
                <a:srgbClr val="FF0000"/>
              </a:solidFill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xmlns="" id="{59264DF9-6DC0-4AF5-8DC6-251CB45E7A5E}"/>
              </a:ext>
            </a:extLst>
          </p:cNvPr>
          <p:cNvSpPr txBox="1"/>
          <p:nvPr/>
        </p:nvSpPr>
        <p:spPr>
          <a:xfrm>
            <a:off x="8336497" y="2796106"/>
            <a:ext cx="300082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+</a:t>
            </a:r>
            <a:endParaRPr lang="en-AU" b="1" dirty="0">
              <a:solidFill>
                <a:schemeClr val="accent1"/>
              </a:solidFill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xmlns="" id="{5D1F433D-6B9B-4B1C-9331-ED867D9BFDE2}"/>
              </a:ext>
            </a:extLst>
          </p:cNvPr>
          <p:cNvSpPr txBox="1"/>
          <p:nvPr/>
        </p:nvSpPr>
        <p:spPr>
          <a:xfrm>
            <a:off x="1518454" y="4822487"/>
            <a:ext cx="966162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400" dirty="0"/>
              <a:t>Biol. rep. 1</a:t>
            </a:r>
            <a:endParaRPr lang="en-AU" sz="1400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xmlns="" id="{9E4EF25A-3D0D-4290-962C-EE1D68698E3F}"/>
              </a:ext>
            </a:extLst>
          </p:cNvPr>
          <p:cNvSpPr txBox="1"/>
          <p:nvPr/>
        </p:nvSpPr>
        <p:spPr>
          <a:xfrm>
            <a:off x="4574462" y="4822487"/>
            <a:ext cx="966162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400" dirty="0"/>
              <a:t>Biol. rep. 2</a:t>
            </a:r>
            <a:endParaRPr lang="en-AU" sz="1400" dirty="0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xmlns="" id="{7BE1F9C7-6B3A-4073-9BF7-E61020746E1D}"/>
              </a:ext>
            </a:extLst>
          </p:cNvPr>
          <p:cNvSpPr txBox="1"/>
          <p:nvPr/>
        </p:nvSpPr>
        <p:spPr>
          <a:xfrm>
            <a:off x="7786774" y="4822487"/>
            <a:ext cx="966162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400" dirty="0"/>
              <a:t>Biol. rep. 3</a:t>
            </a:r>
            <a:endParaRPr lang="en-AU" sz="1400" dirty="0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xmlns="" id="{0FE73922-A801-46A3-859A-87C0571B50ED}"/>
              </a:ext>
            </a:extLst>
          </p:cNvPr>
          <p:cNvSpPr txBox="1"/>
          <p:nvPr/>
        </p:nvSpPr>
        <p:spPr>
          <a:xfrm>
            <a:off x="10642283" y="1739027"/>
            <a:ext cx="1417376" cy="738664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AU" sz="1400" dirty="0"/>
              <a:t>Ctrl: beads alone</a:t>
            </a:r>
          </a:p>
          <a:p>
            <a:r>
              <a:rPr lang="en-AU" sz="1400" dirty="0"/>
              <a:t>- : DMSO</a:t>
            </a:r>
          </a:p>
          <a:p>
            <a:r>
              <a:rPr lang="en-AU" sz="1400" dirty="0"/>
              <a:t>+ : WEHI-539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xmlns="" id="{CABE499B-0C6E-46AC-894D-9851CC872C3F}"/>
              </a:ext>
            </a:extLst>
          </p:cNvPr>
          <p:cNvCxnSpPr>
            <a:cxnSpLocks/>
          </p:cNvCxnSpPr>
          <p:nvPr/>
        </p:nvCxnSpPr>
        <p:spPr>
          <a:xfrm flipH="1">
            <a:off x="3536355" y="3165438"/>
            <a:ext cx="984" cy="1908007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xmlns="" id="{E1D99309-DFDF-471C-894D-C377082F54D2}"/>
              </a:ext>
            </a:extLst>
          </p:cNvPr>
          <p:cNvCxnSpPr>
            <a:cxnSpLocks/>
          </p:cNvCxnSpPr>
          <p:nvPr/>
        </p:nvCxnSpPr>
        <p:spPr>
          <a:xfrm flipH="1">
            <a:off x="6735902" y="3165438"/>
            <a:ext cx="11238" cy="1873629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76453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288007CF-FB0E-4C69-A7DE-31A7A3D011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56" y="1549074"/>
            <a:ext cx="12192000" cy="198338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2B912054-DDDA-426C-BBD7-1201E796E988}"/>
              </a:ext>
            </a:extLst>
          </p:cNvPr>
          <p:cNvSpPr txBox="1"/>
          <p:nvPr/>
        </p:nvSpPr>
        <p:spPr>
          <a:xfrm>
            <a:off x="-1" y="0"/>
            <a:ext cx="120551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500" b="1" dirty="0"/>
              <a:t>Supplementary Figure </a:t>
            </a:r>
            <a:r>
              <a:rPr lang="en-AU" sz="1500" b="1" dirty="0" smtClean="0"/>
              <a:t>S2 </a:t>
            </a:r>
            <a:r>
              <a:rPr lang="en-AU" sz="1500" dirty="0"/>
              <a:t>BCL-</a:t>
            </a:r>
            <a:r>
              <a:rPr lang="en-AU" sz="1500" dirty="0" err="1"/>
              <a:t>x</a:t>
            </a:r>
            <a:r>
              <a:rPr lang="en-AU" sz="1500" baseline="-25000" dirty="0" err="1"/>
              <a:t>L</a:t>
            </a:r>
            <a:r>
              <a:rPr lang="en-AU" sz="1500" dirty="0"/>
              <a:t> peptides identified by mass spectrometry aligned over BCL-</a:t>
            </a:r>
            <a:r>
              <a:rPr lang="en-AU" sz="1500" dirty="0" err="1"/>
              <a:t>x</a:t>
            </a:r>
            <a:r>
              <a:rPr lang="en-AU" sz="1500" baseline="-25000" dirty="0" err="1"/>
              <a:t>L</a:t>
            </a:r>
            <a:r>
              <a:rPr lang="en-AU" sz="1500" dirty="0"/>
              <a:t>.</a:t>
            </a:r>
            <a:r>
              <a:rPr lang="en-AU" sz="1500" b="1" dirty="0"/>
              <a:t> </a:t>
            </a:r>
            <a:r>
              <a:rPr lang="en-AU" sz="1500" dirty="0"/>
              <a:t>A.</a:t>
            </a:r>
            <a:r>
              <a:rPr lang="en-AU" sz="1500" b="1" dirty="0"/>
              <a:t> </a:t>
            </a:r>
            <a:r>
              <a:rPr lang="en-AU" sz="1500" dirty="0"/>
              <a:t>Schematic representation of BCL-</a:t>
            </a:r>
            <a:r>
              <a:rPr lang="en-AU" sz="1500" dirty="0" err="1"/>
              <a:t>x</a:t>
            </a:r>
            <a:r>
              <a:rPr lang="en-AU" sz="1500" baseline="-25000" dirty="0" err="1"/>
              <a:t>L</a:t>
            </a:r>
            <a:r>
              <a:rPr lang="en-AU" sz="1500" dirty="0"/>
              <a:t> peptides identified by mass spectrometry (Supplementary Table S1) aligned over the BCL-</a:t>
            </a:r>
            <a:r>
              <a:rPr lang="en-AU" sz="1500" dirty="0" err="1"/>
              <a:t>x</a:t>
            </a:r>
            <a:r>
              <a:rPr lang="en-AU" sz="1500" baseline="-25000" dirty="0" err="1"/>
              <a:t>L</a:t>
            </a:r>
            <a:r>
              <a:rPr lang="en-AU" sz="1500" dirty="0"/>
              <a:t> protein, including some important features of BCL-</a:t>
            </a:r>
            <a:r>
              <a:rPr lang="en-AU" sz="1500" dirty="0" err="1"/>
              <a:t>x</a:t>
            </a:r>
            <a:r>
              <a:rPr lang="en-AU" sz="1500" baseline="-25000" dirty="0" err="1"/>
              <a:t>L</a:t>
            </a:r>
            <a:r>
              <a:rPr lang="en-AU" sz="1500" dirty="0"/>
              <a:t>, namely: BH1, BH2, BH3, and BH4 domains, transmembrane domain, phosphorylation sites, and cleavage sites.</a:t>
            </a:r>
            <a:r>
              <a:rPr lang="en-AU" sz="1500" b="1" dirty="0"/>
              <a:t> </a:t>
            </a:r>
            <a:r>
              <a:rPr lang="en-AU" sz="1500" dirty="0"/>
              <a:t>B.</a:t>
            </a:r>
            <a:r>
              <a:rPr lang="en-AU" sz="1500" b="1" dirty="0"/>
              <a:t> </a:t>
            </a:r>
            <a:r>
              <a:rPr lang="en-AU" sz="1500" dirty="0"/>
              <a:t>Coverage of the</a:t>
            </a:r>
            <a:r>
              <a:rPr lang="en-AU" sz="1500" b="1" dirty="0"/>
              <a:t> </a:t>
            </a:r>
            <a:r>
              <a:rPr lang="en-AU" sz="1500" dirty="0"/>
              <a:t>BCL-</a:t>
            </a:r>
            <a:r>
              <a:rPr lang="en-AU" sz="1500" dirty="0" err="1"/>
              <a:t>x</a:t>
            </a:r>
            <a:r>
              <a:rPr lang="en-AU" sz="1500" baseline="-25000" dirty="0" err="1"/>
              <a:t>L</a:t>
            </a:r>
            <a:r>
              <a:rPr lang="en-AU" sz="1500" dirty="0"/>
              <a:t> protein identified by mass spectrometry. Over a total of 233 amino acids, 86 amino acids were identified (peptide sequences highlighted in blue), corresponding to a 37% protein coverage</a:t>
            </a:r>
            <a:endParaRPr lang="en-AU" sz="15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A2032721-774A-1346-91B2-55EDD67B32C1}"/>
              </a:ext>
            </a:extLst>
          </p:cNvPr>
          <p:cNvSpPr txBox="1"/>
          <p:nvPr/>
        </p:nvSpPr>
        <p:spPr>
          <a:xfrm>
            <a:off x="203200" y="1016000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7AAB8C3-677F-C540-BFF7-8118A3EF00F1}"/>
              </a:ext>
            </a:extLst>
          </p:cNvPr>
          <p:cNvSpPr txBox="1"/>
          <p:nvPr/>
        </p:nvSpPr>
        <p:spPr>
          <a:xfrm>
            <a:off x="203200" y="4131733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B</a:t>
            </a: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xmlns="" id="{4B533FCF-A355-5246-9D3B-CFB69C091D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1200" y="4235022"/>
            <a:ext cx="8587159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MSQSNR</a:t>
            </a:r>
            <a:r>
              <a:rPr kumimoji="0" lang="en-US" altLang="en-US" sz="1400" b="0" i="0" strike="noStrike" cap="none" normalizeH="0" baseline="0" dirty="0">
                <a:ln>
                  <a:noFill/>
                </a:ln>
                <a:effectLst/>
                <a:highlight>
                  <a:srgbClr val="00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ELVVDFLSYK</a:t>
            </a:r>
            <a:r>
              <a:rPr kumimoji="0" lang="en-US" altLang="en-US" sz="1400" b="0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LSQK</a:t>
            </a:r>
            <a:r>
              <a:rPr kumimoji="0" lang="en-US" altLang="en-US" sz="1400" b="0" i="0" strike="noStrike" cap="none" normalizeH="0" baseline="0" dirty="0">
                <a:ln>
                  <a:noFill/>
                </a:ln>
                <a:effectLst/>
                <a:highlight>
                  <a:srgbClr val="00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GYSWSQFSDVEENR</a:t>
            </a:r>
            <a:r>
              <a:rPr kumimoji="0" lang="en-US" altLang="en-US" sz="1400" b="0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TEAPEGTESEMETPSAINGNPSWHLADSPAVNGATG</a:t>
            </a:r>
            <a:endParaRPr kumimoji="0" lang="en-US" altLang="en-US" sz="1400" b="0" i="0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HSSSLDAR</a:t>
            </a:r>
            <a:r>
              <a:rPr kumimoji="0" lang="en-US" altLang="en-US" sz="1400" b="0" i="0" strike="noStrike" cap="none" normalizeH="0" baseline="0" dirty="0">
                <a:ln>
                  <a:noFill/>
                </a:ln>
                <a:effectLst/>
                <a:highlight>
                  <a:srgbClr val="00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EVIPMAAVK</a:t>
            </a:r>
            <a:r>
              <a:rPr kumimoji="0" lang="en-US" altLang="en-US" sz="1400" b="0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QALR</a:t>
            </a:r>
            <a:r>
              <a:rPr kumimoji="0" lang="en-US" altLang="en-US" sz="1400" b="0" i="0" strike="noStrike" cap="none" normalizeH="0" baseline="0" dirty="0">
                <a:ln>
                  <a:noFill/>
                </a:ln>
                <a:effectLst/>
                <a:highlight>
                  <a:srgbClr val="00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EAGDEFELR</a:t>
            </a:r>
            <a:r>
              <a:rPr kumimoji="0" lang="en-US" altLang="en-US" sz="1400" b="0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YRR</a:t>
            </a:r>
            <a:r>
              <a:rPr kumimoji="0" lang="en-US" altLang="en-US" sz="1400" b="0" i="0" strike="noStrike" cap="none" normalizeH="0" baseline="0" dirty="0">
                <a:ln>
                  <a:noFill/>
                </a:ln>
                <a:effectLst/>
                <a:highlight>
                  <a:srgbClr val="00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AFSDLTSQLHITPGTAYQSFEQVVNELFRDGVNWGR</a:t>
            </a:r>
            <a:r>
              <a:rPr kumimoji="0" lang="en-US" altLang="en-US" sz="1400" b="0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endParaRPr kumimoji="0" lang="en-US" altLang="en-US" sz="1400" b="0" i="0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VAFFSFGGALCVESVDK</a:t>
            </a:r>
            <a:r>
              <a:rPr kumimoji="0" lang="en-US" altLang="en-US" sz="1400" b="0" i="0" strike="noStrike" cap="none" normalizeH="0" baseline="0" dirty="0">
                <a:ln>
                  <a:noFill/>
                </a:ln>
                <a:effectLst/>
                <a:highlight>
                  <a:srgbClr val="00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EMQVLVSR</a:t>
            </a:r>
            <a:r>
              <a:rPr kumimoji="0" lang="en-US" altLang="en-US" sz="1400" b="0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IAAWMATYLNDHLEPWIQENGGWDTFVELYGNNAAAESRKGQERF</a:t>
            </a:r>
            <a:endParaRPr kumimoji="0" lang="en-US" altLang="en-US" sz="1400" b="0" i="0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NRWFLTGMTVAGVVLLGSLFSRK</a:t>
            </a:r>
            <a:endParaRPr kumimoji="0" lang="en-US" altLang="en-US" sz="1400" b="0" i="0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09220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xmlns="" id="{FA23AFD6-24A9-4A76-B656-966195F638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7729452"/>
              </p:ext>
            </p:extLst>
          </p:nvPr>
        </p:nvGraphicFramePr>
        <p:xfrm>
          <a:off x="80907" y="2622024"/>
          <a:ext cx="11702183" cy="3552525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1081292">
                  <a:extLst>
                    <a:ext uri="{9D8B030D-6E8A-4147-A177-3AD203B41FA5}">
                      <a16:colId xmlns:a16="http://schemas.microsoft.com/office/drawing/2014/main" xmlns="" val="2846547297"/>
                    </a:ext>
                  </a:extLst>
                </a:gridCol>
                <a:gridCol w="2939580">
                  <a:extLst>
                    <a:ext uri="{9D8B030D-6E8A-4147-A177-3AD203B41FA5}">
                      <a16:colId xmlns:a16="http://schemas.microsoft.com/office/drawing/2014/main" xmlns="" val="3930765558"/>
                    </a:ext>
                  </a:extLst>
                </a:gridCol>
                <a:gridCol w="782903">
                  <a:extLst>
                    <a:ext uri="{9D8B030D-6E8A-4147-A177-3AD203B41FA5}">
                      <a16:colId xmlns:a16="http://schemas.microsoft.com/office/drawing/2014/main" xmlns="" val="3073837932"/>
                    </a:ext>
                  </a:extLst>
                </a:gridCol>
                <a:gridCol w="1004478">
                  <a:extLst>
                    <a:ext uri="{9D8B030D-6E8A-4147-A177-3AD203B41FA5}">
                      <a16:colId xmlns:a16="http://schemas.microsoft.com/office/drawing/2014/main" xmlns="" val="4000723932"/>
                    </a:ext>
                  </a:extLst>
                </a:gridCol>
                <a:gridCol w="901077">
                  <a:extLst>
                    <a:ext uri="{9D8B030D-6E8A-4147-A177-3AD203B41FA5}">
                      <a16:colId xmlns:a16="http://schemas.microsoft.com/office/drawing/2014/main" xmlns="" val="790823715"/>
                    </a:ext>
                  </a:extLst>
                </a:gridCol>
                <a:gridCol w="1063566">
                  <a:extLst>
                    <a:ext uri="{9D8B030D-6E8A-4147-A177-3AD203B41FA5}">
                      <a16:colId xmlns:a16="http://schemas.microsoft.com/office/drawing/2014/main" xmlns="" val="3273342694"/>
                    </a:ext>
                  </a:extLst>
                </a:gridCol>
                <a:gridCol w="1583129">
                  <a:extLst>
                    <a:ext uri="{9D8B030D-6E8A-4147-A177-3AD203B41FA5}">
                      <a16:colId xmlns:a16="http://schemas.microsoft.com/office/drawing/2014/main" xmlns="" val="2609942087"/>
                    </a:ext>
                  </a:extLst>
                </a:gridCol>
                <a:gridCol w="2346158">
                  <a:extLst>
                    <a:ext uri="{9D8B030D-6E8A-4147-A177-3AD203B41FA5}">
                      <a16:colId xmlns:a16="http://schemas.microsoft.com/office/drawing/2014/main" xmlns="" val="2596347956"/>
                    </a:ext>
                  </a:extLst>
                </a:gridCol>
              </a:tblGrid>
              <a:tr h="741682">
                <a:tc>
                  <a:txBody>
                    <a:bodyPr/>
                    <a:lstStyle/>
                    <a:p>
                      <a:r>
                        <a:rPr lang="en-AU" sz="1400" dirty="0"/>
                        <a:t>Peptide number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Peptide sequence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400" dirty="0"/>
                        <a:t>Peptide length (AA)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400" dirty="0"/>
                        <a:t>Total </a:t>
                      </a:r>
                    </a:p>
                    <a:p>
                      <a:pPr algn="ctr"/>
                      <a:r>
                        <a:rPr lang="en-AU" sz="1400" dirty="0"/>
                        <a:t>score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400" dirty="0"/>
                        <a:t>E value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400" dirty="0"/>
                        <a:t>Identity percentage with BCL-</a:t>
                      </a:r>
                      <a:r>
                        <a:rPr lang="en-AU" sz="1400" dirty="0" err="1"/>
                        <a:t>x</a:t>
                      </a:r>
                      <a:r>
                        <a:rPr lang="en-AU" sz="1400" baseline="-25000" dirty="0" err="1"/>
                        <a:t>L</a:t>
                      </a:r>
                      <a:r>
                        <a:rPr lang="en-AU" sz="1400" dirty="0"/>
                        <a:t> 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400" dirty="0"/>
                        <a:t>Peptide </a:t>
                      </a:r>
                    </a:p>
                    <a:p>
                      <a:pPr algn="ctr"/>
                      <a:r>
                        <a:rPr lang="en-AU" sz="1400" dirty="0"/>
                        <a:t>position</a:t>
                      </a:r>
                    </a:p>
                    <a:p>
                      <a:pPr algn="ctr"/>
                      <a:r>
                        <a:rPr lang="en-AU" sz="1400" dirty="0"/>
                        <a:t>in BCL-</a:t>
                      </a:r>
                      <a:r>
                        <a:rPr lang="en-AU" sz="1400" dirty="0" err="1"/>
                        <a:t>x</a:t>
                      </a:r>
                      <a:r>
                        <a:rPr lang="en-AU" sz="1400" baseline="-25000" dirty="0" err="1"/>
                        <a:t>L</a:t>
                      </a:r>
                      <a:endParaRPr lang="en-AU" sz="1400" baseline="-25000" dirty="0"/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400" dirty="0"/>
                        <a:t>Number of times the peptide was identified (over total number of experiments)</a:t>
                      </a:r>
                    </a:p>
                  </a:txBody>
                  <a:tcPr marT="45721" marB="45721"/>
                </a:tc>
                <a:extLst>
                  <a:ext uri="{0D108BD9-81ED-4DB2-BD59-A6C34878D82A}">
                    <a16:rowId xmlns:a16="http://schemas.microsoft.com/office/drawing/2014/main" xmlns="" val="3624470619"/>
                  </a:ext>
                </a:extLst>
              </a:tr>
              <a:tr h="538347">
                <a:tc>
                  <a:txBody>
                    <a:bodyPr/>
                    <a:lstStyle/>
                    <a:p>
                      <a:r>
                        <a:rPr lang="en-AU" sz="1400" dirty="0"/>
                        <a:t>Peptide 1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AFSDLTSQLHITPGTAYQSFEQVVNELFR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400" dirty="0"/>
                        <a:t>29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400" dirty="0"/>
                        <a:t>63.2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400" dirty="0"/>
                        <a:t>6x10</a:t>
                      </a:r>
                      <a:r>
                        <a:rPr lang="en-AU" sz="1400" baseline="30000" dirty="0"/>
                        <a:t>-19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400" dirty="0"/>
                        <a:t>100%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400" dirty="0"/>
                        <a:t>104-132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400" dirty="0"/>
                        <a:t>2 (2 experiments)</a:t>
                      </a:r>
                    </a:p>
                  </a:txBody>
                  <a:tcPr marT="45721" marB="45721"/>
                </a:tc>
                <a:extLst>
                  <a:ext uri="{0D108BD9-81ED-4DB2-BD59-A6C34878D82A}">
                    <a16:rowId xmlns:a16="http://schemas.microsoft.com/office/drawing/2014/main" xmlns="" val="1565806320"/>
                  </a:ext>
                </a:extLst>
              </a:tr>
              <a:tr h="37751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400" dirty="0"/>
                        <a:t>Peptide 7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400" dirty="0"/>
                        <a:t>GYSWSQFSDVEENR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400" dirty="0"/>
                        <a:t>14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400" dirty="0"/>
                        <a:t>33.1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400" dirty="0"/>
                        <a:t>5x10</a:t>
                      </a:r>
                      <a:r>
                        <a:rPr lang="en-AU" sz="1400" baseline="30000" dirty="0"/>
                        <a:t>-8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4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100%</a:t>
                      </a:r>
                      <a:endParaRPr kumimoji="0" lang="en-A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21-24</a:t>
                      </a:r>
                      <a:endParaRPr kumimoji="0" lang="en-A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17 (17 </a:t>
                      </a:r>
                      <a:r>
                        <a:rPr lang="en-AU" sz="1400" dirty="0"/>
                        <a:t>experiments)</a:t>
                      </a:r>
                      <a:endParaRPr kumimoji="0" lang="en-A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T="45721" marB="45721"/>
                </a:tc>
                <a:extLst>
                  <a:ext uri="{0D108BD9-81ED-4DB2-BD59-A6C34878D82A}">
                    <a16:rowId xmlns:a16="http://schemas.microsoft.com/office/drawing/2014/main" xmlns="" val="1579880934"/>
                  </a:ext>
                </a:extLst>
              </a:tr>
              <a:tr h="388956">
                <a:tc>
                  <a:txBody>
                    <a:bodyPr/>
                    <a:lstStyle/>
                    <a:p>
                      <a:r>
                        <a:rPr lang="en-AU" sz="1400" dirty="0"/>
                        <a:t>Peptide 6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ELVVDFLSYK 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400" dirty="0"/>
                        <a:t>10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400" dirty="0"/>
                        <a:t>24.3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400" dirty="0"/>
                        <a:t>7x10</a:t>
                      </a:r>
                      <a:r>
                        <a:rPr lang="en-AU" sz="1400" kern="1200" baseline="30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-5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100%</a:t>
                      </a:r>
                      <a:endParaRPr kumimoji="0" lang="en-A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7-16</a:t>
                      </a:r>
                      <a:endParaRPr kumimoji="0" lang="en-A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21 (19 </a:t>
                      </a:r>
                      <a:r>
                        <a:rPr lang="en-AU" sz="1400" dirty="0"/>
                        <a:t>experiments)</a:t>
                      </a:r>
                      <a:endParaRPr kumimoji="0" lang="en-A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T="45721" marB="45721"/>
                </a:tc>
                <a:extLst>
                  <a:ext uri="{0D108BD9-81ED-4DB2-BD59-A6C34878D82A}">
                    <a16:rowId xmlns:a16="http://schemas.microsoft.com/office/drawing/2014/main" xmlns="" val="1467490342"/>
                  </a:ext>
                </a:extLst>
              </a:tr>
              <a:tr h="343196">
                <a:tc>
                  <a:txBody>
                    <a:bodyPr/>
                    <a:lstStyle/>
                    <a:p>
                      <a:r>
                        <a:rPr lang="en-AU" sz="1400" dirty="0"/>
                        <a:t>Peptide 4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EVIPMAAVK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400" dirty="0"/>
                        <a:t>9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400" dirty="0"/>
                        <a:t>21.9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400" dirty="0"/>
                        <a:t>4x10-</a:t>
                      </a:r>
                      <a:r>
                        <a:rPr lang="en-AU" sz="1400" kern="1200" baseline="30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100%</a:t>
                      </a:r>
                      <a:endParaRPr kumimoji="0" lang="en-A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79-87</a:t>
                      </a:r>
                      <a:endParaRPr kumimoji="0" lang="en-A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26 (14 </a:t>
                      </a:r>
                      <a:r>
                        <a:rPr lang="en-AU" sz="1400" dirty="0"/>
                        <a:t>experiments)</a:t>
                      </a:r>
                      <a:endParaRPr kumimoji="0" lang="en-A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T="45721" marB="45721"/>
                </a:tc>
                <a:extLst>
                  <a:ext uri="{0D108BD9-81ED-4DB2-BD59-A6C34878D82A}">
                    <a16:rowId xmlns:a16="http://schemas.microsoft.com/office/drawing/2014/main" xmlns="" val="2264997605"/>
                  </a:ext>
                </a:extLst>
              </a:tr>
              <a:tr h="320318">
                <a:tc>
                  <a:txBody>
                    <a:bodyPr/>
                    <a:lstStyle/>
                    <a:p>
                      <a:r>
                        <a:rPr lang="en-AU" sz="1400" dirty="0"/>
                        <a:t>Peptide 2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EAGDEFELR 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400" dirty="0"/>
                        <a:t>9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400" dirty="0"/>
                        <a:t>21.6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400" dirty="0"/>
                        <a:t>6x10</a:t>
                      </a:r>
                      <a:r>
                        <a:rPr lang="en-AU" sz="1400" kern="1200" baseline="30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-4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4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100%</a:t>
                      </a:r>
                      <a:endParaRPr kumimoji="0" lang="en-A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92-100</a:t>
                      </a:r>
                      <a:endParaRPr kumimoji="0" lang="en-A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17 (17 </a:t>
                      </a:r>
                      <a:r>
                        <a:rPr lang="en-AU" sz="1400" dirty="0"/>
                        <a:t>experiments)</a:t>
                      </a:r>
                      <a:endParaRPr kumimoji="0" lang="en-A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21" marB="45721"/>
                </a:tc>
                <a:extLst>
                  <a:ext uri="{0D108BD9-81ED-4DB2-BD59-A6C34878D82A}">
                    <a16:rowId xmlns:a16="http://schemas.microsoft.com/office/drawing/2014/main" xmlns="" val="3992081833"/>
                  </a:ext>
                </a:extLst>
              </a:tr>
              <a:tr h="366076">
                <a:tc>
                  <a:txBody>
                    <a:bodyPr/>
                    <a:lstStyle/>
                    <a:p>
                      <a:r>
                        <a:rPr lang="en-AU" sz="1400" dirty="0"/>
                        <a:t>Peptide 5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DGVNWGR 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400" dirty="0"/>
                        <a:t>7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400" dirty="0"/>
                        <a:t>20.0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400" dirty="0"/>
                        <a:t>2x10</a:t>
                      </a:r>
                      <a:r>
                        <a:rPr lang="en-AU" sz="1400" kern="1200" baseline="30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-3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100%</a:t>
                      </a:r>
                      <a:endParaRPr kumimoji="0" lang="en-A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133-139</a:t>
                      </a:r>
                      <a:endParaRPr kumimoji="0" lang="en-A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 (4 </a:t>
                      </a:r>
                      <a:r>
                        <a:rPr lang="en-AU" sz="1400" dirty="0"/>
                        <a:t>experiments)</a:t>
                      </a:r>
                      <a:endParaRPr kumimoji="0" lang="en-A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T="45721" marB="45721"/>
                </a:tc>
                <a:extLst>
                  <a:ext uri="{0D108BD9-81ED-4DB2-BD59-A6C34878D82A}">
                    <a16:rowId xmlns:a16="http://schemas.microsoft.com/office/drawing/2014/main" xmlns="" val="1645771448"/>
                  </a:ext>
                </a:extLst>
              </a:tr>
              <a:tr h="476434">
                <a:tc>
                  <a:txBody>
                    <a:bodyPr/>
                    <a:lstStyle/>
                    <a:p>
                      <a:r>
                        <a:rPr lang="en-AU" sz="1400" dirty="0"/>
                        <a:t>Peptide 3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EMQVLVSR 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400" dirty="0"/>
                        <a:t>8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400" dirty="0"/>
                        <a:t>18.9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400" dirty="0"/>
                        <a:t>5x10</a:t>
                      </a:r>
                      <a:r>
                        <a:rPr lang="en-AU" sz="1400" kern="1200" baseline="30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-3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100%</a:t>
                      </a:r>
                      <a:endParaRPr kumimoji="0" lang="en-A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158-165</a:t>
                      </a:r>
                      <a:endParaRPr kumimoji="0" lang="en-A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15 (12 </a:t>
                      </a:r>
                      <a:r>
                        <a:rPr lang="en-AU" sz="1400" dirty="0"/>
                        <a:t>experiments)</a:t>
                      </a:r>
                      <a:endParaRPr kumimoji="0" lang="en-A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T="45721" marB="45721"/>
                </a:tc>
                <a:extLst>
                  <a:ext uri="{0D108BD9-81ED-4DB2-BD59-A6C34878D82A}">
                    <a16:rowId xmlns:a16="http://schemas.microsoft.com/office/drawing/2014/main" xmlns="" val="64206869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2B912054-DDDA-426C-BBD7-1201E796E988}"/>
              </a:ext>
            </a:extLst>
          </p:cNvPr>
          <p:cNvSpPr txBox="1"/>
          <p:nvPr/>
        </p:nvSpPr>
        <p:spPr>
          <a:xfrm>
            <a:off x="0" y="0"/>
            <a:ext cx="12055151" cy="2308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801" b="1" dirty="0"/>
              <a:t>Supplementary Table </a:t>
            </a:r>
            <a:r>
              <a:rPr lang="en-AU" sz="1801" b="1" dirty="0" smtClean="0"/>
              <a:t>S1 </a:t>
            </a:r>
            <a:r>
              <a:rPr lang="en-AU" dirty="0"/>
              <a:t>BCL-</a:t>
            </a:r>
            <a:r>
              <a:rPr lang="en-AU" dirty="0" err="1"/>
              <a:t>x</a:t>
            </a:r>
            <a:r>
              <a:rPr lang="en-AU" baseline="-25000" dirty="0" err="1"/>
              <a:t>L</a:t>
            </a:r>
            <a:r>
              <a:rPr lang="en-AU" dirty="0"/>
              <a:t> peptides identified in RBC </a:t>
            </a:r>
            <a:r>
              <a:rPr lang="en-AU" dirty="0" err="1"/>
              <a:t>immunoprecipitation</a:t>
            </a:r>
            <a:r>
              <a:rPr lang="en-AU" dirty="0"/>
              <a:t>.</a:t>
            </a:r>
            <a:r>
              <a:rPr lang="en-AU" b="1" dirty="0"/>
              <a:t> </a:t>
            </a:r>
            <a:r>
              <a:rPr lang="en-AU" dirty="0"/>
              <a:t>BCL-</a:t>
            </a:r>
            <a:r>
              <a:rPr lang="en-AU" dirty="0" err="1"/>
              <a:t>x</a:t>
            </a:r>
            <a:r>
              <a:rPr lang="en-AU" baseline="-25000" dirty="0" err="1"/>
              <a:t>L</a:t>
            </a:r>
            <a:r>
              <a:rPr lang="en-AU" dirty="0"/>
              <a:t> </a:t>
            </a:r>
            <a:r>
              <a:rPr lang="en-AU" dirty="0" err="1"/>
              <a:t>immunoprecipitation</a:t>
            </a:r>
            <a:r>
              <a:rPr lang="en-AU" dirty="0"/>
              <a:t> from </a:t>
            </a:r>
            <a:r>
              <a:rPr lang="en-AU" dirty="0" err="1"/>
              <a:t>uRBC</a:t>
            </a:r>
            <a:r>
              <a:rPr lang="en-AU" dirty="0"/>
              <a:t> and </a:t>
            </a:r>
            <a:r>
              <a:rPr lang="en-AU" dirty="0" err="1"/>
              <a:t>iRBC</a:t>
            </a:r>
            <a:r>
              <a:rPr lang="en-AU" dirty="0"/>
              <a:t> samples (+/− inhibitor WEHI-539) were analysed by mass spectrometry. Peptides corresponding to gene </a:t>
            </a:r>
            <a:r>
              <a:rPr lang="en-AU" i="1" dirty="0"/>
              <a:t>bcl2-l1</a:t>
            </a:r>
            <a:r>
              <a:rPr lang="en-AU" dirty="0"/>
              <a:t> are shown here with their amino acid sequences and length. These peptides were aligned to the BCL-</a:t>
            </a:r>
            <a:r>
              <a:rPr lang="en-AU" dirty="0" err="1"/>
              <a:t>x</a:t>
            </a:r>
            <a:r>
              <a:rPr lang="en-AU" baseline="-25000" dirty="0" err="1"/>
              <a:t>L</a:t>
            </a:r>
            <a:r>
              <a:rPr lang="en-AU" baseline="-25000" dirty="0"/>
              <a:t> </a:t>
            </a:r>
            <a:r>
              <a:rPr lang="en-AU" dirty="0"/>
              <a:t>amino acid sequence (using BLAST NCBI): the total score (alignment score) is calculated by giving a value to each aligned amino acid and summing these over the length of the peptide sequence. The E value, or Expected value, represents ‘the number of hits one can “expect” to see by chance when searching a database of a particular size’ (NCBI). All peptides shared 100% homology with a BCL-</a:t>
            </a:r>
            <a:r>
              <a:rPr lang="en-AU" dirty="0" err="1"/>
              <a:t>x</a:t>
            </a:r>
            <a:r>
              <a:rPr lang="en-AU" baseline="-25000" dirty="0" err="1"/>
              <a:t>L</a:t>
            </a:r>
            <a:r>
              <a:rPr lang="en-AU" dirty="0"/>
              <a:t> sequence. The number of times each peptide was detected (and over how many different conditions, i.e., </a:t>
            </a:r>
            <a:r>
              <a:rPr lang="en-AU" dirty="0" err="1"/>
              <a:t>uRBC</a:t>
            </a:r>
            <a:r>
              <a:rPr lang="en-AU" dirty="0"/>
              <a:t> or </a:t>
            </a:r>
            <a:r>
              <a:rPr lang="en-AU" dirty="0" err="1"/>
              <a:t>iRBC</a:t>
            </a:r>
            <a:r>
              <a:rPr lang="en-AU" dirty="0"/>
              <a:t> IP +/− inhibitor over several replicates) is indicated</a:t>
            </a:r>
            <a:endParaRPr lang="en-AU" sz="1801" b="1" dirty="0"/>
          </a:p>
        </p:txBody>
      </p:sp>
    </p:spTree>
    <p:extLst>
      <p:ext uri="{BB962C8B-B14F-4D97-AF65-F5344CB8AC3E}">
        <p14:creationId xmlns:p14="http://schemas.microsoft.com/office/powerpoint/2010/main" val="8212739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xmlns="" id="{4568F92D-EE1D-4F02-8525-B36212971F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4112191"/>
              </p:ext>
            </p:extLst>
          </p:nvPr>
        </p:nvGraphicFramePr>
        <p:xfrm>
          <a:off x="225204" y="1304110"/>
          <a:ext cx="8156408" cy="5068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4848">
                  <a:extLst>
                    <a:ext uri="{9D8B030D-6E8A-4147-A177-3AD203B41FA5}">
                      <a16:colId xmlns:a16="http://schemas.microsoft.com/office/drawing/2014/main" xmlns="" val="3629749213"/>
                    </a:ext>
                  </a:extLst>
                </a:gridCol>
                <a:gridCol w="1260973">
                  <a:extLst>
                    <a:ext uri="{9D8B030D-6E8A-4147-A177-3AD203B41FA5}">
                      <a16:colId xmlns:a16="http://schemas.microsoft.com/office/drawing/2014/main" xmlns="" val="654074175"/>
                    </a:ext>
                  </a:extLst>
                </a:gridCol>
                <a:gridCol w="870102">
                  <a:extLst>
                    <a:ext uri="{9D8B030D-6E8A-4147-A177-3AD203B41FA5}">
                      <a16:colId xmlns:a16="http://schemas.microsoft.com/office/drawing/2014/main" xmlns="" val="3236795144"/>
                    </a:ext>
                  </a:extLst>
                </a:gridCol>
                <a:gridCol w="1587991">
                  <a:extLst>
                    <a:ext uri="{9D8B030D-6E8A-4147-A177-3AD203B41FA5}">
                      <a16:colId xmlns:a16="http://schemas.microsoft.com/office/drawing/2014/main" xmlns="" val="2513390942"/>
                    </a:ext>
                  </a:extLst>
                </a:gridCol>
                <a:gridCol w="889738">
                  <a:extLst>
                    <a:ext uri="{9D8B030D-6E8A-4147-A177-3AD203B41FA5}">
                      <a16:colId xmlns:a16="http://schemas.microsoft.com/office/drawing/2014/main" xmlns="" val="1983265669"/>
                    </a:ext>
                  </a:extLst>
                </a:gridCol>
                <a:gridCol w="1641987">
                  <a:extLst>
                    <a:ext uri="{9D8B030D-6E8A-4147-A177-3AD203B41FA5}">
                      <a16:colId xmlns:a16="http://schemas.microsoft.com/office/drawing/2014/main" xmlns="" val="397241888"/>
                    </a:ext>
                  </a:extLst>
                </a:gridCol>
                <a:gridCol w="870769">
                  <a:extLst>
                    <a:ext uri="{9D8B030D-6E8A-4147-A177-3AD203B41FA5}">
                      <a16:colId xmlns:a16="http://schemas.microsoft.com/office/drawing/2014/main" xmlns="" val="3575914817"/>
                    </a:ext>
                  </a:extLst>
                </a:gridCol>
              </a:tblGrid>
              <a:tr h="989301">
                <a:tc gridSpan="2">
                  <a:txBody>
                    <a:bodyPr/>
                    <a:lstStyle/>
                    <a:p>
                      <a:pPr algn="ctr"/>
                      <a:r>
                        <a:rPr lang="en-AU" sz="1600" dirty="0" err="1">
                          <a:solidFill>
                            <a:schemeClr val="tx1"/>
                          </a:solidFill>
                        </a:rPr>
                        <a:t>uRBC</a:t>
                      </a:r>
                      <a:r>
                        <a:rPr lang="en-AU" sz="1600" dirty="0">
                          <a:solidFill>
                            <a:schemeClr val="tx1"/>
                          </a:solidFill>
                        </a:rPr>
                        <a:t> control</a:t>
                      </a:r>
                    </a:p>
                    <a:p>
                      <a:pPr algn="ctr"/>
                      <a:r>
                        <a:rPr lang="en-AU" sz="1600" dirty="0">
                          <a:solidFill>
                            <a:schemeClr val="tx1"/>
                          </a:solidFill>
                        </a:rPr>
                        <a:t>(Beads alone)</a:t>
                      </a:r>
                    </a:p>
                    <a:p>
                      <a:pPr algn="ctr"/>
                      <a:r>
                        <a:rPr lang="en-AU" sz="1600" dirty="0">
                          <a:solidFill>
                            <a:schemeClr val="tx1"/>
                          </a:solidFill>
                        </a:rPr>
                        <a:t>(n=2)</a:t>
                      </a:r>
                    </a:p>
                  </a:txBody>
                  <a:tcPr marT="45721" marB="45721"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AU" sz="1600" dirty="0" err="1">
                          <a:solidFill>
                            <a:schemeClr val="tx1"/>
                          </a:solidFill>
                        </a:rPr>
                        <a:t>uRBC</a:t>
                      </a:r>
                      <a:r>
                        <a:rPr lang="en-AU" sz="1600" dirty="0">
                          <a:solidFill>
                            <a:schemeClr val="tx1"/>
                          </a:solidFill>
                        </a:rPr>
                        <a:t>-IP</a:t>
                      </a:r>
                    </a:p>
                    <a:p>
                      <a:pPr algn="ctr"/>
                      <a:endParaRPr lang="en-AU" sz="16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AU" sz="1600" dirty="0">
                          <a:solidFill>
                            <a:schemeClr val="tx1"/>
                          </a:solidFill>
                        </a:rPr>
                        <a:t>(n=3)</a:t>
                      </a:r>
                    </a:p>
                  </a:txBody>
                  <a:tcPr marT="45721" marB="4572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AU" sz="1600" dirty="0" err="1">
                          <a:solidFill>
                            <a:schemeClr val="tx1"/>
                          </a:solidFill>
                        </a:rPr>
                        <a:t>uRBC</a:t>
                      </a:r>
                      <a:r>
                        <a:rPr lang="en-AU" sz="1600" dirty="0">
                          <a:solidFill>
                            <a:schemeClr val="tx1"/>
                          </a:solidFill>
                        </a:rPr>
                        <a:t>-IP </a:t>
                      </a:r>
                    </a:p>
                    <a:p>
                      <a:pPr algn="ctr"/>
                      <a:r>
                        <a:rPr lang="en-AU" sz="1600" dirty="0">
                          <a:solidFill>
                            <a:schemeClr val="tx1"/>
                          </a:solidFill>
                        </a:rPr>
                        <a:t>+ inhibitor</a:t>
                      </a:r>
                    </a:p>
                    <a:p>
                      <a:pPr algn="ctr"/>
                      <a:r>
                        <a:rPr lang="en-AU" sz="1600" dirty="0">
                          <a:solidFill>
                            <a:schemeClr val="tx1"/>
                          </a:solidFill>
                        </a:rPr>
                        <a:t>(n=4)</a:t>
                      </a:r>
                    </a:p>
                  </a:txBody>
                  <a:tcPr marT="45721" marB="4572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1100" dirty="0"/>
                    </a:p>
                  </a:txBody>
                  <a:tcPr marT="45721" marB="4572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60699746"/>
                  </a:ext>
                </a:extLst>
              </a:tr>
              <a:tr h="938725">
                <a:tc>
                  <a:txBody>
                    <a:bodyPr/>
                    <a:lstStyle/>
                    <a:p>
                      <a:pPr algn="ctr"/>
                      <a:r>
                        <a:rPr lang="en-AU" sz="1200" dirty="0">
                          <a:solidFill>
                            <a:schemeClr val="tx1"/>
                          </a:solidFill>
                        </a:rPr>
                        <a:t>Number of BCL-</a:t>
                      </a:r>
                      <a:r>
                        <a:rPr lang="en-AU" sz="1200" dirty="0" err="1">
                          <a:solidFill>
                            <a:schemeClr val="tx1"/>
                          </a:solidFill>
                        </a:rPr>
                        <a:t>x</a:t>
                      </a:r>
                      <a:r>
                        <a:rPr lang="en-AU" sz="1200" kern="1200" baseline="-250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</a:t>
                      </a:r>
                      <a:r>
                        <a:rPr lang="en-AU" sz="1200" dirty="0">
                          <a:solidFill>
                            <a:schemeClr val="tx1"/>
                          </a:solidFill>
                        </a:rPr>
                        <a:t> peptides identified</a:t>
                      </a:r>
                    </a:p>
                  </a:txBody>
                  <a:tcPr marT="45721" marB="45721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200" dirty="0">
                          <a:solidFill>
                            <a:schemeClr val="tx1"/>
                          </a:solidFill>
                        </a:rPr>
                        <a:t>Intensity</a:t>
                      </a:r>
                    </a:p>
                  </a:txBody>
                  <a:tcPr marT="45721" marB="45721" anchor="ctr"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200" dirty="0">
                          <a:solidFill>
                            <a:schemeClr val="tx1"/>
                          </a:solidFill>
                        </a:rPr>
                        <a:t>Number of BCL-</a:t>
                      </a:r>
                      <a:r>
                        <a:rPr lang="en-AU" sz="1200" dirty="0" err="1">
                          <a:solidFill>
                            <a:schemeClr val="tx1"/>
                          </a:solidFill>
                        </a:rPr>
                        <a:t>x</a:t>
                      </a:r>
                      <a:r>
                        <a:rPr lang="en-AU" sz="1200" kern="1200" baseline="-250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</a:t>
                      </a:r>
                      <a:r>
                        <a:rPr lang="en-AU" sz="1200" dirty="0">
                          <a:solidFill>
                            <a:schemeClr val="tx1"/>
                          </a:solidFill>
                        </a:rPr>
                        <a:t> peptides identified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200" dirty="0">
                          <a:solidFill>
                            <a:schemeClr val="tx1"/>
                          </a:solidFill>
                        </a:rPr>
                        <a:t>Intensity</a:t>
                      </a:r>
                    </a:p>
                  </a:txBody>
                  <a:tcPr marT="45721" marB="45721" anchor="ctr"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200" dirty="0">
                          <a:solidFill>
                            <a:schemeClr val="tx1"/>
                          </a:solidFill>
                        </a:rPr>
                        <a:t>Number of BCL-</a:t>
                      </a:r>
                      <a:r>
                        <a:rPr lang="en-AU" sz="1200" dirty="0" err="1">
                          <a:solidFill>
                            <a:schemeClr val="tx1"/>
                          </a:solidFill>
                        </a:rPr>
                        <a:t>x</a:t>
                      </a:r>
                      <a:r>
                        <a:rPr lang="en-AU" sz="1200" kern="1200" baseline="-250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</a:t>
                      </a:r>
                      <a:r>
                        <a:rPr lang="en-AU" sz="1200" dirty="0">
                          <a:solidFill>
                            <a:schemeClr val="tx1"/>
                          </a:solidFill>
                        </a:rPr>
                        <a:t> peptides identified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200" dirty="0">
                          <a:solidFill>
                            <a:schemeClr val="tx1"/>
                          </a:solidFill>
                        </a:rPr>
                        <a:t>Intensity</a:t>
                      </a:r>
                    </a:p>
                  </a:txBody>
                  <a:tcPr marT="45721" marB="45721" anchor="ctr"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AU" sz="1200" kern="1200" baseline="-250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21" marB="45721" vert="vert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971515794"/>
                  </a:ext>
                </a:extLst>
              </a:tr>
              <a:tr h="684741">
                <a:tc>
                  <a:txBody>
                    <a:bodyPr/>
                    <a:lstStyle/>
                    <a:p>
                      <a:pPr algn="ctr"/>
                      <a:r>
                        <a:rPr lang="en-AU" sz="1600" dirty="0"/>
                        <a:t>0</a:t>
                      </a:r>
                    </a:p>
                  </a:txBody>
                  <a:tcPr marT="45721" marB="4572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600" dirty="0"/>
                        <a:t>-</a:t>
                      </a:r>
                    </a:p>
                  </a:txBody>
                  <a:tcPr marT="45721" marB="45721" anchor="ctr"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600" dirty="0"/>
                        <a:t>6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60,286,000</a:t>
                      </a:r>
                    </a:p>
                  </a:txBody>
                  <a:tcPr marT="45721" marB="45721" anchor="ctr"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600" dirty="0"/>
                        <a:t>4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15,686,000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baseline="-250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Rep1</a:t>
                      </a:r>
                    </a:p>
                  </a:txBody>
                  <a:tcPr marT="45721" marB="45721" vert="vert" anchor="b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996389140"/>
                  </a:ext>
                </a:extLst>
              </a:tr>
              <a:tr h="684741">
                <a:tc>
                  <a:txBody>
                    <a:bodyPr/>
                    <a:lstStyle/>
                    <a:p>
                      <a:pPr algn="ctr"/>
                      <a:r>
                        <a:rPr lang="en-AU" sz="1600" dirty="0"/>
                        <a:t>0</a:t>
                      </a:r>
                    </a:p>
                  </a:txBody>
                  <a:tcPr marT="45721" marB="4572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600" dirty="0"/>
                        <a:t>-</a:t>
                      </a:r>
                    </a:p>
                  </a:txBody>
                  <a:tcPr marT="45721" marB="45721" anchor="ctr"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600" dirty="0"/>
                        <a:t>5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42,143,000</a:t>
                      </a:r>
                    </a:p>
                  </a:txBody>
                  <a:tcPr marT="45721" marB="45721" anchor="ctr"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600" dirty="0"/>
                        <a:t>5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600" dirty="0"/>
                        <a:t>31,734,000</a:t>
                      </a:r>
                      <a:endParaRPr lang="en-AU" sz="1600" kern="1200" baseline="300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21" marB="45721" anchor="ctr"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000" kern="1200" baseline="-250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Rep2</a:t>
                      </a:r>
                    </a:p>
                  </a:txBody>
                  <a:tcPr marT="45721" marB="45721" vert="vert" anchor="b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112808779"/>
                  </a:ext>
                </a:extLst>
              </a:tr>
              <a:tr h="684741">
                <a:tc>
                  <a:txBody>
                    <a:bodyPr/>
                    <a:lstStyle/>
                    <a:p>
                      <a:pPr algn="ctr"/>
                      <a:endParaRPr lang="en-AU" sz="1600" dirty="0"/>
                    </a:p>
                  </a:txBody>
                  <a:tcPr marT="45721" marB="4572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AU" sz="1600" dirty="0"/>
                    </a:p>
                  </a:txBody>
                  <a:tcPr marT="45721" marB="45721" anchor="ctr"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600" dirty="0"/>
                        <a:t>5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47,480,000</a:t>
                      </a:r>
                    </a:p>
                  </a:txBody>
                  <a:tcPr marT="45721" marB="45721" anchor="ctr"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600" dirty="0"/>
                        <a:t>6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600" dirty="0"/>
                        <a:t>23,344,000</a:t>
                      </a:r>
                      <a:endParaRPr lang="en-AU" sz="1600" kern="1200" baseline="300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21" marB="45721" anchor="ctr"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000" kern="1200" baseline="-250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Rep3</a:t>
                      </a:r>
                    </a:p>
                  </a:txBody>
                  <a:tcPr marT="45721" marB="45721" vert="vert" anchor="b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887419535"/>
                  </a:ext>
                </a:extLst>
              </a:tr>
              <a:tr h="576631">
                <a:tc>
                  <a:txBody>
                    <a:bodyPr/>
                    <a:lstStyle/>
                    <a:p>
                      <a:pPr algn="ctr"/>
                      <a:endParaRPr lang="en-AU" sz="1600" dirty="0"/>
                    </a:p>
                  </a:txBody>
                  <a:tcPr marT="45721" marB="45721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AU" sz="1600" dirty="0"/>
                    </a:p>
                  </a:txBody>
                  <a:tcPr marT="45721" marB="45721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AU" sz="1600" dirty="0"/>
                    </a:p>
                  </a:txBody>
                  <a:tcPr marT="45721" marB="45721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AU" sz="1600" kern="1200" baseline="300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21" marB="45721" anchor="ctr"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600" dirty="0"/>
                        <a:t>5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600" dirty="0"/>
                        <a:t>22,864,000</a:t>
                      </a:r>
                      <a:endParaRPr lang="en-AU" sz="1600" kern="1200" baseline="300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21" marB="45721" anchor="ctr"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000" kern="1200" baseline="-250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Rep4</a:t>
                      </a:r>
                    </a:p>
                  </a:txBody>
                  <a:tcPr marT="45721" marB="45721" vert="vert" anchor="b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43526887"/>
                  </a:ext>
                </a:extLst>
              </a:tr>
              <a:tr h="510062">
                <a:tc>
                  <a:txBody>
                    <a:bodyPr/>
                    <a:lstStyle/>
                    <a:p>
                      <a:pPr algn="ctr"/>
                      <a:endParaRPr lang="en-AU" sz="1600" dirty="0"/>
                    </a:p>
                  </a:txBody>
                  <a:tcPr marT="45721" marB="4572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AU" sz="1600" dirty="0"/>
                    </a:p>
                  </a:txBody>
                  <a:tcPr marT="45721" marB="4572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AU" sz="1600" dirty="0"/>
                    </a:p>
                  </a:txBody>
                  <a:tcPr marT="45721" marB="45721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AU" sz="1600" dirty="0"/>
                    </a:p>
                  </a:txBody>
                  <a:tcPr marT="45721" marB="45721"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AU" sz="1600" dirty="0"/>
                    </a:p>
                  </a:txBody>
                  <a:tcPr marT="45721" marB="45721"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AU" sz="1600" dirty="0"/>
                    </a:p>
                  </a:txBody>
                  <a:tcPr marT="45721" marB="45721"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AU" sz="2000" baseline="-25000" dirty="0">
                        <a:latin typeface="+mn-lt"/>
                      </a:endParaRPr>
                    </a:p>
                  </a:txBody>
                  <a:tcPr marT="45721" marB="45721" vert="vert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202755699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E3A73E1-A8AC-4A9F-A22D-5C34E33932A2}"/>
              </a:ext>
            </a:extLst>
          </p:cNvPr>
          <p:cNvSpPr txBox="1"/>
          <p:nvPr/>
        </p:nvSpPr>
        <p:spPr>
          <a:xfrm>
            <a:off x="0" y="0"/>
            <a:ext cx="12017829" cy="9234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801" b="1" dirty="0"/>
              <a:t>Supplementary Table </a:t>
            </a:r>
            <a:r>
              <a:rPr lang="en-AU" sz="1801" b="1" dirty="0" smtClean="0"/>
              <a:t>S2 </a:t>
            </a:r>
            <a:r>
              <a:rPr lang="en-AU" dirty="0"/>
              <a:t>BCL-</a:t>
            </a:r>
            <a:r>
              <a:rPr lang="en-AU" dirty="0" err="1"/>
              <a:t>x</a:t>
            </a:r>
            <a:r>
              <a:rPr lang="en-AU" baseline="-25000" dirty="0" err="1"/>
              <a:t>L</a:t>
            </a:r>
            <a:r>
              <a:rPr lang="en-AU" dirty="0"/>
              <a:t> peptides of BCL-</a:t>
            </a:r>
            <a:r>
              <a:rPr lang="en-AU" dirty="0" err="1"/>
              <a:t>x</a:t>
            </a:r>
            <a:r>
              <a:rPr lang="en-AU" baseline="-25000" dirty="0" err="1"/>
              <a:t>L</a:t>
            </a:r>
            <a:r>
              <a:rPr lang="en-AU" dirty="0"/>
              <a:t> </a:t>
            </a:r>
            <a:r>
              <a:rPr lang="en-AU" dirty="0" err="1"/>
              <a:t>immunoprecipitates</a:t>
            </a:r>
            <a:r>
              <a:rPr lang="en-AU" dirty="0"/>
              <a:t> from </a:t>
            </a:r>
            <a:r>
              <a:rPr lang="en-AU" dirty="0" err="1"/>
              <a:t>uRBCs</a:t>
            </a:r>
            <a:r>
              <a:rPr lang="en-AU" dirty="0"/>
              <a:t>. Mass spectrometry analysis of</a:t>
            </a:r>
            <a:r>
              <a:rPr lang="en-AU" b="1" dirty="0"/>
              <a:t> </a:t>
            </a:r>
            <a:r>
              <a:rPr lang="en-AU" dirty="0"/>
              <a:t>BCL-</a:t>
            </a:r>
            <a:r>
              <a:rPr lang="en-AU" dirty="0" err="1"/>
              <a:t>x</a:t>
            </a:r>
            <a:r>
              <a:rPr lang="en-AU" baseline="-25000" dirty="0" err="1"/>
              <a:t>L</a:t>
            </a:r>
            <a:r>
              <a:rPr lang="en-AU" dirty="0"/>
              <a:t> </a:t>
            </a:r>
            <a:r>
              <a:rPr lang="en-AU" dirty="0" err="1"/>
              <a:t>immunoprecipitates</a:t>
            </a:r>
            <a:r>
              <a:rPr lang="en-AU" b="1" dirty="0"/>
              <a:t> </a:t>
            </a:r>
            <a:r>
              <a:rPr lang="en-AU" dirty="0"/>
              <a:t>from </a:t>
            </a:r>
            <a:r>
              <a:rPr lang="en-AU" dirty="0" err="1"/>
              <a:t>uRBCs</a:t>
            </a:r>
            <a:r>
              <a:rPr lang="en-AU" dirty="0"/>
              <a:t>: control (beads alone, no BCL-</a:t>
            </a:r>
            <a:r>
              <a:rPr lang="en-AU" dirty="0" err="1"/>
              <a:t>x</a:t>
            </a:r>
            <a:r>
              <a:rPr lang="en-AU" baseline="-25000" dirty="0" err="1"/>
              <a:t>L</a:t>
            </a:r>
            <a:r>
              <a:rPr lang="en-AU" baseline="-25000" dirty="0"/>
              <a:t> </a:t>
            </a:r>
            <a:r>
              <a:rPr lang="en-AU" dirty="0"/>
              <a:t>antibody; </a:t>
            </a:r>
            <a:r>
              <a:rPr lang="en-AU" i="1" dirty="0"/>
              <a:t>n </a:t>
            </a:r>
            <a:r>
              <a:rPr lang="en-AU" dirty="0"/>
              <a:t>=</a:t>
            </a:r>
            <a:r>
              <a:rPr lang="en-AU" i="1" dirty="0"/>
              <a:t> </a:t>
            </a:r>
            <a:r>
              <a:rPr lang="en-AU" dirty="0"/>
              <a:t>2), </a:t>
            </a:r>
            <a:r>
              <a:rPr lang="en-AU" dirty="0" err="1"/>
              <a:t>uRBC</a:t>
            </a:r>
            <a:r>
              <a:rPr lang="en-AU" dirty="0"/>
              <a:t>-IP (</a:t>
            </a:r>
            <a:r>
              <a:rPr lang="en-AU" i="1" dirty="0"/>
              <a:t>n </a:t>
            </a:r>
            <a:r>
              <a:rPr lang="en-AU" dirty="0"/>
              <a:t>=</a:t>
            </a:r>
            <a:r>
              <a:rPr lang="en-AU" i="1" dirty="0"/>
              <a:t> </a:t>
            </a:r>
            <a:r>
              <a:rPr lang="en-AU" dirty="0"/>
              <a:t>3), </a:t>
            </a:r>
            <a:r>
              <a:rPr lang="en-AU" dirty="0" err="1"/>
              <a:t>uRBC</a:t>
            </a:r>
            <a:r>
              <a:rPr lang="en-AU" dirty="0"/>
              <a:t>-IP + inhibitor WEHI-539 (</a:t>
            </a:r>
            <a:r>
              <a:rPr lang="en-AU" i="1" dirty="0"/>
              <a:t>n </a:t>
            </a:r>
            <a:r>
              <a:rPr lang="en-AU" dirty="0"/>
              <a:t>=</a:t>
            </a:r>
            <a:r>
              <a:rPr lang="en-AU" i="1" dirty="0"/>
              <a:t> </a:t>
            </a:r>
            <a:r>
              <a:rPr lang="en-AU" dirty="0"/>
              <a:t>4). Number of BCL-</a:t>
            </a:r>
            <a:r>
              <a:rPr lang="en-AU" dirty="0" err="1"/>
              <a:t>x</a:t>
            </a:r>
            <a:r>
              <a:rPr lang="en-AU" baseline="-25000" dirty="0" err="1"/>
              <a:t>L</a:t>
            </a:r>
            <a:r>
              <a:rPr lang="en-AU" dirty="0"/>
              <a:t> peptides and the proteins’ average intensities in independent replicates are shown</a:t>
            </a:r>
            <a:endParaRPr lang="en-AU" sz="1801" b="1" dirty="0"/>
          </a:p>
        </p:txBody>
      </p:sp>
    </p:spTree>
    <p:extLst>
      <p:ext uri="{BB962C8B-B14F-4D97-AF65-F5344CB8AC3E}">
        <p14:creationId xmlns:p14="http://schemas.microsoft.com/office/powerpoint/2010/main" val="2973321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xmlns="" id="{4568F92D-EE1D-4F02-8525-B36212971F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2454448"/>
              </p:ext>
            </p:extLst>
          </p:nvPr>
        </p:nvGraphicFramePr>
        <p:xfrm>
          <a:off x="271856" y="1322770"/>
          <a:ext cx="8270708" cy="5068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3513">
                  <a:extLst>
                    <a:ext uri="{9D8B030D-6E8A-4147-A177-3AD203B41FA5}">
                      <a16:colId xmlns:a16="http://schemas.microsoft.com/office/drawing/2014/main" xmlns="" val="3291085721"/>
                    </a:ext>
                  </a:extLst>
                </a:gridCol>
                <a:gridCol w="1471973">
                  <a:extLst>
                    <a:ext uri="{9D8B030D-6E8A-4147-A177-3AD203B41FA5}">
                      <a16:colId xmlns:a16="http://schemas.microsoft.com/office/drawing/2014/main" xmlns="" val="3352857871"/>
                    </a:ext>
                  </a:extLst>
                </a:gridCol>
                <a:gridCol w="935740">
                  <a:extLst>
                    <a:ext uri="{9D8B030D-6E8A-4147-A177-3AD203B41FA5}">
                      <a16:colId xmlns:a16="http://schemas.microsoft.com/office/drawing/2014/main" xmlns="" val="1821557927"/>
                    </a:ext>
                  </a:extLst>
                </a:gridCol>
                <a:gridCol w="1475787">
                  <a:extLst>
                    <a:ext uri="{9D8B030D-6E8A-4147-A177-3AD203B41FA5}">
                      <a16:colId xmlns:a16="http://schemas.microsoft.com/office/drawing/2014/main" xmlns="" val="414528511"/>
                    </a:ext>
                  </a:extLst>
                </a:gridCol>
                <a:gridCol w="1033513">
                  <a:extLst>
                    <a:ext uri="{9D8B030D-6E8A-4147-A177-3AD203B41FA5}">
                      <a16:colId xmlns:a16="http://schemas.microsoft.com/office/drawing/2014/main" xmlns="" val="1566853182"/>
                    </a:ext>
                  </a:extLst>
                </a:gridCol>
                <a:gridCol w="1378016">
                  <a:extLst>
                    <a:ext uri="{9D8B030D-6E8A-4147-A177-3AD203B41FA5}">
                      <a16:colId xmlns:a16="http://schemas.microsoft.com/office/drawing/2014/main" xmlns="" val="2108367038"/>
                    </a:ext>
                  </a:extLst>
                </a:gridCol>
                <a:gridCol w="942166">
                  <a:extLst>
                    <a:ext uri="{9D8B030D-6E8A-4147-A177-3AD203B41FA5}">
                      <a16:colId xmlns:a16="http://schemas.microsoft.com/office/drawing/2014/main" xmlns="" val="3575914817"/>
                    </a:ext>
                  </a:extLst>
                </a:gridCol>
              </a:tblGrid>
              <a:tr h="989301">
                <a:tc gridSpan="2">
                  <a:txBody>
                    <a:bodyPr/>
                    <a:lstStyle/>
                    <a:p>
                      <a:pPr algn="ctr"/>
                      <a:r>
                        <a:rPr lang="en-AU" sz="1600" dirty="0" err="1">
                          <a:solidFill>
                            <a:schemeClr val="tx1"/>
                          </a:solidFill>
                        </a:rPr>
                        <a:t>iRBC</a:t>
                      </a:r>
                      <a:r>
                        <a:rPr lang="en-AU" sz="1600" dirty="0">
                          <a:solidFill>
                            <a:schemeClr val="tx1"/>
                          </a:solidFill>
                        </a:rPr>
                        <a:t> control</a:t>
                      </a:r>
                    </a:p>
                    <a:p>
                      <a:pPr algn="ctr"/>
                      <a:r>
                        <a:rPr lang="en-AU" sz="1600" dirty="0">
                          <a:solidFill>
                            <a:schemeClr val="tx1"/>
                          </a:solidFill>
                        </a:rPr>
                        <a:t>(beads alone)</a:t>
                      </a:r>
                    </a:p>
                    <a:p>
                      <a:pPr algn="ctr"/>
                      <a:r>
                        <a:rPr lang="en-AU" sz="1600" dirty="0">
                          <a:solidFill>
                            <a:schemeClr val="tx1"/>
                          </a:solidFill>
                        </a:rPr>
                        <a:t>(n=3)</a:t>
                      </a:r>
                    </a:p>
                  </a:txBody>
                  <a:tcPr marT="45721" marB="4572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AU" sz="1600" dirty="0" err="1">
                          <a:solidFill>
                            <a:schemeClr val="tx1"/>
                          </a:solidFill>
                        </a:rPr>
                        <a:t>iRBC</a:t>
                      </a:r>
                      <a:r>
                        <a:rPr lang="en-AU" sz="1600" dirty="0">
                          <a:solidFill>
                            <a:schemeClr val="tx1"/>
                          </a:solidFill>
                        </a:rPr>
                        <a:t>-IP</a:t>
                      </a:r>
                    </a:p>
                    <a:p>
                      <a:pPr algn="ctr"/>
                      <a:endParaRPr lang="en-AU" sz="16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AU" sz="1600" dirty="0">
                          <a:solidFill>
                            <a:schemeClr val="tx1"/>
                          </a:solidFill>
                        </a:rPr>
                        <a:t>(n=5)</a:t>
                      </a:r>
                    </a:p>
                  </a:txBody>
                  <a:tcPr marT="45721" marB="45721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AU" sz="1600" dirty="0" err="1">
                          <a:solidFill>
                            <a:schemeClr val="tx1"/>
                          </a:solidFill>
                        </a:rPr>
                        <a:t>iRBC</a:t>
                      </a:r>
                      <a:r>
                        <a:rPr lang="en-AU" sz="1600" dirty="0">
                          <a:solidFill>
                            <a:schemeClr val="tx1"/>
                          </a:solidFill>
                        </a:rPr>
                        <a:t>-IP</a:t>
                      </a:r>
                    </a:p>
                    <a:p>
                      <a:pPr algn="ctr"/>
                      <a:r>
                        <a:rPr lang="en-AU" sz="1600" dirty="0">
                          <a:solidFill>
                            <a:schemeClr val="tx1"/>
                          </a:solidFill>
                        </a:rPr>
                        <a:t>+ inhibitor</a:t>
                      </a:r>
                    </a:p>
                    <a:p>
                      <a:pPr algn="ctr"/>
                      <a:r>
                        <a:rPr lang="en-AU" sz="1600" dirty="0">
                          <a:solidFill>
                            <a:schemeClr val="tx1"/>
                          </a:solidFill>
                        </a:rPr>
                        <a:t>(n=4)</a:t>
                      </a:r>
                    </a:p>
                  </a:txBody>
                  <a:tcPr marT="45721" marB="45721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1100" dirty="0"/>
                    </a:p>
                  </a:txBody>
                  <a:tcPr marT="45721" marB="45721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60699746"/>
                  </a:ext>
                </a:extLst>
              </a:tr>
              <a:tr h="938725">
                <a:tc>
                  <a:txBody>
                    <a:bodyPr/>
                    <a:lstStyle/>
                    <a:p>
                      <a:pPr algn="ctr"/>
                      <a:r>
                        <a:rPr lang="en-AU" sz="1200" dirty="0">
                          <a:solidFill>
                            <a:schemeClr val="tx1"/>
                          </a:solidFill>
                        </a:rPr>
                        <a:t>Number of BCL-</a:t>
                      </a:r>
                      <a:r>
                        <a:rPr lang="en-AU" sz="1200" dirty="0" err="1">
                          <a:solidFill>
                            <a:schemeClr val="tx1"/>
                          </a:solidFill>
                        </a:rPr>
                        <a:t>x</a:t>
                      </a:r>
                      <a:r>
                        <a:rPr lang="en-AU" sz="1200" baseline="-25000" dirty="0" err="1">
                          <a:solidFill>
                            <a:schemeClr val="tx1"/>
                          </a:solidFill>
                        </a:rPr>
                        <a:t>L</a:t>
                      </a:r>
                      <a:r>
                        <a:rPr lang="en-AU" sz="1200" dirty="0">
                          <a:solidFill>
                            <a:schemeClr val="tx1"/>
                          </a:solidFill>
                        </a:rPr>
                        <a:t> peptides identified</a:t>
                      </a:r>
                    </a:p>
                  </a:txBody>
                  <a:tcPr marT="45721" marB="4572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200" dirty="0">
                          <a:solidFill>
                            <a:schemeClr val="tx1"/>
                          </a:solidFill>
                        </a:rPr>
                        <a:t>Intensity</a:t>
                      </a:r>
                    </a:p>
                  </a:txBody>
                  <a:tcPr marT="45721" marB="45721" anchor="ctr">
                    <a:lnL w="12700" cmpd="sng">
                      <a:noFill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200" dirty="0">
                          <a:solidFill>
                            <a:schemeClr val="tx1"/>
                          </a:solidFill>
                        </a:rPr>
                        <a:t>Number of BCL-</a:t>
                      </a:r>
                      <a:r>
                        <a:rPr lang="en-AU" sz="1200" dirty="0" err="1">
                          <a:solidFill>
                            <a:schemeClr val="tx1"/>
                          </a:solidFill>
                        </a:rPr>
                        <a:t>x</a:t>
                      </a:r>
                      <a:r>
                        <a:rPr lang="en-AU" sz="1200" kern="1200" baseline="-250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</a:t>
                      </a:r>
                      <a:r>
                        <a:rPr lang="en-AU" sz="1200" dirty="0">
                          <a:solidFill>
                            <a:schemeClr val="tx1"/>
                          </a:solidFill>
                        </a:rPr>
                        <a:t> peptides identified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200" dirty="0">
                          <a:solidFill>
                            <a:schemeClr val="tx1"/>
                          </a:solidFill>
                        </a:rPr>
                        <a:t>Intensity</a:t>
                      </a:r>
                    </a:p>
                  </a:txBody>
                  <a:tcPr marT="45721" marB="45721" anchor="ctr"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200" dirty="0">
                          <a:solidFill>
                            <a:schemeClr val="tx1"/>
                          </a:solidFill>
                        </a:rPr>
                        <a:t>Number of BCL-</a:t>
                      </a:r>
                      <a:r>
                        <a:rPr lang="en-AU" sz="1200" dirty="0" err="1">
                          <a:solidFill>
                            <a:schemeClr val="tx1"/>
                          </a:solidFill>
                        </a:rPr>
                        <a:t>x</a:t>
                      </a:r>
                      <a:r>
                        <a:rPr lang="en-AU" sz="1200" kern="1200" baseline="-250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</a:t>
                      </a:r>
                      <a:r>
                        <a:rPr lang="en-AU" sz="1200" dirty="0">
                          <a:solidFill>
                            <a:schemeClr val="tx1"/>
                          </a:solidFill>
                        </a:rPr>
                        <a:t> peptides identified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200" dirty="0">
                          <a:solidFill>
                            <a:schemeClr val="tx1"/>
                          </a:solidFill>
                        </a:rPr>
                        <a:t>Intensity</a:t>
                      </a:r>
                    </a:p>
                  </a:txBody>
                  <a:tcPr marT="45721" marB="45721" anchor="ctr"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AU" sz="1200" kern="1200" baseline="-250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21" marB="45721" vert="vert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971515794"/>
                  </a:ext>
                </a:extLst>
              </a:tr>
              <a:tr h="684741">
                <a:tc>
                  <a:txBody>
                    <a:bodyPr/>
                    <a:lstStyle/>
                    <a:p>
                      <a:pPr algn="ctr"/>
                      <a:r>
                        <a:rPr lang="en-AU" sz="1600" dirty="0"/>
                        <a:t>1</a:t>
                      </a:r>
                    </a:p>
                  </a:txBody>
                  <a:tcPr marT="45721" marB="4572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600" dirty="0"/>
                        <a:t>0</a:t>
                      </a:r>
                    </a:p>
                  </a:txBody>
                  <a:tcPr marT="45721" marB="45721" anchor="ctr">
                    <a:lnL w="12700" cmpd="sng">
                      <a:noFill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600" dirty="0"/>
                        <a:t>6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28,950,000</a:t>
                      </a:r>
                      <a:endParaRPr lang="en-AU" sz="1600" kern="1200" baseline="300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21" marB="45721" anchor="ctr"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600" dirty="0"/>
                        <a:t>6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28,918,000</a:t>
                      </a:r>
                      <a:endParaRPr lang="en-AU" sz="1600" kern="1200" baseline="300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21" marB="45721" anchor="ctr"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000" kern="1200" baseline="-250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Rep1</a:t>
                      </a:r>
                    </a:p>
                  </a:txBody>
                  <a:tcPr marT="45721" marB="45721" vert="vert" anchor="b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996389140"/>
                  </a:ext>
                </a:extLst>
              </a:tr>
              <a:tr h="684741">
                <a:tc>
                  <a:txBody>
                    <a:bodyPr/>
                    <a:lstStyle/>
                    <a:p>
                      <a:pPr algn="ctr"/>
                      <a:r>
                        <a:rPr lang="en-AU" sz="1600" dirty="0"/>
                        <a:t>1</a:t>
                      </a:r>
                    </a:p>
                  </a:txBody>
                  <a:tcPr marT="45721" marB="4572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363,810</a:t>
                      </a:r>
                      <a:endParaRPr lang="en-AU" sz="1600" dirty="0"/>
                    </a:p>
                  </a:txBody>
                  <a:tcPr marT="45721" marB="45721" anchor="ctr">
                    <a:lnL w="12700" cmpd="sng">
                      <a:noFill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600" dirty="0"/>
                        <a:t>4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11,096,000</a:t>
                      </a:r>
                      <a:endParaRPr lang="en-AU" sz="1600" kern="1200" baseline="300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21" marB="45721" anchor="ctr"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600" dirty="0"/>
                        <a:t>5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22,185,000</a:t>
                      </a:r>
                      <a:endParaRPr lang="en-AU" sz="1600" kern="1200" baseline="300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21" marB="45721" anchor="ctr"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000" kern="1200" baseline="-250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Rep2</a:t>
                      </a:r>
                    </a:p>
                  </a:txBody>
                  <a:tcPr marT="45721" marB="45721" vert="vert" anchor="b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112808779"/>
                  </a:ext>
                </a:extLst>
              </a:tr>
              <a:tr h="684741">
                <a:tc>
                  <a:txBody>
                    <a:bodyPr/>
                    <a:lstStyle/>
                    <a:p>
                      <a:pPr algn="ctr"/>
                      <a:r>
                        <a:rPr lang="en-AU" sz="1600" dirty="0"/>
                        <a:t>1</a:t>
                      </a:r>
                    </a:p>
                  </a:txBody>
                  <a:tcPr marT="45721" marB="4572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474,230</a:t>
                      </a:r>
                      <a:endParaRPr lang="en-AU" sz="1600" kern="1200" baseline="300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21" marB="45721" anchor="ctr">
                    <a:lnL w="12700" cmpd="sng">
                      <a:noFill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600" dirty="0"/>
                        <a:t>6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26,238,000</a:t>
                      </a:r>
                      <a:endParaRPr lang="en-AU" sz="1600" kern="1200" baseline="300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21" marB="45721" anchor="ctr"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600" dirty="0"/>
                        <a:t>4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12,771,000</a:t>
                      </a:r>
                      <a:endParaRPr lang="en-AU" sz="1600" kern="1200" baseline="300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21" marB="45721" anchor="ctr"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000" kern="1200" baseline="-250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Rep3</a:t>
                      </a:r>
                    </a:p>
                  </a:txBody>
                  <a:tcPr marT="45721" marB="45721" vert="vert" anchor="b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887419535"/>
                  </a:ext>
                </a:extLst>
              </a:tr>
              <a:tr h="576631">
                <a:tc>
                  <a:txBody>
                    <a:bodyPr/>
                    <a:lstStyle/>
                    <a:p>
                      <a:pPr algn="ctr"/>
                      <a:endParaRPr lang="en-AU" sz="1600" dirty="0"/>
                    </a:p>
                  </a:txBody>
                  <a:tcPr marT="45721" marB="4572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AU" sz="1600" dirty="0"/>
                    </a:p>
                  </a:txBody>
                  <a:tcPr marT="45721" marB="45721" anchor="ctr"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600" dirty="0"/>
                        <a:t>3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11,501,000</a:t>
                      </a:r>
                      <a:endParaRPr lang="en-AU" sz="1600" kern="1200" baseline="300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21" marB="45721" anchor="ctr"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600" dirty="0"/>
                        <a:t>3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13,949,000</a:t>
                      </a:r>
                      <a:endParaRPr lang="en-AU" sz="1600" kern="1200" baseline="300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21" marB="45721" anchor="ctr"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000" kern="1200" baseline="-250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Rep4</a:t>
                      </a:r>
                    </a:p>
                  </a:txBody>
                  <a:tcPr marT="45721" marB="45721" vert="vert" anchor="b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43526887"/>
                  </a:ext>
                </a:extLst>
              </a:tr>
              <a:tr h="510062">
                <a:tc>
                  <a:txBody>
                    <a:bodyPr/>
                    <a:lstStyle/>
                    <a:p>
                      <a:pPr algn="ctr"/>
                      <a:endParaRPr lang="en-AU" sz="1600" dirty="0"/>
                    </a:p>
                  </a:txBody>
                  <a:tcPr marT="45721" marB="4572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AU" sz="1600" dirty="0"/>
                    </a:p>
                  </a:txBody>
                  <a:tcPr marT="45721" marB="45721" anchor="ctr"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600" dirty="0"/>
                        <a:t>3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10,837,000</a:t>
                      </a:r>
                      <a:endParaRPr lang="en-AU" sz="1600" kern="1200" baseline="300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21" marB="45721" anchor="ctr"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AU" sz="1600" dirty="0"/>
                    </a:p>
                  </a:txBody>
                  <a:tcPr marT="45721" marB="45721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AU" sz="1600" dirty="0"/>
                    </a:p>
                  </a:txBody>
                  <a:tcPr marT="45721" marB="45721" anchor="ctr"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000" baseline="-25000" dirty="0">
                          <a:latin typeface="+mn-lt"/>
                        </a:rPr>
                        <a:t>Rep5</a:t>
                      </a:r>
                    </a:p>
                  </a:txBody>
                  <a:tcPr marT="45721" marB="45721" vert="vert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202755699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E3A73E1-A8AC-4A9F-A22D-5C34E33932A2}"/>
              </a:ext>
            </a:extLst>
          </p:cNvPr>
          <p:cNvSpPr txBox="1"/>
          <p:nvPr/>
        </p:nvSpPr>
        <p:spPr>
          <a:xfrm>
            <a:off x="0" y="0"/>
            <a:ext cx="12008498" cy="9234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801" b="1" dirty="0"/>
              <a:t>Supplementary Table </a:t>
            </a:r>
            <a:r>
              <a:rPr lang="en-AU" sz="1801" b="1" dirty="0" smtClean="0"/>
              <a:t>S3 </a:t>
            </a:r>
            <a:r>
              <a:rPr lang="en-AU" dirty="0"/>
              <a:t>BCL-</a:t>
            </a:r>
            <a:r>
              <a:rPr lang="en-AU" dirty="0" err="1"/>
              <a:t>x</a:t>
            </a:r>
            <a:r>
              <a:rPr lang="en-AU" baseline="-25000" dirty="0" err="1"/>
              <a:t>L</a:t>
            </a:r>
            <a:r>
              <a:rPr lang="en-AU" dirty="0"/>
              <a:t> peptides of BCL-</a:t>
            </a:r>
            <a:r>
              <a:rPr lang="en-AU" dirty="0" err="1"/>
              <a:t>x</a:t>
            </a:r>
            <a:r>
              <a:rPr lang="en-AU" baseline="-25000" dirty="0" err="1"/>
              <a:t>L</a:t>
            </a:r>
            <a:r>
              <a:rPr lang="en-AU" dirty="0"/>
              <a:t> </a:t>
            </a:r>
            <a:r>
              <a:rPr lang="en-AU" dirty="0" err="1"/>
              <a:t>immunoprecipitates</a:t>
            </a:r>
            <a:r>
              <a:rPr lang="en-AU" dirty="0"/>
              <a:t> from </a:t>
            </a:r>
            <a:r>
              <a:rPr lang="en-AU" dirty="0" err="1"/>
              <a:t>iRBCs</a:t>
            </a:r>
            <a:r>
              <a:rPr lang="en-AU" dirty="0"/>
              <a:t>. Mass spectrometry analysis of</a:t>
            </a:r>
            <a:r>
              <a:rPr lang="en-AU" b="1" dirty="0"/>
              <a:t> </a:t>
            </a:r>
            <a:r>
              <a:rPr lang="en-AU" dirty="0"/>
              <a:t>BCL-</a:t>
            </a:r>
            <a:r>
              <a:rPr lang="en-AU" dirty="0" err="1"/>
              <a:t>x</a:t>
            </a:r>
            <a:r>
              <a:rPr lang="en-AU" baseline="-25000" dirty="0" err="1"/>
              <a:t>L</a:t>
            </a:r>
            <a:r>
              <a:rPr lang="en-AU" dirty="0"/>
              <a:t> </a:t>
            </a:r>
            <a:r>
              <a:rPr lang="en-AU" dirty="0" err="1"/>
              <a:t>immunoprecipitates</a:t>
            </a:r>
            <a:r>
              <a:rPr lang="en-AU" b="1" dirty="0"/>
              <a:t> </a:t>
            </a:r>
            <a:r>
              <a:rPr lang="en-AU" dirty="0"/>
              <a:t>from </a:t>
            </a:r>
            <a:r>
              <a:rPr lang="en-AU" dirty="0" err="1"/>
              <a:t>iRBCs</a:t>
            </a:r>
            <a:r>
              <a:rPr lang="en-AU" dirty="0"/>
              <a:t>: control (beads alone, no BCL-</a:t>
            </a:r>
            <a:r>
              <a:rPr lang="en-AU" dirty="0" err="1"/>
              <a:t>x</a:t>
            </a:r>
            <a:r>
              <a:rPr lang="en-AU" baseline="-25000" dirty="0" err="1"/>
              <a:t>L</a:t>
            </a:r>
            <a:r>
              <a:rPr lang="en-AU" baseline="-25000" dirty="0"/>
              <a:t> </a:t>
            </a:r>
            <a:r>
              <a:rPr lang="en-AU" dirty="0"/>
              <a:t>antibody; </a:t>
            </a:r>
            <a:r>
              <a:rPr lang="en-AU" i="1" dirty="0"/>
              <a:t>n </a:t>
            </a:r>
            <a:r>
              <a:rPr lang="en-AU" dirty="0"/>
              <a:t>=</a:t>
            </a:r>
            <a:r>
              <a:rPr lang="en-AU" i="1" dirty="0"/>
              <a:t> </a:t>
            </a:r>
            <a:r>
              <a:rPr lang="en-AU" dirty="0"/>
              <a:t>3), </a:t>
            </a:r>
            <a:r>
              <a:rPr lang="en-AU" dirty="0" err="1"/>
              <a:t>uRBC</a:t>
            </a:r>
            <a:r>
              <a:rPr lang="en-AU" dirty="0"/>
              <a:t>-IP (</a:t>
            </a:r>
            <a:r>
              <a:rPr lang="en-AU" i="1" dirty="0"/>
              <a:t>n </a:t>
            </a:r>
            <a:r>
              <a:rPr lang="en-AU" dirty="0"/>
              <a:t>=</a:t>
            </a:r>
            <a:r>
              <a:rPr lang="en-AU" i="1" dirty="0"/>
              <a:t> </a:t>
            </a:r>
            <a:r>
              <a:rPr lang="en-AU" dirty="0"/>
              <a:t>5), and </a:t>
            </a:r>
            <a:r>
              <a:rPr lang="en-AU" dirty="0" err="1"/>
              <a:t>uRBC</a:t>
            </a:r>
            <a:r>
              <a:rPr lang="en-AU" dirty="0"/>
              <a:t>-IP + inhibitor WEHI-539 (</a:t>
            </a:r>
            <a:r>
              <a:rPr lang="en-AU" i="1" dirty="0"/>
              <a:t>n </a:t>
            </a:r>
            <a:r>
              <a:rPr lang="en-AU" dirty="0"/>
              <a:t>=</a:t>
            </a:r>
            <a:r>
              <a:rPr lang="en-AU" i="1" dirty="0"/>
              <a:t> </a:t>
            </a:r>
            <a:r>
              <a:rPr lang="en-AU" dirty="0"/>
              <a:t>4). Number of BCL-</a:t>
            </a:r>
            <a:r>
              <a:rPr lang="en-AU" dirty="0" err="1"/>
              <a:t>x</a:t>
            </a:r>
            <a:r>
              <a:rPr lang="en-AU" baseline="-25000" dirty="0" err="1"/>
              <a:t>L</a:t>
            </a:r>
            <a:r>
              <a:rPr lang="en-AU" dirty="0"/>
              <a:t> peptides and the proteins’ average intensities in independent replicates are shown.</a:t>
            </a:r>
            <a:endParaRPr lang="en-AU" sz="1801" b="1" dirty="0"/>
          </a:p>
        </p:txBody>
      </p:sp>
    </p:spTree>
    <p:extLst>
      <p:ext uri="{BB962C8B-B14F-4D97-AF65-F5344CB8AC3E}">
        <p14:creationId xmlns:p14="http://schemas.microsoft.com/office/powerpoint/2010/main" val="8919451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xmlns="" id="{FF9AC835-967C-4482-8814-33104344AE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3596250"/>
              </p:ext>
            </p:extLst>
          </p:nvPr>
        </p:nvGraphicFramePr>
        <p:xfrm>
          <a:off x="130629" y="604602"/>
          <a:ext cx="11353802" cy="6253398"/>
        </p:xfrm>
        <a:graphic>
          <a:graphicData uri="http://schemas.openxmlformats.org/drawingml/2006/table">
            <a:tbl>
              <a:tblPr firstRow="1" firstCol="1" bandRow="1"/>
              <a:tblGrid>
                <a:gridCol w="3983069">
                  <a:extLst>
                    <a:ext uri="{9D8B030D-6E8A-4147-A177-3AD203B41FA5}">
                      <a16:colId xmlns:a16="http://schemas.microsoft.com/office/drawing/2014/main" xmlns="" val="1722065035"/>
                    </a:ext>
                  </a:extLst>
                </a:gridCol>
                <a:gridCol w="1444647">
                  <a:extLst>
                    <a:ext uri="{9D8B030D-6E8A-4147-A177-3AD203B41FA5}">
                      <a16:colId xmlns:a16="http://schemas.microsoft.com/office/drawing/2014/main" xmlns="" val="852723722"/>
                    </a:ext>
                  </a:extLst>
                </a:gridCol>
                <a:gridCol w="1161308">
                  <a:extLst>
                    <a:ext uri="{9D8B030D-6E8A-4147-A177-3AD203B41FA5}">
                      <a16:colId xmlns:a16="http://schemas.microsoft.com/office/drawing/2014/main" xmlns="" val="1281181093"/>
                    </a:ext>
                  </a:extLst>
                </a:gridCol>
                <a:gridCol w="1564971">
                  <a:extLst>
                    <a:ext uri="{9D8B030D-6E8A-4147-A177-3AD203B41FA5}">
                      <a16:colId xmlns:a16="http://schemas.microsoft.com/office/drawing/2014/main" xmlns="" val="3610039047"/>
                    </a:ext>
                  </a:extLst>
                </a:gridCol>
                <a:gridCol w="1634836">
                  <a:extLst>
                    <a:ext uri="{9D8B030D-6E8A-4147-A177-3AD203B41FA5}">
                      <a16:colId xmlns:a16="http://schemas.microsoft.com/office/drawing/2014/main" xmlns="" val="1319620421"/>
                    </a:ext>
                  </a:extLst>
                </a:gridCol>
                <a:gridCol w="1564971">
                  <a:extLst>
                    <a:ext uri="{9D8B030D-6E8A-4147-A177-3AD203B41FA5}">
                      <a16:colId xmlns:a16="http://schemas.microsoft.com/office/drawing/2014/main" xmlns="" val="2088900699"/>
                    </a:ext>
                  </a:extLst>
                </a:gridCol>
              </a:tblGrid>
              <a:tr h="349223">
                <a:tc>
                  <a:txBody>
                    <a:bodyPr/>
                    <a:lstStyle/>
                    <a:p>
                      <a:pPr algn="ctr" fontAlgn="ctr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Palatino Linotype" panose="020405020505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Protein</a:t>
                      </a:r>
                      <a:endParaRPr lang="en-US" sz="11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569" marR="21569" marT="2156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Palatino Linotype" panose="020405020505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Gene name</a:t>
                      </a:r>
                      <a:endParaRPr lang="en-US" sz="11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569" marR="21569" marT="215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Palatino Linotype" panose="020405020505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uRBC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Palatino Linotype" panose="020405020505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-IP</a:t>
                      </a:r>
                      <a:endParaRPr lang="en-US" sz="11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  <a:p>
                      <a:pPr algn="ctr" fontAlgn="t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Palatino Linotype" panose="020405020505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(n=3)</a:t>
                      </a:r>
                      <a:endParaRPr lang="en-US" sz="11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569" marR="21569" marT="21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Palatino Linotype" panose="020405020505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Average </a:t>
                      </a:r>
                      <a:endParaRPr lang="en-US" sz="11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  <a:p>
                      <a:pPr algn="ctr" fontAlgn="t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Palatino Linotype" panose="020405020505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intensity</a:t>
                      </a:r>
                      <a:endParaRPr lang="en-US" sz="11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569" marR="21569" marT="215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Palatino Linotype" panose="020405020505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uRBC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Palatino Linotype" panose="020405020505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-IP </a:t>
                      </a:r>
                      <a:endParaRPr lang="en-US" sz="11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  <a:p>
                      <a:pPr algn="ctr" fontAlgn="ctr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Palatino Linotype" panose="020405020505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 inhibitor</a:t>
                      </a:r>
                      <a:endParaRPr lang="en-US" sz="11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  <a:p>
                      <a:pPr algn="ctr" fontAlgn="ctr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Palatino Linotype" panose="020405020505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(n=4)</a:t>
                      </a:r>
                      <a:endParaRPr lang="en-US" sz="11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569" marR="21569" marT="215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Palatino Linotype" panose="020405020505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Average </a:t>
                      </a:r>
                      <a:endParaRPr lang="en-US" sz="11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  <a:p>
                      <a:pPr algn="ctr" fontAlgn="ctr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Palatino Linotype" panose="020405020505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intensity</a:t>
                      </a:r>
                      <a:endParaRPr lang="en-US" sz="11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569" marR="21569" marT="2156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70397327"/>
                  </a:ext>
                </a:extLst>
              </a:tr>
              <a:tr h="341469">
                <a:tc>
                  <a:txBody>
                    <a:bodyPr/>
                    <a:lstStyle/>
                    <a:p>
                      <a:pPr algn="l" fontAlgn="b"/>
                      <a:r>
                        <a:rPr lang="nb-N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Polyadenylate-binding protein 1;Polyadenylate-binding protein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PABPC1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7,676,390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6,874,467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516369563"/>
                  </a:ext>
                </a:extLst>
              </a:tr>
              <a:tr h="29446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Nuclear factor 1;Nuclear factor 1 A-type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NFIA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7,361,063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19,968,533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16556326"/>
                  </a:ext>
                </a:extLst>
              </a:tr>
              <a:tr h="27897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Dual specificity protein phosphatase 23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DUSP23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1,973,110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1,921,650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58678920"/>
                  </a:ext>
                </a:extLst>
              </a:tr>
              <a:tr h="370894"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COP9 signalosome complex subunit 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COPS4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1,568,550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1,130,305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82618114"/>
                  </a:ext>
                </a:extLst>
              </a:tr>
              <a:tr h="370894"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COP9 signalosome complex subunit 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COPS2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1,436,877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1,886,753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85073474"/>
                  </a:ext>
                </a:extLst>
              </a:tr>
              <a:tr h="370894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26S protease regulatory subunit 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PSMC1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1,379,670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1,649,397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60635440"/>
                  </a:ext>
                </a:extLst>
              </a:tr>
              <a:tr h="370894"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E3 ubiquitin-protein ligase UBR4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UBR4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1,239,300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1,161,697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201006"/>
                  </a:ext>
                </a:extLst>
              </a:tr>
              <a:tr h="370894"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GTPase KRas;GTPase KRas, N-terminally processed;GTPase NRas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KRAS;NRAS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1,101,775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8,499,117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01506767"/>
                  </a:ext>
                </a:extLst>
              </a:tr>
              <a:tr h="370894"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Fructosamine-3-kinase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FN3K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1,028,950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664,810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14775376"/>
                  </a:ext>
                </a:extLst>
              </a:tr>
              <a:tr h="370894"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Peptidyl-prolyl cis-trans isomerase FKBP3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FKBP3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925,830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27,154,153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69139026"/>
                  </a:ext>
                </a:extLst>
              </a:tr>
              <a:tr h="370894"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Ras-related protein Ral-A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RALA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800,766.7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1,818,967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46829784"/>
                  </a:ext>
                </a:extLst>
              </a:tr>
              <a:tr h="370894"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Glycophorin-C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GYPC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692,983.3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479,635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95875332"/>
                  </a:ext>
                </a:extLst>
              </a:tr>
              <a:tr h="370894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26S protease regulatory subunit 6B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PSMC4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539,275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670,660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2822612"/>
                  </a:ext>
                </a:extLst>
              </a:tr>
              <a:tr h="370894"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Hemoglobin subunit theta-1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HBQ1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496,180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335,305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84021379"/>
                  </a:ext>
                </a:extLst>
              </a:tr>
              <a:tr h="370894"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TATA-binding protein-associated factor 2N;RNA-binding protein FUS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TAF15;FUS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442,040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697,113.3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09897429"/>
                  </a:ext>
                </a:extLst>
              </a:tr>
              <a:tr h="370894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Importin</a:t>
                      </a:r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fr-FR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subunit</a:t>
                      </a:r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alpha-7;Importin </a:t>
                      </a:r>
                      <a:r>
                        <a:rPr lang="fr-FR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subunit</a:t>
                      </a:r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alpha-6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KPNA6;KPNA5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429,580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6,975,603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7639727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C052A3D-4AB7-4931-B995-CB51EAF20E8F}"/>
              </a:ext>
            </a:extLst>
          </p:cNvPr>
          <p:cNvSpPr txBox="1"/>
          <p:nvPr/>
        </p:nvSpPr>
        <p:spPr>
          <a:xfrm>
            <a:off x="0" y="-83976"/>
            <a:ext cx="118218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/>
              <a:t>Supplementary</a:t>
            </a:r>
            <a:r>
              <a:rPr lang="en-AU" sz="1400" b="1" dirty="0"/>
              <a:t> Table </a:t>
            </a:r>
            <a:r>
              <a:rPr lang="en-AU" sz="1400" b="1" dirty="0" smtClean="0"/>
              <a:t>S4 </a:t>
            </a:r>
            <a:r>
              <a:rPr lang="en-AU" sz="1400" dirty="0"/>
              <a:t>Proteins detected in BCL-</a:t>
            </a:r>
            <a:r>
              <a:rPr lang="en-AU" sz="1400" dirty="0" err="1"/>
              <a:t>x</a:t>
            </a:r>
            <a:r>
              <a:rPr lang="en-AU" sz="1400" baseline="-25000" dirty="0" err="1"/>
              <a:t>L</a:t>
            </a:r>
            <a:r>
              <a:rPr lang="en-AU" sz="1400" dirty="0"/>
              <a:t> </a:t>
            </a:r>
            <a:r>
              <a:rPr lang="en-AU" sz="1400" dirty="0" err="1"/>
              <a:t>immunoprecipitates</a:t>
            </a:r>
            <a:r>
              <a:rPr lang="en-AU" sz="1400" dirty="0"/>
              <a:t> from </a:t>
            </a:r>
            <a:r>
              <a:rPr lang="en-AU" sz="1400" dirty="0" err="1"/>
              <a:t>uRBCs</a:t>
            </a:r>
            <a:r>
              <a:rPr lang="en-AU" sz="1400" dirty="0"/>
              <a:t>, both with and without BCL-</a:t>
            </a:r>
            <a:r>
              <a:rPr lang="en-AU" sz="1400" dirty="0" err="1"/>
              <a:t>x</a:t>
            </a:r>
            <a:r>
              <a:rPr lang="en-AU" sz="1400" baseline="-25000" dirty="0" err="1"/>
              <a:t>L</a:t>
            </a:r>
            <a:r>
              <a:rPr lang="en-AU" sz="1400" dirty="0"/>
              <a:t> inhibitor WEHI-539. Mass spectrometry analysis of</a:t>
            </a:r>
            <a:r>
              <a:rPr lang="en-AU" sz="1400" b="1" dirty="0"/>
              <a:t> </a:t>
            </a:r>
            <a:r>
              <a:rPr lang="en-AU" sz="1400" dirty="0"/>
              <a:t>BCL-</a:t>
            </a:r>
            <a:r>
              <a:rPr lang="en-AU" sz="1400" dirty="0" err="1"/>
              <a:t>x</a:t>
            </a:r>
            <a:r>
              <a:rPr lang="en-AU" sz="1400" baseline="-25000" dirty="0" err="1"/>
              <a:t>L</a:t>
            </a:r>
            <a:r>
              <a:rPr lang="en-AU" sz="1400" dirty="0"/>
              <a:t> </a:t>
            </a:r>
            <a:r>
              <a:rPr lang="en-AU" sz="1400" dirty="0" err="1"/>
              <a:t>immunoprecipitates</a:t>
            </a:r>
            <a:r>
              <a:rPr lang="en-AU" sz="1400" b="1" dirty="0"/>
              <a:t> </a:t>
            </a:r>
            <a:r>
              <a:rPr lang="en-AU" sz="1400" dirty="0"/>
              <a:t>from </a:t>
            </a:r>
            <a:r>
              <a:rPr lang="en-AU" sz="1400" dirty="0" err="1"/>
              <a:t>uRBCs</a:t>
            </a:r>
            <a:r>
              <a:rPr lang="en-AU" sz="1400" dirty="0"/>
              <a:t> without inhibitor (</a:t>
            </a:r>
            <a:r>
              <a:rPr lang="en-AU" sz="1400" i="1" dirty="0"/>
              <a:t>n </a:t>
            </a:r>
            <a:r>
              <a:rPr lang="en-AU" sz="1400" dirty="0"/>
              <a:t>=</a:t>
            </a:r>
            <a:r>
              <a:rPr lang="en-AU" sz="1400" i="1" dirty="0"/>
              <a:t> </a:t>
            </a:r>
            <a:r>
              <a:rPr lang="en-AU" sz="1400" dirty="0"/>
              <a:t>3) and in the presence of inhibitor (</a:t>
            </a:r>
            <a:r>
              <a:rPr lang="en-AU" sz="1400" i="1" dirty="0"/>
              <a:t>n </a:t>
            </a:r>
            <a:r>
              <a:rPr lang="en-AU" sz="1400" dirty="0"/>
              <a:t>=</a:t>
            </a:r>
            <a:r>
              <a:rPr lang="en-AU" sz="1400" i="1" dirty="0"/>
              <a:t> </a:t>
            </a:r>
            <a:r>
              <a:rPr lang="en-AU" sz="1400" dirty="0"/>
              <a:t>4). The number of replicates in which the protein was identified is indicated, along with its relative average intensity.</a:t>
            </a:r>
            <a:endParaRPr lang="en-AU" sz="1400" b="1" dirty="0"/>
          </a:p>
        </p:txBody>
      </p:sp>
    </p:spTree>
    <p:extLst>
      <p:ext uri="{BB962C8B-B14F-4D97-AF65-F5344CB8AC3E}">
        <p14:creationId xmlns:p14="http://schemas.microsoft.com/office/powerpoint/2010/main" val="7253865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xmlns="" id="{FF9AC835-967C-4482-8814-33104344AE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962508"/>
              </p:ext>
            </p:extLst>
          </p:nvPr>
        </p:nvGraphicFramePr>
        <p:xfrm>
          <a:off x="1556934" y="142634"/>
          <a:ext cx="10258816" cy="6623825"/>
        </p:xfrm>
        <a:graphic>
          <a:graphicData uri="http://schemas.openxmlformats.org/drawingml/2006/table">
            <a:tbl>
              <a:tblPr firstRow="1" firstCol="1" bandRow="1"/>
              <a:tblGrid>
                <a:gridCol w="3598932">
                  <a:extLst>
                    <a:ext uri="{9D8B030D-6E8A-4147-A177-3AD203B41FA5}">
                      <a16:colId xmlns:a16="http://schemas.microsoft.com/office/drawing/2014/main" xmlns="" val="1722065035"/>
                    </a:ext>
                  </a:extLst>
                </a:gridCol>
                <a:gridCol w="1305321">
                  <a:extLst>
                    <a:ext uri="{9D8B030D-6E8A-4147-A177-3AD203B41FA5}">
                      <a16:colId xmlns:a16="http://schemas.microsoft.com/office/drawing/2014/main" xmlns="" val="852723722"/>
                    </a:ext>
                  </a:extLst>
                </a:gridCol>
                <a:gridCol w="1049310">
                  <a:extLst>
                    <a:ext uri="{9D8B030D-6E8A-4147-A177-3AD203B41FA5}">
                      <a16:colId xmlns:a16="http://schemas.microsoft.com/office/drawing/2014/main" xmlns="" val="1281181093"/>
                    </a:ext>
                  </a:extLst>
                </a:gridCol>
                <a:gridCol w="1414042">
                  <a:extLst>
                    <a:ext uri="{9D8B030D-6E8A-4147-A177-3AD203B41FA5}">
                      <a16:colId xmlns:a16="http://schemas.microsoft.com/office/drawing/2014/main" xmlns="" val="3610039047"/>
                    </a:ext>
                  </a:extLst>
                </a:gridCol>
                <a:gridCol w="1477169">
                  <a:extLst>
                    <a:ext uri="{9D8B030D-6E8A-4147-A177-3AD203B41FA5}">
                      <a16:colId xmlns:a16="http://schemas.microsoft.com/office/drawing/2014/main" xmlns="" val="1319620421"/>
                    </a:ext>
                  </a:extLst>
                </a:gridCol>
                <a:gridCol w="1414042">
                  <a:extLst>
                    <a:ext uri="{9D8B030D-6E8A-4147-A177-3AD203B41FA5}">
                      <a16:colId xmlns:a16="http://schemas.microsoft.com/office/drawing/2014/main" xmlns="" val="2088900699"/>
                    </a:ext>
                  </a:extLst>
                </a:gridCol>
              </a:tblGrid>
              <a:tr h="526130">
                <a:tc>
                  <a:txBody>
                    <a:bodyPr/>
                    <a:lstStyle/>
                    <a:p>
                      <a:pPr algn="ctr" fontAlgn="ctr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Palatino Linotype" panose="020405020505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Protein</a:t>
                      </a:r>
                      <a:endParaRPr lang="en-US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6519" marR="16519" marT="1651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Palatino Linotype" panose="020405020505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Gene ID</a:t>
                      </a:r>
                      <a:endParaRPr lang="en-US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6519" marR="16519" marT="1651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Palatino Linotype" panose="020405020505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iRBC</a:t>
                      </a:r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Palatino Linotype" panose="020405020505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-IP</a:t>
                      </a:r>
                      <a:endParaRPr lang="en-US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  <a:p>
                      <a:pPr algn="ctr" fontAlgn="t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Palatino Linotype" panose="020405020505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(n=5)</a:t>
                      </a:r>
                      <a:endParaRPr lang="en-US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6519" marR="16519" marT="165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Palatino Linotype" panose="020405020505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Average </a:t>
                      </a:r>
                      <a:endParaRPr lang="en-US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  <a:p>
                      <a:pPr algn="ctr" fontAlgn="t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Palatino Linotype" panose="020405020505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intensity</a:t>
                      </a:r>
                      <a:endParaRPr lang="en-US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6519" marR="16519" marT="1651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Palatino Linotype" panose="020405020505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iRBC</a:t>
                      </a:r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Palatino Linotype" panose="020405020505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-IP </a:t>
                      </a:r>
                      <a:endParaRPr lang="en-US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  <a:p>
                      <a:pPr algn="ctr" fontAlgn="ctr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Palatino Linotype" panose="020405020505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 inhibitor</a:t>
                      </a:r>
                      <a:endParaRPr lang="en-US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  <a:p>
                      <a:pPr algn="ctr" fontAlgn="ctr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Palatino Linotype" panose="020405020505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(n=4)</a:t>
                      </a:r>
                      <a:endParaRPr lang="en-US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6519" marR="16519" marT="165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Palatino Linotype" panose="020405020505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Average </a:t>
                      </a:r>
                      <a:endParaRPr lang="en-US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  <a:p>
                      <a:pPr algn="ctr" fontAlgn="ctr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Palatino Linotype" panose="020405020505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intensity</a:t>
                      </a:r>
                      <a:endParaRPr lang="en-US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6519" marR="16519" marT="1651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70397327"/>
                  </a:ext>
                </a:extLst>
              </a:tr>
              <a:tr h="261517"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DnaJ</a:t>
                      </a:r>
                      <a:r>
                        <a:rPr lang="en-A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protein, putative</a:t>
                      </a:r>
                    </a:p>
                  </a:txBody>
                  <a:tcPr marL="7295" marR="7295" marT="729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PF3D7_1411300</a:t>
                      </a:r>
                    </a:p>
                  </a:txBody>
                  <a:tcPr marL="7295" marR="7295" marT="729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295" marR="7295" marT="72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25061500</a:t>
                      </a:r>
                    </a:p>
                  </a:txBody>
                  <a:tcPr marL="7295" marR="7295" marT="72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295" marR="7295" marT="72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26187500</a:t>
                      </a:r>
                    </a:p>
                  </a:txBody>
                  <a:tcPr marL="7295" marR="7295" marT="72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516369563"/>
                  </a:ext>
                </a:extLst>
              </a:tr>
              <a:tr h="225520"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zinc finger protein, putative</a:t>
                      </a:r>
                    </a:p>
                  </a:txBody>
                  <a:tcPr marL="7295" marR="7295" marT="729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PF3D7_1243100</a:t>
                      </a:r>
                    </a:p>
                  </a:txBody>
                  <a:tcPr marL="7295" marR="7295" marT="729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295" marR="7295" marT="72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7833927</a:t>
                      </a:r>
                    </a:p>
                  </a:txBody>
                  <a:tcPr marL="7295" marR="7295" marT="72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295" marR="7295" marT="72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6265900</a:t>
                      </a:r>
                    </a:p>
                  </a:txBody>
                  <a:tcPr marL="7295" marR="7295" marT="72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16556326"/>
                  </a:ext>
                </a:extLst>
              </a:tr>
              <a:tr h="213651"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conserved protein, unknown function</a:t>
                      </a:r>
                    </a:p>
                  </a:txBody>
                  <a:tcPr marL="7295" marR="7295" marT="729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PF3D7_0509300</a:t>
                      </a:r>
                    </a:p>
                  </a:txBody>
                  <a:tcPr marL="7295" marR="7295" marT="729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295" marR="7295" marT="72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4855500</a:t>
                      </a:r>
                    </a:p>
                  </a:txBody>
                  <a:tcPr marL="7295" marR="7295" marT="72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295" marR="7295" marT="72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4871900</a:t>
                      </a:r>
                    </a:p>
                  </a:txBody>
                  <a:tcPr marL="7295" marR="7295" marT="72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58678920"/>
                  </a:ext>
                </a:extLst>
              </a:tr>
              <a:tr h="284053"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W2 domain-containing protein, putative</a:t>
                      </a:r>
                    </a:p>
                  </a:txBody>
                  <a:tcPr marL="7295" marR="7295" marT="729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PF3D7_1213900</a:t>
                      </a:r>
                    </a:p>
                  </a:txBody>
                  <a:tcPr marL="7295" marR="7295" marT="729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295" marR="7295" marT="72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4769500</a:t>
                      </a:r>
                    </a:p>
                  </a:txBody>
                  <a:tcPr marL="7295" marR="7295" marT="72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295" marR="7295" marT="72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2852450</a:t>
                      </a:r>
                    </a:p>
                  </a:txBody>
                  <a:tcPr marL="7295" marR="7295" marT="72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82618114"/>
                  </a:ext>
                </a:extLst>
              </a:tr>
              <a:tr h="28405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cyclin-dependent kinases regulatory subunit, putative</a:t>
                      </a:r>
                    </a:p>
                  </a:txBody>
                  <a:tcPr marL="7295" marR="7295" marT="729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PF3D7_0923500</a:t>
                      </a:r>
                    </a:p>
                  </a:txBody>
                  <a:tcPr marL="7295" marR="7295" marT="729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295" marR="7295" marT="72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4764800</a:t>
                      </a:r>
                    </a:p>
                  </a:txBody>
                  <a:tcPr marL="7295" marR="7295" marT="72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295" marR="7295" marT="72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3428437</a:t>
                      </a:r>
                    </a:p>
                  </a:txBody>
                  <a:tcPr marL="7295" marR="7295" marT="72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85073474"/>
                  </a:ext>
                </a:extLst>
              </a:tr>
              <a:tr h="28405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Plasmodium exported protein (hyp16), unknown function</a:t>
                      </a:r>
                    </a:p>
                  </a:txBody>
                  <a:tcPr marL="7295" marR="7295" marT="729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PF3D7_1001900</a:t>
                      </a:r>
                    </a:p>
                  </a:txBody>
                  <a:tcPr marL="7295" marR="7295" marT="729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295" marR="7295" marT="72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4676600</a:t>
                      </a:r>
                    </a:p>
                  </a:txBody>
                  <a:tcPr marL="7295" marR="7295" marT="72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295" marR="7295" marT="72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2906615</a:t>
                      </a:r>
                    </a:p>
                  </a:txBody>
                  <a:tcPr marL="7295" marR="7295" marT="72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60635440"/>
                  </a:ext>
                </a:extLst>
              </a:tr>
              <a:tr h="284053"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conserved protein, unknown function</a:t>
                      </a:r>
                    </a:p>
                  </a:txBody>
                  <a:tcPr marL="7295" marR="7295" marT="729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PF3D7_1249100</a:t>
                      </a:r>
                    </a:p>
                  </a:txBody>
                  <a:tcPr marL="7295" marR="7295" marT="729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295" marR="7295" marT="72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3664750</a:t>
                      </a:r>
                    </a:p>
                  </a:txBody>
                  <a:tcPr marL="7295" marR="7295" marT="72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295" marR="7295" marT="72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3598500</a:t>
                      </a:r>
                    </a:p>
                  </a:txBody>
                  <a:tcPr marL="7295" marR="7295" marT="72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201006"/>
                  </a:ext>
                </a:extLst>
              </a:tr>
              <a:tr h="28405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Plasmodium exported protein (hyp12), unknown function</a:t>
                      </a:r>
                    </a:p>
                  </a:txBody>
                  <a:tcPr marL="7295" marR="7295" marT="729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PF3D7_0702000</a:t>
                      </a:r>
                    </a:p>
                  </a:txBody>
                  <a:tcPr marL="7295" marR="7295" marT="729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295" marR="7295" marT="72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3280190</a:t>
                      </a:r>
                    </a:p>
                  </a:txBody>
                  <a:tcPr marL="7295" marR="7295" marT="72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295" marR="7295" marT="72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5529673</a:t>
                      </a:r>
                    </a:p>
                  </a:txBody>
                  <a:tcPr marL="7295" marR="7295" marT="72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01506767"/>
                  </a:ext>
                </a:extLst>
              </a:tr>
              <a:tr h="284053"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U1 small nuclear ribonucleoprotein A, putative</a:t>
                      </a:r>
                    </a:p>
                  </a:txBody>
                  <a:tcPr marL="7295" marR="7295" marT="729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PF3D7_1306900</a:t>
                      </a:r>
                    </a:p>
                  </a:txBody>
                  <a:tcPr marL="7295" marR="7295" marT="729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295" marR="7295" marT="72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2097490</a:t>
                      </a:r>
                    </a:p>
                  </a:txBody>
                  <a:tcPr marL="7295" marR="7295" marT="72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295" marR="7295" marT="72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2364450</a:t>
                      </a:r>
                    </a:p>
                  </a:txBody>
                  <a:tcPr marL="7295" marR="7295" marT="72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63380600"/>
                  </a:ext>
                </a:extLst>
              </a:tr>
              <a:tr h="284053"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cysteine-rich PDZ-binding protein, putative</a:t>
                      </a:r>
                    </a:p>
                  </a:txBody>
                  <a:tcPr marL="7295" marR="7295" marT="729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PF3D7_1145300</a:t>
                      </a:r>
                    </a:p>
                  </a:txBody>
                  <a:tcPr marL="7295" marR="7295" marT="729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295" marR="7295" marT="72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1970350</a:t>
                      </a:r>
                    </a:p>
                  </a:txBody>
                  <a:tcPr marL="7295" marR="7295" marT="72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295" marR="7295" marT="72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3544800</a:t>
                      </a:r>
                    </a:p>
                  </a:txBody>
                  <a:tcPr marL="7295" marR="7295" marT="72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64963653"/>
                  </a:ext>
                </a:extLst>
              </a:tr>
              <a:tr h="28405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leucine-rich repeat protein</a:t>
                      </a:r>
                    </a:p>
                  </a:txBody>
                  <a:tcPr marL="7295" marR="7295" marT="729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PF3D7_1032800</a:t>
                      </a:r>
                    </a:p>
                  </a:txBody>
                  <a:tcPr marL="7295" marR="7295" marT="729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295" marR="7295" marT="72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1841900</a:t>
                      </a:r>
                    </a:p>
                  </a:txBody>
                  <a:tcPr marL="7295" marR="7295" marT="72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295" marR="7295" marT="72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2781275</a:t>
                      </a:r>
                    </a:p>
                  </a:txBody>
                  <a:tcPr marL="7295" marR="7295" marT="72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75732579"/>
                  </a:ext>
                </a:extLst>
              </a:tr>
              <a:tr h="284053"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ribosome-recycling factor</a:t>
                      </a:r>
                    </a:p>
                  </a:txBody>
                  <a:tcPr marL="7295" marR="7295" marT="729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PF3D7_0420400</a:t>
                      </a:r>
                    </a:p>
                  </a:txBody>
                  <a:tcPr marL="7295" marR="7295" marT="729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295" marR="7295" marT="72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1683315</a:t>
                      </a:r>
                    </a:p>
                  </a:txBody>
                  <a:tcPr marL="7295" marR="7295" marT="72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295" marR="7295" marT="72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1223140</a:t>
                      </a:r>
                    </a:p>
                  </a:txBody>
                  <a:tcPr marL="7295" marR="7295" marT="72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57507336"/>
                  </a:ext>
                </a:extLst>
              </a:tr>
              <a:tr h="28405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ADP-ribosylation factor GTPase-activating protein 2</a:t>
                      </a:r>
                    </a:p>
                  </a:txBody>
                  <a:tcPr marL="7295" marR="7295" marT="729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PF3D7_0526200</a:t>
                      </a:r>
                    </a:p>
                  </a:txBody>
                  <a:tcPr marL="7295" marR="7295" marT="729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295" marR="7295" marT="72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1666720</a:t>
                      </a:r>
                    </a:p>
                  </a:txBody>
                  <a:tcPr marL="7295" marR="7295" marT="72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295" marR="7295" marT="72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1116290</a:t>
                      </a:r>
                    </a:p>
                  </a:txBody>
                  <a:tcPr marL="7295" marR="7295" marT="72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1764176"/>
                  </a:ext>
                </a:extLst>
              </a:tr>
              <a:tr h="284053"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mitochondrial import inner membrane translocase subunit TIM44, putative</a:t>
                      </a:r>
                    </a:p>
                  </a:txBody>
                  <a:tcPr marL="7295" marR="7295" marT="729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PF3D7_1125400</a:t>
                      </a:r>
                    </a:p>
                  </a:txBody>
                  <a:tcPr marL="7295" marR="7295" marT="729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295" marR="7295" marT="72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1617650</a:t>
                      </a:r>
                    </a:p>
                  </a:txBody>
                  <a:tcPr marL="7295" marR="7295" marT="72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295" marR="7295" marT="72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2474670</a:t>
                      </a:r>
                    </a:p>
                  </a:txBody>
                  <a:tcPr marL="7295" marR="7295" marT="72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07123300"/>
                  </a:ext>
                </a:extLst>
              </a:tr>
              <a:tr h="28405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conserved Plasmodium protein, unknown function</a:t>
                      </a:r>
                    </a:p>
                  </a:txBody>
                  <a:tcPr marL="7295" marR="7295" marT="729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PF3D7_1354900</a:t>
                      </a:r>
                    </a:p>
                  </a:txBody>
                  <a:tcPr marL="7295" marR="7295" marT="729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295" marR="7295" marT="72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1427403</a:t>
                      </a:r>
                    </a:p>
                  </a:txBody>
                  <a:tcPr marL="7295" marR="7295" marT="72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295" marR="7295" marT="72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673200</a:t>
                      </a:r>
                    </a:p>
                  </a:txBody>
                  <a:tcPr marL="7295" marR="7295" marT="72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14775376"/>
                  </a:ext>
                </a:extLst>
              </a:tr>
              <a:tr h="284053"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TatD</a:t>
                      </a:r>
                      <a:r>
                        <a:rPr lang="en-A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-like deoxyribonuclease</a:t>
                      </a:r>
                    </a:p>
                  </a:txBody>
                  <a:tcPr marL="7295" marR="7295" marT="729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PF3D7_0112000</a:t>
                      </a:r>
                    </a:p>
                  </a:txBody>
                  <a:tcPr marL="7295" marR="7295" marT="729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295" marR="7295" marT="72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1313995</a:t>
                      </a:r>
                    </a:p>
                  </a:txBody>
                  <a:tcPr marL="7295" marR="7295" marT="72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295" marR="7295" marT="72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1358950</a:t>
                      </a:r>
                    </a:p>
                  </a:txBody>
                  <a:tcPr marL="7295" marR="7295" marT="72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69139026"/>
                  </a:ext>
                </a:extLst>
              </a:tr>
              <a:tr h="284053"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DIX domain-containing protein, putative</a:t>
                      </a:r>
                    </a:p>
                  </a:txBody>
                  <a:tcPr marL="7295" marR="7295" marT="729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PF3D7_1421000</a:t>
                      </a:r>
                    </a:p>
                  </a:txBody>
                  <a:tcPr marL="7295" marR="7295" marT="729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295" marR="7295" marT="72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1297360</a:t>
                      </a:r>
                    </a:p>
                  </a:txBody>
                  <a:tcPr marL="7295" marR="7295" marT="72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295" marR="7295" marT="72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1837140</a:t>
                      </a:r>
                    </a:p>
                  </a:txBody>
                  <a:tcPr marL="7295" marR="7295" marT="72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46829784"/>
                  </a:ext>
                </a:extLst>
              </a:tr>
              <a:tr h="284053"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protein kish, putative</a:t>
                      </a:r>
                    </a:p>
                  </a:txBody>
                  <a:tcPr marL="7295" marR="7295" marT="729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PF3D7_0935100</a:t>
                      </a:r>
                    </a:p>
                  </a:txBody>
                  <a:tcPr marL="7295" marR="7295" marT="729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295" marR="7295" marT="72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1052165</a:t>
                      </a:r>
                    </a:p>
                  </a:txBody>
                  <a:tcPr marL="7295" marR="7295" marT="72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295" marR="7295" marT="72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1042540</a:t>
                      </a:r>
                    </a:p>
                  </a:txBody>
                  <a:tcPr marL="7295" marR="7295" marT="72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95875332"/>
                  </a:ext>
                </a:extLst>
              </a:tr>
              <a:tr h="284053"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GTP-binding protein, putative</a:t>
                      </a:r>
                    </a:p>
                  </a:txBody>
                  <a:tcPr marL="7295" marR="7295" marT="729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PF3D7_1352000</a:t>
                      </a:r>
                    </a:p>
                  </a:txBody>
                  <a:tcPr marL="7295" marR="7295" marT="729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295" marR="7295" marT="72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884910</a:t>
                      </a:r>
                    </a:p>
                  </a:txBody>
                  <a:tcPr marL="7295" marR="7295" marT="72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295" marR="7295" marT="72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1634970</a:t>
                      </a:r>
                    </a:p>
                  </a:txBody>
                  <a:tcPr marL="7295" marR="7295" marT="72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2822612"/>
                  </a:ext>
                </a:extLst>
              </a:tr>
              <a:tr h="284053"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glycerol-3-phosphate dehydrogenase [NAD(+)], putative</a:t>
                      </a:r>
                    </a:p>
                  </a:txBody>
                  <a:tcPr marL="7295" marR="7295" marT="729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PF3D7_1216200</a:t>
                      </a:r>
                    </a:p>
                  </a:txBody>
                  <a:tcPr marL="7295" marR="7295" marT="729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295" marR="7295" marT="72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812145</a:t>
                      </a:r>
                    </a:p>
                  </a:txBody>
                  <a:tcPr marL="7295" marR="7295" marT="72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295" marR="7295" marT="72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1248745</a:t>
                      </a:r>
                    </a:p>
                  </a:txBody>
                  <a:tcPr marL="7295" marR="7295" marT="72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84021379"/>
                  </a:ext>
                </a:extLst>
              </a:tr>
              <a:tr h="28405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serine/threonine protein phosphatase CPPED1, putative</a:t>
                      </a:r>
                    </a:p>
                  </a:txBody>
                  <a:tcPr marL="7295" marR="7295" marT="729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PF3D7_1403900</a:t>
                      </a:r>
                    </a:p>
                  </a:txBody>
                  <a:tcPr marL="7295" marR="7295" marT="729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295" marR="7295" marT="72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739315</a:t>
                      </a:r>
                    </a:p>
                  </a:txBody>
                  <a:tcPr marL="7295" marR="7295" marT="72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295" marR="7295" marT="72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940140</a:t>
                      </a:r>
                    </a:p>
                  </a:txBody>
                  <a:tcPr marL="7295" marR="7295" marT="72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09897429"/>
                  </a:ext>
                </a:extLst>
              </a:tr>
              <a:tr h="284053"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clathrin</a:t>
                      </a:r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light chain, putative</a:t>
                      </a:r>
                    </a:p>
                  </a:txBody>
                  <a:tcPr marL="7295" marR="7295" marT="729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PF3D7_1435500</a:t>
                      </a:r>
                    </a:p>
                  </a:txBody>
                  <a:tcPr marL="7295" marR="7295" marT="729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295" marR="7295" marT="72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601160</a:t>
                      </a:r>
                    </a:p>
                  </a:txBody>
                  <a:tcPr marL="7295" marR="7295" marT="72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295" marR="7295" marT="72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723655</a:t>
                      </a:r>
                    </a:p>
                  </a:txBody>
                  <a:tcPr marL="7295" marR="7295" marT="72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7639727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C052A3D-4AB7-4931-B995-CB51EAF20E8F}"/>
              </a:ext>
            </a:extLst>
          </p:cNvPr>
          <p:cNvSpPr txBox="1"/>
          <p:nvPr/>
        </p:nvSpPr>
        <p:spPr>
          <a:xfrm>
            <a:off x="1" y="0"/>
            <a:ext cx="139026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/>
              <a:t>Supplementary Table </a:t>
            </a:r>
            <a:r>
              <a:rPr lang="en-AU" sz="1200" b="1" dirty="0" smtClean="0"/>
              <a:t>S5 </a:t>
            </a:r>
            <a:r>
              <a:rPr lang="en-AU" sz="1200" dirty="0"/>
              <a:t>Proteins detected in BCL-</a:t>
            </a:r>
            <a:r>
              <a:rPr lang="en-AU" sz="1200" dirty="0" err="1"/>
              <a:t>x</a:t>
            </a:r>
            <a:r>
              <a:rPr lang="en-AU" sz="1200" baseline="-25000" dirty="0" err="1"/>
              <a:t>L</a:t>
            </a:r>
            <a:r>
              <a:rPr lang="en-AU" sz="1200" dirty="0"/>
              <a:t> </a:t>
            </a:r>
            <a:r>
              <a:rPr lang="en-AU" sz="1200" dirty="0" err="1"/>
              <a:t>immunoprecipitates</a:t>
            </a:r>
            <a:r>
              <a:rPr lang="en-AU" sz="1200" dirty="0"/>
              <a:t> from </a:t>
            </a:r>
            <a:r>
              <a:rPr lang="en-AU" sz="1200" dirty="0" err="1"/>
              <a:t>iRBCs</a:t>
            </a:r>
            <a:r>
              <a:rPr lang="en-AU" sz="1200" dirty="0"/>
              <a:t>, both with and without BCL-</a:t>
            </a:r>
            <a:r>
              <a:rPr lang="en-AU" sz="1200" dirty="0" err="1"/>
              <a:t>x</a:t>
            </a:r>
            <a:r>
              <a:rPr lang="en-AU" sz="1200" baseline="-25000" dirty="0" err="1"/>
              <a:t>L</a:t>
            </a:r>
            <a:r>
              <a:rPr lang="en-AU" sz="1200" dirty="0"/>
              <a:t> inhibitor WEHI-539. Mass spectrometry analysis of</a:t>
            </a:r>
            <a:r>
              <a:rPr lang="en-AU" sz="1200" b="1" dirty="0"/>
              <a:t> </a:t>
            </a:r>
            <a:r>
              <a:rPr lang="en-AU" sz="1200" dirty="0"/>
              <a:t>BCL-</a:t>
            </a:r>
            <a:r>
              <a:rPr lang="en-AU" sz="1200" dirty="0" err="1"/>
              <a:t>x</a:t>
            </a:r>
            <a:r>
              <a:rPr lang="en-AU" sz="1200" baseline="-25000" dirty="0" err="1"/>
              <a:t>L</a:t>
            </a:r>
            <a:r>
              <a:rPr lang="en-AU" sz="1200" dirty="0"/>
              <a:t> </a:t>
            </a:r>
            <a:r>
              <a:rPr lang="en-AU" sz="1200" dirty="0" err="1"/>
              <a:t>immunoprecipitates</a:t>
            </a:r>
            <a:r>
              <a:rPr lang="en-AU" sz="1200" b="1" dirty="0"/>
              <a:t> </a:t>
            </a:r>
            <a:r>
              <a:rPr lang="en-AU" sz="1200" dirty="0"/>
              <a:t>from </a:t>
            </a:r>
            <a:r>
              <a:rPr lang="en-AU" sz="1200" dirty="0" err="1"/>
              <a:t>iRBCs</a:t>
            </a:r>
            <a:r>
              <a:rPr lang="en-AU" sz="1200" dirty="0"/>
              <a:t> without inhibitor (</a:t>
            </a:r>
            <a:r>
              <a:rPr lang="en-AU" sz="1200" i="1" dirty="0"/>
              <a:t>n </a:t>
            </a:r>
            <a:r>
              <a:rPr lang="en-AU" sz="1200" dirty="0"/>
              <a:t>=</a:t>
            </a:r>
            <a:r>
              <a:rPr lang="en-AU" sz="1200" i="1" dirty="0"/>
              <a:t> </a:t>
            </a:r>
            <a:r>
              <a:rPr lang="en-AU" sz="1200" dirty="0"/>
              <a:t>5) and in the presence of inhibitor (</a:t>
            </a:r>
            <a:r>
              <a:rPr lang="en-AU" sz="1200" i="1" dirty="0"/>
              <a:t>n </a:t>
            </a:r>
            <a:r>
              <a:rPr lang="en-AU" sz="1200" dirty="0"/>
              <a:t>=</a:t>
            </a:r>
            <a:r>
              <a:rPr lang="en-AU" sz="1200" i="1" dirty="0"/>
              <a:t> </a:t>
            </a:r>
            <a:r>
              <a:rPr lang="en-AU" sz="1200" dirty="0"/>
              <a:t>4). The number of replicates in which the protein was identified is indicated, along with its average intensity.</a:t>
            </a:r>
            <a:endParaRPr lang="en-AU" sz="1200" b="1" dirty="0"/>
          </a:p>
        </p:txBody>
      </p:sp>
    </p:spTree>
    <p:extLst>
      <p:ext uri="{BB962C8B-B14F-4D97-AF65-F5344CB8AC3E}">
        <p14:creationId xmlns:p14="http://schemas.microsoft.com/office/powerpoint/2010/main" val="15867365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1276</Words>
  <Application>Microsoft Office PowerPoint</Application>
  <PresentationFormat>Widescreen</PresentationFormat>
  <Paragraphs>472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Palatino Linotype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CORALIE BOULET</dc:creator>
  <cp:lastModifiedBy>MDPI</cp:lastModifiedBy>
  <cp:revision>19</cp:revision>
  <dcterms:created xsi:type="dcterms:W3CDTF">2020-12-16T04:01:46Z</dcterms:created>
  <dcterms:modified xsi:type="dcterms:W3CDTF">2022-04-14T02:59:35Z</dcterms:modified>
</cp:coreProperties>
</file>