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65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20" autoAdjust="0"/>
    <p:restoredTop sz="94660"/>
  </p:normalViewPr>
  <p:slideViewPr>
    <p:cSldViewPr snapToGrid="0">
      <p:cViewPr varScale="1">
        <p:scale>
          <a:sx n="55" d="100"/>
          <a:sy n="55" d="100"/>
        </p:scale>
        <p:origin x="22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75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5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6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56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395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1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23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84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82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35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19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1B91B-4AEB-4108-8C44-2325AFECC65D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BDCA7-9CF5-4F12-B04F-4BC5F8DBE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1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9EBFB9C-49C4-A04E-A146-CAED3B59BD57}"/>
              </a:ext>
            </a:extLst>
          </p:cNvPr>
          <p:cNvSpPr txBox="1"/>
          <p:nvPr/>
        </p:nvSpPr>
        <p:spPr>
          <a:xfrm>
            <a:off x="319087" y="7690217"/>
            <a:ext cx="623887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b="1" dirty="0">
                <a:latin typeface="Palatino Linotype" panose="02040502050505030304" pitchFamily="18" charset="0"/>
              </a:rPr>
              <a:t>Figure S1. </a:t>
            </a:r>
            <a:r>
              <a:rPr lang="en-US" sz="950" dirty="0">
                <a:latin typeface="Palatino Linotype" panose="02040502050505030304" pitchFamily="18" charset="0"/>
              </a:rPr>
              <a:t>MUSCLE alignment of 16s rRNA </a:t>
            </a:r>
            <a:r>
              <a:rPr lang="en-US" sz="950">
                <a:latin typeface="Palatino Linotype" panose="02040502050505030304" pitchFamily="18" charset="0"/>
              </a:rPr>
              <a:t>gene sequences</a:t>
            </a:r>
            <a:r>
              <a:rPr lang="en-US" sz="950">
                <a:solidFill>
                  <a:prstClr val="black"/>
                </a:solidFill>
                <a:latin typeface="Palatino Linotype" panose="02040502050505030304" pitchFamily="18" charset="0"/>
              </a:rPr>
              <a:t> of </a:t>
            </a:r>
            <a:r>
              <a:rPr lang="en-US" sz="950" i="1">
                <a:solidFill>
                  <a:prstClr val="black"/>
                </a:solidFill>
                <a:latin typeface="Palatino Linotype" panose="02040502050505030304" pitchFamily="18" charset="0"/>
              </a:rPr>
              <a:t>Ixodes ricinus </a:t>
            </a:r>
            <a:r>
              <a:rPr lang="en-US" sz="950">
                <a:solidFill>
                  <a:prstClr val="black"/>
                </a:solidFill>
                <a:latin typeface="Palatino Linotype" panose="02040502050505030304" pitchFamily="18" charset="0"/>
              </a:rPr>
              <a:t>(Ir) and </a:t>
            </a:r>
            <a:r>
              <a:rPr lang="en-US" sz="950" i="1">
                <a:solidFill>
                  <a:prstClr val="black"/>
                </a:solidFill>
                <a:latin typeface="Palatino Linotype" panose="02040502050505030304" pitchFamily="18" charset="0"/>
              </a:rPr>
              <a:t>Ixodes inopinatus </a:t>
            </a:r>
            <a:r>
              <a:rPr lang="en-US" sz="950">
                <a:solidFill>
                  <a:prstClr val="black"/>
                </a:solidFill>
                <a:latin typeface="Palatino Linotype" panose="02040502050505030304" pitchFamily="18" charset="0"/>
              </a:rPr>
              <a:t>(Ii) ticks, and </a:t>
            </a:r>
            <a:r>
              <a:rPr lang="en-US" sz="950" i="1">
                <a:solidFill>
                  <a:prstClr val="black"/>
                </a:solidFill>
                <a:latin typeface="Palatino Linotype" panose="02040502050505030304" pitchFamily="18" charset="0"/>
              </a:rPr>
              <a:t>I. ricinus </a:t>
            </a:r>
            <a:r>
              <a:rPr lang="en-US" sz="950">
                <a:solidFill>
                  <a:prstClr val="black"/>
                </a:solidFill>
                <a:latin typeface="Palatino Linotype" panose="02040502050505030304" pitchFamily="18" charset="0"/>
              </a:rPr>
              <a:t>cell lines</a:t>
            </a:r>
            <a:r>
              <a:rPr lang="en-US" sz="950">
                <a:latin typeface="Palatino Linotype" panose="02040502050505030304" pitchFamily="18" charset="0"/>
              </a:rPr>
              <a:t>. </a:t>
            </a:r>
            <a:r>
              <a:rPr lang="en-US" sz="950" dirty="0">
                <a:latin typeface="Palatino Linotype" panose="02040502050505030304" pitchFamily="18" charset="0"/>
              </a:rPr>
              <a:t>The alignment </a:t>
            </a:r>
            <a:r>
              <a:rPr lang="en-US" sz="950">
                <a:latin typeface="Palatino Linotype" panose="02040502050505030304" pitchFamily="18" charset="0"/>
              </a:rPr>
              <a:t>from positions </a:t>
            </a:r>
            <a:r>
              <a:rPr lang="en-US" sz="950" dirty="0">
                <a:latin typeface="Palatino Linotype" panose="02040502050505030304" pitchFamily="18" charset="0"/>
              </a:rPr>
              <a:t>81 to 319 </a:t>
            </a:r>
            <a:r>
              <a:rPr lang="en-US" sz="950">
                <a:latin typeface="Palatino Linotype" panose="02040502050505030304" pitchFamily="18" charset="0"/>
              </a:rPr>
              <a:t>of tick GU074612_Ir_FR is </a:t>
            </a:r>
            <a:r>
              <a:rPr lang="en-US" sz="950" dirty="0">
                <a:latin typeface="Palatino Linotype" panose="02040502050505030304" pitchFamily="18" charset="0"/>
              </a:rPr>
              <a:t>shown here. The 184-AG and 184-CT haplotype </a:t>
            </a:r>
            <a:r>
              <a:rPr lang="en-US" sz="950">
                <a:latin typeface="Palatino Linotype" panose="02040502050505030304" pitchFamily="18" charset="0"/>
              </a:rPr>
              <a:t>positions are </a:t>
            </a:r>
            <a:r>
              <a:rPr lang="en-US" sz="950" dirty="0">
                <a:latin typeface="Palatino Linotype" panose="02040502050505030304" pitchFamily="18" charset="0"/>
              </a:rPr>
              <a:t>highlighted. Sequences </a:t>
            </a:r>
            <a:r>
              <a:rPr lang="en-US" sz="950">
                <a:latin typeface="Palatino Linotype" panose="02040502050505030304" pitchFamily="18" charset="0"/>
              </a:rPr>
              <a:t>from</a:t>
            </a:r>
            <a:r>
              <a:rPr lang="en-US" sz="950" i="1">
                <a:latin typeface="Palatino Linotype" panose="02040502050505030304" pitchFamily="18" charset="0"/>
              </a:rPr>
              <a:t> I. </a:t>
            </a:r>
            <a:r>
              <a:rPr lang="en-US" sz="950" i="1" dirty="0" err="1">
                <a:latin typeface="Palatino Linotype" panose="02040502050505030304" pitchFamily="18" charset="0"/>
              </a:rPr>
              <a:t>ricinus</a:t>
            </a:r>
            <a:r>
              <a:rPr lang="en-US" sz="950" i="1" dirty="0">
                <a:latin typeface="Palatino Linotype" panose="02040502050505030304" pitchFamily="18" charset="0"/>
              </a:rPr>
              <a:t> </a:t>
            </a:r>
            <a:r>
              <a:rPr lang="en-US" sz="950" dirty="0">
                <a:latin typeface="Palatino Linotype" panose="02040502050505030304" pitchFamily="18" charset="0"/>
              </a:rPr>
              <a:t>cell </a:t>
            </a:r>
            <a:r>
              <a:rPr lang="en-US" sz="950">
                <a:latin typeface="Palatino Linotype" panose="02040502050505030304" pitchFamily="18" charset="0"/>
              </a:rPr>
              <a:t>lines are marked </a:t>
            </a:r>
            <a:r>
              <a:rPr lang="en-US" sz="950" dirty="0">
                <a:latin typeface="Palatino Linotype" panose="02040502050505030304" pitchFamily="18" charset="0"/>
              </a:rPr>
              <a:t>with asterisks.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B397CF-2AB0-B5EF-EAFF-474E195827D5}"/>
              </a:ext>
            </a:extLst>
          </p:cNvPr>
          <p:cNvGrpSpPr/>
          <p:nvPr/>
        </p:nvGrpSpPr>
        <p:grpSpPr>
          <a:xfrm>
            <a:off x="602910" y="731981"/>
            <a:ext cx="5651352" cy="6864602"/>
            <a:chOff x="367402" y="792980"/>
            <a:chExt cx="6122298" cy="74366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EF59D9E-D536-7A27-713E-85B1EB082701}"/>
                </a:ext>
              </a:extLst>
            </p:cNvPr>
            <p:cNvGrpSpPr/>
            <p:nvPr/>
          </p:nvGrpSpPr>
          <p:grpSpPr>
            <a:xfrm>
              <a:off x="367402" y="792980"/>
              <a:ext cx="6122298" cy="7436652"/>
              <a:chOff x="367402" y="792980"/>
              <a:chExt cx="6122298" cy="7436652"/>
            </a:xfrm>
          </p:grpSpPr>
          <p:pic>
            <p:nvPicPr>
              <p:cNvPr id="3" name="Picture 2" descr="A picture containing text, building, window&#10;&#10;Description automatically generated">
                <a:extLst>
                  <a:ext uri="{FF2B5EF4-FFF2-40B4-BE49-F238E27FC236}">
                    <a16:creationId xmlns:a16="http://schemas.microsoft.com/office/drawing/2014/main" id="{240A7EFD-412F-417F-5B0A-B3E565C859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6800" b="32959"/>
              <a:stretch/>
            </p:blipFill>
            <p:spPr>
              <a:xfrm>
                <a:off x="571500" y="792980"/>
                <a:ext cx="5918200" cy="7436652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584800-1A23-0359-4BC7-245F9471B4FF}"/>
                  </a:ext>
                </a:extLst>
              </p:cNvPr>
              <p:cNvSpPr txBox="1"/>
              <p:nvPr/>
            </p:nvSpPr>
            <p:spPr>
              <a:xfrm>
                <a:off x="368300" y="1134847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081B0DA-73AB-A08B-814B-AAA021F66D52}"/>
                  </a:ext>
                </a:extLst>
              </p:cNvPr>
              <p:cNvSpPr txBox="1"/>
              <p:nvPr/>
            </p:nvSpPr>
            <p:spPr>
              <a:xfrm>
                <a:off x="367701" y="2150848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917399-13B1-72B0-0551-980EFCB411E3}"/>
                  </a:ext>
                </a:extLst>
              </p:cNvPr>
              <p:cNvSpPr txBox="1"/>
              <p:nvPr/>
            </p:nvSpPr>
            <p:spPr>
              <a:xfrm>
                <a:off x="367701" y="2246082"/>
                <a:ext cx="248786" cy="253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331575-7D5B-B724-5522-78EFBE003BAD}"/>
                  </a:ext>
                </a:extLst>
              </p:cNvPr>
              <p:cNvSpPr txBox="1"/>
              <p:nvPr/>
            </p:nvSpPr>
            <p:spPr>
              <a:xfrm>
                <a:off x="367701" y="2412458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5EEAF2F-C428-66FC-7F7C-F79F0D4B849A}"/>
                  </a:ext>
                </a:extLst>
              </p:cNvPr>
              <p:cNvSpPr txBox="1"/>
              <p:nvPr/>
            </p:nvSpPr>
            <p:spPr>
              <a:xfrm>
                <a:off x="367701" y="2840444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B32845-1B13-E349-2AA1-944713151CBC}"/>
                  </a:ext>
                </a:extLst>
              </p:cNvPr>
              <p:cNvSpPr txBox="1"/>
              <p:nvPr/>
            </p:nvSpPr>
            <p:spPr>
              <a:xfrm>
                <a:off x="367402" y="3586406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81A8BC7-BD9F-822A-0BC8-B70FAA0ADB1F}"/>
                  </a:ext>
                </a:extLst>
              </p:cNvPr>
              <p:cNvSpPr txBox="1"/>
              <p:nvPr/>
            </p:nvSpPr>
            <p:spPr>
              <a:xfrm>
                <a:off x="367402" y="4602406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8103401-C22E-83FA-F7AA-12CD13148D29}"/>
                  </a:ext>
                </a:extLst>
              </p:cNvPr>
              <p:cNvSpPr txBox="1"/>
              <p:nvPr/>
            </p:nvSpPr>
            <p:spPr>
              <a:xfrm>
                <a:off x="367402" y="4700201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185424-78FD-A2A9-7739-515F38FE8685}"/>
                  </a:ext>
                </a:extLst>
              </p:cNvPr>
              <p:cNvSpPr txBox="1"/>
              <p:nvPr/>
            </p:nvSpPr>
            <p:spPr>
              <a:xfrm>
                <a:off x="367402" y="4864015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B7ACF3-FBD1-13B3-6DB9-DE60122E7546}"/>
                  </a:ext>
                </a:extLst>
              </p:cNvPr>
              <p:cNvSpPr txBox="1"/>
              <p:nvPr/>
            </p:nvSpPr>
            <p:spPr>
              <a:xfrm>
                <a:off x="367402" y="5289440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23E4033-9F40-CA23-8398-E40F2CCB129C}"/>
                  </a:ext>
                </a:extLst>
              </p:cNvPr>
              <p:cNvSpPr txBox="1"/>
              <p:nvPr/>
            </p:nvSpPr>
            <p:spPr>
              <a:xfrm>
                <a:off x="367402" y="6057985"/>
                <a:ext cx="264310" cy="25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23" dirty="0"/>
                  <a:t>*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95992C-3E99-589B-D979-E05630DF3F51}"/>
                  </a:ext>
                </a:extLst>
              </p:cNvPr>
              <p:cNvSpPr txBox="1"/>
              <p:nvPr/>
            </p:nvSpPr>
            <p:spPr>
              <a:xfrm>
                <a:off x="367402" y="7061285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BF492B4-A990-80A3-158A-2065000821E4}"/>
                  </a:ext>
                </a:extLst>
              </p:cNvPr>
              <p:cNvSpPr txBox="1"/>
              <p:nvPr/>
            </p:nvSpPr>
            <p:spPr>
              <a:xfrm>
                <a:off x="370608" y="7156519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C7AEF02-09AA-6317-3038-4C7A31D170A6}"/>
                  </a:ext>
                </a:extLst>
              </p:cNvPr>
              <p:cNvSpPr txBox="1"/>
              <p:nvPr/>
            </p:nvSpPr>
            <p:spPr>
              <a:xfrm>
                <a:off x="370608" y="7315201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5BD428C-D2C1-FE1C-3862-E8DD09153017}"/>
                  </a:ext>
                </a:extLst>
              </p:cNvPr>
              <p:cNvSpPr txBox="1"/>
              <p:nvPr/>
            </p:nvSpPr>
            <p:spPr>
              <a:xfrm>
                <a:off x="370608" y="7758392"/>
                <a:ext cx="267783" cy="26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9" dirty="0"/>
                  <a:t>*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38E2DA6-FBBB-65F4-82D4-4BCF7DAA5912}"/>
                </a:ext>
              </a:extLst>
            </p:cNvPr>
            <p:cNvSpPr/>
            <p:nvPr/>
          </p:nvSpPr>
          <p:spPr>
            <a:xfrm>
              <a:off x="1557867" y="859244"/>
              <a:ext cx="4707466" cy="2391956"/>
            </a:xfrm>
            <a:prstGeom prst="rect">
              <a:avLst/>
            </a:prstGeom>
            <a:solidFill>
              <a:schemeClr val="bg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62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2692E88-3482-A576-A352-9C808816A79F}"/>
                </a:ext>
              </a:extLst>
            </p:cNvPr>
            <p:cNvSpPr/>
            <p:nvPr/>
          </p:nvSpPr>
          <p:spPr>
            <a:xfrm>
              <a:off x="1557867" y="3317464"/>
              <a:ext cx="1397000" cy="2391956"/>
            </a:xfrm>
            <a:prstGeom prst="rect">
              <a:avLst/>
            </a:prstGeom>
            <a:solidFill>
              <a:schemeClr val="bg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62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7F759E-8A7F-53D8-A9F2-4837ED2AF85F}"/>
                </a:ext>
              </a:extLst>
            </p:cNvPr>
            <p:cNvSpPr/>
            <p:nvPr/>
          </p:nvSpPr>
          <p:spPr>
            <a:xfrm>
              <a:off x="1557867" y="5775684"/>
              <a:ext cx="4707466" cy="2391956"/>
            </a:xfrm>
            <a:prstGeom prst="rect">
              <a:avLst/>
            </a:prstGeom>
            <a:solidFill>
              <a:schemeClr val="bg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62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CAA1C35-F743-ED8D-12A4-F1D2B0B45D2C}"/>
                </a:ext>
              </a:extLst>
            </p:cNvPr>
            <p:cNvSpPr/>
            <p:nvPr/>
          </p:nvSpPr>
          <p:spPr>
            <a:xfrm>
              <a:off x="3090333" y="3317464"/>
              <a:ext cx="3175000" cy="2391956"/>
            </a:xfrm>
            <a:prstGeom prst="rect">
              <a:avLst/>
            </a:prstGeom>
            <a:solidFill>
              <a:schemeClr val="bg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62" dirty="0"/>
            </a:p>
          </p:txBody>
        </p:sp>
      </p:grpSp>
    </p:spTree>
    <p:extLst>
      <p:ext uri="{BB962C8B-B14F-4D97-AF65-F5344CB8AC3E}">
        <p14:creationId xmlns:p14="http://schemas.microsoft.com/office/powerpoint/2010/main" val="42506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7F4984B-59DA-1D4B-ACCA-8752988AA489}"/>
              </a:ext>
            </a:extLst>
          </p:cNvPr>
          <p:cNvSpPr txBox="1"/>
          <p:nvPr/>
        </p:nvSpPr>
        <p:spPr>
          <a:xfrm>
            <a:off x="1025769" y="5791201"/>
            <a:ext cx="492369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b="1" dirty="0">
                <a:latin typeface="Palatino Linotype" panose="02040502050505030304" pitchFamily="18" charset="0"/>
              </a:rPr>
              <a:t>Figure S2. </a:t>
            </a:r>
            <a:r>
              <a:rPr lang="en-US" sz="950" dirty="0">
                <a:latin typeface="Palatino Linotype" panose="02040502050505030304" pitchFamily="18" charset="0"/>
              </a:rPr>
              <a:t>Maximum likelihood phylogeny of </a:t>
            </a:r>
            <a:r>
              <a:rPr lang="en-US" sz="950" i="1" dirty="0" err="1">
                <a:latin typeface="Palatino Linotype" panose="02040502050505030304" pitchFamily="18" charset="0"/>
              </a:rPr>
              <a:t>coxI</a:t>
            </a:r>
            <a:r>
              <a:rPr lang="en-US" sz="950" dirty="0">
                <a:latin typeface="Palatino Linotype" panose="02040502050505030304" pitchFamily="18" charset="0"/>
              </a:rPr>
              <a:t> (1539 nucleotide </a:t>
            </a:r>
            <a:r>
              <a:rPr lang="en-US" sz="950">
                <a:latin typeface="Palatino Linotype" panose="02040502050505030304" pitchFamily="18" charset="0"/>
              </a:rPr>
              <a:t>positions) sequences from </a:t>
            </a:r>
            <a:r>
              <a:rPr lang="en-US" sz="950" i="1">
                <a:latin typeface="Palatino Linotype" panose="02040502050505030304" pitchFamily="18" charset="0"/>
              </a:rPr>
              <a:t>Ixodes ricinus </a:t>
            </a:r>
            <a:r>
              <a:rPr lang="en-US" sz="950">
                <a:latin typeface="Palatino Linotype" panose="02040502050505030304" pitchFamily="18" charset="0"/>
              </a:rPr>
              <a:t>cell lines, </a:t>
            </a:r>
            <a:r>
              <a:rPr lang="en-US" sz="950" i="1">
                <a:latin typeface="Palatino Linotype" panose="02040502050505030304" pitchFamily="18" charset="0"/>
              </a:rPr>
              <a:t>I. ricinus </a:t>
            </a:r>
            <a:r>
              <a:rPr lang="en-US" sz="950">
                <a:latin typeface="Palatino Linotype" panose="02040502050505030304" pitchFamily="18" charset="0"/>
              </a:rPr>
              <a:t>ticks and </a:t>
            </a:r>
            <a:r>
              <a:rPr lang="en-US" sz="950" i="1">
                <a:latin typeface="Palatino Linotype" panose="02040502050505030304" pitchFamily="18" charset="0"/>
              </a:rPr>
              <a:t>Ixodes inopinatus </a:t>
            </a:r>
            <a:r>
              <a:rPr lang="en-US" sz="950">
                <a:latin typeface="Palatino Linotype" panose="02040502050505030304" pitchFamily="18" charset="0"/>
              </a:rPr>
              <a:t>ticks. </a:t>
            </a:r>
            <a:r>
              <a:rPr lang="en-US" sz="950" dirty="0">
                <a:latin typeface="Palatino Linotype" panose="02040502050505030304" pitchFamily="18" charset="0"/>
              </a:rPr>
              <a:t>Sequences </a:t>
            </a:r>
            <a:r>
              <a:rPr lang="en-US" sz="950">
                <a:latin typeface="Palatino Linotype" panose="02040502050505030304" pitchFamily="18" charset="0"/>
              </a:rPr>
              <a:t>generated in </a:t>
            </a:r>
            <a:r>
              <a:rPr lang="en-US" sz="950" dirty="0">
                <a:latin typeface="Palatino Linotype" panose="02040502050505030304" pitchFamily="18" charset="0"/>
              </a:rPr>
              <a:t>this </a:t>
            </a:r>
            <a:r>
              <a:rPr lang="en-US" sz="950">
                <a:latin typeface="Palatino Linotype" panose="02040502050505030304" pitchFamily="18" charset="0"/>
              </a:rPr>
              <a:t>study are </a:t>
            </a:r>
            <a:r>
              <a:rPr lang="en-US" sz="950" dirty="0">
                <a:latin typeface="Palatino Linotype" panose="02040502050505030304" pitchFamily="18" charset="0"/>
              </a:rPr>
              <a:t>presented in </a:t>
            </a:r>
            <a:r>
              <a:rPr lang="en-US" sz="950" b="1" dirty="0">
                <a:latin typeface="Palatino Linotype" panose="02040502050505030304" pitchFamily="18" charset="0"/>
              </a:rPr>
              <a:t>bold</a:t>
            </a:r>
            <a:r>
              <a:rPr lang="en-US" sz="950" dirty="0">
                <a:latin typeface="Palatino Linotype" panose="02040502050505030304" pitchFamily="18" charset="0"/>
              </a:rPr>
              <a:t>. Sequences obtained from </a:t>
            </a:r>
            <a:r>
              <a:rPr lang="en-US" sz="950">
                <a:latin typeface="Palatino Linotype" panose="02040502050505030304" pitchFamily="18" charset="0"/>
              </a:rPr>
              <a:t>NCBI GenBank are </a:t>
            </a:r>
            <a:r>
              <a:rPr lang="en-US" sz="950" dirty="0">
                <a:latin typeface="Palatino Linotype" panose="02040502050505030304" pitchFamily="18" charset="0"/>
              </a:rPr>
              <a:t>represented by the accession numbers. The sequences from ticks assigned </a:t>
            </a:r>
            <a:r>
              <a:rPr lang="en-US" sz="950">
                <a:latin typeface="Palatino Linotype" panose="02040502050505030304" pitchFamily="18" charset="0"/>
              </a:rPr>
              <a:t>in GenBank </a:t>
            </a:r>
            <a:r>
              <a:rPr lang="en-US" sz="950" dirty="0">
                <a:latin typeface="Palatino Linotype" panose="02040502050505030304" pitchFamily="18" charset="0"/>
              </a:rPr>
              <a:t>as </a:t>
            </a:r>
            <a:r>
              <a:rPr lang="en-US" sz="950" i="1" dirty="0">
                <a:latin typeface="Palatino Linotype" panose="02040502050505030304" pitchFamily="18" charset="0"/>
              </a:rPr>
              <a:t>I. </a:t>
            </a:r>
            <a:r>
              <a:rPr lang="en-US" sz="950" i="1" err="1">
                <a:latin typeface="Palatino Linotype" panose="02040502050505030304" pitchFamily="18" charset="0"/>
              </a:rPr>
              <a:t>inopinatus</a:t>
            </a:r>
            <a:r>
              <a:rPr lang="en-US" sz="950" i="1">
                <a:latin typeface="Palatino Linotype" panose="02040502050505030304" pitchFamily="18" charset="0"/>
              </a:rPr>
              <a:t> </a:t>
            </a:r>
            <a:r>
              <a:rPr lang="en-US" sz="950">
                <a:latin typeface="Palatino Linotype" panose="02040502050505030304" pitchFamily="18" charset="0"/>
              </a:rPr>
              <a:t>are </a:t>
            </a:r>
            <a:r>
              <a:rPr lang="en-US" sz="950" dirty="0">
                <a:latin typeface="Palatino Linotype" panose="02040502050505030304" pitchFamily="18" charset="0"/>
              </a:rPr>
              <a:t>labelled red. </a:t>
            </a:r>
            <a:r>
              <a:rPr lang="en-US" sz="950" dirty="0" err="1">
                <a:latin typeface="Palatino Linotype" panose="02040502050505030304" pitchFamily="18" charset="0"/>
              </a:rPr>
              <a:t>Ir</a:t>
            </a:r>
            <a:r>
              <a:rPr lang="en-US" sz="950" dirty="0">
                <a:latin typeface="Palatino Linotype" panose="02040502050505030304" pitchFamily="18" charset="0"/>
              </a:rPr>
              <a:t>: </a:t>
            </a:r>
            <a:r>
              <a:rPr lang="en-US" sz="950" i="1" dirty="0">
                <a:latin typeface="Palatino Linotype" panose="02040502050505030304" pitchFamily="18" charset="0"/>
              </a:rPr>
              <a:t>I. </a:t>
            </a:r>
            <a:r>
              <a:rPr lang="en-US" sz="950" i="1" dirty="0" err="1">
                <a:latin typeface="Palatino Linotype" panose="02040502050505030304" pitchFamily="18" charset="0"/>
              </a:rPr>
              <a:t>ricinus</a:t>
            </a:r>
            <a:r>
              <a:rPr lang="en-US" sz="950" dirty="0">
                <a:latin typeface="Palatino Linotype" panose="02040502050505030304" pitchFamily="18" charset="0"/>
              </a:rPr>
              <a:t>, </a:t>
            </a:r>
            <a:r>
              <a:rPr lang="en-US" sz="950" dirty="0" err="1">
                <a:latin typeface="Palatino Linotype" panose="02040502050505030304" pitchFamily="18" charset="0"/>
              </a:rPr>
              <a:t>Ii</a:t>
            </a:r>
            <a:r>
              <a:rPr lang="en-US" sz="950" dirty="0">
                <a:latin typeface="Palatino Linotype" panose="02040502050505030304" pitchFamily="18" charset="0"/>
              </a:rPr>
              <a:t>: </a:t>
            </a:r>
            <a:r>
              <a:rPr lang="en-US" sz="950" i="1" dirty="0">
                <a:latin typeface="Palatino Linotype" panose="02040502050505030304" pitchFamily="18" charset="0"/>
              </a:rPr>
              <a:t>I. </a:t>
            </a:r>
            <a:r>
              <a:rPr lang="en-US" sz="950" i="1" dirty="0" err="1">
                <a:latin typeface="Palatino Linotype" panose="02040502050505030304" pitchFamily="18" charset="0"/>
              </a:rPr>
              <a:t>inopinatus</a:t>
            </a:r>
            <a:r>
              <a:rPr lang="en-US" sz="950" i="1">
                <a:latin typeface="Palatino Linotype" panose="02040502050505030304" pitchFamily="18" charset="0"/>
              </a:rPr>
              <a:t>. </a:t>
            </a:r>
            <a:r>
              <a:rPr lang="en-US" sz="950">
                <a:latin typeface="Palatino Linotype" panose="02040502050505030304" pitchFamily="18" charset="0"/>
              </a:rPr>
              <a:t>Bootstrap </a:t>
            </a:r>
            <a:r>
              <a:rPr lang="en-US" sz="950" dirty="0">
                <a:latin typeface="Palatino Linotype" panose="02040502050505030304" pitchFamily="18" charset="0"/>
              </a:rPr>
              <a:t>support values greater than 70</a:t>
            </a:r>
            <a:r>
              <a:rPr lang="en-US" sz="950">
                <a:latin typeface="Palatino Linotype" panose="02040502050505030304" pitchFamily="18" charset="0"/>
              </a:rPr>
              <a:t>% are </a:t>
            </a:r>
            <a:r>
              <a:rPr lang="en-US" sz="950" dirty="0">
                <a:latin typeface="Palatino Linotype" panose="02040502050505030304" pitchFamily="18" charset="0"/>
              </a:rPr>
              <a:t>shown adjacent to the nodes.</a:t>
            </a:r>
          </a:p>
        </p:txBody>
      </p:sp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83E11BDF-F363-4222-938B-4FF019FE6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46" y="1889370"/>
            <a:ext cx="3610708" cy="35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45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uilding, window&#10;&#10;Description automatically generated">
            <a:extLst>
              <a:ext uri="{FF2B5EF4-FFF2-40B4-BE49-F238E27FC236}">
                <a16:creationId xmlns:a16="http://schemas.microsoft.com/office/drawing/2014/main" id="{0425AD0C-EA2E-9FCA-BB60-1564150C38A1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22436" b="11026"/>
          <a:stretch/>
        </p:blipFill>
        <p:spPr>
          <a:xfrm>
            <a:off x="1372131" y="152398"/>
            <a:ext cx="4423015" cy="821464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D32C873-1EA0-71B1-2441-6627734901EC}"/>
              </a:ext>
            </a:extLst>
          </p:cNvPr>
          <p:cNvSpPr txBox="1"/>
          <p:nvPr/>
        </p:nvSpPr>
        <p:spPr>
          <a:xfrm>
            <a:off x="200026" y="8408024"/>
            <a:ext cx="64901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b="1" dirty="0">
                <a:latin typeface="Palatino Linotype" panose="02040502050505030304" pitchFamily="18" charset="0"/>
              </a:rPr>
              <a:t>Figure S3.</a:t>
            </a:r>
            <a:r>
              <a:rPr lang="en-US" sz="950" dirty="0">
                <a:latin typeface="Palatino Linotype" panose="02040502050505030304" pitchFamily="18" charset="0"/>
              </a:rPr>
              <a:t> MUSCLE alignment of </a:t>
            </a:r>
            <a:r>
              <a:rPr lang="en-US" sz="950" i="1" err="1">
                <a:latin typeface="Palatino Linotype" panose="02040502050505030304" pitchFamily="18" charset="0"/>
              </a:rPr>
              <a:t>trospA</a:t>
            </a:r>
            <a:r>
              <a:rPr lang="en-US" sz="950" i="1">
                <a:latin typeface="Palatino Linotype" panose="02040502050505030304" pitchFamily="18" charset="0"/>
              </a:rPr>
              <a:t> </a:t>
            </a:r>
            <a:r>
              <a:rPr lang="en-US" sz="950">
                <a:latin typeface="Palatino Linotype" panose="02040502050505030304" pitchFamily="18" charset="0"/>
              </a:rPr>
              <a:t>gene sequences of </a:t>
            </a:r>
            <a:r>
              <a:rPr lang="en-US" sz="950" i="1">
                <a:latin typeface="Palatino Linotype" panose="02040502050505030304" pitchFamily="18" charset="0"/>
              </a:rPr>
              <a:t>Ixodes ricinus </a:t>
            </a:r>
            <a:r>
              <a:rPr lang="en-US" sz="950">
                <a:latin typeface="Palatino Linotype" panose="02040502050505030304" pitchFamily="18" charset="0"/>
              </a:rPr>
              <a:t>(Ir) and </a:t>
            </a:r>
            <a:r>
              <a:rPr lang="en-US" sz="950" i="1">
                <a:latin typeface="Palatino Linotype" panose="02040502050505030304" pitchFamily="18" charset="0"/>
              </a:rPr>
              <a:t>Ixodes inopinatus </a:t>
            </a:r>
            <a:r>
              <a:rPr lang="en-US" sz="950">
                <a:latin typeface="Palatino Linotype" panose="02040502050505030304" pitchFamily="18" charset="0"/>
              </a:rPr>
              <a:t>(Ii) ticks, and </a:t>
            </a:r>
            <a:r>
              <a:rPr lang="en-US" sz="950" i="1">
                <a:latin typeface="Palatino Linotype" panose="02040502050505030304" pitchFamily="18" charset="0"/>
              </a:rPr>
              <a:t>I. ricinus </a:t>
            </a:r>
            <a:r>
              <a:rPr lang="en-US" sz="950">
                <a:latin typeface="Palatino Linotype" panose="02040502050505030304" pitchFamily="18" charset="0"/>
              </a:rPr>
              <a:t>cell lines. </a:t>
            </a:r>
            <a:r>
              <a:rPr lang="en-US" sz="950" dirty="0">
                <a:latin typeface="Palatino Linotype" panose="02040502050505030304" pitchFamily="18" charset="0"/>
              </a:rPr>
              <a:t>The alignment </a:t>
            </a:r>
            <a:r>
              <a:rPr lang="en-US" sz="950">
                <a:latin typeface="Palatino Linotype" panose="02040502050505030304" pitchFamily="18" charset="0"/>
              </a:rPr>
              <a:t>from positions </a:t>
            </a:r>
            <a:r>
              <a:rPr lang="en-US" sz="950" dirty="0">
                <a:latin typeface="Palatino Linotype" panose="02040502050505030304" pitchFamily="18" charset="0"/>
              </a:rPr>
              <a:t>161 to 640 </a:t>
            </a:r>
            <a:r>
              <a:rPr lang="en-US" sz="950">
                <a:latin typeface="Palatino Linotype" panose="02040502050505030304" pitchFamily="18" charset="0"/>
              </a:rPr>
              <a:t>of tick GU074838_Ir_GB is </a:t>
            </a:r>
            <a:r>
              <a:rPr lang="en-US" sz="950" dirty="0">
                <a:latin typeface="Palatino Linotype" panose="02040502050505030304" pitchFamily="18" charset="0"/>
              </a:rPr>
              <a:t>shown here. Positions with nucleotide differences associated with the </a:t>
            </a:r>
            <a:r>
              <a:rPr lang="en-US" sz="950">
                <a:latin typeface="Palatino Linotype" panose="02040502050505030304" pitchFamily="18" charset="0"/>
              </a:rPr>
              <a:t>separation between </a:t>
            </a:r>
            <a:r>
              <a:rPr lang="en-US" sz="950" dirty="0">
                <a:latin typeface="Palatino Linotype" panose="02040502050505030304" pitchFamily="18" charset="0"/>
              </a:rPr>
              <a:t>the </a:t>
            </a:r>
            <a:r>
              <a:rPr lang="en-US" sz="950">
                <a:latin typeface="Palatino Linotype" panose="02040502050505030304" pitchFamily="18" charset="0"/>
              </a:rPr>
              <a:t>North African/Central Southern </a:t>
            </a:r>
            <a:r>
              <a:rPr lang="en-US" sz="950" dirty="0">
                <a:latin typeface="Palatino Linotype" panose="02040502050505030304" pitchFamily="18" charset="0"/>
              </a:rPr>
              <a:t>Portugal and other European specimens are highlighted. Sequences from </a:t>
            </a:r>
            <a:r>
              <a:rPr lang="en-US" sz="950" i="1" dirty="0">
                <a:latin typeface="Palatino Linotype" panose="02040502050505030304" pitchFamily="18" charset="0"/>
              </a:rPr>
              <a:t>I. </a:t>
            </a:r>
            <a:r>
              <a:rPr lang="en-US" sz="950" i="1" dirty="0" err="1">
                <a:latin typeface="Palatino Linotype" panose="02040502050505030304" pitchFamily="18" charset="0"/>
              </a:rPr>
              <a:t>ricinus</a:t>
            </a:r>
            <a:r>
              <a:rPr lang="en-US" sz="950" i="1" dirty="0">
                <a:latin typeface="Palatino Linotype" panose="02040502050505030304" pitchFamily="18" charset="0"/>
              </a:rPr>
              <a:t> </a:t>
            </a:r>
            <a:r>
              <a:rPr lang="en-US" sz="950" dirty="0">
                <a:latin typeface="Palatino Linotype" panose="02040502050505030304" pitchFamily="18" charset="0"/>
              </a:rPr>
              <a:t>cell </a:t>
            </a:r>
            <a:r>
              <a:rPr lang="en-US" sz="950">
                <a:latin typeface="Palatino Linotype" panose="02040502050505030304" pitchFamily="18" charset="0"/>
              </a:rPr>
              <a:t>lines are marked </a:t>
            </a:r>
            <a:r>
              <a:rPr lang="en-US" sz="950" dirty="0">
                <a:latin typeface="Palatino Linotype" panose="02040502050505030304" pitchFamily="18" charset="0"/>
              </a:rPr>
              <a:t>with asterisks.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91E4697-C94A-36B2-1596-74B1FA2F8945}"/>
              </a:ext>
            </a:extLst>
          </p:cNvPr>
          <p:cNvGrpSpPr/>
          <p:nvPr/>
        </p:nvGrpSpPr>
        <p:grpSpPr>
          <a:xfrm>
            <a:off x="1215129" y="199019"/>
            <a:ext cx="230777" cy="758166"/>
            <a:chOff x="1088549" y="249950"/>
            <a:chExt cx="250007" cy="821346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AED02FB-DF02-6CA3-40DF-FF125AD7C047}"/>
                </a:ext>
              </a:extLst>
            </p:cNvPr>
            <p:cNvGrpSpPr/>
            <p:nvPr/>
          </p:nvGrpSpPr>
          <p:grpSpPr>
            <a:xfrm>
              <a:off x="1088549" y="317500"/>
              <a:ext cx="250007" cy="753796"/>
              <a:chOff x="1088549" y="317500"/>
              <a:chExt cx="250007" cy="753796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FFA00FE-DE8D-92EA-EBE4-68616E51CA67}"/>
                  </a:ext>
                </a:extLst>
              </p:cNvPr>
              <p:cNvSpPr txBox="1"/>
              <p:nvPr/>
            </p:nvSpPr>
            <p:spPr>
              <a:xfrm>
                <a:off x="1088549" y="317500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9696AB6-12CF-3642-7931-1B3C352EB05E}"/>
                  </a:ext>
                </a:extLst>
              </p:cNvPr>
              <p:cNvSpPr txBox="1"/>
              <p:nvPr/>
            </p:nvSpPr>
            <p:spPr>
              <a:xfrm>
                <a:off x="1088549" y="382454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2197F97-807A-B93A-C182-EFA258F58861}"/>
                  </a:ext>
                </a:extLst>
              </p:cNvPr>
              <p:cNvSpPr txBox="1"/>
              <p:nvPr/>
            </p:nvSpPr>
            <p:spPr>
              <a:xfrm>
                <a:off x="1088549" y="450005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FA384F3-4C08-9E74-E878-7678F3F86AC2}"/>
                  </a:ext>
                </a:extLst>
              </p:cNvPr>
              <p:cNvSpPr txBox="1"/>
              <p:nvPr/>
            </p:nvSpPr>
            <p:spPr>
              <a:xfrm>
                <a:off x="1093351" y="863601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BE58DF9-AEF4-5E1A-11A3-32200D8A09D9}"/>
                </a:ext>
              </a:extLst>
            </p:cNvPr>
            <p:cNvSpPr txBox="1"/>
            <p:nvPr/>
          </p:nvSpPr>
          <p:spPr>
            <a:xfrm>
              <a:off x="1088549" y="249950"/>
              <a:ext cx="245205" cy="207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46" dirty="0"/>
                <a:t>*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C4FE2C6-3ECC-B693-12CE-4F8113A5F4F8}"/>
              </a:ext>
            </a:extLst>
          </p:cNvPr>
          <p:cNvGrpSpPr/>
          <p:nvPr/>
        </p:nvGrpSpPr>
        <p:grpSpPr>
          <a:xfrm>
            <a:off x="1206264" y="1572998"/>
            <a:ext cx="230777" cy="758166"/>
            <a:chOff x="1088549" y="249950"/>
            <a:chExt cx="250007" cy="821346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822E796-016B-074A-1049-C2F29D5FEF30}"/>
                </a:ext>
              </a:extLst>
            </p:cNvPr>
            <p:cNvGrpSpPr/>
            <p:nvPr/>
          </p:nvGrpSpPr>
          <p:grpSpPr>
            <a:xfrm>
              <a:off x="1088549" y="317500"/>
              <a:ext cx="250007" cy="753796"/>
              <a:chOff x="1088549" y="317500"/>
              <a:chExt cx="250007" cy="753796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46DCF464-8175-3CF8-05E3-24872D327C70}"/>
                  </a:ext>
                </a:extLst>
              </p:cNvPr>
              <p:cNvSpPr txBox="1"/>
              <p:nvPr/>
            </p:nvSpPr>
            <p:spPr>
              <a:xfrm>
                <a:off x="1088549" y="317500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20516BD7-B53D-ECDB-D9DB-B521D8D7A643}"/>
                  </a:ext>
                </a:extLst>
              </p:cNvPr>
              <p:cNvSpPr txBox="1"/>
              <p:nvPr/>
            </p:nvSpPr>
            <p:spPr>
              <a:xfrm>
                <a:off x="1088549" y="382454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CE0FEE69-716B-C77C-ED3F-60E42A9D2BED}"/>
                  </a:ext>
                </a:extLst>
              </p:cNvPr>
              <p:cNvSpPr txBox="1"/>
              <p:nvPr/>
            </p:nvSpPr>
            <p:spPr>
              <a:xfrm>
                <a:off x="1088549" y="450005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DAFF63CB-7113-AFE9-54CC-8C72982EFDC6}"/>
                  </a:ext>
                </a:extLst>
              </p:cNvPr>
              <p:cNvSpPr txBox="1"/>
              <p:nvPr/>
            </p:nvSpPr>
            <p:spPr>
              <a:xfrm>
                <a:off x="1093351" y="863601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483686A-15BF-AF90-B8D0-7D4D37FB37AA}"/>
                </a:ext>
              </a:extLst>
            </p:cNvPr>
            <p:cNvSpPr txBox="1"/>
            <p:nvPr/>
          </p:nvSpPr>
          <p:spPr>
            <a:xfrm>
              <a:off x="1088549" y="249950"/>
              <a:ext cx="245205" cy="207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46" dirty="0"/>
                <a:t>*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4D9F0BF-D5FA-2A06-EC1F-22B3972D19DB}"/>
              </a:ext>
            </a:extLst>
          </p:cNvPr>
          <p:cNvGrpSpPr/>
          <p:nvPr/>
        </p:nvGrpSpPr>
        <p:grpSpPr>
          <a:xfrm>
            <a:off x="1212913" y="2939735"/>
            <a:ext cx="230777" cy="758166"/>
            <a:chOff x="1088549" y="249950"/>
            <a:chExt cx="250007" cy="821346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1F21AA8-7092-CDB2-0F7B-9B3D2161BDD0}"/>
                </a:ext>
              </a:extLst>
            </p:cNvPr>
            <p:cNvGrpSpPr/>
            <p:nvPr/>
          </p:nvGrpSpPr>
          <p:grpSpPr>
            <a:xfrm>
              <a:off x="1088549" y="317500"/>
              <a:ext cx="250007" cy="753796"/>
              <a:chOff x="1088549" y="317500"/>
              <a:chExt cx="250007" cy="753796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9052D77-D23D-FC6F-18E8-654006876622}"/>
                  </a:ext>
                </a:extLst>
              </p:cNvPr>
              <p:cNvSpPr txBox="1"/>
              <p:nvPr/>
            </p:nvSpPr>
            <p:spPr>
              <a:xfrm>
                <a:off x="1088549" y="317500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1C9F6B9-8568-5034-8D72-D85CCAC01869}"/>
                  </a:ext>
                </a:extLst>
              </p:cNvPr>
              <p:cNvSpPr txBox="1"/>
              <p:nvPr/>
            </p:nvSpPr>
            <p:spPr>
              <a:xfrm>
                <a:off x="1088549" y="382454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618420D0-B781-FBDE-7E8E-78576D3566F2}"/>
                  </a:ext>
                </a:extLst>
              </p:cNvPr>
              <p:cNvSpPr txBox="1"/>
              <p:nvPr/>
            </p:nvSpPr>
            <p:spPr>
              <a:xfrm>
                <a:off x="1088549" y="450005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602566D8-CE3F-D328-399A-FF9840E10366}"/>
                  </a:ext>
                </a:extLst>
              </p:cNvPr>
              <p:cNvSpPr txBox="1"/>
              <p:nvPr/>
            </p:nvSpPr>
            <p:spPr>
              <a:xfrm>
                <a:off x="1093351" y="863601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84695FE-F155-1AB5-794B-0868251E1648}"/>
                </a:ext>
              </a:extLst>
            </p:cNvPr>
            <p:cNvSpPr txBox="1"/>
            <p:nvPr/>
          </p:nvSpPr>
          <p:spPr>
            <a:xfrm>
              <a:off x="1088549" y="249950"/>
              <a:ext cx="245205" cy="207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46" dirty="0"/>
                <a:t>*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5E15F78-80D5-5A4E-E970-C1D91796FF63}"/>
              </a:ext>
            </a:extLst>
          </p:cNvPr>
          <p:cNvGrpSpPr/>
          <p:nvPr/>
        </p:nvGrpSpPr>
        <p:grpSpPr>
          <a:xfrm>
            <a:off x="1206264" y="4313205"/>
            <a:ext cx="230777" cy="758166"/>
            <a:chOff x="1088549" y="249950"/>
            <a:chExt cx="250007" cy="821346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88C244E-5DE3-30FE-D2B8-E9C4BA42A27C}"/>
                </a:ext>
              </a:extLst>
            </p:cNvPr>
            <p:cNvGrpSpPr/>
            <p:nvPr/>
          </p:nvGrpSpPr>
          <p:grpSpPr>
            <a:xfrm>
              <a:off x="1088549" y="317500"/>
              <a:ext cx="250007" cy="753796"/>
              <a:chOff x="1088549" y="317500"/>
              <a:chExt cx="250007" cy="753796"/>
            </a:xfrm>
          </p:grpSpPr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0AEADB06-4224-5A79-2ADC-783CEEC59092}"/>
                  </a:ext>
                </a:extLst>
              </p:cNvPr>
              <p:cNvSpPr txBox="1"/>
              <p:nvPr/>
            </p:nvSpPr>
            <p:spPr>
              <a:xfrm>
                <a:off x="1088549" y="317500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55E87786-997D-0A12-64F7-7B094F1A8E60}"/>
                  </a:ext>
                </a:extLst>
              </p:cNvPr>
              <p:cNvSpPr txBox="1"/>
              <p:nvPr/>
            </p:nvSpPr>
            <p:spPr>
              <a:xfrm>
                <a:off x="1088549" y="382454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1503F6FD-5867-21BE-D5EE-13AEAB1D44A8}"/>
                  </a:ext>
                </a:extLst>
              </p:cNvPr>
              <p:cNvSpPr txBox="1"/>
              <p:nvPr/>
            </p:nvSpPr>
            <p:spPr>
              <a:xfrm>
                <a:off x="1088549" y="450005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6E13B838-1351-F668-00FB-9E7F3A32BF31}"/>
                  </a:ext>
                </a:extLst>
              </p:cNvPr>
              <p:cNvSpPr txBox="1"/>
              <p:nvPr/>
            </p:nvSpPr>
            <p:spPr>
              <a:xfrm>
                <a:off x="1093351" y="863601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241A9FC-606E-A381-1CA9-9808AE72F95F}"/>
                </a:ext>
              </a:extLst>
            </p:cNvPr>
            <p:cNvSpPr txBox="1"/>
            <p:nvPr/>
          </p:nvSpPr>
          <p:spPr>
            <a:xfrm>
              <a:off x="1088549" y="249950"/>
              <a:ext cx="245205" cy="207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46" dirty="0"/>
                <a:t>*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C004D90-E938-D2E6-9246-8A6B61A350EA}"/>
              </a:ext>
            </a:extLst>
          </p:cNvPr>
          <p:cNvGrpSpPr/>
          <p:nvPr/>
        </p:nvGrpSpPr>
        <p:grpSpPr>
          <a:xfrm>
            <a:off x="1206264" y="5686675"/>
            <a:ext cx="230777" cy="758166"/>
            <a:chOff x="1088549" y="249950"/>
            <a:chExt cx="250007" cy="821346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B591C4B-10C3-ACA6-2630-BA272F2C62D0}"/>
                </a:ext>
              </a:extLst>
            </p:cNvPr>
            <p:cNvGrpSpPr/>
            <p:nvPr/>
          </p:nvGrpSpPr>
          <p:grpSpPr>
            <a:xfrm>
              <a:off x="1088549" y="317500"/>
              <a:ext cx="250007" cy="753796"/>
              <a:chOff x="1088549" y="317500"/>
              <a:chExt cx="250007" cy="753796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ED2DFEDB-FF23-20E9-A443-A341EE6A1595}"/>
                  </a:ext>
                </a:extLst>
              </p:cNvPr>
              <p:cNvSpPr txBox="1"/>
              <p:nvPr/>
            </p:nvSpPr>
            <p:spPr>
              <a:xfrm>
                <a:off x="1088549" y="317500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3D2F842-E4A7-7311-A1EB-402F1AC20D30}"/>
                  </a:ext>
                </a:extLst>
              </p:cNvPr>
              <p:cNvSpPr txBox="1"/>
              <p:nvPr/>
            </p:nvSpPr>
            <p:spPr>
              <a:xfrm>
                <a:off x="1088549" y="382454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9977C3E6-5444-73DA-A563-ED4F67D23E97}"/>
                  </a:ext>
                </a:extLst>
              </p:cNvPr>
              <p:cNvSpPr txBox="1"/>
              <p:nvPr/>
            </p:nvSpPr>
            <p:spPr>
              <a:xfrm>
                <a:off x="1088549" y="450005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71CDD41D-84A5-C307-9837-0F3D6336E9B4}"/>
                  </a:ext>
                </a:extLst>
              </p:cNvPr>
              <p:cNvSpPr txBox="1"/>
              <p:nvPr/>
            </p:nvSpPr>
            <p:spPr>
              <a:xfrm>
                <a:off x="1093351" y="863601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</p:grp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E4E9C44B-F8F3-B9DB-5913-EBD52207A5FC}"/>
                </a:ext>
              </a:extLst>
            </p:cNvPr>
            <p:cNvSpPr txBox="1"/>
            <p:nvPr/>
          </p:nvSpPr>
          <p:spPr>
            <a:xfrm>
              <a:off x="1088549" y="249950"/>
              <a:ext cx="245205" cy="207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46" dirty="0"/>
                <a:t>*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E0F9DBB8-8C6A-4A92-2895-F9DD93B2D7EC}"/>
              </a:ext>
            </a:extLst>
          </p:cNvPr>
          <p:cNvGrpSpPr/>
          <p:nvPr/>
        </p:nvGrpSpPr>
        <p:grpSpPr>
          <a:xfrm>
            <a:off x="1201831" y="7044660"/>
            <a:ext cx="230777" cy="758166"/>
            <a:chOff x="1088549" y="249950"/>
            <a:chExt cx="250007" cy="821346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AF51DB48-C6ED-CDBE-1EEF-BC0A532633F0}"/>
                </a:ext>
              </a:extLst>
            </p:cNvPr>
            <p:cNvGrpSpPr/>
            <p:nvPr/>
          </p:nvGrpSpPr>
          <p:grpSpPr>
            <a:xfrm>
              <a:off x="1088549" y="317500"/>
              <a:ext cx="250007" cy="753796"/>
              <a:chOff x="1088549" y="317500"/>
              <a:chExt cx="250007" cy="753796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B78F43A1-57AC-E9CA-B90E-B9E80CCA8ED9}"/>
                  </a:ext>
                </a:extLst>
              </p:cNvPr>
              <p:cNvSpPr txBox="1"/>
              <p:nvPr/>
            </p:nvSpPr>
            <p:spPr>
              <a:xfrm>
                <a:off x="1088549" y="317500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9410B7E1-5703-2502-685D-B30DF9BEC263}"/>
                  </a:ext>
                </a:extLst>
              </p:cNvPr>
              <p:cNvSpPr txBox="1"/>
              <p:nvPr/>
            </p:nvSpPr>
            <p:spPr>
              <a:xfrm>
                <a:off x="1088549" y="382454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92AB531A-4783-C5A2-B8E9-FCC8F9E7B719}"/>
                  </a:ext>
                </a:extLst>
              </p:cNvPr>
              <p:cNvSpPr txBox="1"/>
              <p:nvPr/>
            </p:nvSpPr>
            <p:spPr>
              <a:xfrm>
                <a:off x="1088549" y="450005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F865987A-3D97-F75C-276F-D015C089611C}"/>
                  </a:ext>
                </a:extLst>
              </p:cNvPr>
              <p:cNvSpPr txBox="1"/>
              <p:nvPr/>
            </p:nvSpPr>
            <p:spPr>
              <a:xfrm>
                <a:off x="1093351" y="863601"/>
                <a:ext cx="245205" cy="20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46" dirty="0"/>
                  <a:t>*</a:t>
                </a:r>
              </a:p>
            </p:txBody>
          </p: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58FC976E-04AF-F86D-D171-4F4AD7F27FB3}"/>
                </a:ext>
              </a:extLst>
            </p:cNvPr>
            <p:cNvSpPr txBox="1"/>
            <p:nvPr/>
          </p:nvSpPr>
          <p:spPr>
            <a:xfrm>
              <a:off x="1088549" y="249950"/>
              <a:ext cx="245205" cy="207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46" dirty="0"/>
                <a:t>*</a:t>
              </a:r>
            </a:p>
          </p:txBody>
        </p:sp>
      </p:grpSp>
      <p:sp>
        <p:nvSpPr>
          <p:cNvPr id="132" name="Rectangle 131">
            <a:extLst>
              <a:ext uri="{FF2B5EF4-FFF2-40B4-BE49-F238E27FC236}">
                <a16:creationId xmlns:a16="http://schemas.microsoft.com/office/drawing/2014/main" id="{0446904F-9DBF-64C5-E098-57F6B8BC1C2C}"/>
              </a:ext>
            </a:extLst>
          </p:cNvPr>
          <p:cNvSpPr/>
          <p:nvPr/>
        </p:nvSpPr>
        <p:spPr>
          <a:xfrm>
            <a:off x="2109988" y="199021"/>
            <a:ext cx="878693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4C2E7475-B48D-9584-8067-D2B744F0ACA7}"/>
              </a:ext>
            </a:extLst>
          </p:cNvPr>
          <p:cNvSpPr/>
          <p:nvPr/>
        </p:nvSpPr>
        <p:spPr>
          <a:xfrm>
            <a:off x="3036277" y="199021"/>
            <a:ext cx="1309350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78AD0B1-722D-359E-D3D6-D2ED1910181E}"/>
              </a:ext>
            </a:extLst>
          </p:cNvPr>
          <p:cNvSpPr/>
          <p:nvPr/>
        </p:nvSpPr>
        <p:spPr>
          <a:xfrm>
            <a:off x="4402134" y="199020"/>
            <a:ext cx="829290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C11AFD36-669D-32CD-D7CA-7289D06DCA0F}"/>
              </a:ext>
            </a:extLst>
          </p:cNvPr>
          <p:cNvSpPr/>
          <p:nvPr/>
        </p:nvSpPr>
        <p:spPr>
          <a:xfrm>
            <a:off x="5292830" y="199020"/>
            <a:ext cx="176634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9CFF85B7-82D2-E903-821A-021E06100883}"/>
              </a:ext>
            </a:extLst>
          </p:cNvPr>
          <p:cNvSpPr/>
          <p:nvPr/>
        </p:nvSpPr>
        <p:spPr>
          <a:xfrm>
            <a:off x="5554456" y="199020"/>
            <a:ext cx="49824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F5D1A948-231F-6EC1-8AB3-78BA1807B8EC}"/>
              </a:ext>
            </a:extLst>
          </p:cNvPr>
          <p:cNvSpPr/>
          <p:nvPr/>
        </p:nvSpPr>
        <p:spPr>
          <a:xfrm>
            <a:off x="2109988" y="1549833"/>
            <a:ext cx="1094154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F84356BF-7702-52F4-21F4-0113EFF5159C}"/>
              </a:ext>
            </a:extLst>
          </p:cNvPr>
          <p:cNvSpPr/>
          <p:nvPr/>
        </p:nvSpPr>
        <p:spPr>
          <a:xfrm>
            <a:off x="3261780" y="1549833"/>
            <a:ext cx="604716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A32F4FA-3588-23A9-82FB-9EBE339E4399}"/>
              </a:ext>
            </a:extLst>
          </p:cNvPr>
          <p:cNvSpPr/>
          <p:nvPr/>
        </p:nvSpPr>
        <p:spPr>
          <a:xfrm>
            <a:off x="3924134" y="1549833"/>
            <a:ext cx="1351275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FA89D3E-E167-D58D-D4E5-5E0AD50DAACF}"/>
              </a:ext>
            </a:extLst>
          </p:cNvPr>
          <p:cNvSpPr/>
          <p:nvPr/>
        </p:nvSpPr>
        <p:spPr>
          <a:xfrm>
            <a:off x="5331665" y="1549833"/>
            <a:ext cx="308408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BF75FAB-3374-922B-C7AE-46B6F044B31E}"/>
              </a:ext>
            </a:extLst>
          </p:cNvPr>
          <p:cNvSpPr/>
          <p:nvPr/>
        </p:nvSpPr>
        <p:spPr>
          <a:xfrm>
            <a:off x="2109988" y="2939736"/>
            <a:ext cx="178619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E65EB23-E700-6E77-4F35-81F2F32DA67A}"/>
              </a:ext>
            </a:extLst>
          </p:cNvPr>
          <p:cNvSpPr/>
          <p:nvPr/>
        </p:nvSpPr>
        <p:spPr>
          <a:xfrm>
            <a:off x="2324911" y="2939736"/>
            <a:ext cx="1684539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10356C-AEAC-EA57-8EC7-95CA3A453C53}"/>
              </a:ext>
            </a:extLst>
          </p:cNvPr>
          <p:cNvSpPr/>
          <p:nvPr/>
        </p:nvSpPr>
        <p:spPr>
          <a:xfrm>
            <a:off x="4047032" y="2939735"/>
            <a:ext cx="42630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5907B81-111E-953E-1AFA-29F12E8B5E2A}"/>
              </a:ext>
            </a:extLst>
          </p:cNvPr>
          <p:cNvSpPr/>
          <p:nvPr/>
        </p:nvSpPr>
        <p:spPr>
          <a:xfrm>
            <a:off x="4136127" y="2939734"/>
            <a:ext cx="1503946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A0AC57D0-C07A-53C0-1FA8-23B26C468501}"/>
              </a:ext>
            </a:extLst>
          </p:cNvPr>
          <p:cNvSpPr/>
          <p:nvPr/>
        </p:nvSpPr>
        <p:spPr>
          <a:xfrm>
            <a:off x="2109988" y="4290547"/>
            <a:ext cx="2591778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7ED7C32C-2F83-947C-BE99-4204A3F49222}"/>
              </a:ext>
            </a:extLst>
          </p:cNvPr>
          <p:cNvSpPr/>
          <p:nvPr/>
        </p:nvSpPr>
        <p:spPr>
          <a:xfrm>
            <a:off x="4763775" y="4290547"/>
            <a:ext cx="876298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3B5EF5CF-D27C-C910-90C9-E1D7BD523C12}"/>
              </a:ext>
            </a:extLst>
          </p:cNvPr>
          <p:cNvSpPr/>
          <p:nvPr/>
        </p:nvSpPr>
        <p:spPr>
          <a:xfrm>
            <a:off x="2109987" y="5676699"/>
            <a:ext cx="2070102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81DD1B6-C4AC-CCC7-9B42-62A234DD6D3E}"/>
              </a:ext>
            </a:extLst>
          </p:cNvPr>
          <p:cNvSpPr/>
          <p:nvPr/>
        </p:nvSpPr>
        <p:spPr>
          <a:xfrm>
            <a:off x="4277267" y="5676699"/>
            <a:ext cx="1362806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7C03F50-9A25-8367-3733-AF488E478BF1}"/>
              </a:ext>
            </a:extLst>
          </p:cNvPr>
          <p:cNvSpPr/>
          <p:nvPr/>
        </p:nvSpPr>
        <p:spPr>
          <a:xfrm>
            <a:off x="2148251" y="7031261"/>
            <a:ext cx="211892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16D0B92-1617-150C-455C-8B2DCD654235}"/>
              </a:ext>
            </a:extLst>
          </p:cNvPr>
          <p:cNvSpPr/>
          <p:nvPr/>
        </p:nvSpPr>
        <p:spPr>
          <a:xfrm>
            <a:off x="2423475" y="7031261"/>
            <a:ext cx="123582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3F34DB0-C488-AAA1-ED91-DB04ED11B21A}"/>
              </a:ext>
            </a:extLst>
          </p:cNvPr>
          <p:cNvSpPr/>
          <p:nvPr/>
        </p:nvSpPr>
        <p:spPr>
          <a:xfrm>
            <a:off x="2587869" y="7021872"/>
            <a:ext cx="3052204" cy="1304192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</p:spTree>
    <p:extLst>
      <p:ext uri="{BB962C8B-B14F-4D97-AF65-F5344CB8AC3E}">
        <p14:creationId xmlns:p14="http://schemas.microsoft.com/office/powerpoint/2010/main" val="1811222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290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Sakyi, Lesley</dc:creator>
  <cp:lastModifiedBy>Sakyi, Lesley</cp:lastModifiedBy>
  <cp:revision>21</cp:revision>
  <dcterms:created xsi:type="dcterms:W3CDTF">2022-02-04T13:45:50Z</dcterms:created>
  <dcterms:modified xsi:type="dcterms:W3CDTF">2022-04-30T07:41:35Z</dcterms:modified>
</cp:coreProperties>
</file>