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pos="10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80"/>
    <p:restoredTop sz="96165"/>
  </p:normalViewPr>
  <p:slideViewPr>
    <p:cSldViewPr snapToGrid="0" showGuides="1">
      <p:cViewPr varScale="1">
        <p:scale>
          <a:sx n="128" d="100"/>
          <a:sy n="128" d="100"/>
        </p:scale>
        <p:origin x="1120" y="176"/>
      </p:cViewPr>
      <p:guideLst>
        <p:guide orient="horz" pos="3385"/>
        <p:guide pos="10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5940F-2419-CE4A-9C7C-6501D4CF8C2F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BC4F3-B7BB-174E-8864-C4802A3D9C0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22317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2A5053-4C14-8741-A10F-6A88C278D550}" type="slidenum">
              <a:rPr lang="ca-ES" smtClean="0"/>
              <a:t>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46558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853327-8203-5F95-499C-74E5D540B3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06AAA15-5DE5-595E-B979-4D3C14C5FF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BF6E05-5DFB-E024-88C0-324EDF55B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C270A4-40C0-242D-8236-4F63BE32E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0F7518-551C-BD47-A112-597BDDF88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80215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A6A646-E5A2-A869-2EEA-B0BA52DE4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A9F06F6-A9DA-7FC8-2126-C9681B92F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2752C2-90BE-AAD0-2BA1-0B5B7CD22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D4FDBB-6174-AD5E-70F6-CCCDB3E5B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B7B0DA-13B4-F80D-9505-8CD5B3070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8600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E915D15-68A9-17F8-3626-563D73BD55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DCF5B2E-246D-AEF6-FD87-B473486178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BF95FFC-69F2-9842-1CF1-B022DDB65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1532E1-6E0E-610B-F918-1C39662EE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916EFF-C901-8871-65EF-974EEDA48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68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7F6951-93CC-EF6C-41B3-1E1C8E379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66D67E-25A2-C665-720F-4BDDBCB64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6315B3-F16A-82FA-6DC0-86AB61C8D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5DF623-496A-16D4-9273-3590EC09F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20C94C-D9D0-3FE6-C6BF-7DEF21187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00159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4F7923-15A0-0051-8F6E-27B6E6C64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DB5013-E5FF-6C82-B402-6DF8B7E4F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646F11-2C5C-F62C-73C8-46A70431D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27BB0C-54A5-03AB-46BA-F2BF9F7E1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9BA2B4-6EB0-6026-DB33-3C9017D96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9064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EADCCD-D601-A5EF-E540-80E36F5C5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BDC843-CCF7-EE24-D1E1-7F2A539F95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5E4CF8-4893-2E1C-1B19-3C1D4770A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4806EB-798C-D6BF-03B7-04F8D8286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DDCEC2-A200-7C63-F6EC-0CFBEC73E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911287-7D66-DE6F-448A-763D3FA61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4126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C39A3C-5B4C-DBDE-CBE1-4B3EE5E30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2EBBD0-1613-1E74-28CF-156B64CD9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1E4E3D-7A7A-BFFE-160E-970571B3BF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CF9BC96-A1DC-A731-C0DE-334E30310B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0F74315-1F8D-3FA1-69C5-06BAB07810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FB7BFD-7B47-517E-8C09-C9335789F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0142152-0AF0-610D-6692-5585A27FF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4B8E018-55EC-7DB6-94B7-94E1FD4EB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3295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63D3B3-2E39-ABB9-DD48-C12F49BD0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F45F563-8059-61FF-0A57-43C937A4A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70BE73-3852-E968-8AB8-AC7DEF7E2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944ACB-268A-65CC-D1D2-FA0C3D4B3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095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CE375C2-4992-F20D-7BCB-E1950D01B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FC48DFB-D32E-D9C7-C794-65839AFBA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7FD3813-B305-991A-66ED-4C6411BED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0703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15771D-A257-D10D-C129-4F22EF27E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11B1DB-0729-1B9F-9770-F65633F7E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DB5E1F-E84E-292F-A356-96513067D5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10E566-B9E0-84AD-2B3A-7896B6148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8BBE6E6-B549-2D41-6B14-4E7235E3C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41F8CB6-C3C7-54F0-07D1-E9D6CCC5D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6246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1C78CB-B9B1-ECD9-E45C-68C6D02D9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D5EA752-A85E-A18B-D2D0-7543211549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6B940F0-1400-8B43-2A7B-313656807B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070EF17-6EAE-FF44-6F78-226EBE4CF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8DC1F54-849D-E7E5-A5CE-83DE7B6E6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1DA1A88-5010-5F08-4F18-BCBD5BFDC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3492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BD6E924-CE1C-AF9A-BB51-04550B930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77E165-A16B-2F51-CD9F-CA4B3925C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6BA4E9-917B-0497-7C25-8F45AA3F41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293E1-F8D9-774F-81D0-061A4224A3DC}" type="datetimeFigureOut">
              <a:rPr lang="ca-ES" smtClean="0"/>
              <a:t>21/12/22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40B168-374B-C4EA-3249-D1B836C86F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C2C2B4-0588-6414-2D61-2B961923E4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FD053-DF33-2C47-9567-426FFD7FBAB5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5099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adroTexto 102">
            <a:extLst>
              <a:ext uri="{FF2B5EF4-FFF2-40B4-BE49-F238E27FC236}">
                <a16:creationId xmlns:a16="http://schemas.microsoft.com/office/drawing/2014/main" id="{B4BDC7A6-E406-4063-ADD9-468606CC09BA}"/>
              </a:ext>
            </a:extLst>
          </p:cNvPr>
          <p:cNvSpPr txBox="1"/>
          <p:nvPr/>
        </p:nvSpPr>
        <p:spPr>
          <a:xfrm>
            <a:off x="8334790" y="104914"/>
            <a:ext cx="37723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/>
              <a:t>All samples are collected at the same time.</a:t>
            </a:r>
          </a:p>
          <a:p>
            <a:pPr algn="just"/>
            <a:r>
              <a:rPr lang="en-GB" sz="1200" dirty="0"/>
              <a:t>Each one is </a:t>
            </a:r>
            <a:r>
              <a:rPr lang="en-GB" sz="1200" dirty="0" err="1"/>
              <a:t>analyzed</a:t>
            </a:r>
            <a:r>
              <a:rPr lang="en-GB" sz="1200" dirty="0"/>
              <a:t> based on the results</a:t>
            </a:r>
          </a:p>
          <a:p>
            <a:pPr algn="just"/>
            <a:r>
              <a:rPr lang="en-GB" sz="1200" dirty="0"/>
              <a:t>obtained throughout the process:</a:t>
            </a:r>
          </a:p>
          <a:p>
            <a:pPr algn="just"/>
            <a:endParaRPr lang="en-GB" sz="1200" dirty="0"/>
          </a:p>
          <a:p>
            <a:pPr marL="228600" indent="-228600" algn="just">
              <a:buFont typeface="+mj-lt"/>
              <a:buAutoNum type="arabicPeriod"/>
            </a:pPr>
            <a:r>
              <a:rPr lang="en-GB" sz="1200" dirty="0"/>
              <a:t>Culture (may take up to 3 months to give a definitive diagnosis)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200" dirty="0"/>
              <a:t>Giemsa stain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200" dirty="0" err="1"/>
              <a:t>Hematoxylin</a:t>
            </a:r>
            <a:r>
              <a:rPr lang="en-GB" sz="1200" dirty="0"/>
              <a:t> – Eosin stain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200" dirty="0"/>
              <a:t>PCR (</a:t>
            </a:r>
            <a:r>
              <a:rPr lang="en-GB" sz="1200" i="1" dirty="0"/>
              <a:t>Leishmania</a:t>
            </a:r>
            <a:r>
              <a:rPr lang="en-GB" sz="1200" dirty="0"/>
              <a:t> spp.)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200" dirty="0"/>
              <a:t>In patients from an endemic area of other </a:t>
            </a:r>
            <a:r>
              <a:rPr lang="en-GB" sz="1200" i="1" dirty="0"/>
              <a:t>Leishmania</a:t>
            </a:r>
            <a:r>
              <a:rPr lang="en-GB" sz="1200" dirty="0"/>
              <a:t> species with a positive result, a PCR-RFLP test is performed.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43F9AF1-C83D-044B-8491-C10CE90CEC0D}"/>
              </a:ext>
            </a:extLst>
          </p:cNvPr>
          <p:cNvSpPr/>
          <p:nvPr/>
        </p:nvSpPr>
        <p:spPr>
          <a:xfrm>
            <a:off x="2701608" y="278275"/>
            <a:ext cx="2089473" cy="52297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accent2"/>
              </a:solidFill>
            </a:endParaRPr>
          </a:p>
          <a:p>
            <a:pPr algn="ctr"/>
            <a:endParaRPr lang="en-GB" sz="1200" b="1" dirty="0">
              <a:solidFill>
                <a:schemeClr val="accent2"/>
              </a:solidFill>
            </a:endParaRPr>
          </a:p>
          <a:p>
            <a:pPr algn="ctr"/>
            <a:r>
              <a:rPr lang="en-GB" sz="1200" b="1" dirty="0">
                <a:solidFill>
                  <a:schemeClr val="accent2"/>
                </a:solidFill>
              </a:rPr>
              <a:t>Suspicious lesion</a:t>
            </a:r>
          </a:p>
          <a:p>
            <a:pPr algn="ctr"/>
            <a:endParaRPr lang="en-GB" sz="1200" b="1" dirty="0">
              <a:solidFill>
                <a:schemeClr val="accent2"/>
              </a:solidFill>
            </a:endParaRPr>
          </a:p>
          <a:p>
            <a:pPr algn="ctr"/>
            <a:endParaRPr lang="en-GB" sz="1200" b="1" dirty="0">
              <a:solidFill>
                <a:schemeClr val="accent2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2DBAD761-415C-0946-ABB7-E7B7020F3B1C}"/>
              </a:ext>
            </a:extLst>
          </p:cNvPr>
          <p:cNvSpPr/>
          <p:nvPr/>
        </p:nvSpPr>
        <p:spPr>
          <a:xfrm>
            <a:off x="428024" y="2753606"/>
            <a:ext cx="2228420" cy="5229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chemeClr val="tx1"/>
                </a:solidFill>
              </a:rPr>
              <a:t>Giemsa stain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98D81FD0-5B5D-E240-8FCA-72E88D1727D3}"/>
              </a:ext>
            </a:extLst>
          </p:cNvPr>
          <p:cNvSpPr/>
          <p:nvPr/>
        </p:nvSpPr>
        <p:spPr>
          <a:xfrm>
            <a:off x="745148" y="1428709"/>
            <a:ext cx="1601054" cy="52297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rgbClr val="7030A0"/>
                </a:solidFill>
              </a:rPr>
              <a:t>Smear</a:t>
            </a:r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7373CB30-66AD-A547-BC91-D272B308A600}"/>
              </a:ext>
            </a:extLst>
          </p:cNvPr>
          <p:cNvSpPr/>
          <p:nvPr/>
        </p:nvSpPr>
        <p:spPr>
          <a:xfrm>
            <a:off x="4959848" y="2752054"/>
            <a:ext cx="1601054" cy="5229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chemeClr val="tx1"/>
                </a:solidFill>
              </a:rPr>
              <a:t>PCR</a:t>
            </a:r>
          </a:p>
        </p:txBody>
      </p:sp>
      <p:sp>
        <p:nvSpPr>
          <p:cNvPr id="77" name="Rectángulo 76">
            <a:extLst>
              <a:ext uri="{FF2B5EF4-FFF2-40B4-BE49-F238E27FC236}">
                <a16:creationId xmlns:a16="http://schemas.microsoft.com/office/drawing/2014/main" id="{FB80692E-6CDA-0649-B66D-BCADA8DAC5D8}"/>
              </a:ext>
            </a:extLst>
          </p:cNvPr>
          <p:cNvSpPr/>
          <p:nvPr/>
        </p:nvSpPr>
        <p:spPr>
          <a:xfrm>
            <a:off x="4988480" y="1417822"/>
            <a:ext cx="1601049" cy="522970"/>
          </a:xfrm>
          <a:prstGeom prst="rect">
            <a:avLst/>
          </a:prstGeom>
          <a:ln>
            <a:solidFill>
              <a:srgbClr val="FF4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rgbClr val="FF40FF"/>
                </a:solidFill>
              </a:rPr>
              <a:t>Whatman paper</a:t>
            </a:r>
          </a:p>
        </p:txBody>
      </p:sp>
      <p:sp>
        <p:nvSpPr>
          <p:cNvPr id="79" name="Rectángulo 78">
            <a:extLst>
              <a:ext uri="{FF2B5EF4-FFF2-40B4-BE49-F238E27FC236}">
                <a16:creationId xmlns:a16="http://schemas.microsoft.com/office/drawing/2014/main" id="{A6DC277D-1487-9741-A253-D2E3650D52CB}"/>
              </a:ext>
            </a:extLst>
          </p:cNvPr>
          <p:cNvSpPr/>
          <p:nvPr/>
        </p:nvSpPr>
        <p:spPr>
          <a:xfrm>
            <a:off x="2884745" y="1430354"/>
            <a:ext cx="1601054" cy="52297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rgbClr val="00B050"/>
                </a:solidFill>
              </a:rPr>
              <a:t>Biopsy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7969DD9-407A-C3C0-7028-B00D8A5A8C26}"/>
              </a:ext>
            </a:extLst>
          </p:cNvPr>
          <p:cNvSpPr/>
          <p:nvPr/>
        </p:nvSpPr>
        <p:spPr>
          <a:xfrm>
            <a:off x="451174" y="5554684"/>
            <a:ext cx="7948872" cy="52297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FF0000"/>
                </a:solidFill>
              </a:rPr>
              <a:t>Positive result by any of the techniques - declaration by the dermatologist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91018330-9160-78E4-6F11-D9830C5475B7}"/>
              </a:ext>
            </a:extLst>
          </p:cNvPr>
          <p:cNvSpPr/>
          <p:nvPr/>
        </p:nvSpPr>
        <p:spPr>
          <a:xfrm>
            <a:off x="1425939" y="3898516"/>
            <a:ext cx="239472" cy="22382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F6881D9-6853-66A6-A0B8-85B4C520023F}"/>
              </a:ext>
            </a:extLst>
          </p:cNvPr>
          <p:cNvSpPr/>
          <p:nvPr/>
        </p:nvSpPr>
        <p:spPr>
          <a:xfrm>
            <a:off x="2587805" y="3897310"/>
            <a:ext cx="239472" cy="2238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chemeClr val="tx1"/>
                </a:solidFill>
              </a:rPr>
              <a:t>-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00CDCDE3-20E3-A9E5-4E47-AF9797318C05}"/>
              </a:ext>
            </a:extLst>
          </p:cNvPr>
          <p:cNvCxnSpPr>
            <a:cxnSpLocks/>
            <a:stCxn id="45" idx="2"/>
            <a:endCxn id="12" idx="0"/>
          </p:cNvCxnSpPr>
          <p:nvPr/>
        </p:nvCxnSpPr>
        <p:spPr>
          <a:xfrm flipH="1">
            <a:off x="1542234" y="1951679"/>
            <a:ext cx="3441" cy="80192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3FD8AB5F-5931-301E-4E83-6B2F701CE833}"/>
              </a:ext>
            </a:extLst>
          </p:cNvPr>
          <p:cNvCxnSpPr>
            <a:cxnSpLocks/>
            <a:stCxn id="12" idx="2"/>
            <a:endCxn id="9" idx="0"/>
          </p:cNvCxnSpPr>
          <p:nvPr/>
        </p:nvCxnSpPr>
        <p:spPr>
          <a:xfrm>
            <a:off x="1542234" y="3276576"/>
            <a:ext cx="3441" cy="6219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BD6660CF-9DA0-A7EE-042D-44C876B164B9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2250789" y="3284438"/>
            <a:ext cx="456752" cy="6128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7D052F98-A5AB-658E-83DB-A1B6DD90FE61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542234" y="4122344"/>
            <a:ext cx="3441" cy="6381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607DEC00-0B8D-35A7-3B53-95C30E3EA138}"/>
              </a:ext>
            </a:extLst>
          </p:cNvPr>
          <p:cNvCxnSpPr>
            <a:cxnSpLocks/>
          </p:cNvCxnSpPr>
          <p:nvPr/>
        </p:nvCxnSpPr>
        <p:spPr>
          <a:xfrm flipH="1">
            <a:off x="2709965" y="3314874"/>
            <a:ext cx="597163" cy="5824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666C2B9B-349C-AD47-7E33-92587EFDE176}"/>
              </a:ext>
            </a:extLst>
          </p:cNvPr>
          <p:cNvCxnSpPr>
            <a:cxnSpLocks/>
          </p:cNvCxnSpPr>
          <p:nvPr/>
        </p:nvCxnSpPr>
        <p:spPr>
          <a:xfrm>
            <a:off x="3696158" y="1941783"/>
            <a:ext cx="0" cy="80300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Rectángulo 38">
            <a:extLst>
              <a:ext uri="{FF2B5EF4-FFF2-40B4-BE49-F238E27FC236}">
                <a16:creationId xmlns:a16="http://schemas.microsoft.com/office/drawing/2014/main" id="{427D720F-5923-B222-9DFC-C13B225D4559}"/>
              </a:ext>
            </a:extLst>
          </p:cNvPr>
          <p:cNvSpPr/>
          <p:nvPr/>
        </p:nvSpPr>
        <p:spPr>
          <a:xfrm>
            <a:off x="3566738" y="3906360"/>
            <a:ext cx="239472" cy="22382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rgbClr val="FF0000"/>
                </a:solidFill>
              </a:rPr>
              <a:t>+</a:t>
            </a:r>
          </a:p>
        </p:txBody>
      </p: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0A4BF0F7-9928-4FA2-443E-BC514E98024A}"/>
              </a:ext>
            </a:extLst>
          </p:cNvPr>
          <p:cNvCxnSpPr>
            <a:cxnSpLocks/>
            <a:stCxn id="47" idx="2"/>
          </p:cNvCxnSpPr>
          <p:nvPr/>
        </p:nvCxnSpPr>
        <p:spPr>
          <a:xfrm flipH="1">
            <a:off x="3696158" y="3284438"/>
            <a:ext cx="12330" cy="6368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ángulo 46">
            <a:extLst>
              <a:ext uri="{FF2B5EF4-FFF2-40B4-BE49-F238E27FC236}">
                <a16:creationId xmlns:a16="http://schemas.microsoft.com/office/drawing/2014/main" id="{1D41C9D3-E9F3-E321-38C8-8AB71EA60E94}"/>
              </a:ext>
            </a:extLst>
          </p:cNvPr>
          <p:cNvSpPr/>
          <p:nvPr/>
        </p:nvSpPr>
        <p:spPr>
          <a:xfrm>
            <a:off x="2907961" y="2761468"/>
            <a:ext cx="1601054" cy="5229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b="1">
              <a:solidFill>
                <a:schemeClr val="tx1"/>
              </a:solidFill>
            </a:endParaRPr>
          </a:p>
          <a:p>
            <a:pPr algn="ctr"/>
            <a:r>
              <a:rPr lang="en-GB" sz="1200" b="1">
                <a:solidFill>
                  <a:schemeClr val="tx1"/>
                </a:solidFill>
              </a:rPr>
              <a:t>Hematoxylin-Eosin stain</a:t>
            </a:r>
          </a:p>
          <a:p>
            <a:pPr algn="ctr"/>
            <a:endParaRPr lang="en-GB" sz="1200" b="1">
              <a:solidFill>
                <a:schemeClr val="tx1"/>
              </a:solidFill>
            </a:endParaRP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F784F414-D978-FB59-1A65-8996957FF04C}"/>
              </a:ext>
            </a:extLst>
          </p:cNvPr>
          <p:cNvSpPr txBox="1"/>
          <p:nvPr/>
        </p:nvSpPr>
        <p:spPr>
          <a:xfrm>
            <a:off x="9619370" y="4739847"/>
            <a:ext cx="1667410" cy="5559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s-ES"/>
            </a:defPPr>
            <a:lvl1pPr algn="ctr">
              <a:defRPr sz="1200"/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b="1"/>
              <a:t>Rethink the diagnosis</a:t>
            </a:r>
          </a:p>
        </p:txBody>
      </p:sp>
      <p:cxnSp>
        <p:nvCxnSpPr>
          <p:cNvPr id="59" name="Conector recto de flecha 58">
            <a:extLst>
              <a:ext uri="{FF2B5EF4-FFF2-40B4-BE49-F238E27FC236}">
                <a16:creationId xmlns:a16="http://schemas.microsoft.com/office/drawing/2014/main" id="{9278BD12-AAC1-636D-21A5-676B9466685D}"/>
              </a:ext>
            </a:extLst>
          </p:cNvPr>
          <p:cNvCxnSpPr>
            <a:cxnSpLocks/>
          </p:cNvCxnSpPr>
          <p:nvPr/>
        </p:nvCxnSpPr>
        <p:spPr>
          <a:xfrm>
            <a:off x="4791081" y="841932"/>
            <a:ext cx="735639" cy="5600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Conector recto de flecha 59">
            <a:extLst>
              <a:ext uri="{FF2B5EF4-FFF2-40B4-BE49-F238E27FC236}">
                <a16:creationId xmlns:a16="http://schemas.microsoft.com/office/drawing/2014/main" id="{CAA3A777-47DD-24CF-214F-4C083D1E4337}"/>
              </a:ext>
            </a:extLst>
          </p:cNvPr>
          <p:cNvCxnSpPr>
            <a:cxnSpLocks/>
          </p:cNvCxnSpPr>
          <p:nvPr/>
        </p:nvCxnSpPr>
        <p:spPr>
          <a:xfrm>
            <a:off x="3671841" y="841932"/>
            <a:ext cx="0" cy="5615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Conector recto de flecha 61">
            <a:extLst>
              <a:ext uri="{FF2B5EF4-FFF2-40B4-BE49-F238E27FC236}">
                <a16:creationId xmlns:a16="http://schemas.microsoft.com/office/drawing/2014/main" id="{D5B549DC-220B-3F76-B375-203DFEF44CFB}"/>
              </a:ext>
            </a:extLst>
          </p:cNvPr>
          <p:cNvCxnSpPr>
            <a:cxnSpLocks/>
          </p:cNvCxnSpPr>
          <p:nvPr/>
        </p:nvCxnSpPr>
        <p:spPr>
          <a:xfrm flipH="1">
            <a:off x="1576181" y="841932"/>
            <a:ext cx="1103413" cy="5625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36E598F7-E541-4521-94A3-6E448D801225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3686474" y="4130188"/>
            <a:ext cx="0" cy="6302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FC38CC4-4805-6B4C-F491-182CAE9377BC}"/>
              </a:ext>
            </a:extLst>
          </p:cNvPr>
          <p:cNvSpPr/>
          <p:nvPr/>
        </p:nvSpPr>
        <p:spPr>
          <a:xfrm>
            <a:off x="5815399" y="3906361"/>
            <a:ext cx="239472" cy="22382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rgbClr val="FF0000"/>
                </a:solidFill>
              </a:rPr>
              <a:t>+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1377ED34-FE99-9951-32CF-32A0246EFF27}"/>
              </a:ext>
            </a:extLst>
          </p:cNvPr>
          <p:cNvCxnSpPr>
            <a:cxnSpLocks/>
            <a:endCxn id="14" idx="0"/>
          </p:cNvCxnSpPr>
          <p:nvPr/>
        </p:nvCxnSpPr>
        <p:spPr>
          <a:xfrm flipH="1">
            <a:off x="5935135" y="3272371"/>
            <a:ext cx="5413" cy="6339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DB8E7A2F-C37D-2E2B-C3F9-9451C7A39309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5926627" y="4130189"/>
            <a:ext cx="8508" cy="6302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C6C1CC3F-D3EB-0180-D324-28F0E099E0C4}"/>
              </a:ext>
            </a:extLst>
          </p:cNvPr>
          <p:cNvCxnSpPr>
            <a:cxnSpLocks/>
            <a:stCxn id="77" idx="2"/>
          </p:cNvCxnSpPr>
          <p:nvPr/>
        </p:nvCxnSpPr>
        <p:spPr>
          <a:xfrm flipH="1">
            <a:off x="5766876" y="1940792"/>
            <a:ext cx="22129" cy="810923"/>
          </a:xfrm>
          <a:prstGeom prst="straightConnector1">
            <a:avLst/>
          </a:prstGeom>
          <a:ln>
            <a:solidFill>
              <a:srgbClr val="FF40FF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8A2A82C-C329-3127-92C9-3CCCEFFC6630}"/>
              </a:ext>
            </a:extLst>
          </p:cNvPr>
          <p:cNvSpPr/>
          <p:nvPr/>
        </p:nvSpPr>
        <p:spPr>
          <a:xfrm>
            <a:off x="6666500" y="3897304"/>
            <a:ext cx="239472" cy="22382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chemeClr val="tx1"/>
                </a:solidFill>
              </a:rPr>
              <a:t>-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B8F42519-AC79-ECA4-748C-BBBDE0821EB3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6383422" y="3290857"/>
            <a:ext cx="402814" cy="6064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Rectángulo 25">
            <a:extLst>
              <a:ext uri="{FF2B5EF4-FFF2-40B4-BE49-F238E27FC236}">
                <a16:creationId xmlns:a16="http://schemas.microsoft.com/office/drawing/2014/main" id="{64FAA11B-DFD1-23B2-9A26-A502C8C1D9B1}"/>
              </a:ext>
            </a:extLst>
          </p:cNvPr>
          <p:cNvSpPr/>
          <p:nvPr/>
        </p:nvSpPr>
        <p:spPr>
          <a:xfrm>
            <a:off x="451174" y="4760472"/>
            <a:ext cx="7948872" cy="5229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chemeClr val="tx1"/>
                </a:solidFill>
              </a:rPr>
              <a:t>Report the results to the dermatologist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805F6B0D-3B83-1866-DBA9-E808CD9D6C08}"/>
              </a:ext>
            </a:extLst>
          </p:cNvPr>
          <p:cNvSpPr/>
          <p:nvPr/>
        </p:nvSpPr>
        <p:spPr>
          <a:xfrm>
            <a:off x="8817880" y="4896293"/>
            <a:ext cx="239472" cy="2238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87" name="Rectángulo 86">
            <a:extLst>
              <a:ext uri="{FF2B5EF4-FFF2-40B4-BE49-F238E27FC236}">
                <a16:creationId xmlns:a16="http://schemas.microsoft.com/office/drawing/2014/main" id="{D9B533AB-31BE-B7CC-DFB9-3B752AA17AD1}"/>
              </a:ext>
            </a:extLst>
          </p:cNvPr>
          <p:cNvSpPr/>
          <p:nvPr/>
        </p:nvSpPr>
        <p:spPr>
          <a:xfrm>
            <a:off x="6798993" y="2740479"/>
            <a:ext cx="1601054" cy="5229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chemeClr val="tx1"/>
                </a:solidFill>
              </a:rPr>
              <a:t>Culture</a:t>
            </a:r>
          </a:p>
        </p:txBody>
      </p:sp>
      <p:sp>
        <p:nvSpPr>
          <p:cNvPr id="88" name="Rectángulo 87">
            <a:extLst>
              <a:ext uri="{FF2B5EF4-FFF2-40B4-BE49-F238E27FC236}">
                <a16:creationId xmlns:a16="http://schemas.microsoft.com/office/drawing/2014/main" id="{498ABF8A-22C1-F2CD-E34D-073611541AA7}"/>
              </a:ext>
            </a:extLst>
          </p:cNvPr>
          <p:cNvSpPr/>
          <p:nvPr/>
        </p:nvSpPr>
        <p:spPr>
          <a:xfrm>
            <a:off x="7361174" y="3906361"/>
            <a:ext cx="239472" cy="22382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rgbClr val="FF0000"/>
                </a:solidFill>
              </a:rPr>
              <a:t>+</a:t>
            </a:r>
          </a:p>
        </p:txBody>
      </p:sp>
      <p:cxnSp>
        <p:nvCxnSpPr>
          <p:cNvPr id="89" name="Conector recto de flecha 88">
            <a:extLst>
              <a:ext uri="{FF2B5EF4-FFF2-40B4-BE49-F238E27FC236}">
                <a16:creationId xmlns:a16="http://schemas.microsoft.com/office/drawing/2014/main" id="{63F9BBE6-CCDF-1A83-0D26-BBD366317B02}"/>
              </a:ext>
            </a:extLst>
          </p:cNvPr>
          <p:cNvCxnSpPr>
            <a:cxnSpLocks/>
            <a:endCxn id="88" idx="0"/>
          </p:cNvCxnSpPr>
          <p:nvPr/>
        </p:nvCxnSpPr>
        <p:spPr>
          <a:xfrm>
            <a:off x="7480910" y="3272371"/>
            <a:ext cx="0" cy="6339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ector recto de flecha 89">
            <a:extLst>
              <a:ext uri="{FF2B5EF4-FFF2-40B4-BE49-F238E27FC236}">
                <a16:creationId xmlns:a16="http://schemas.microsoft.com/office/drawing/2014/main" id="{FFCC6471-170F-CD81-106E-A69332FC128D}"/>
              </a:ext>
            </a:extLst>
          </p:cNvPr>
          <p:cNvCxnSpPr>
            <a:cxnSpLocks/>
            <a:stCxn id="88" idx="2"/>
          </p:cNvCxnSpPr>
          <p:nvPr/>
        </p:nvCxnSpPr>
        <p:spPr>
          <a:xfrm>
            <a:off x="7480910" y="4130189"/>
            <a:ext cx="0" cy="6302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1" name="Rectángulo 90">
            <a:extLst>
              <a:ext uri="{FF2B5EF4-FFF2-40B4-BE49-F238E27FC236}">
                <a16:creationId xmlns:a16="http://schemas.microsoft.com/office/drawing/2014/main" id="{4487E16C-0017-43B5-7AA2-BAD866C91C64}"/>
              </a:ext>
            </a:extLst>
          </p:cNvPr>
          <p:cNvSpPr/>
          <p:nvPr/>
        </p:nvSpPr>
        <p:spPr>
          <a:xfrm>
            <a:off x="7853898" y="3903040"/>
            <a:ext cx="239472" cy="22382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>
                <a:solidFill>
                  <a:schemeClr val="accent1"/>
                </a:solidFill>
              </a:rPr>
              <a:t>-</a:t>
            </a:r>
          </a:p>
        </p:txBody>
      </p:sp>
      <p:cxnSp>
        <p:nvCxnSpPr>
          <p:cNvPr id="92" name="Conector recto de flecha 91">
            <a:extLst>
              <a:ext uri="{FF2B5EF4-FFF2-40B4-BE49-F238E27FC236}">
                <a16:creationId xmlns:a16="http://schemas.microsoft.com/office/drawing/2014/main" id="{9B0F55AA-55F6-4B83-6C5B-45B68EDEFB3A}"/>
              </a:ext>
            </a:extLst>
          </p:cNvPr>
          <p:cNvCxnSpPr>
            <a:cxnSpLocks/>
          </p:cNvCxnSpPr>
          <p:nvPr/>
        </p:nvCxnSpPr>
        <p:spPr>
          <a:xfrm>
            <a:off x="7959884" y="3263449"/>
            <a:ext cx="10440" cy="62686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ector recto de flecha 94">
            <a:extLst>
              <a:ext uri="{FF2B5EF4-FFF2-40B4-BE49-F238E27FC236}">
                <a16:creationId xmlns:a16="http://schemas.microsoft.com/office/drawing/2014/main" id="{55DFDB62-861F-15D8-2248-35677360C888}"/>
              </a:ext>
            </a:extLst>
          </p:cNvPr>
          <p:cNvCxnSpPr>
            <a:cxnSpLocks/>
          </p:cNvCxnSpPr>
          <p:nvPr/>
        </p:nvCxnSpPr>
        <p:spPr>
          <a:xfrm>
            <a:off x="8455046" y="5017008"/>
            <a:ext cx="281504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4" name="Conector recto de flecha 113">
            <a:extLst>
              <a:ext uri="{FF2B5EF4-FFF2-40B4-BE49-F238E27FC236}">
                <a16:creationId xmlns:a16="http://schemas.microsoft.com/office/drawing/2014/main" id="{FA788138-D6BF-5AF9-7CB9-223CCEA12E0B}"/>
              </a:ext>
            </a:extLst>
          </p:cNvPr>
          <p:cNvCxnSpPr>
            <a:cxnSpLocks/>
          </p:cNvCxnSpPr>
          <p:nvPr/>
        </p:nvCxnSpPr>
        <p:spPr>
          <a:xfrm>
            <a:off x="9159797" y="5021955"/>
            <a:ext cx="281504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7" name="Conector recto 146">
            <a:extLst>
              <a:ext uri="{FF2B5EF4-FFF2-40B4-BE49-F238E27FC236}">
                <a16:creationId xmlns:a16="http://schemas.microsoft.com/office/drawing/2014/main" id="{D9D342FE-B890-24D1-8A33-C7C50EF034CE}"/>
              </a:ext>
            </a:extLst>
          </p:cNvPr>
          <p:cNvCxnSpPr>
            <a:cxnSpLocks/>
          </p:cNvCxnSpPr>
          <p:nvPr/>
        </p:nvCxnSpPr>
        <p:spPr>
          <a:xfrm>
            <a:off x="4156615" y="2254206"/>
            <a:ext cx="123353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0" name="Conector recto 149">
            <a:extLst>
              <a:ext uri="{FF2B5EF4-FFF2-40B4-BE49-F238E27FC236}">
                <a16:creationId xmlns:a16="http://schemas.microsoft.com/office/drawing/2014/main" id="{9C042CED-3CD1-89D6-94B4-AE27AC795797}"/>
              </a:ext>
            </a:extLst>
          </p:cNvPr>
          <p:cNvCxnSpPr>
            <a:cxnSpLocks/>
          </p:cNvCxnSpPr>
          <p:nvPr/>
        </p:nvCxnSpPr>
        <p:spPr>
          <a:xfrm>
            <a:off x="6160572" y="2247621"/>
            <a:ext cx="123353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1" name="Conector recto 150">
            <a:extLst>
              <a:ext uri="{FF2B5EF4-FFF2-40B4-BE49-F238E27FC236}">
                <a16:creationId xmlns:a16="http://schemas.microsoft.com/office/drawing/2014/main" id="{C09A3FDE-337C-12A3-AB8C-7069C63D42F7}"/>
              </a:ext>
            </a:extLst>
          </p:cNvPr>
          <p:cNvCxnSpPr>
            <a:cxnSpLocks/>
          </p:cNvCxnSpPr>
          <p:nvPr/>
        </p:nvCxnSpPr>
        <p:spPr>
          <a:xfrm>
            <a:off x="5432925" y="2248201"/>
            <a:ext cx="9379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4" name="Conector recto 153">
            <a:extLst>
              <a:ext uri="{FF2B5EF4-FFF2-40B4-BE49-F238E27FC236}">
                <a16:creationId xmlns:a16="http://schemas.microsoft.com/office/drawing/2014/main" id="{78A0C445-FAC5-250C-DDF3-0F35291E4C30}"/>
              </a:ext>
            </a:extLst>
          </p:cNvPr>
          <p:cNvCxnSpPr>
            <a:cxnSpLocks/>
          </p:cNvCxnSpPr>
          <p:nvPr/>
        </p:nvCxnSpPr>
        <p:spPr>
          <a:xfrm>
            <a:off x="5585325" y="2249348"/>
            <a:ext cx="9379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5" name="Conector recto 154">
            <a:extLst>
              <a:ext uri="{FF2B5EF4-FFF2-40B4-BE49-F238E27FC236}">
                <a16:creationId xmlns:a16="http://schemas.microsoft.com/office/drawing/2014/main" id="{110580E6-7EE2-8EF4-682F-BA12429D5AB9}"/>
              </a:ext>
            </a:extLst>
          </p:cNvPr>
          <p:cNvCxnSpPr>
            <a:cxnSpLocks/>
          </p:cNvCxnSpPr>
          <p:nvPr/>
        </p:nvCxnSpPr>
        <p:spPr>
          <a:xfrm>
            <a:off x="5832832" y="2242473"/>
            <a:ext cx="9379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6" name="Conector recto 155">
            <a:extLst>
              <a:ext uri="{FF2B5EF4-FFF2-40B4-BE49-F238E27FC236}">
                <a16:creationId xmlns:a16="http://schemas.microsoft.com/office/drawing/2014/main" id="{40B12AA4-156C-D005-1696-AA3ED94A8586}"/>
              </a:ext>
            </a:extLst>
          </p:cNvPr>
          <p:cNvCxnSpPr>
            <a:cxnSpLocks/>
          </p:cNvCxnSpPr>
          <p:nvPr/>
        </p:nvCxnSpPr>
        <p:spPr>
          <a:xfrm>
            <a:off x="5970334" y="2242474"/>
            <a:ext cx="9379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7" name="Conector recto 156">
            <a:extLst>
              <a:ext uri="{FF2B5EF4-FFF2-40B4-BE49-F238E27FC236}">
                <a16:creationId xmlns:a16="http://schemas.microsoft.com/office/drawing/2014/main" id="{A4596B44-9E67-DEED-EB4E-4742417732AA}"/>
              </a:ext>
            </a:extLst>
          </p:cNvPr>
          <p:cNvCxnSpPr>
            <a:cxnSpLocks/>
          </p:cNvCxnSpPr>
          <p:nvPr/>
        </p:nvCxnSpPr>
        <p:spPr>
          <a:xfrm>
            <a:off x="4156615" y="1951679"/>
            <a:ext cx="0" cy="31141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3" name="Conector recto de flecha 162">
            <a:extLst>
              <a:ext uri="{FF2B5EF4-FFF2-40B4-BE49-F238E27FC236}">
                <a16:creationId xmlns:a16="http://schemas.microsoft.com/office/drawing/2014/main" id="{A6BDFCDC-40E0-B820-1652-9F16CEA63058}"/>
              </a:ext>
            </a:extLst>
          </p:cNvPr>
          <p:cNvCxnSpPr>
            <a:cxnSpLocks/>
          </p:cNvCxnSpPr>
          <p:nvPr/>
        </p:nvCxnSpPr>
        <p:spPr>
          <a:xfrm>
            <a:off x="5390147" y="2249348"/>
            <a:ext cx="0" cy="50236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7" name="Conector recto de flecha 166">
            <a:extLst>
              <a:ext uri="{FF2B5EF4-FFF2-40B4-BE49-F238E27FC236}">
                <a16:creationId xmlns:a16="http://schemas.microsoft.com/office/drawing/2014/main" id="{57EEE35B-9524-F6C8-BD26-7E1E57EC0BC0}"/>
              </a:ext>
            </a:extLst>
          </p:cNvPr>
          <p:cNvCxnSpPr>
            <a:cxnSpLocks/>
          </p:cNvCxnSpPr>
          <p:nvPr/>
        </p:nvCxnSpPr>
        <p:spPr>
          <a:xfrm>
            <a:off x="7394104" y="2238428"/>
            <a:ext cx="0" cy="50205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" name="Conector recto de flecha 1">
            <a:extLst>
              <a:ext uri="{FF2B5EF4-FFF2-40B4-BE49-F238E27FC236}">
                <a16:creationId xmlns:a16="http://schemas.microsoft.com/office/drawing/2014/main" id="{36EA6F22-1707-545C-74C9-8259D2EC15AF}"/>
              </a:ext>
            </a:extLst>
          </p:cNvPr>
          <p:cNvCxnSpPr>
            <a:cxnSpLocks/>
          </p:cNvCxnSpPr>
          <p:nvPr/>
        </p:nvCxnSpPr>
        <p:spPr>
          <a:xfrm flipH="1">
            <a:off x="2701608" y="4121138"/>
            <a:ext cx="5933" cy="63933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479A5D03-3AC1-F832-A1C6-9B67DE51A927}"/>
              </a:ext>
            </a:extLst>
          </p:cNvPr>
          <p:cNvCxnSpPr>
            <a:cxnSpLocks/>
          </p:cNvCxnSpPr>
          <p:nvPr/>
        </p:nvCxnSpPr>
        <p:spPr>
          <a:xfrm flipH="1">
            <a:off x="6772898" y="4100513"/>
            <a:ext cx="5933" cy="63933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8870C30A-3ED8-A99A-3710-D854F7100F88}"/>
              </a:ext>
            </a:extLst>
          </p:cNvPr>
          <p:cNvCxnSpPr>
            <a:cxnSpLocks/>
          </p:cNvCxnSpPr>
          <p:nvPr/>
        </p:nvCxnSpPr>
        <p:spPr>
          <a:xfrm flipH="1">
            <a:off x="7959171" y="4110826"/>
            <a:ext cx="5933" cy="63933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Conector angular 31">
            <a:extLst>
              <a:ext uri="{FF2B5EF4-FFF2-40B4-BE49-F238E27FC236}">
                <a16:creationId xmlns:a16="http://schemas.microsoft.com/office/drawing/2014/main" id="{E2333857-9AD7-4DCD-1110-7A697BDA2276}"/>
              </a:ext>
            </a:extLst>
          </p:cNvPr>
          <p:cNvCxnSpPr>
            <a:cxnSpLocks/>
          </p:cNvCxnSpPr>
          <p:nvPr/>
        </p:nvCxnSpPr>
        <p:spPr>
          <a:xfrm flipV="1">
            <a:off x="4120254" y="3287738"/>
            <a:ext cx="1081459" cy="730000"/>
          </a:xfrm>
          <a:prstGeom prst="bentConnector3">
            <a:avLst>
              <a:gd name="adj1" fmla="val 99322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1F6A1E35-9C81-700C-BD58-5656D3B879F9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2827277" y="4009224"/>
            <a:ext cx="293698" cy="3607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D3EAD6AF-598E-7A3A-CB85-A697AD7A4F85}"/>
              </a:ext>
            </a:extLst>
          </p:cNvPr>
          <p:cNvCxnSpPr>
            <a:cxnSpLocks/>
          </p:cNvCxnSpPr>
          <p:nvPr/>
        </p:nvCxnSpPr>
        <p:spPr>
          <a:xfrm>
            <a:off x="3220257" y="4005956"/>
            <a:ext cx="93795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25ED82B0-61A5-9ADB-CDCD-2156B443D795}"/>
              </a:ext>
            </a:extLst>
          </p:cNvPr>
          <p:cNvCxnSpPr>
            <a:cxnSpLocks/>
          </p:cNvCxnSpPr>
          <p:nvPr/>
        </p:nvCxnSpPr>
        <p:spPr>
          <a:xfrm>
            <a:off x="3412189" y="4005957"/>
            <a:ext cx="93795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:a16="http://schemas.microsoft.com/office/drawing/2014/main" id="{A03AEB66-3E5C-A1F2-4AD8-B7C1892C7D80}"/>
              </a:ext>
            </a:extLst>
          </p:cNvPr>
          <p:cNvCxnSpPr>
            <a:cxnSpLocks/>
          </p:cNvCxnSpPr>
          <p:nvPr/>
        </p:nvCxnSpPr>
        <p:spPr>
          <a:xfrm>
            <a:off x="3854494" y="4012838"/>
            <a:ext cx="93795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64">
            <a:extLst>
              <a:ext uri="{FF2B5EF4-FFF2-40B4-BE49-F238E27FC236}">
                <a16:creationId xmlns:a16="http://schemas.microsoft.com/office/drawing/2014/main" id="{DEFB7F37-1B2F-1334-5FAA-E2DA361EC9F5}"/>
              </a:ext>
            </a:extLst>
          </p:cNvPr>
          <p:cNvCxnSpPr>
            <a:cxnSpLocks/>
          </p:cNvCxnSpPr>
          <p:nvPr/>
        </p:nvCxnSpPr>
        <p:spPr>
          <a:xfrm>
            <a:off x="4006894" y="4013985"/>
            <a:ext cx="93795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246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110</Words>
  <Application>Microsoft Macintosh PowerPoint</Application>
  <PresentationFormat>Widescreen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Magdalena Alcover Amengual</dc:creator>
  <cp:lastModifiedBy>lucy brzoska</cp:lastModifiedBy>
  <cp:revision>17</cp:revision>
  <dcterms:created xsi:type="dcterms:W3CDTF">2022-12-13T23:39:46Z</dcterms:created>
  <dcterms:modified xsi:type="dcterms:W3CDTF">2022-12-21T07:39:03Z</dcterms:modified>
</cp:coreProperties>
</file>