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70347-C14A-DA78-DC4F-B6BDB8016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5CE212-AAE3-5108-0BA8-EEB145D1C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F5E1F-F68C-E7EF-9A28-B0D0EF8A4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80CC6-79E2-2A65-C5C6-B5259377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88D1C1-B67A-0F72-1B4C-10AC8587F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7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82121-CAEF-A973-75E8-1EDC695B1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4FAE5B-062F-D850-C085-CA0678D1A4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383290-DAD1-D27C-DD08-9929F42B0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9C55D-6977-73BB-7337-BFF64832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38574-712C-5F93-6E56-2D478CE9B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52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4D2CEC-EC3D-DD13-E61E-C3DC54B2B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31D4EA-E2AB-FFA5-366F-31CA36066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E3C27-D7BF-72E5-2350-5B0CC0E76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25916-7AB6-F729-B7E9-4ABB27FCF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97BCD-1804-DE0D-1935-4E6A3BB6C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64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7DA0A-82E0-F915-ABAB-F190F47D0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FC181-21C7-9959-9AD1-7D2FA47C6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F39AF-CCBE-A194-6C06-A2C3215A9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4F128-8F86-192F-537C-4E88FE8CB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AA38F-CD5C-EF9A-0736-931C751B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28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DA977-E6FD-4F33-965F-A4705431C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ED36F-B2B0-D9A3-2F5E-5134A1B65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A608A-9769-6D29-D4BF-42E42185C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FE168-A897-952A-1BD6-22388B5B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91F40-A9BE-C02F-AACB-65BA632D5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0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680C3-AD7F-D50B-A706-A91B33D91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D85D7-469C-B360-0963-26BD281D2C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92DA3-BEA5-71F6-20C1-16737FCD9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C8596-5DBF-6FCE-EB0C-B6F66F756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B3EF5-DC0F-1038-5BFA-2F2B34F16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988FA-A701-7861-4D3A-C26456B8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47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EE180-E0CE-582A-7D2C-C31D34643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BEF97-403B-38A3-EC22-E7D518EA5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DDF606-E437-3231-8EB5-66AA4ECBB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71206C-847A-DEC2-8970-23C1226646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41D42C-FC86-0DC0-1074-2C4C2323AF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0116D2-AA08-97CD-7DA3-3F2D133F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7E531C-8F75-4C56-49D1-7E2D0DD8C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182038-114B-24F0-4D80-F852C88C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1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632D0-8B1D-2A70-1E93-1A4879A2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EF4DEC-0C74-ED11-2E94-79EA1B549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E4F86-5AE6-D621-20F9-43C1F5E63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7FCF2F-F0EC-B466-BAB2-ECA6EAE5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90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E60F1-64B2-BCEF-F885-3C799718F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083AEB-B0A7-149A-BC3B-D216B13C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706EB0-62E8-70DD-723E-84F49BB2C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79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29A01-862A-E842-765D-334715FB4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D7888-5613-90BD-FD22-8605E5DE2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DD4A7F-EA16-8842-7016-1716E78C79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94C89D-BB96-ED58-BBDA-F6DBCE447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E05F9B-89F0-B51F-40D0-B03F08376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1E3992-BABA-7822-68A1-22EC2AFE2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087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2D6A0-D45B-BC81-0E4C-A84571412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9D958E-854A-C380-11FB-F42A46A0A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6B46D-665C-3B61-F07F-A0CD9A328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675A4A-BC4E-3C69-3D6C-9A9B34201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F12AC-22F4-B0A7-F66A-FACF0710F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5795C1-BD53-40ED-2CCD-9B21DDF4E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3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7F990-E30A-6EB6-0E1B-AE8466A6F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B976F-1657-17E8-F721-B68A575BBE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5A47B-8732-71C5-1D40-B09EA6402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41118-6FA9-4550-86B3-D672B4BC39BF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43707-0563-F096-92DC-D8B689963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B7730-4AD4-DEAA-C6B5-802ABD063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240DA-5C58-4C9E-9B43-5AED33B03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4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6C04FAED-4565-6349-BD8A-592C45FE31B0}"/>
              </a:ext>
            </a:extLst>
          </p:cNvPr>
          <p:cNvGrpSpPr/>
          <p:nvPr/>
        </p:nvGrpSpPr>
        <p:grpSpPr>
          <a:xfrm>
            <a:off x="522566" y="368505"/>
            <a:ext cx="4244543" cy="6373906"/>
            <a:chOff x="412378" y="484094"/>
            <a:chExt cx="4244543" cy="637390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A56032D-5024-43AF-22AE-A387E567E93D}"/>
                </a:ext>
              </a:extLst>
            </p:cNvPr>
            <p:cNvGrpSpPr/>
            <p:nvPr/>
          </p:nvGrpSpPr>
          <p:grpSpPr>
            <a:xfrm>
              <a:off x="412378" y="484094"/>
              <a:ext cx="3938779" cy="6373906"/>
              <a:chOff x="-26893" y="242047"/>
              <a:chExt cx="3938779" cy="6373906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105D0AC1-1133-4E49-CF67-B352ADF3C6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7058" r="39239"/>
              <a:stretch/>
            </p:blipFill>
            <p:spPr>
              <a:xfrm>
                <a:off x="-26893" y="242047"/>
                <a:ext cx="3119718" cy="6373906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8D3930B-0027-3A7E-62B5-118BF37F8E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69492" t="7058" r="14556"/>
              <a:stretch/>
            </p:blipFill>
            <p:spPr>
              <a:xfrm>
                <a:off x="3092825" y="242047"/>
                <a:ext cx="819061" cy="6373906"/>
              </a:xfrm>
              <a:prstGeom prst="rect">
                <a:avLst/>
              </a:prstGeom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5FDF01-F902-6986-7F3F-0D62C2F88F53}"/>
                </a:ext>
              </a:extLst>
            </p:cNvPr>
            <p:cNvSpPr txBox="1"/>
            <p:nvPr/>
          </p:nvSpPr>
          <p:spPr>
            <a:xfrm>
              <a:off x="4205720" y="1284055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BFD9943-427E-3C8D-CBCA-6B75C2AC50C7}"/>
                </a:ext>
              </a:extLst>
            </p:cNvPr>
            <p:cNvSpPr txBox="1"/>
            <p:nvPr/>
          </p:nvSpPr>
          <p:spPr>
            <a:xfrm>
              <a:off x="4204239" y="204917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F14690-A3A4-78D8-A7C5-7AF5F6253982}"/>
                </a:ext>
              </a:extLst>
            </p:cNvPr>
            <p:cNvSpPr txBox="1"/>
            <p:nvPr/>
          </p:nvSpPr>
          <p:spPr>
            <a:xfrm>
              <a:off x="4204239" y="278927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8F11383-7AC6-D82D-99DE-9B7F8E456728}"/>
                </a:ext>
              </a:extLst>
            </p:cNvPr>
            <p:cNvSpPr txBox="1"/>
            <p:nvPr/>
          </p:nvSpPr>
          <p:spPr>
            <a:xfrm>
              <a:off x="4197263" y="379412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G4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D6B8311-9FE2-6CC6-47C8-E79147F50E4D}"/>
                </a:ext>
              </a:extLst>
            </p:cNvPr>
            <p:cNvSpPr txBox="1"/>
            <p:nvPr/>
          </p:nvSpPr>
          <p:spPr>
            <a:xfrm>
              <a:off x="4197264" y="403513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6534AC-2449-0D88-F0A9-67610345D902}"/>
                </a:ext>
              </a:extLst>
            </p:cNvPr>
            <p:cNvSpPr txBox="1"/>
            <p:nvPr/>
          </p:nvSpPr>
          <p:spPr>
            <a:xfrm>
              <a:off x="4197265" y="446873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G6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EFF394-4220-2BF9-FA1B-B3457C9FD8F8}"/>
                </a:ext>
              </a:extLst>
            </p:cNvPr>
            <p:cNvSpPr txBox="1"/>
            <p:nvPr/>
          </p:nvSpPr>
          <p:spPr>
            <a:xfrm>
              <a:off x="4201505" y="478193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8F8F75A-F4AC-CE7C-3F7C-A1C650A8EAD6}"/>
                </a:ext>
              </a:extLst>
            </p:cNvPr>
            <p:cNvSpPr txBox="1"/>
            <p:nvPr/>
          </p:nvSpPr>
          <p:spPr>
            <a:xfrm>
              <a:off x="4197266" y="498675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6B8EE5D-E2FD-2C9E-B98B-63CDFE241986}"/>
                </a:ext>
              </a:extLst>
            </p:cNvPr>
            <p:cNvSpPr txBox="1"/>
            <p:nvPr/>
          </p:nvSpPr>
          <p:spPr>
            <a:xfrm>
              <a:off x="4201992" y="517263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G9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1578CBF-0819-10E5-8182-4618E87D5AAF}"/>
                </a:ext>
              </a:extLst>
            </p:cNvPr>
            <p:cNvSpPr txBox="1"/>
            <p:nvPr/>
          </p:nvSpPr>
          <p:spPr>
            <a:xfrm>
              <a:off x="4201993" y="5390394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15F2157-7F8D-F250-633F-7E432873DA0C}"/>
                </a:ext>
              </a:extLst>
            </p:cNvPr>
            <p:cNvSpPr txBox="1"/>
            <p:nvPr/>
          </p:nvSpPr>
          <p:spPr>
            <a:xfrm>
              <a:off x="4202272" y="552202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G11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CAFF22-18E1-2A59-0085-3E9CCB9F439F}"/>
                </a:ext>
              </a:extLst>
            </p:cNvPr>
            <p:cNvSpPr txBox="1"/>
            <p:nvPr/>
          </p:nvSpPr>
          <p:spPr>
            <a:xfrm>
              <a:off x="4201993" y="565763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G12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F2F083A-475B-C428-B672-2FD28508527A}"/>
                </a:ext>
              </a:extLst>
            </p:cNvPr>
            <p:cNvSpPr txBox="1"/>
            <p:nvPr/>
          </p:nvSpPr>
          <p:spPr>
            <a:xfrm>
              <a:off x="4204239" y="579823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B2A7ADA-E6F9-7DEA-52FF-13448854BF21}"/>
                </a:ext>
              </a:extLst>
            </p:cNvPr>
            <p:cNvSpPr txBox="1"/>
            <p:nvPr/>
          </p:nvSpPr>
          <p:spPr>
            <a:xfrm>
              <a:off x="4201993" y="6226441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G14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3BCBA19-E538-9389-A110-11FEE37B75BA}"/>
              </a:ext>
            </a:extLst>
          </p:cNvPr>
          <p:cNvGrpSpPr/>
          <p:nvPr/>
        </p:nvGrpSpPr>
        <p:grpSpPr>
          <a:xfrm>
            <a:off x="6606354" y="280959"/>
            <a:ext cx="4970892" cy="2307297"/>
            <a:chOff x="412377" y="4032436"/>
            <a:chExt cx="4970892" cy="230729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ECFF9AF-5284-3051-E2C1-63388D0723E7}"/>
                </a:ext>
              </a:extLst>
            </p:cNvPr>
            <p:cNvGrpSpPr/>
            <p:nvPr/>
          </p:nvGrpSpPr>
          <p:grpSpPr>
            <a:xfrm>
              <a:off x="412377" y="4032436"/>
              <a:ext cx="4603378" cy="2307297"/>
              <a:chOff x="1098175" y="3254187"/>
              <a:chExt cx="4603378" cy="2307297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343CC31A-E3D4-66E9-0B6F-7E333667B3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410" t="28457" r="39021"/>
              <a:stretch/>
            </p:blipFill>
            <p:spPr>
              <a:xfrm>
                <a:off x="1098175" y="3254187"/>
                <a:ext cx="3742766" cy="2307297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24B429F8-640C-3EC8-CA3F-9B8428BE2F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9606" t="28457" r="17716"/>
              <a:stretch/>
            </p:blipFill>
            <p:spPr>
              <a:xfrm>
                <a:off x="4831976" y="3254187"/>
                <a:ext cx="869577" cy="2307297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85F92C-BBB5-6621-3B10-63D371D677C0}"/>
                </a:ext>
              </a:extLst>
            </p:cNvPr>
            <p:cNvSpPr txBox="1"/>
            <p:nvPr/>
          </p:nvSpPr>
          <p:spPr>
            <a:xfrm>
              <a:off x="4927585" y="423152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BEE7DB6-1AFB-E3B6-2F8B-A60BD41331D1}"/>
                </a:ext>
              </a:extLst>
            </p:cNvPr>
            <p:cNvSpPr txBox="1"/>
            <p:nvPr/>
          </p:nvSpPr>
          <p:spPr>
            <a:xfrm>
              <a:off x="4924585" y="443165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2</a:t>
              </a:r>
              <a:endParaRPr lang="en-US" sz="12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3C3338-78A2-5F12-C06D-E984221C6210}"/>
                </a:ext>
              </a:extLst>
            </p:cNvPr>
            <p:cNvSpPr txBox="1"/>
            <p:nvPr/>
          </p:nvSpPr>
          <p:spPr>
            <a:xfrm>
              <a:off x="4915620" y="4755998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3</a:t>
              </a:r>
              <a:endParaRPr lang="en-US" sz="12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C652C3-57D8-2C76-E298-B26421AECF5E}"/>
                </a:ext>
              </a:extLst>
            </p:cNvPr>
            <p:cNvSpPr txBox="1"/>
            <p:nvPr/>
          </p:nvSpPr>
          <p:spPr>
            <a:xfrm>
              <a:off x="4929805" y="515850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4</a:t>
              </a:r>
              <a:endParaRPr lang="en-US" sz="12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05AD63F-7FFD-1A21-1C84-9521938B7D85}"/>
                </a:ext>
              </a:extLst>
            </p:cNvPr>
            <p:cNvSpPr txBox="1"/>
            <p:nvPr/>
          </p:nvSpPr>
          <p:spPr>
            <a:xfrm>
              <a:off x="4917135" y="542689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5</a:t>
              </a:r>
              <a:endParaRPr lang="en-US" sz="12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0B5490-0FBD-F3F7-4AE1-975B55BB7BCD}"/>
                </a:ext>
              </a:extLst>
            </p:cNvPr>
            <p:cNvSpPr txBox="1"/>
            <p:nvPr/>
          </p:nvSpPr>
          <p:spPr>
            <a:xfrm>
              <a:off x="4926103" y="5668028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6</a:t>
              </a:r>
              <a:endParaRPr lang="en-US" sz="12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5285307-4BAE-C666-0A1B-B6BB535CF821}"/>
                </a:ext>
              </a:extLst>
            </p:cNvPr>
            <p:cNvSpPr txBox="1"/>
            <p:nvPr/>
          </p:nvSpPr>
          <p:spPr>
            <a:xfrm>
              <a:off x="4926104" y="5856288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7</a:t>
              </a:r>
              <a:endParaRPr lang="en-US" sz="12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8567F7F-61BA-A286-2204-11A21678692D}"/>
                </a:ext>
              </a:extLst>
            </p:cNvPr>
            <p:cNvSpPr txBox="1"/>
            <p:nvPr/>
          </p:nvSpPr>
          <p:spPr>
            <a:xfrm>
              <a:off x="4932068" y="605858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8</a:t>
              </a:r>
              <a:endParaRPr lang="en-US" sz="1200" dirty="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8C4C2B2F-A97A-962A-CBD9-C947A5BBD7C9}"/>
              </a:ext>
            </a:extLst>
          </p:cNvPr>
          <p:cNvSpPr txBox="1"/>
          <p:nvPr/>
        </p:nvSpPr>
        <p:spPr>
          <a:xfrm>
            <a:off x="5798795" y="3468650"/>
            <a:ext cx="609437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Supplementary Figure S1. 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ep-PCR fingerprinting of (A) the bacteria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A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cheese samples using the BOXAIR primer and (B) the yeasts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A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cheese samples using the (GTG)5 primer. Image analysis was performed by </a:t>
            </a:r>
            <a:r>
              <a:rPr lang="en-US" sz="1400" dirty="0" err="1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BioNumerics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v.6.0. Red lanes separate the groups based on their similarity and the red bacteria and yeasts isolates were selected for 16S rRNA gene and ITS DNA region sequencing, respectively</a:t>
            </a:r>
            <a:endParaRPr lang="en-US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A68640-E65D-14F6-4FA4-F32DE3B04CD1}"/>
              </a:ext>
            </a:extLst>
          </p:cNvPr>
          <p:cNvSpPr txBox="1"/>
          <p:nvPr/>
        </p:nvSpPr>
        <p:spPr>
          <a:xfrm>
            <a:off x="341984" y="174114"/>
            <a:ext cx="38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35B9B19-C27F-F8C5-EB02-940D40C1F15F}"/>
              </a:ext>
            </a:extLst>
          </p:cNvPr>
          <p:cNvSpPr txBox="1"/>
          <p:nvPr/>
        </p:nvSpPr>
        <p:spPr>
          <a:xfrm>
            <a:off x="6110791" y="174112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B.</a:t>
            </a:r>
          </a:p>
        </p:txBody>
      </p:sp>
    </p:spTree>
    <p:extLst>
      <p:ext uri="{BB962C8B-B14F-4D97-AF65-F5344CB8AC3E}">
        <p14:creationId xmlns:p14="http://schemas.microsoft.com/office/powerpoint/2010/main" val="218469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44EF066-FAFA-E6A2-F54B-491307515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896" y="368506"/>
            <a:ext cx="4407790" cy="5694158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4FD16C6-D658-A1C2-E280-B77879153F13}"/>
              </a:ext>
            </a:extLst>
          </p:cNvPr>
          <p:cNvGrpSpPr/>
          <p:nvPr/>
        </p:nvGrpSpPr>
        <p:grpSpPr>
          <a:xfrm>
            <a:off x="6379210" y="251934"/>
            <a:ext cx="5257050" cy="1890712"/>
            <a:chOff x="106362" y="4571019"/>
            <a:chExt cx="5257050" cy="1890712"/>
          </a:xfrm>
        </p:grpSpPr>
        <p:pic>
          <p:nvPicPr>
            <p:cNvPr id="28" name="Picture 4">
              <a:extLst>
                <a:ext uri="{FF2B5EF4-FFF2-40B4-BE49-F238E27FC236}">
                  <a16:creationId xmlns:a16="http://schemas.microsoft.com/office/drawing/2014/main" id="{B34C51A3-D1C9-B078-6A8C-E7BEA6FC96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65" r="31177"/>
            <a:stretch>
              <a:fillRect/>
            </a:stretch>
          </p:blipFill>
          <p:spPr>
            <a:xfrm>
              <a:off x="106362" y="4571019"/>
              <a:ext cx="5005387" cy="1890712"/>
            </a:xfrm>
            <a:prstGeom prst="rect">
              <a:avLst/>
            </a:prstGeom>
            <a:noFill/>
          </p:spPr>
        </p:pic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B994A58-4E05-1ECF-E779-42819EA7BA9F}"/>
                </a:ext>
              </a:extLst>
            </p:cNvPr>
            <p:cNvCxnSpPr/>
            <p:nvPr/>
          </p:nvCxnSpPr>
          <p:spPr>
            <a:xfrm>
              <a:off x="1492249" y="5039331"/>
              <a:ext cx="352901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83E465D-C93A-78AD-0649-E084B6CABB4B}"/>
                </a:ext>
              </a:extLst>
            </p:cNvPr>
            <p:cNvSpPr/>
            <p:nvPr/>
          </p:nvSpPr>
          <p:spPr>
            <a:xfrm>
              <a:off x="4667249" y="4823431"/>
              <a:ext cx="222250" cy="220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TextBox 6">
              <a:extLst>
                <a:ext uri="{FF2B5EF4-FFF2-40B4-BE49-F238E27FC236}">
                  <a16:creationId xmlns:a16="http://schemas.microsoft.com/office/drawing/2014/main" id="{7211D3A9-FDF4-0B28-3A78-33FE1704BC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4474" y="4804381"/>
              <a:ext cx="388938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G1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A90F0A2-A495-340C-8D99-E7B2B405DB35}"/>
                </a:ext>
              </a:extLst>
            </p:cNvPr>
            <p:cNvCxnSpPr/>
            <p:nvPr/>
          </p:nvCxnSpPr>
          <p:spPr>
            <a:xfrm>
              <a:off x="1489074" y="5233006"/>
              <a:ext cx="352901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307D58F-4FD2-54E3-A062-3C5E12CE986D}"/>
                </a:ext>
              </a:extLst>
            </p:cNvPr>
            <p:cNvCxnSpPr/>
            <p:nvPr/>
          </p:nvCxnSpPr>
          <p:spPr>
            <a:xfrm>
              <a:off x="1481137" y="5609244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92B0BA1-56C3-A6E9-C882-02DE1B43A03E}"/>
                </a:ext>
              </a:extLst>
            </p:cNvPr>
            <p:cNvCxnSpPr/>
            <p:nvPr/>
          </p:nvCxnSpPr>
          <p:spPr>
            <a:xfrm>
              <a:off x="1484312" y="5791806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FA560DD-D2D9-E6F8-26EB-E9C94A580455}"/>
                </a:ext>
              </a:extLst>
            </p:cNvPr>
            <p:cNvCxnSpPr/>
            <p:nvPr/>
          </p:nvCxnSpPr>
          <p:spPr>
            <a:xfrm>
              <a:off x="1492249" y="5974369"/>
              <a:ext cx="352901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4BA0961-355F-AC8F-A262-69FF6A1412FB}"/>
                </a:ext>
              </a:extLst>
            </p:cNvPr>
            <p:cNvCxnSpPr/>
            <p:nvPr/>
          </p:nvCxnSpPr>
          <p:spPr>
            <a:xfrm>
              <a:off x="1477962" y="6360131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F8C5F9B-E9E2-9F5C-E340-EBB8BBE0BA97}"/>
                </a:ext>
              </a:extLst>
            </p:cNvPr>
            <p:cNvSpPr/>
            <p:nvPr/>
          </p:nvSpPr>
          <p:spPr>
            <a:xfrm>
              <a:off x="4670424" y="5202844"/>
              <a:ext cx="222250" cy="22066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48C16DF-2EE2-C1C2-C0E5-A5E96A06CD74}"/>
                </a:ext>
              </a:extLst>
            </p:cNvPr>
            <p:cNvSpPr/>
            <p:nvPr/>
          </p:nvSpPr>
          <p:spPr>
            <a:xfrm>
              <a:off x="4660899" y="5385406"/>
              <a:ext cx="222250" cy="220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3D4CEC6-DCBD-C17F-51D8-42A71E2AA126}"/>
                </a:ext>
              </a:extLst>
            </p:cNvPr>
            <p:cNvSpPr/>
            <p:nvPr/>
          </p:nvSpPr>
          <p:spPr>
            <a:xfrm>
              <a:off x="4664074" y="5585431"/>
              <a:ext cx="222250" cy="22066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B8D42FB-4088-6B10-38EB-BA98D9E8E3C2}"/>
                </a:ext>
              </a:extLst>
            </p:cNvPr>
            <p:cNvSpPr/>
            <p:nvPr/>
          </p:nvSpPr>
          <p:spPr>
            <a:xfrm>
              <a:off x="4656137" y="5958494"/>
              <a:ext cx="220662" cy="22066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F790E4D-93B4-9D19-207E-579FCED41CD8}"/>
                </a:ext>
              </a:extLst>
            </p:cNvPr>
            <p:cNvSpPr/>
            <p:nvPr/>
          </p:nvSpPr>
          <p:spPr>
            <a:xfrm>
              <a:off x="4640262" y="5025044"/>
              <a:ext cx="195262" cy="20002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A64451A-2EBE-F70D-CB16-6584BA561F91}"/>
                </a:ext>
              </a:extLst>
            </p:cNvPr>
            <p:cNvSpPr/>
            <p:nvPr/>
          </p:nvSpPr>
          <p:spPr>
            <a:xfrm>
              <a:off x="4637087" y="5787044"/>
              <a:ext cx="195262" cy="20002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TextBox 19">
              <a:extLst>
                <a:ext uri="{FF2B5EF4-FFF2-40B4-BE49-F238E27FC236}">
                  <a16:creationId xmlns:a16="http://schemas.microsoft.com/office/drawing/2014/main" id="{21816996-A477-EFC5-FCF2-26F48B5C7E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8599" y="4980594"/>
              <a:ext cx="3905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G2</a:t>
              </a:r>
            </a:p>
          </p:txBody>
        </p:sp>
        <p:sp>
          <p:nvSpPr>
            <p:cNvPr id="44" name="TextBox 20">
              <a:extLst>
                <a:ext uri="{FF2B5EF4-FFF2-40B4-BE49-F238E27FC236}">
                  <a16:creationId xmlns:a16="http://schemas.microsoft.com/office/drawing/2014/main" id="{CEEE5271-EC3F-F726-25B0-F5E2D6014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1774" y="5272884"/>
              <a:ext cx="388938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dirty="0"/>
                <a:t>G3</a:t>
              </a:r>
            </a:p>
          </p:txBody>
        </p:sp>
        <p:sp>
          <p:nvSpPr>
            <p:cNvPr id="45" name="TextBox 21">
              <a:extLst>
                <a:ext uri="{FF2B5EF4-FFF2-40B4-BE49-F238E27FC236}">
                  <a16:creationId xmlns:a16="http://schemas.microsoft.com/office/drawing/2014/main" id="{159E2A57-A784-4C46-6E72-DB0603BEEE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4949" y="5560031"/>
              <a:ext cx="388938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G4</a:t>
              </a:r>
            </a:p>
          </p:txBody>
        </p:sp>
        <p:sp>
          <p:nvSpPr>
            <p:cNvPr id="46" name="TextBox 22">
              <a:extLst>
                <a:ext uri="{FF2B5EF4-FFF2-40B4-BE49-F238E27FC236}">
                  <a16:creationId xmlns:a16="http://schemas.microsoft.com/office/drawing/2014/main" id="{65805564-F175-B58D-1C8A-91DA7B58C0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8124" y="5734656"/>
              <a:ext cx="3905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G5</a:t>
              </a:r>
            </a:p>
          </p:txBody>
        </p:sp>
        <p:sp>
          <p:nvSpPr>
            <p:cNvPr id="47" name="TextBox 23">
              <a:extLst>
                <a:ext uri="{FF2B5EF4-FFF2-40B4-BE49-F238E27FC236}">
                  <a16:creationId xmlns:a16="http://schemas.microsoft.com/office/drawing/2014/main" id="{5BBEA8EF-2B37-CA38-395B-B1C9AF9622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657" y="6015926"/>
              <a:ext cx="3905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dirty="0"/>
                <a:t>G6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94A55F0C-5B1C-1F90-B00B-AD80DBD085EE}"/>
              </a:ext>
            </a:extLst>
          </p:cNvPr>
          <p:cNvSpPr txBox="1"/>
          <p:nvPr/>
        </p:nvSpPr>
        <p:spPr>
          <a:xfrm>
            <a:off x="5798795" y="3468650"/>
            <a:ext cx="609437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Supplementary Figure S1. 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ep-PCR fingerprinting of (C) the bacteria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</a:t>
            </a:r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cheese samples using the BOXAIR primer and (D) the yeasts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</a:t>
            </a:r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cheese samples using the (GTG)5 primer. Image analysis was performed by </a:t>
            </a:r>
            <a:r>
              <a:rPr lang="en-US" sz="1400" dirty="0" err="1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BioNumerics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v.6.0. Red lanes separate the groups based on their similarity and the red bacteria and yeasts isolates were selected for 16S rRNA gene and ITS DNA region sequencing, respectively</a:t>
            </a:r>
            <a:endParaRPr lang="en-US" sz="1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2764892-50A8-FB62-4D5E-09043402C89D}"/>
              </a:ext>
            </a:extLst>
          </p:cNvPr>
          <p:cNvSpPr txBox="1"/>
          <p:nvPr/>
        </p:nvSpPr>
        <p:spPr>
          <a:xfrm>
            <a:off x="341984" y="174114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98E076-A1AA-1DA5-B87D-96B6EA859E55}"/>
              </a:ext>
            </a:extLst>
          </p:cNvPr>
          <p:cNvSpPr txBox="1"/>
          <p:nvPr/>
        </p:nvSpPr>
        <p:spPr>
          <a:xfrm>
            <a:off x="6110791" y="174112"/>
            <a:ext cx="386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3090427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ADB59615-551B-7F2A-E3DF-7643A3FCA1B4}"/>
              </a:ext>
            </a:extLst>
          </p:cNvPr>
          <p:cNvGrpSpPr/>
          <p:nvPr/>
        </p:nvGrpSpPr>
        <p:grpSpPr>
          <a:xfrm>
            <a:off x="909744" y="293636"/>
            <a:ext cx="4492708" cy="5966865"/>
            <a:chOff x="942673" y="694031"/>
            <a:chExt cx="4492708" cy="596686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862A30-4337-18E7-514A-A719E0DED6AE}"/>
                </a:ext>
              </a:extLst>
            </p:cNvPr>
            <p:cNvSpPr txBox="1"/>
            <p:nvPr/>
          </p:nvSpPr>
          <p:spPr>
            <a:xfrm>
              <a:off x="4827059" y="106638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FFCDE2-82F3-DA9D-9C82-02D0DFFE7A99}"/>
                </a:ext>
              </a:extLst>
            </p:cNvPr>
            <p:cNvSpPr txBox="1"/>
            <p:nvPr/>
          </p:nvSpPr>
          <p:spPr>
            <a:xfrm>
              <a:off x="4827058" y="148496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A0DD84-0541-ABA4-3D56-8CACE4DCE6D4}"/>
                </a:ext>
              </a:extLst>
            </p:cNvPr>
            <p:cNvSpPr txBox="1"/>
            <p:nvPr/>
          </p:nvSpPr>
          <p:spPr>
            <a:xfrm>
              <a:off x="4827058" y="180826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1D7C7DF-8623-48B8-1D05-DA5CACE88A7D}"/>
                </a:ext>
              </a:extLst>
            </p:cNvPr>
            <p:cNvSpPr txBox="1"/>
            <p:nvPr/>
          </p:nvSpPr>
          <p:spPr>
            <a:xfrm>
              <a:off x="4827058" y="282877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BF4962B-B358-F9CB-EC08-96EA4CFC8471}"/>
                </a:ext>
              </a:extLst>
            </p:cNvPr>
            <p:cNvSpPr txBox="1"/>
            <p:nvPr/>
          </p:nvSpPr>
          <p:spPr>
            <a:xfrm>
              <a:off x="4827058" y="4476450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9CE7991-F7F1-4664-FF1C-38C61B5D169B}"/>
                </a:ext>
              </a:extLst>
            </p:cNvPr>
            <p:cNvSpPr txBox="1"/>
            <p:nvPr/>
          </p:nvSpPr>
          <p:spPr>
            <a:xfrm>
              <a:off x="4827058" y="5653111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G6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F9C531-827D-BF63-3CA8-C488C9E3C95A}"/>
                </a:ext>
              </a:extLst>
            </p:cNvPr>
            <p:cNvSpPr txBox="1"/>
            <p:nvPr/>
          </p:nvSpPr>
          <p:spPr>
            <a:xfrm>
              <a:off x="4827059" y="581629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G7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C232FF-464E-243C-A48A-6D7FEC91A3AA}"/>
                </a:ext>
              </a:extLst>
            </p:cNvPr>
            <p:cNvSpPr txBox="1"/>
            <p:nvPr/>
          </p:nvSpPr>
          <p:spPr>
            <a:xfrm>
              <a:off x="4840879" y="603614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G8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792C4E-DA78-91E5-2B81-3F698DADAC17}"/>
                </a:ext>
              </a:extLst>
            </p:cNvPr>
            <p:cNvSpPr txBox="1"/>
            <p:nvPr/>
          </p:nvSpPr>
          <p:spPr>
            <a:xfrm>
              <a:off x="4833408" y="6281171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G9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AB637DE-EDA1-FD98-6A43-8808AEAAE358}"/>
                </a:ext>
              </a:extLst>
            </p:cNvPr>
            <p:cNvGrpSpPr/>
            <p:nvPr/>
          </p:nvGrpSpPr>
          <p:grpSpPr>
            <a:xfrm>
              <a:off x="942673" y="694031"/>
              <a:ext cx="4492708" cy="5966865"/>
              <a:chOff x="682688" y="694031"/>
              <a:chExt cx="4492708" cy="5966865"/>
            </a:xfrm>
          </p:grpSpPr>
          <p:pic>
            <p:nvPicPr>
              <p:cNvPr id="16" name="Picture 4">
                <a:extLst>
                  <a:ext uri="{FF2B5EF4-FFF2-40B4-BE49-F238E27FC236}">
                    <a16:creationId xmlns:a16="http://schemas.microsoft.com/office/drawing/2014/main" id="{8A6ACCB1-D5CB-F0EB-EFD4-BB5DB4301B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66" t="4647" b="2247"/>
              <a:stretch/>
            </p:blipFill>
            <p:spPr bwMode="auto">
              <a:xfrm>
                <a:off x="682688" y="694031"/>
                <a:ext cx="4492708" cy="59668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BEC19C16-3EA0-3E7F-57B2-750AA7A14C93}"/>
                  </a:ext>
                </a:extLst>
              </p:cNvPr>
              <p:cNvCxnSpPr/>
              <p:nvPr/>
            </p:nvCxnSpPr>
            <p:spPr>
              <a:xfrm>
                <a:off x="2272524" y="6246503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E7403F6-7513-3DB4-E555-3432F4329C5C}"/>
                  </a:ext>
                </a:extLst>
              </p:cNvPr>
              <p:cNvCxnSpPr/>
              <p:nvPr/>
            </p:nvCxnSpPr>
            <p:spPr>
              <a:xfrm>
                <a:off x="2259893" y="6120783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60D7541-23F6-40D8-0511-1DE688DADC51}"/>
                  </a:ext>
                </a:extLst>
              </p:cNvPr>
              <p:cNvCxnSpPr/>
              <p:nvPr/>
            </p:nvCxnSpPr>
            <p:spPr>
              <a:xfrm>
                <a:off x="2233389" y="5868535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96F2C4B-4038-5C1C-F6AC-4FA60ED8AC6A}"/>
                  </a:ext>
                </a:extLst>
              </p:cNvPr>
              <p:cNvCxnSpPr/>
              <p:nvPr/>
            </p:nvCxnSpPr>
            <p:spPr>
              <a:xfrm>
                <a:off x="2226762" y="5740863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064DA40B-420F-037E-7C80-00EE22768F3F}"/>
                  </a:ext>
                </a:extLst>
              </p:cNvPr>
              <p:cNvCxnSpPr/>
              <p:nvPr/>
            </p:nvCxnSpPr>
            <p:spPr>
              <a:xfrm>
                <a:off x="2230296" y="3844359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67F4B1C-A97B-A700-3E92-D19CB019C705}"/>
                  </a:ext>
                </a:extLst>
              </p:cNvPr>
              <p:cNvCxnSpPr/>
              <p:nvPr/>
            </p:nvCxnSpPr>
            <p:spPr>
              <a:xfrm>
                <a:off x="2233389" y="2340143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8B39534-EC18-6367-4CE7-5475E0B99ABD}"/>
                  </a:ext>
                </a:extLst>
              </p:cNvPr>
              <p:cNvCxnSpPr/>
              <p:nvPr/>
            </p:nvCxnSpPr>
            <p:spPr>
              <a:xfrm>
                <a:off x="2246642" y="1692071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428EE1D-0983-B65E-284C-0379B95E0063}"/>
                  </a:ext>
                </a:extLst>
              </p:cNvPr>
              <p:cNvCxnSpPr/>
              <p:nvPr/>
            </p:nvCxnSpPr>
            <p:spPr>
              <a:xfrm>
                <a:off x="2254594" y="1571911"/>
                <a:ext cx="237626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ABD8406-DCE4-7F85-91A7-A767050D8AE1}"/>
                  </a:ext>
                </a:extLst>
              </p:cNvPr>
              <p:cNvSpPr/>
              <p:nvPr/>
            </p:nvSpPr>
            <p:spPr>
              <a:xfrm>
                <a:off x="4454524" y="1188015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70F13B1-9241-9D0A-76C8-219B97336F72}"/>
                  </a:ext>
                </a:extLst>
              </p:cNvPr>
              <p:cNvSpPr/>
              <p:nvPr/>
            </p:nvSpPr>
            <p:spPr>
              <a:xfrm>
                <a:off x="4450328" y="1946762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2A15876-AA17-2258-AF9A-A53AD639A500}"/>
                  </a:ext>
                </a:extLst>
              </p:cNvPr>
              <p:cNvSpPr/>
              <p:nvPr/>
            </p:nvSpPr>
            <p:spPr>
              <a:xfrm>
                <a:off x="4458264" y="2702697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1FB15080-E92C-B1F1-2B04-FC5131AB71CB}"/>
                  </a:ext>
                </a:extLst>
              </p:cNvPr>
              <p:cNvSpPr/>
              <p:nvPr/>
            </p:nvSpPr>
            <p:spPr>
              <a:xfrm>
                <a:off x="4457701" y="3203123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FB3B47C-A09A-A047-92A1-FB7F8F2FF903}"/>
                  </a:ext>
                </a:extLst>
              </p:cNvPr>
              <p:cNvSpPr/>
              <p:nvPr/>
            </p:nvSpPr>
            <p:spPr>
              <a:xfrm>
                <a:off x="4455091" y="4336183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942C9318-FD4D-C6AC-2299-4339E61FC421}"/>
                  </a:ext>
                </a:extLst>
              </p:cNvPr>
              <p:cNvSpPr/>
              <p:nvPr/>
            </p:nvSpPr>
            <p:spPr>
              <a:xfrm>
                <a:off x="4457701" y="4965220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73061A1-A24B-B9CA-BF6A-DFB9A78DB35C}"/>
                  </a:ext>
                </a:extLst>
              </p:cNvPr>
              <p:cNvSpPr/>
              <p:nvPr/>
            </p:nvSpPr>
            <p:spPr>
              <a:xfrm>
                <a:off x="4455091" y="5732929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55D6BCA-852B-DA5F-CB5C-1BA576A18E97}"/>
                  </a:ext>
                </a:extLst>
              </p:cNvPr>
              <p:cNvSpPr/>
              <p:nvPr/>
            </p:nvSpPr>
            <p:spPr>
              <a:xfrm>
                <a:off x="4439212" y="5982294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0AA1BC8-8512-2BFD-D8D8-73B6A218E185}"/>
                  </a:ext>
                </a:extLst>
              </p:cNvPr>
              <p:cNvSpPr/>
              <p:nvPr/>
            </p:nvSpPr>
            <p:spPr>
              <a:xfrm>
                <a:off x="4438079" y="6117347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59A89C09-DA43-E5D7-019D-E5F07F0E3BB8}"/>
                  </a:ext>
                </a:extLst>
              </p:cNvPr>
              <p:cNvSpPr/>
              <p:nvPr/>
            </p:nvSpPr>
            <p:spPr>
              <a:xfrm>
                <a:off x="4448175" y="6366148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0FDC9BF5-B119-4D77-1B3A-A723451B9761}"/>
                  </a:ext>
                </a:extLst>
              </p:cNvPr>
              <p:cNvSpPr/>
              <p:nvPr/>
            </p:nvSpPr>
            <p:spPr>
              <a:xfrm>
                <a:off x="4453384" y="1556792"/>
                <a:ext cx="122811" cy="12608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2EE11DE-C581-A69E-A05B-52B677539242}"/>
              </a:ext>
            </a:extLst>
          </p:cNvPr>
          <p:cNvGrpSpPr/>
          <p:nvPr/>
        </p:nvGrpSpPr>
        <p:grpSpPr>
          <a:xfrm>
            <a:off x="6580690" y="144928"/>
            <a:ext cx="5096897" cy="2006600"/>
            <a:chOff x="73025" y="571687"/>
            <a:chExt cx="5096897" cy="2006600"/>
          </a:xfrm>
        </p:grpSpPr>
        <p:pic>
          <p:nvPicPr>
            <p:cNvPr id="57" name="Picture 4">
              <a:extLst>
                <a:ext uri="{FF2B5EF4-FFF2-40B4-BE49-F238E27FC236}">
                  <a16:creationId xmlns:a16="http://schemas.microsoft.com/office/drawing/2014/main" id="{EF0F5687-9F28-65A4-4E21-F85AD990CA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t="42966" r="33749"/>
            <a:stretch>
              <a:fillRect/>
            </a:stretch>
          </p:blipFill>
          <p:spPr bwMode="auto">
            <a:xfrm>
              <a:off x="73025" y="571687"/>
              <a:ext cx="4824412" cy="2006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28B2D7A-353D-8339-6D16-58E97302FFF3}"/>
                </a:ext>
              </a:extLst>
            </p:cNvPr>
            <p:cNvCxnSpPr/>
            <p:nvPr/>
          </p:nvCxnSpPr>
          <p:spPr>
            <a:xfrm>
              <a:off x="1296987" y="1147950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1B96734-5644-A86E-92E4-F2BB65590896}"/>
                </a:ext>
              </a:extLst>
            </p:cNvPr>
            <p:cNvCxnSpPr/>
            <p:nvPr/>
          </p:nvCxnSpPr>
          <p:spPr>
            <a:xfrm>
              <a:off x="1317625" y="1346387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10A1B53-9136-E706-01FC-04C5571D84C5}"/>
                </a:ext>
              </a:extLst>
            </p:cNvPr>
            <p:cNvCxnSpPr/>
            <p:nvPr/>
          </p:nvCxnSpPr>
          <p:spPr>
            <a:xfrm>
              <a:off x="1308100" y="1533712"/>
              <a:ext cx="352901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107F7A0-8FD5-09FA-637D-15BD170C2FF7}"/>
                </a:ext>
              </a:extLst>
            </p:cNvPr>
            <p:cNvCxnSpPr/>
            <p:nvPr/>
          </p:nvCxnSpPr>
          <p:spPr>
            <a:xfrm>
              <a:off x="1300162" y="1728975"/>
              <a:ext cx="352742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DCBF9BF-4812-7232-49D8-A4A81FF46D7B}"/>
                </a:ext>
              </a:extLst>
            </p:cNvPr>
            <p:cNvCxnSpPr/>
            <p:nvPr/>
          </p:nvCxnSpPr>
          <p:spPr>
            <a:xfrm>
              <a:off x="1308100" y="2287775"/>
              <a:ext cx="352901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931614C-26C1-0326-8516-F0C94707277B}"/>
                </a:ext>
              </a:extLst>
            </p:cNvPr>
            <p:cNvSpPr/>
            <p:nvPr/>
          </p:nvSpPr>
          <p:spPr>
            <a:xfrm>
              <a:off x="4568825" y="951100"/>
              <a:ext cx="195262" cy="20161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E0519B2-5429-C2C3-DBB6-C9AFEF49E920}"/>
                </a:ext>
              </a:extLst>
            </p:cNvPr>
            <p:cNvSpPr/>
            <p:nvPr/>
          </p:nvSpPr>
          <p:spPr>
            <a:xfrm>
              <a:off x="4565650" y="1151125"/>
              <a:ext cx="196850" cy="20161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9CAA392-2565-8186-2A4A-A3D03B1670B0}"/>
                </a:ext>
              </a:extLst>
            </p:cNvPr>
            <p:cNvSpPr/>
            <p:nvPr/>
          </p:nvSpPr>
          <p:spPr>
            <a:xfrm>
              <a:off x="4568825" y="1340037"/>
              <a:ext cx="195262" cy="2016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F7E68A2-9825-77EE-7466-54DF3FBD21E2}"/>
                </a:ext>
              </a:extLst>
            </p:cNvPr>
            <p:cNvSpPr/>
            <p:nvPr/>
          </p:nvSpPr>
          <p:spPr>
            <a:xfrm>
              <a:off x="4572000" y="1527362"/>
              <a:ext cx="195262" cy="2016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E43F6506-4969-B9A4-AC01-7F98EE0AD42A}"/>
                </a:ext>
              </a:extLst>
            </p:cNvPr>
            <p:cNvSpPr/>
            <p:nvPr/>
          </p:nvSpPr>
          <p:spPr>
            <a:xfrm>
              <a:off x="4575175" y="1882962"/>
              <a:ext cx="195262" cy="2016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2DE203B-0434-BEC2-49DE-F3D374B5B8A7}"/>
                </a:ext>
              </a:extLst>
            </p:cNvPr>
            <p:cNvSpPr/>
            <p:nvPr/>
          </p:nvSpPr>
          <p:spPr>
            <a:xfrm>
              <a:off x="4559300" y="2281425"/>
              <a:ext cx="196850" cy="20161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1" name="TextBox 10">
              <a:extLst>
                <a:ext uri="{FF2B5EF4-FFF2-40B4-BE49-F238E27FC236}">
                  <a16:creationId xmlns:a16="http://schemas.microsoft.com/office/drawing/2014/main" id="{01EA6381-20CD-FE09-49BF-BE6AF01C8D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3997" y="913000"/>
              <a:ext cx="388938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G1</a:t>
              </a:r>
            </a:p>
          </p:txBody>
        </p:sp>
        <p:sp>
          <p:nvSpPr>
            <p:cNvPr id="72" name="TextBox 17">
              <a:extLst>
                <a:ext uri="{FF2B5EF4-FFF2-40B4-BE49-F238E27FC236}">
                  <a16:creationId xmlns:a16="http://schemas.microsoft.com/office/drawing/2014/main" id="{39710CF3-0B9E-08CA-640D-FFD1E2BCF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5585" y="1106675"/>
              <a:ext cx="39052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G2</a:t>
              </a:r>
            </a:p>
          </p:txBody>
        </p:sp>
        <p:sp>
          <p:nvSpPr>
            <p:cNvPr id="73" name="TextBox 18">
              <a:extLst>
                <a:ext uri="{FF2B5EF4-FFF2-40B4-BE49-F238E27FC236}">
                  <a16:creationId xmlns:a16="http://schemas.microsoft.com/office/drawing/2014/main" id="{C32A74C9-0448-5A95-FEA9-6381A0A23B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3997" y="1301937"/>
              <a:ext cx="388938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G3</a:t>
              </a:r>
            </a:p>
          </p:txBody>
        </p:sp>
        <p:sp>
          <p:nvSpPr>
            <p:cNvPr id="74" name="TextBox 19">
              <a:extLst>
                <a:ext uri="{FF2B5EF4-FFF2-40B4-BE49-F238E27FC236}">
                  <a16:creationId xmlns:a16="http://schemas.microsoft.com/office/drawing/2014/main" id="{540C095C-9130-8F8C-EA24-6E722F12A1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1935" y="1495612"/>
              <a:ext cx="3905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G4</a:t>
              </a:r>
            </a:p>
          </p:txBody>
        </p:sp>
        <p:sp>
          <p:nvSpPr>
            <p:cNvPr id="75" name="TextBox 20">
              <a:extLst>
                <a:ext uri="{FF2B5EF4-FFF2-40B4-BE49-F238E27FC236}">
                  <a16:creationId xmlns:a16="http://schemas.microsoft.com/office/drawing/2014/main" id="{C07FF357-FD85-6572-BC6A-C4AC29FE9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7810" y="1851212"/>
              <a:ext cx="388937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G5</a:t>
              </a:r>
            </a:p>
          </p:txBody>
        </p:sp>
        <p:sp>
          <p:nvSpPr>
            <p:cNvPr id="76" name="TextBox 21">
              <a:extLst>
                <a:ext uri="{FF2B5EF4-FFF2-40B4-BE49-F238E27FC236}">
                  <a16:creationId xmlns:a16="http://schemas.microsoft.com/office/drawing/2014/main" id="{B7BA0302-B28B-8EE0-866C-44B645E46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0985" y="2241737"/>
              <a:ext cx="388937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G6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F0084C68-766B-298F-FC78-4189252E53A5}"/>
              </a:ext>
            </a:extLst>
          </p:cNvPr>
          <p:cNvSpPr txBox="1"/>
          <p:nvPr/>
        </p:nvSpPr>
        <p:spPr>
          <a:xfrm>
            <a:off x="5798795" y="3468650"/>
            <a:ext cx="609437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Supplementary Figure S1. 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ep-PCR fingerprinting of (E) the bacteria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C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cheese samples using the BOXAIR primer and (F) the yeasts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C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cheese samples using the (GTG)5 primer. Image analysis was performed by </a:t>
            </a:r>
            <a:r>
              <a:rPr lang="en-US" sz="1400" dirty="0" err="1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BioNumerics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v.6.0. Red lanes separate the groups based on their similarity and the red bacteria and yeasts isolates were selected for 16S rRNA gene and ITS DNA region sequencing, respectively</a:t>
            </a:r>
            <a:endParaRPr lang="en-US" sz="14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16731B0-8B1F-46FD-FDE0-30BE3DF8CBAC}"/>
              </a:ext>
            </a:extLst>
          </p:cNvPr>
          <p:cNvSpPr txBox="1"/>
          <p:nvPr/>
        </p:nvSpPr>
        <p:spPr>
          <a:xfrm>
            <a:off x="341984" y="17411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8C2F9E1-5CB4-EA50-1514-F048A9649A4A}"/>
              </a:ext>
            </a:extLst>
          </p:cNvPr>
          <p:cNvSpPr txBox="1"/>
          <p:nvPr/>
        </p:nvSpPr>
        <p:spPr>
          <a:xfrm>
            <a:off x="6110791" y="174112"/>
            <a:ext cx="333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F.</a:t>
            </a:r>
          </a:p>
        </p:txBody>
      </p:sp>
    </p:spTree>
    <p:extLst>
      <p:ext uri="{BB962C8B-B14F-4D97-AF65-F5344CB8AC3E}">
        <p14:creationId xmlns:p14="http://schemas.microsoft.com/office/powerpoint/2010/main" val="3388583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D823416-58EA-0FD1-AAAA-BDD86FFF004B}"/>
              </a:ext>
            </a:extLst>
          </p:cNvPr>
          <p:cNvGrpSpPr/>
          <p:nvPr/>
        </p:nvGrpSpPr>
        <p:grpSpPr>
          <a:xfrm>
            <a:off x="800224" y="327429"/>
            <a:ext cx="4495551" cy="6319555"/>
            <a:chOff x="161370" y="603258"/>
            <a:chExt cx="4495551" cy="631955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0D1D3BC-8247-277E-B4DC-F99BEA9A3C16}"/>
                </a:ext>
              </a:extLst>
            </p:cNvPr>
            <p:cNvSpPr txBox="1"/>
            <p:nvPr/>
          </p:nvSpPr>
          <p:spPr>
            <a:xfrm>
              <a:off x="4205720" y="78203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C41715-1ED7-7C53-7406-2A338E4AE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370" y="603258"/>
              <a:ext cx="4240306" cy="63195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3CB1E9-B252-5972-A867-0729BF14BFE9}"/>
                </a:ext>
              </a:extLst>
            </p:cNvPr>
            <p:cNvSpPr txBox="1"/>
            <p:nvPr/>
          </p:nvSpPr>
          <p:spPr>
            <a:xfrm>
              <a:off x="4199299" y="1069031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62B7EBD-1989-F01D-6BFD-A21B729C547E}"/>
                </a:ext>
              </a:extLst>
            </p:cNvPr>
            <p:cNvSpPr txBox="1"/>
            <p:nvPr/>
          </p:nvSpPr>
          <p:spPr>
            <a:xfrm>
              <a:off x="4201736" y="1298484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G3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A194BC-A7C6-D235-4125-AEE8F5C380E1}"/>
                </a:ext>
              </a:extLst>
            </p:cNvPr>
            <p:cNvSpPr txBox="1"/>
            <p:nvPr/>
          </p:nvSpPr>
          <p:spPr>
            <a:xfrm>
              <a:off x="4203748" y="1840641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G4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678986-7FB0-4E64-913E-05FDE7E9B7AC}"/>
                </a:ext>
              </a:extLst>
            </p:cNvPr>
            <p:cNvSpPr txBox="1"/>
            <p:nvPr/>
          </p:nvSpPr>
          <p:spPr>
            <a:xfrm>
              <a:off x="4198242" y="227041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G5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4F2793-9844-8501-6B6B-BBAE1FBE5639}"/>
                </a:ext>
              </a:extLst>
            </p:cNvPr>
            <p:cNvSpPr txBox="1"/>
            <p:nvPr/>
          </p:nvSpPr>
          <p:spPr>
            <a:xfrm>
              <a:off x="4205720" y="244086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G6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EF7A002-23D4-C762-86F2-3C2F9A1CBC44}"/>
                </a:ext>
              </a:extLst>
            </p:cNvPr>
            <p:cNvSpPr txBox="1"/>
            <p:nvPr/>
          </p:nvSpPr>
          <p:spPr>
            <a:xfrm>
              <a:off x="4190543" y="260756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G7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46FF4D-2050-4171-D3EA-D900E6A11DAB}"/>
                </a:ext>
              </a:extLst>
            </p:cNvPr>
            <p:cNvSpPr txBox="1"/>
            <p:nvPr/>
          </p:nvSpPr>
          <p:spPr>
            <a:xfrm>
              <a:off x="4205720" y="2763740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G8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FFADE7-6E70-0B9C-A2B9-4AEB87AAB7A3}"/>
                </a:ext>
              </a:extLst>
            </p:cNvPr>
            <p:cNvSpPr txBox="1"/>
            <p:nvPr/>
          </p:nvSpPr>
          <p:spPr>
            <a:xfrm>
              <a:off x="4199298" y="290191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G9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842CF74-E1FF-7AB3-94DD-2409A3AB2BE4}"/>
                </a:ext>
              </a:extLst>
            </p:cNvPr>
            <p:cNvSpPr txBox="1"/>
            <p:nvPr/>
          </p:nvSpPr>
          <p:spPr>
            <a:xfrm>
              <a:off x="4200636" y="313169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1535DC-0582-9C43-77DD-C46FAF770732}"/>
                </a:ext>
              </a:extLst>
            </p:cNvPr>
            <p:cNvSpPr txBox="1"/>
            <p:nvPr/>
          </p:nvSpPr>
          <p:spPr>
            <a:xfrm>
              <a:off x="4200995" y="3446430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65C7FB1-19CD-6741-2C00-F30936D6DED9}"/>
                </a:ext>
              </a:extLst>
            </p:cNvPr>
            <p:cNvSpPr txBox="1"/>
            <p:nvPr/>
          </p:nvSpPr>
          <p:spPr>
            <a:xfrm>
              <a:off x="4190544" y="3923906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5C185D2-1BA5-DFC1-C69A-E9C87415C68B}"/>
                </a:ext>
              </a:extLst>
            </p:cNvPr>
            <p:cNvSpPr txBox="1"/>
            <p:nvPr/>
          </p:nvSpPr>
          <p:spPr>
            <a:xfrm>
              <a:off x="4199299" y="4601859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7778C83-2810-E289-3903-14CA57160DBF}"/>
                </a:ext>
              </a:extLst>
            </p:cNvPr>
            <p:cNvSpPr txBox="1"/>
            <p:nvPr/>
          </p:nvSpPr>
          <p:spPr>
            <a:xfrm>
              <a:off x="4203602" y="545755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G14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C0ECC6-7595-C323-9B06-7CA7AC225DBD}"/>
                </a:ext>
              </a:extLst>
            </p:cNvPr>
            <p:cNvSpPr txBox="1"/>
            <p:nvPr/>
          </p:nvSpPr>
          <p:spPr>
            <a:xfrm>
              <a:off x="4203603" y="6013325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G15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863CC9-AA71-5551-BE1A-8BC4C61B5707}"/>
                </a:ext>
              </a:extLst>
            </p:cNvPr>
            <p:cNvSpPr txBox="1"/>
            <p:nvPr/>
          </p:nvSpPr>
          <p:spPr>
            <a:xfrm>
              <a:off x="4203603" y="6340150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G16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89E1B3A-E1A3-5AA6-A908-020C31F226FD}"/>
              </a:ext>
            </a:extLst>
          </p:cNvPr>
          <p:cNvGrpSpPr/>
          <p:nvPr/>
        </p:nvGrpSpPr>
        <p:grpSpPr>
          <a:xfrm>
            <a:off x="6531539" y="344419"/>
            <a:ext cx="5081414" cy="1885942"/>
            <a:chOff x="301855" y="600634"/>
            <a:chExt cx="5081414" cy="188594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FC5051F-9B8F-6BEA-9F01-3B1D170D3B24}"/>
                </a:ext>
              </a:extLst>
            </p:cNvPr>
            <p:cNvGrpSpPr/>
            <p:nvPr/>
          </p:nvGrpSpPr>
          <p:grpSpPr>
            <a:xfrm>
              <a:off x="301855" y="600634"/>
              <a:ext cx="4794576" cy="1885942"/>
              <a:chOff x="512528" y="188259"/>
              <a:chExt cx="4794576" cy="1885942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5DA63B32-7EFD-491A-50DA-F994D718D6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319" t="35418" r="39022"/>
              <a:stretch/>
            </p:blipFill>
            <p:spPr>
              <a:xfrm>
                <a:off x="512528" y="188259"/>
                <a:ext cx="3817425" cy="1885942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611142E-6F91-C851-0DC4-260C140829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9476" t="35418" r="16277"/>
              <a:stretch/>
            </p:blipFill>
            <p:spPr>
              <a:xfrm>
                <a:off x="4329951" y="188259"/>
                <a:ext cx="977153" cy="1885942"/>
              </a:xfrm>
              <a:prstGeom prst="rect">
                <a:avLst/>
              </a:prstGeom>
            </p:spPr>
          </p:pic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E06921-69B0-D566-CF7B-415014CC2E94}"/>
                </a:ext>
              </a:extLst>
            </p:cNvPr>
            <p:cNvSpPr txBox="1"/>
            <p:nvPr/>
          </p:nvSpPr>
          <p:spPr>
            <a:xfrm>
              <a:off x="4926103" y="871678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D78AC26-2E7C-9320-0D04-305452FF7BF1}"/>
                </a:ext>
              </a:extLst>
            </p:cNvPr>
            <p:cNvSpPr txBox="1"/>
            <p:nvPr/>
          </p:nvSpPr>
          <p:spPr>
            <a:xfrm>
              <a:off x="4932068" y="110766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2</a:t>
              </a:r>
              <a:endParaRPr lang="en-US" sz="120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753F6DF-C9C5-472C-9F36-DE233057C381}"/>
                </a:ext>
              </a:extLst>
            </p:cNvPr>
            <p:cNvSpPr txBox="1"/>
            <p:nvPr/>
          </p:nvSpPr>
          <p:spPr>
            <a:xfrm>
              <a:off x="4932068" y="136029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3</a:t>
              </a:r>
              <a:endParaRPr lang="en-US" sz="12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B70E38-631C-2655-AFE2-0F6E9189C2E8}"/>
                </a:ext>
              </a:extLst>
            </p:cNvPr>
            <p:cNvSpPr txBox="1"/>
            <p:nvPr/>
          </p:nvSpPr>
          <p:spPr>
            <a:xfrm>
              <a:off x="4928323" y="1637292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4</a:t>
              </a:r>
              <a:endParaRPr lang="en-US" sz="12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F2D0698-3242-C2E1-9C33-6415A69BB7E7}"/>
                </a:ext>
              </a:extLst>
            </p:cNvPr>
            <p:cNvSpPr txBox="1"/>
            <p:nvPr/>
          </p:nvSpPr>
          <p:spPr>
            <a:xfrm>
              <a:off x="4915653" y="1887753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5</a:t>
              </a:r>
              <a:endParaRPr lang="en-US" sz="12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C148E47-0E88-7284-28C9-675FFF636580}"/>
                </a:ext>
              </a:extLst>
            </p:cNvPr>
            <p:cNvSpPr txBox="1"/>
            <p:nvPr/>
          </p:nvSpPr>
          <p:spPr>
            <a:xfrm>
              <a:off x="4924621" y="2155787"/>
              <a:ext cx="4512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G</a:t>
              </a:r>
              <a:r>
                <a:rPr lang="el-GR" sz="1200" dirty="0"/>
                <a:t>6</a:t>
              </a:r>
              <a:endParaRPr lang="en-US" sz="1200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B3D722B8-1C2A-44BC-5A91-AC5AE1FD0A21}"/>
              </a:ext>
            </a:extLst>
          </p:cNvPr>
          <p:cNvSpPr txBox="1"/>
          <p:nvPr/>
        </p:nvSpPr>
        <p:spPr>
          <a:xfrm>
            <a:off x="5798795" y="3468650"/>
            <a:ext cx="609437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Supplementary Figure S1. 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ep-PCR fingerprinting of (G) the bacteria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D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cheese samples using the BOXAIR primer and (H) the yeasts isolated from </a:t>
            </a:r>
            <a:r>
              <a:rPr lang="en-US" sz="1400" b="1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Kopanisti D</a:t>
            </a:r>
            <a:r>
              <a:rPr lang="en-US" sz="1400" dirty="0"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cheese samples using the (GTG)5 primer. Image analysis was performed by </a:t>
            </a:r>
            <a:r>
              <a:rPr lang="en-US" sz="1400" dirty="0" err="1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BioNumerics</a:t>
            </a:r>
            <a:r>
              <a:rPr lang="en-US" sz="140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v.6.0. Red lanes separate the groups based on their similarity and the red bacteria and yeasts isolates were selected for 16S rRNA gene and ITS DNA region sequencing, respectively</a:t>
            </a:r>
            <a:endParaRPr lang="en-US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88C202-7D38-F65F-1F81-0D18967CFA71}"/>
              </a:ext>
            </a:extLst>
          </p:cNvPr>
          <p:cNvSpPr txBox="1"/>
          <p:nvPr/>
        </p:nvSpPr>
        <p:spPr>
          <a:xfrm>
            <a:off x="341984" y="174114"/>
            <a:ext cx="39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FB38E0-548F-2B88-2BA8-EE2E32AF90DF}"/>
              </a:ext>
            </a:extLst>
          </p:cNvPr>
          <p:cNvSpPr txBox="1"/>
          <p:nvPr/>
        </p:nvSpPr>
        <p:spPr>
          <a:xfrm>
            <a:off x="6110791" y="174112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H.</a:t>
            </a:r>
          </a:p>
        </p:txBody>
      </p:sp>
    </p:spTree>
    <p:extLst>
      <p:ext uri="{BB962C8B-B14F-4D97-AF65-F5344CB8AC3E}">
        <p14:creationId xmlns:p14="http://schemas.microsoft.com/office/powerpoint/2010/main" val="1593093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417</Words>
  <Application>Microsoft Office PowerPoint</Application>
  <PresentationFormat>Widescreen</PresentationFormat>
  <Paragraphs>77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Μαρία Κάζου</dc:creator>
  <cp:lastModifiedBy>Μαρία Κάζου</cp:lastModifiedBy>
  <cp:revision>9</cp:revision>
  <dcterms:created xsi:type="dcterms:W3CDTF">2022-09-10T07:45:12Z</dcterms:created>
  <dcterms:modified xsi:type="dcterms:W3CDTF">2022-12-19T08:41:07Z</dcterms:modified>
</cp:coreProperties>
</file>