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40"/>
    <p:restoredTop sz="96327"/>
  </p:normalViewPr>
  <p:slideViewPr>
    <p:cSldViewPr snapToGrid="0">
      <p:cViewPr varScale="1">
        <p:scale>
          <a:sx n="108" d="100"/>
          <a:sy n="108" d="100"/>
        </p:scale>
        <p:origin x="6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potron/Desktop/Projets%20recherche/Ce&#769;fiderocol/230301_Souches%20FDC_Acinetobact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potron/Desktop/Projets%20recherche/Ce&#769;fiderocol/230301_Souches%20FDC_Acinetobacte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potron/Desktop/Projets%20recherche/Ce&#769;fiderocol/230301_Souches%20FDC_Acinetobacte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67556346659748E-2"/>
          <c:y val="0.15912296534474463"/>
          <c:w val="0.89166323481338572"/>
          <c:h val="0.731624041130890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Distrimécanisme!$G$3</c:f>
              <c:strCache>
                <c:ptCount val="1"/>
                <c:pt idx="0">
                  <c:v>Abs. Carba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Distrimécanisme!$H$2:$R$2</c:f>
              <c:strCache>
                <c:ptCount val="11"/>
                <c:pt idx="0">
                  <c:v>≤0.03</c:v>
                </c:pt>
                <c:pt idx="1">
                  <c:v>0.06</c:v>
                </c:pt>
                <c:pt idx="2">
                  <c:v>0.12</c:v>
                </c:pt>
                <c:pt idx="3">
                  <c:v>0.25</c:v>
                </c:pt>
                <c:pt idx="4">
                  <c:v>0.5</c:v>
                </c:pt>
                <c:pt idx="5">
                  <c:v>1</c:v>
                </c:pt>
                <c:pt idx="6">
                  <c:v>2</c:v>
                </c:pt>
                <c:pt idx="7">
                  <c:v>4</c:v>
                </c:pt>
                <c:pt idx="8">
                  <c:v>8</c:v>
                </c:pt>
                <c:pt idx="9">
                  <c:v>16</c:v>
                </c:pt>
                <c:pt idx="10">
                  <c:v>&gt;16</c:v>
                </c:pt>
              </c:strCache>
            </c:strRef>
          </c:cat>
          <c:val>
            <c:numRef>
              <c:f>Distrimécanisme!$H$3:$R$3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DD-8947-989A-1D439479EDDB}"/>
            </c:ext>
          </c:extLst>
        </c:ser>
        <c:ser>
          <c:idx val="1"/>
          <c:order val="1"/>
          <c:tx>
            <c:strRef>
              <c:f>Distrimécanisme!$G$4</c:f>
              <c:strCache>
                <c:ptCount val="1"/>
                <c:pt idx="0">
                  <c:v>Carba NDM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Distrimécanisme!$H$2:$R$2</c:f>
              <c:strCache>
                <c:ptCount val="11"/>
                <c:pt idx="0">
                  <c:v>≤0.03</c:v>
                </c:pt>
                <c:pt idx="1">
                  <c:v>0.06</c:v>
                </c:pt>
                <c:pt idx="2">
                  <c:v>0.12</c:v>
                </c:pt>
                <c:pt idx="3">
                  <c:v>0.25</c:v>
                </c:pt>
                <c:pt idx="4">
                  <c:v>0.5</c:v>
                </c:pt>
                <c:pt idx="5">
                  <c:v>1</c:v>
                </c:pt>
                <c:pt idx="6">
                  <c:v>2</c:v>
                </c:pt>
                <c:pt idx="7">
                  <c:v>4</c:v>
                </c:pt>
                <c:pt idx="8">
                  <c:v>8</c:v>
                </c:pt>
                <c:pt idx="9">
                  <c:v>16</c:v>
                </c:pt>
                <c:pt idx="10">
                  <c:v>&gt;16</c:v>
                </c:pt>
              </c:strCache>
            </c:strRef>
          </c:cat>
          <c:val>
            <c:numRef>
              <c:f>Distrimécanisme!$H$4:$R$4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3</c:v>
                </c:pt>
                <c:pt idx="1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DD-8947-989A-1D439479EDDB}"/>
            </c:ext>
          </c:extLst>
        </c:ser>
        <c:ser>
          <c:idx val="2"/>
          <c:order val="2"/>
          <c:tx>
            <c:strRef>
              <c:f>Distrimécanisme!$G$5</c:f>
              <c:strCache>
                <c:ptCount val="1"/>
                <c:pt idx="0">
                  <c:v>Carba OXA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Distrimécanisme!$H$2:$R$2</c:f>
              <c:strCache>
                <c:ptCount val="11"/>
                <c:pt idx="0">
                  <c:v>≤0.03</c:v>
                </c:pt>
                <c:pt idx="1">
                  <c:v>0.06</c:v>
                </c:pt>
                <c:pt idx="2">
                  <c:v>0.12</c:v>
                </c:pt>
                <c:pt idx="3">
                  <c:v>0.25</c:v>
                </c:pt>
                <c:pt idx="4">
                  <c:v>0.5</c:v>
                </c:pt>
                <c:pt idx="5">
                  <c:v>1</c:v>
                </c:pt>
                <c:pt idx="6">
                  <c:v>2</c:v>
                </c:pt>
                <c:pt idx="7">
                  <c:v>4</c:v>
                </c:pt>
                <c:pt idx="8">
                  <c:v>8</c:v>
                </c:pt>
                <c:pt idx="9">
                  <c:v>16</c:v>
                </c:pt>
                <c:pt idx="10">
                  <c:v>&gt;16</c:v>
                </c:pt>
              </c:strCache>
            </c:strRef>
          </c:cat>
          <c:val>
            <c:numRef>
              <c:f>Distrimécanisme!$H$5:$R$5</c:f>
              <c:numCache>
                <c:formatCode>General</c:formatCode>
                <c:ptCount val="11"/>
                <c:pt idx="0">
                  <c:v>0</c:v>
                </c:pt>
                <c:pt idx="1">
                  <c:v>7</c:v>
                </c:pt>
                <c:pt idx="2">
                  <c:v>2</c:v>
                </c:pt>
                <c:pt idx="3">
                  <c:v>14</c:v>
                </c:pt>
                <c:pt idx="4">
                  <c:v>12</c:v>
                </c:pt>
                <c:pt idx="5">
                  <c:v>7</c:v>
                </c:pt>
                <c:pt idx="6">
                  <c:v>4</c:v>
                </c:pt>
                <c:pt idx="7">
                  <c:v>1</c:v>
                </c:pt>
                <c:pt idx="8">
                  <c:v>1</c:v>
                </c:pt>
                <c:pt idx="9">
                  <c:v>4</c:v>
                </c:pt>
                <c:pt idx="1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DD-8947-989A-1D439479EDDB}"/>
            </c:ext>
          </c:extLst>
        </c:ser>
        <c:ser>
          <c:idx val="3"/>
          <c:order val="3"/>
          <c:tx>
            <c:strRef>
              <c:f>Distrimécanisme!$G$6</c:f>
              <c:strCache>
                <c:ptCount val="1"/>
                <c:pt idx="0">
                  <c:v>Carba NDM + OXA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Distrimécanisme!$H$2:$R$2</c:f>
              <c:strCache>
                <c:ptCount val="11"/>
                <c:pt idx="0">
                  <c:v>≤0.03</c:v>
                </c:pt>
                <c:pt idx="1">
                  <c:v>0.06</c:v>
                </c:pt>
                <c:pt idx="2">
                  <c:v>0.12</c:v>
                </c:pt>
                <c:pt idx="3">
                  <c:v>0.25</c:v>
                </c:pt>
                <c:pt idx="4">
                  <c:v>0.5</c:v>
                </c:pt>
                <c:pt idx="5">
                  <c:v>1</c:v>
                </c:pt>
                <c:pt idx="6">
                  <c:v>2</c:v>
                </c:pt>
                <c:pt idx="7">
                  <c:v>4</c:v>
                </c:pt>
                <c:pt idx="8">
                  <c:v>8</c:v>
                </c:pt>
                <c:pt idx="9">
                  <c:v>16</c:v>
                </c:pt>
                <c:pt idx="10">
                  <c:v>&gt;16</c:v>
                </c:pt>
              </c:strCache>
            </c:strRef>
          </c:cat>
          <c:val>
            <c:numRef>
              <c:f>Distrimécanisme!$H$6:$R$6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3</c:v>
                </c:pt>
                <c:pt idx="7">
                  <c:v>1</c:v>
                </c:pt>
                <c:pt idx="8">
                  <c:v>10</c:v>
                </c:pt>
                <c:pt idx="9">
                  <c:v>2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1DD-8947-989A-1D439479ED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9210088"/>
        <c:axId val="559207792"/>
      </c:barChart>
      <c:catAx>
        <c:axId val="559210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59207792"/>
        <c:crosses val="autoZero"/>
        <c:auto val="1"/>
        <c:lblAlgn val="ctr"/>
        <c:lblOffset val="100"/>
        <c:noMultiLvlLbl val="0"/>
      </c:catAx>
      <c:valAx>
        <c:axId val="55920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59210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 QC'!$J$56</c:f>
              <c:strCache>
                <c:ptCount val="1"/>
                <c:pt idx="0">
                  <c:v>CLSI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'Graph QC'!$I$57:$I$62</c:f>
              <c:strCache>
                <c:ptCount val="6"/>
                <c:pt idx="0">
                  <c:v>0.06</c:v>
                </c:pt>
                <c:pt idx="1">
                  <c:v>0.12</c:v>
                </c:pt>
                <c:pt idx="2">
                  <c:v>0.25</c:v>
                </c:pt>
                <c:pt idx="3">
                  <c:v>0.5</c:v>
                </c:pt>
                <c:pt idx="4">
                  <c:v>1</c:v>
                </c:pt>
                <c:pt idx="5">
                  <c:v>2</c:v>
                </c:pt>
              </c:strCache>
            </c:strRef>
          </c:cat>
          <c:val>
            <c:numRef>
              <c:f>'Graph QC'!$J$57:$J$62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C1-CE49-84D9-E4D10849E727}"/>
            </c:ext>
          </c:extLst>
        </c:ser>
        <c:ser>
          <c:idx val="1"/>
          <c:order val="1"/>
          <c:tx>
            <c:strRef>
              <c:f>'Graph QC'!$K$56</c:f>
              <c:strCache>
                <c:ptCount val="1"/>
                <c:pt idx="0">
                  <c:v>ComASP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'Graph QC'!$I$57:$I$62</c:f>
              <c:strCache>
                <c:ptCount val="6"/>
                <c:pt idx="0">
                  <c:v>0.06</c:v>
                </c:pt>
                <c:pt idx="1">
                  <c:v>0.12</c:v>
                </c:pt>
                <c:pt idx="2">
                  <c:v>0.25</c:v>
                </c:pt>
                <c:pt idx="3">
                  <c:v>0.5</c:v>
                </c:pt>
                <c:pt idx="4">
                  <c:v>1</c:v>
                </c:pt>
                <c:pt idx="5">
                  <c:v>2</c:v>
                </c:pt>
              </c:strCache>
            </c:strRef>
          </c:cat>
          <c:val>
            <c:numRef>
              <c:f>'Graph QC'!$K$57:$K$62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C1-CE49-84D9-E4D10849E727}"/>
            </c:ext>
          </c:extLst>
        </c:ser>
        <c:ser>
          <c:idx val="2"/>
          <c:order val="2"/>
          <c:tx>
            <c:strRef>
              <c:f>'Graph QC'!$L$56</c:f>
              <c:strCache>
                <c:ptCount val="1"/>
                <c:pt idx="0">
                  <c:v>UMIC 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'Graph QC'!$I$57:$I$62</c:f>
              <c:strCache>
                <c:ptCount val="6"/>
                <c:pt idx="0">
                  <c:v>0.06</c:v>
                </c:pt>
                <c:pt idx="1">
                  <c:v>0.12</c:v>
                </c:pt>
                <c:pt idx="2">
                  <c:v>0.25</c:v>
                </c:pt>
                <c:pt idx="3">
                  <c:v>0.5</c:v>
                </c:pt>
                <c:pt idx="4">
                  <c:v>1</c:v>
                </c:pt>
                <c:pt idx="5">
                  <c:v>2</c:v>
                </c:pt>
              </c:strCache>
            </c:strRef>
          </c:cat>
          <c:val>
            <c:numRef>
              <c:f>'Graph QC'!$L$57:$L$62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C1-CE49-84D9-E4D10849E727}"/>
            </c:ext>
          </c:extLst>
        </c:ser>
        <c:ser>
          <c:idx val="3"/>
          <c:order val="3"/>
          <c:tx>
            <c:strRef>
              <c:f>'Graph QC'!$M$56</c:f>
              <c:strCache>
                <c:ptCount val="1"/>
                <c:pt idx="0">
                  <c:v>MTS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C0C1-CE49-84D9-E4D10849E727}"/>
              </c:ext>
            </c:extLst>
          </c:dPt>
          <c:cat>
            <c:strRef>
              <c:f>'Graph QC'!$I$57:$I$62</c:f>
              <c:strCache>
                <c:ptCount val="6"/>
                <c:pt idx="0">
                  <c:v>0.06</c:v>
                </c:pt>
                <c:pt idx="1">
                  <c:v>0.12</c:v>
                </c:pt>
                <c:pt idx="2">
                  <c:v>0.25</c:v>
                </c:pt>
                <c:pt idx="3">
                  <c:v>0.5</c:v>
                </c:pt>
                <c:pt idx="4">
                  <c:v>1</c:v>
                </c:pt>
                <c:pt idx="5">
                  <c:v>2</c:v>
                </c:pt>
              </c:strCache>
            </c:strRef>
          </c:cat>
          <c:val>
            <c:numRef>
              <c:f>'Graph QC'!$M$57:$M$62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0C1-CE49-84D9-E4D10849E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54688624"/>
        <c:axId val="802567359"/>
      </c:barChart>
      <c:catAx>
        <c:axId val="1654688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02567359"/>
        <c:crosses val="autoZero"/>
        <c:auto val="1"/>
        <c:lblAlgn val="ctr"/>
        <c:lblOffset val="100"/>
        <c:noMultiLvlLbl val="0"/>
      </c:catAx>
      <c:valAx>
        <c:axId val="8025673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54688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 QC'!$X$15</c:f>
              <c:strCache>
                <c:ptCount val="1"/>
                <c:pt idx="0">
                  <c:v>mast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'Graph QC'!$W$16:$W$23</c:f>
              <c:numCache>
                <c:formatCode>General</c:formatCode>
                <c:ptCount val="8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</c:numCache>
            </c:numRef>
          </c:cat>
          <c:val>
            <c:numRef>
              <c:f>'Graph QC'!$X$16:$X$23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F2-6945-9A9B-B3987B3FE47C}"/>
            </c:ext>
          </c:extLst>
        </c:ser>
        <c:ser>
          <c:idx val="1"/>
          <c:order val="1"/>
          <c:tx>
            <c:strRef>
              <c:f>'Graph QC'!$Y$15</c:f>
              <c:strCache>
                <c:ptCount val="1"/>
                <c:pt idx="0">
                  <c:v>liofilchem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'Graph QC'!$W$16:$W$23</c:f>
              <c:numCache>
                <c:formatCode>General</c:formatCode>
                <c:ptCount val="8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</c:numCache>
            </c:numRef>
          </c:cat>
          <c:val>
            <c:numRef>
              <c:f>'Graph QC'!$Y$16:$Y$23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F2-6945-9A9B-B3987B3FE47C}"/>
            </c:ext>
          </c:extLst>
        </c:ser>
        <c:ser>
          <c:idx val="2"/>
          <c:order val="2"/>
          <c:tx>
            <c:strRef>
              <c:f>'Graph QC'!$Z$15</c:f>
              <c:strCache>
                <c:ptCount val="1"/>
                <c:pt idx="0">
                  <c:v>oxoid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'Graph QC'!$W$16:$W$23</c:f>
              <c:numCache>
                <c:formatCode>General</c:formatCode>
                <c:ptCount val="8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</c:numCache>
            </c:numRef>
          </c:cat>
          <c:val>
            <c:numRef>
              <c:f>'Graph QC'!$Z$16:$Z$23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4</c:v>
                </c:pt>
                <c:pt idx="6">
                  <c:v>1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F2-6945-9A9B-B3987B3FE4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14668560"/>
        <c:axId val="1655159824"/>
      </c:barChart>
      <c:catAx>
        <c:axId val="1614668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55159824"/>
        <c:crosses val="autoZero"/>
        <c:auto val="1"/>
        <c:lblAlgn val="ctr"/>
        <c:lblOffset val="100"/>
        <c:noMultiLvlLbl val="0"/>
      </c:catAx>
      <c:valAx>
        <c:axId val="1655159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14668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669C10-48FF-32FF-7817-DF59AB3408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91D5681-D7C4-95F7-14C1-B2C061DB1B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8EFDA5-7F66-E995-42C7-833DBC2AE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62909E-100B-A839-4436-4EE9E0C13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8DF787-3095-A683-48CD-59AEA9488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55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86AB1A-C852-322B-5471-830F13EF1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EC99C68-0B65-3FE2-B3B2-7B995A2E2B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B403D1-B03D-6C80-EE99-6A49F3CC3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46DCF9-36E1-51A8-97D4-885CF5376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62F0A52-344A-E521-903A-AB10FBDD2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675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35CC187-065E-25F9-AAC5-2F70BB53FF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E3BB064-544B-36EC-A6EC-97D632B05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D72588-3A47-1E45-64D6-C0DED2A1B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125927-5717-0ED9-126B-BBD4774CC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969535-549C-2A96-E16E-5B5DB14C5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13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80C967-F433-22DC-9592-011D0D07A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44C26B-833B-7230-1F24-E41F8D709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05FBC8-8D95-F5AC-DF66-4CDDC707C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296DF-3B31-944B-B99B-BF7D51EF0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7DC8CC-D89C-7B0F-D2AD-4F03CFF83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8598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493A79-DA4A-D59D-3303-CAD401877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BBCF78-9243-CE15-CA8D-0FB3F3045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FEF273-32B0-68E5-CAB9-7A7C39E46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896E2F-35A6-99F4-C03B-A2C7BD332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406BC7-315B-D8A4-73EF-9C5AED169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75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54AD5C-6E54-6DCF-1111-A228CA25C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ECDF6C-D13B-49BE-063D-5B08FE6EE3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FD89C42-886D-57CA-1922-E3AADE4BC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3F3B03-DCA6-E1D2-43B6-E07F4AF7E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C4C232A-B9FB-251C-2F48-FFA6970C2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5C6A3E4-32E8-B735-0673-52790673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9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C511EF-974D-33D2-68E6-4EA298FC9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6073A9-CF9B-5938-0E82-0189FB726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E092211-5B6B-8F97-B797-0972C0EA14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84C7DDC-D26B-8A5C-A2CA-6596131989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45D12B4-FAA6-C943-A3C6-5A856DCB23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99A0C0F-F6BC-F0F9-FA12-ACB3BC8CD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6C7C1D-E7BF-9C7A-612A-F68C9B972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E15E712-BC43-E707-AE93-90205D381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711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38E5C9-0C73-8267-6DAC-4F2ABF643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C40E07A-ECE5-8BD1-7D95-7879C4407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81E838B-9C36-F8F9-A879-37F60AB4A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BB4E972-0031-5619-3C77-2A77CE84A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0903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11F81CC-940B-30A4-1978-63E52B554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F5D01CC-48D0-5115-1283-B656C8255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3CF74-CA18-88E2-37BE-BDFAF5F56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152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FDBA4E-F3C6-59F5-B85E-2C2AE4EB0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EB3693-4144-6954-41C6-BE0E8E0F6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ADB0969-3B97-008F-9925-505E4EA17E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C26C110-1FB1-17AA-3577-612114B51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C671A54-9D76-CEC0-2615-F91CC4629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C332706-B604-9A18-735C-14EFA14B1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04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4B84B5-FD62-3B32-41C5-80188CB97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2EEC4F0-99EE-9B55-EA32-734B6FED22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44838AC-4654-7823-4628-6A0153684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139F228-5460-D4D6-C23B-3EEB9EBBF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A45D4FE-031D-2C17-F8D3-BF4F48254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D266650-9D49-AEC4-B395-EE632FCF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115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6613A9-8BD1-C3F6-25BD-4683F63C6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7304F5-2A37-4FAC-1C73-39693FF6E4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DFE381-A262-F6FC-159A-73A62C3BB6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3408B-8977-AD4E-9DE2-EA2066080355}" type="datetimeFigureOut">
              <a:rPr lang="fr-FR" smtClean="0"/>
              <a:t>26/06/2023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A870EE-BDEE-4474-7AAD-9817E302C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0689E2-50B6-08D0-DD26-4BA91ADEAC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093AD-A2D6-E14B-A223-8FE256848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474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cast.org/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cast.org/" TargetMode="Externa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5DAC16A-7556-7410-740E-C83976DE2EC0}"/>
              </a:ext>
            </a:extLst>
          </p:cNvPr>
          <p:cNvSpPr txBox="1"/>
          <p:nvPr/>
        </p:nvSpPr>
        <p:spPr>
          <a:xfrm>
            <a:off x="248478" y="188843"/>
            <a:ext cx="111218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Fig</a:t>
            </a:r>
            <a:r>
              <a:rPr lang="fr-FR" dirty="0"/>
              <a:t> S1.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of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cefiderocol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MIC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according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the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identified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mechanisms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beta-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lactam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resistance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Strains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without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acquired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carbapenem-hydrolyzing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β-lactamases (white bars),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strains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producing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class D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carbapenem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hydrolysing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β-lactamase (</a:t>
            </a:r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grey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bars), a class B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-lactamase (black bars) and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co-producing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class D and a class B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-lactamase (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hatched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bars) are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shown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vertical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solid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black line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indicates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cefiderocol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breakpoint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itchFamily="2" charset="2"/>
              </a:rPr>
              <a:t></a:t>
            </a:r>
            <a:r>
              <a:rPr lang="fr-FR" dirty="0">
                <a:effectLst/>
              </a:rPr>
              <a:t> 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2; &gt; 2 mg/L).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fr-FR" dirty="0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0045BA9-A8FC-DFA9-6EA5-B6C0155E7E7C}"/>
              </a:ext>
            </a:extLst>
          </p:cNvPr>
          <p:cNvCxnSpPr>
            <a:cxnSpLocks/>
          </p:cNvCxnSpPr>
          <p:nvPr/>
        </p:nvCxnSpPr>
        <p:spPr>
          <a:xfrm>
            <a:off x="7541873" y="2013102"/>
            <a:ext cx="0" cy="39972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95D92E3A-C532-651E-4F74-9EFF5961DBB5}"/>
              </a:ext>
            </a:extLst>
          </p:cNvPr>
          <p:cNvSpPr txBox="1"/>
          <p:nvPr/>
        </p:nvSpPr>
        <p:spPr>
          <a:xfrm>
            <a:off x="5211288" y="6010366"/>
            <a:ext cx="2933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Cefiderocol</a:t>
            </a:r>
            <a:r>
              <a:rPr lang="fr-FR" sz="1400" dirty="0"/>
              <a:t> MIC (mg/L)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53C23B0-B43F-5126-0B3C-855F3002CF21}"/>
              </a:ext>
            </a:extLst>
          </p:cNvPr>
          <p:cNvSpPr txBox="1"/>
          <p:nvPr/>
        </p:nvSpPr>
        <p:spPr>
          <a:xfrm rot="16200000">
            <a:off x="499882" y="3052807"/>
            <a:ext cx="2933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Number</a:t>
            </a:r>
            <a:r>
              <a:rPr lang="fr-FR" sz="1400" dirty="0"/>
              <a:t> of </a:t>
            </a:r>
            <a:r>
              <a:rPr lang="fr-FR" sz="1400" dirty="0" err="1"/>
              <a:t>strains</a:t>
            </a:r>
            <a:endParaRPr lang="fr-FR" sz="1400" dirty="0"/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00000000-0008-0000-0A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118359"/>
              </p:ext>
            </p:extLst>
          </p:nvPr>
        </p:nvGraphicFramePr>
        <p:xfrm>
          <a:off x="2208814" y="1470270"/>
          <a:ext cx="8938151" cy="4910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234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E3D03F5E-5AB7-B237-00BF-B380BDBF32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4017923"/>
              </p:ext>
            </p:extLst>
          </p:nvPr>
        </p:nvGraphicFramePr>
        <p:xfrm>
          <a:off x="3026034" y="2523103"/>
          <a:ext cx="5829319" cy="3160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0510F1B3-1D99-EBA7-323C-AB3CCFA57909}"/>
              </a:ext>
            </a:extLst>
          </p:cNvPr>
          <p:cNvSpPr txBox="1"/>
          <p:nvPr/>
        </p:nvSpPr>
        <p:spPr>
          <a:xfrm>
            <a:off x="191329" y="242818"/>
            <a:ext cx="1051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Fig</a:t>
            </a:r>
            <a:r>
              <a:rPr lang="fr-FR" dirty="0"/>
              <a:t> S2. MIC values of </a:t>
            </a:r>
            <a:r>
              <a:rPr lang="fr-FR" dirty="0" err="1"/>
              <a:t>cefiderocol</a:t>
            </a:r>
            <a:r>
              <a:rPr lang="fr-FR" dirty="0"/>
              <a:t> (mg/L) for the </a:t>
            </a:r>
            <a:r>
              <a:rPr lang="fr-FR" dirty="0" err="1"/>
              <a:t>quality</a:t>
            </a:r>
            <a:r>
              <a:rPr lang="fr-FR" dirty="0"/>
              <a:t> control </a:t>
            </a:r>
            <a:r>
              <a:rPr lang="fr-FR" dirty="0" err="1"/>
              <a:t>strain</a:t>
            </a:r>
            <a:r>
              <a:rPr lang="fr-FR" dirty="0"/>
              <a:t> </a:t>
            </a:r>
            <a:r>
              <a:rPr lang="fr-FR" i="1" dirty="0"/>
              <a:t>P. </a:t>
            </a:r>
            <a:r>
              <a:rPr lang="fr-FR" i="1" dirty="0" err="1"/>
              <a:t>aeruginosa</a:t>
            </a:r>
            <a:r>
              <a:rPr lang="fr-FR" i="1" dirty="0"/>
              <a:t> </a:t>
            </a:r>
            <a:r>
              <a:rPr lang="fr-FR" dirty="0"/>
              <a:t>ATCC 27853 </a:t>
            </a:r>
            <a:r>
              <a:rPr lang="fr-FR" dirty="0" err="1"/>
              <a:t>determined</a:t>
            </a:r>
            <a:r>
              <a:rPr lang="fr-FR" dirty="0"/>
              <a:t> by </a:t>
            </a:r>
            <a:r>
              <a:rPr lang="fr-FR" dirty="0" err="1"/>
              <a:t>broth</a:t>
            </a:r>
            <a:r>
              <a:rPr lang="fr-FR" dirty="0"/>
              <a:t> </a:t>
            </a:r>
            <a:r>
              <a:rPr lang="fr-FR" dirty="0" err="1"/>
              <a:t>microdilution</a:t>
            </a:r>
            <a:r>
              <a:rPr lang="fr-FR" dirty="0"/>
              <a:t> </a:t>
            </a:r>
            <a:r>
              <a:rPr lang="fr-FR" dirty="0" err="1"/>
              <a:t>reference</a:t>
            </a:r>
            <a:r>
              <a:rPr lang="fr-FR" dirty="0"/>
              <a:t> </a:t>
            </a:r>
            <a:r>
              <a:rPr lang="fr-FR" dirty="0" err="1"/>
              <a:t>method</a:t>
            </a:r>
            <a:r>
              <a:rPr lang="fr-FR" dirty="0"/>
              <a:t> (black bars), </a:t>
            </a:r>
            <a:r>
              <a:rPr lang="fr-FR" dirty="0" err="1"/>
              <a:t>ComASP</a:t>
            </a:r>
            <a:r>
              <a:rPr lang="fr-FR" dirty="0"/>
              <a:t>® </a:t>
            </a:r>
            <a:r>
              <a:rPr lang="fr-FR" dirty="0" err="1"/>
              <a:t>microplates</a:t>
            </a:r>
            <a:r>
              <a:rPr lang="fr-FR" dirty="0"/>
              <a:t> (light </a:t>
            </a:r>
            <a:r>
              <a:rPr lang="fr-FR" dirty="0" err="1"/>
              <a:t>grey</a:t>
            </a:r>
            <a:r>
              <a:rPr lang="fr-FR" dirty="0"/>
              <a:t> bars), UMIC ® unit tests (</a:t>
            </a:r>
            <a:r>
              <a:rPr lang="fr-FR" dirty="0" err="1"/>
              <a:t>hatched</a:t>
            </a:r>
            <a:r>
              <a:rPr lang="fr-FR" dirty="0"/>
              <a:t> bars) and MTS </a:t>
            </a:r>
            <a:r>
              <a:rPr lang="fr-FR" dirty="0" err="1"/>
              <a:t>Liofilchem</a:t>
            </a:r>
            <a:r>
              <a:rPr lang="fr-FR" dirty="0"/>
              <a:t> </a:t>
            </a:r>
            <a:r>
              <a:rPr lang="fr-FR" dirty="0" err="1"/>
              <a:t>strips</a:t>
            </a:r>
            <a:r>
              <a:rPr lang="fr-FR" dirty="0"/>
              <a:t> (</a:t>
            </a:r>
            <a:r>
              <a:rPr lang="fr-FR" dirty="0" err="1"/>
              <a:t>dark</a:t>
            </a:r>
            <a:r>
              <a:rPr lang="fr-FR" dirty="0"/>
              <a:t> </a:t>
            </a:r>
            <a:r>
              <a:rPr lang="fr-FR" dirty="0" err="1"/>
              <a:t>grey</a:t>
            </a:r>
            <a:r>
              <a:rPr lang="fr-FR" dirty="0"/>
              <a:t> bars) (</a:t>
            </a:r>
            <a:r>
              <a:rPr lang="fr-FR" i="1" dirty="0"/>
              <a:t>n=</a:t>
            </a:r>
            <a:r>
              <a:rPr lang="fr-FR" dirty="0"/>
              <a:t>6 </a:t>
            </a:r>
            <a:r>
              <a:rPr lang="fr-FR" dirty="0" err="1"/>
              <a:t>experiments</a:t>
            </a:r>
            <a:r>
              <a:rPr lang="fr-FR" dirty="0"/>
              <a:t>). Target values are </a:t>
            </a:r>
            <a:r>
              <a:rPr lang="fr-FR" dirty="0" err="1"/>
              <a:t>indicated</a:t>
            </a:r>
            <a:r>
              <a:rPr lang="fr-FR" dirty="0"/>
              <a:t> by </a:t>
            </a:r>
            <a:r>
              <a:rPr lang="fr-FR" dirty="0" err="1"/>
              <a:t>arrows</a:t>
            </a:r>
            <a:r>
              <a:rPr lang="fr-FR" dirty="0"/>
              <a:t> (0.125 mg/L and 0.25 mg/L) and acceptable values are </a:t>
            </a:r>
            <a:r>
              <a:rPr lang="fr-FR" dirty="0" err="1"/>
              <a:t>boxed</a:t>
            </a:r>
            <a:r>
              <a:rPr lang="fr-FR" dirty="0"/>
              <a:t> (0.06 to 0.5 mg/L) </a:t>
            </a:r>
            <a:r>
              <a:rPr lang="fr-FR" dirty="0" err="1"/>
              <a:t>according</a:t>
            </a:r>
            <a:r>
              <a:rPr lang="fr-FR" dirty="0"/>
              <a:t> to EUCAST (</a:t>
            </a:r>
            <a:r>
              <a:rPr lang="fr-FR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http://www.eucast.org</a:t>
            </a:r>
            <a:r>
              <a:rPr lang="fr-FR" dirty="0"/>
              <a:t>). 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Flèche vers le bas 5">
            <a:extLst>
              <a:ext uri="{FF2B5EF4-FFF2-40B4-BE49-F238E27FC236}">
                <a16:creationId xmlns:a16="http://schemas.microsoft.com/office/drawing/2014/main" id="{C6E4BDD5-33F9-9504-5F66-129C7FFE74C0}"/>
              </a:ext>
            </a:extLst>
          </p:cNvPr>
          <p:cNvSpPr/>
          <p:nvPr/>
        </p:nvSpPr>
        <p:spPr>
          <a:xfrm>
            <a:off x="4588789" y="2825364"/>
            <a:ext cx="177829" cy="51296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254644-7E78-2E53-16FA-488FBDED55FD}"/>
              </a:ext>
            </a:extLst>
          </p:cNvPr>
          <p:cNvSpPr/>
          <p:nvPr/>
        </p:nvSpPr>
        <p:spPr>
          <a:xfrm>
            <a:off x="3530634" y="2050627"/>
            <a:ext cx="3441665" cy="36328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E5FEBFC-5BE9-8630-A87E-8E3F2EA0FB61}"/>
              </a:ext>
            </a:extLst>
          </p:cNvPr>
          <p:cNvSpPr txBox="1"/>
          <p:nvPr/>
        </p:nvSpPr>
        <p:spPr>
          <a:xfrm rot="16200000">
            <a:off x="2001516" y="3563166"/>
            <a:ext cx="1741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Number</a:t>
            </a:r>
            <a:r>
              <a:rPr lang="fr-FR" sz="1400" dirty="0"/>
              <a:t> of </a:t>
            </a:r>
            <a:r>
              <a:rPr lang="fr-FR" sz="1400" dirty="0" err="1"/>
              <a:t>readings</a:t>
            </a:r>
            <a:endParaRPr lang="fr-FR" sz="14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E8AA319-601F-532D-0AAD-C1364432DBCF}"/>
              </a:ext>
            </a:extLst>
          </p:cNvPr>
          <p:cNvSpPr txBox="1"/>
          <p:nvPr/>
        </p:nvSpPr>
        <p:spPr>
          <a:xfrm>
            <a:off x="5251466" y="5714570"/>
            <a:ext cx="2933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Cefiderocol</a:t>
            </a:r>
            <a:r>
              <a:rPr lang="fr-FR" sz="1400" dirty="0"/>
              <a:t> MIC (mg/L)</a:t>
            </a:r>
          </a:p>
        </p:txBody>
      </p:sp>
      <p:sp>
        <p:nvSpPr>
          <p:cNvPr id="7" name="Flèche vers le bas 6">
            <a:extLst>
              <a:ext uri="{FF2B5EF4-FFF2-40B4-BE49-F238E27FC236}">
                <a16:creationId xmlns:a16="http://schemas.microsoft.com/office/drawing/2014/main" id="{F7716131-FD57-ED75-78B9-1C087219BBB5}"/>
              </a:ext>
            </a:extLst>
          </p:cNvPr>
          <p:cNvSpPr/>
          <p:nvPr/>
        </p:nvSpPr>
        <p:spPr>
          <a:xfrm>
            <a:off x="5477705" y="2184271"/>
            <a:ext cx="177829" cy="51296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133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65051FA7-E7E3-629F-620A-3636A18B0D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8058791"/>
              </p:ext>
            </p:extLst>
          </p:nvPr>
        </p:nvGraphicFramePr>
        <p:xfrm>
          <a:off x="3114489" y="2057090"/>
          <a:ext cx="5911507" cy="3670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5E1E6B40-D7A7-5C44-B7CF-A415E1E7FE2E}"/>
              </a:ext>
            </a:extLst>
          </p:cNvPr>
          <p:cNvSpPr txBox="1"/>
          <p:nvPr/>
        </p:nvSpPr>
        <p:spPr>
          <a:xfrm>
            <a:off x="248479" y="188843"/>
            <a:ext cx="1051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Fig</a:t>
            </a:r>
            <a:r>
              <a:rPr lang="fr-FR" dirty="0"/>
              <a:t> S3. Inhibition zone </a:t>
            </a:r>
            <a:r>
              <a:rPr lang="fr-FR" dirty="0" err="1"/>
              <a:t>diameters</a:t>
            </a:r>
            <a:r>
              <a:rPr lang="fr-FR" dirty="0"/>
              <a:t> (mm) of </a:t>
            </a:r>
            <a:r>
              <a:rPr lang="fr-FR" dirty="0" err="1"/>
              <a:t>quality</a:t>
            </a:r>
            <a:r>
              <a:rPr lang="fr-FR" dirty="0"/>
              <a:t> control </a:t>
            </a:r>
            <a:r>
              <a:rPr lang="fr-FR" dirty="0" err="1"/>
              <a:t>strain</a:t>
            </a:r>
            <a:r>
              <a:rPr lang="fr-FR" dirty="0"/>
              <a:t> </a:t>
            </a:r>
            <a:r>
              <a:rPr lang="fr-FR" i="1" dirty="0"/>
              <a:t>P. </a:t>
            </a:r>
            <a:r>
              <a:rPr lang="fr-FR" i="1" dirty="0" err="1"/>
              <a:t>aeruginosa</a:t>
            </a:r>
            <a:r>
              <a:rPr lang="fr-FR" i="1" dirty="0"/>
              <a:t> </a:t>
            </a:r>
            <a:r>
              <a:rPr lang="fr-FR" dirty="0"/>
              <a:t>ATCC 27853 for </a:t>
            </a:r>
            <a:r>
              <a:rPr lang="fr-FR" dirty="0" err="1"/>
              <a:t>cefiderocol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Mast</a:t>
            </a:r>
            <a:r>
              <a:rPr lang="fr-FR" dirty="0"/>
              <a:t> (30µg) discs (black bars), </a:t>
            </a:r>
            <a:r>
              <a:rPr lang="fr-FR" dirty="0" err="1"/>
              <a:t>Liofilchem</a:t>
            </a:r>
            <a:r>
              <a:rPr lang="fr-FR" dirty="0"/>
              <a:t> (30µg) discs (light </a:t>
            </a:r>
            <a:r>
              <a:rPr lang="fr-FR" dirty="0" err="1"/>
              <a:t>grey</a:t>
            </a:r>
            <a:r>
              <a:rPr lang="fr-FR" dirty="0"/>
              <a:t> bars) and </a:t>
            </a:r>
            <a:r>
              <a:rPr lang="fr-FR" dirty="0" err="1"/>
              <a:t>Oxoid</a:t>
            </a:r>
            <a:r>
              <a:rPr lang="fr-FR" dirty="0"/>
              <a:t> (30µg) discs (</a:t>
            </a:r>
            <a:r>
              <a:rPr lang="fr-FR" dirty="0" err="1"/>
              <a:t>dark</a:t>
            </a:r>
            <a:r>
              <a:rPr lang="fr-FR" dirty="0"/>
              <a:t> </a:t>
            </a:r>
            <a:r>
              <a:rPr lang="fr-FR" dirty="0" err="1"/>
              <a:t>grey</a:t>
            </a:r>
            <a:r>
              <a:rPr lang="fr-FR" dirty="0"/>
              <a:t> bars) </a:t>
            </a:r>
            <a:r>
              <a:rPr lang="fr-FR" dirty="0" err="1"/>
              <a:t>determined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Becton</a:t>
            </a:r>
            <a:r>
              <a:rPr lang="fr-FR" dirty="0"/>
              <a:t> Dickinson MH agar (</a:t>
            </a:r>
            <a:r>
              <a:rPr lang="fr-FR" i="1" dirty="0"/>
              <a:t>n=</a:t>
            </a:r>
            <a:r>
              <a:rPr lang="fr-FR" dirty="0"/>
              <a:t>6 </a:t>
            </a:r>
            <a:r>
              <a:rPr lang="fr-FR" dirty="0" err="1"/>
              <a:t>experiments</a:t>
            </a:r>
            <a:r>
              <a:rPr lang="fr-FR" dirty="0"/>
              <a:t>). Target value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indicated</a:t>
            </a:r>
            <a:r>
              <a:rPr lang="fr-FR" dirty="0"/>
              <a:t> by an </a:t>
            </a:r>
            <a:r>
              <a:rPr lang="fr-FR" dirty="0" err="1"/>
              <a:t>arrow</a:t>
            </a:r>
            <a:r>
              <a:rPr lang="fr-FR" dirty="0"/>
              <a:t> (26 mm) and values </a:t>
            </a:r>
            <a:r>
              <a:rPr lang="fr-FR" dirty="0" err="1"/>
              <a:t>included</a:t>
            </a:r>
            <a:r>
              <a:rPr lang="fr-FR" dirty="0"/>
              <a:t> in the range (23-29 mm) are </a:t>
            </a:r>
            <a:r>
              <a:rPr lang="fr-FR" dirty="0" err="1"/>
              <a:t>boxed</a:t>
            </a:r>
            <a:r>
              <a:rPr lang="fr-FR" dirty="0"/>
              <a:t> </a:t>
            </a:r>
            <a:r>
              <a:rPr lang="fr-FR" dirty="0" err="1"/>
              <a:t>according</a:t>
            </a:r>
            <a:r>
              <a:rPr lang="fr-FR" dirty="0"/>
              <a:t> to EUCAST (</a:t>
            </a:r>
            <a:r>
              <a:rPr lang="fr-FR" dirty="0">
                <a:hlinkClick r:id="rId3"/>
              </a:rPr>
              <a:t>http://www.eucast.org</a:t>
            </a:r>
            <a:r>
              <a:rPr lang="fr-FR" dirty="0"/>
              <a:t>). 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3840752-9DC4-4ECA-C09D-D7C51CEBAB1A}"/>
              </a:ext>
            </a:extLst>
          </p:cNvPr>
          <p:cNvSpPr txBox="1"/>
          <p:nvPr/>
        </p:nvSpPr>
        <p:spPr>
          <a:xfrm rot="16200000">
            <a:off x="2141488" y="3836983"/>
            <a:ext cx="1741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Number</a:t>
            </a:r>
            <a:r>
              <a:rPr lang="fr-FR" sz="1400" dirty="0"/>
              <a:t> of </a:t>
            </a:r>
            <a:r>
              <a:rPr lang="fr-FR" sz="1400" dirty="0" err="1"/>
              <a:t>readings</a:t>
            </a:r>
            <a:endParaRPr lang="fr-FR" sz="14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318BC8-CCBF-A96A-1E0A-9546E31DC900}"/>
              </a:ext>
            </a:extLst>
          </p:cNvPr>
          <p:cNvSpPr txBox="1"/>
          <p:nvPr/>
        </p:nvSpPr>
        <p:spPr>
          <a:xfrm>
            <a:off x="4753285" y="5695744"/>
            <a:ext cx="2933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Inhibition zone </a:t>
            </a:r>
            <a:r>
              <a:rPr lang="fr-FR" sz="1400" dirty="0" err="1"/>
              <a:t>diameter</a:t>
            </a:r>
            <a:r>
              <a:rPr lang="fr-FR" sz="1400" dirty="0"/>
              <a:t> (mm)</a:t>
            </a:r>
          </a:p>
        </p:txBody>
      </p:sp>
      <p:sp>
        <p:nvSpPr>
          <p:cNvPr id="9" name="Flèche vers le bas 8">
            <a:extLst>
              <a:ext uri="{FF2B5EF4-FFF2-40B4-BE49-F238E27FC236}">
                <a16:creationId xmlns:a16="http://schemas.microsoft.com/office/drawing/2014/main" id="{D7ADD29F-EC4B-66D2-07EB-3BEED92B3BA5}"/>
              </a:ext>
            </a:extLst>
          </p:cNvPr>
          <p:cNvSpPr/>
          <p:nvPr/>
        </p:nvSpPr>
        <p:spPr>
          <a:xfrm>
            <a:off x="5683525" y="2607276"/>
            <a:ext cx="177829" cy="51296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4CFE09-EE9D-AD69-DA87-94FA94FEF275}"/>
              </a:ext>
            </a:extLst>
          </p:cNvPr>
          <p:cNvSpPr/>
          <p:nvPr/>
        </p:nvSpPr>
        <p:spPr>
          <a:xfrm>
            <a:off x="3472249" y="2024845"/>
            <a:ext cx="4828789" cy="3670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1407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1736</TotalTime>
  <Words>314</Words>
  <Application>Microsoft Macintosh PowerPoint</Application>
  <PresentationFormat>Grand écran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19</cp:revision>
  <dcterms:created xsi:type="dcterms:W3CDTF">2023-03-28T08:29:01Z</dcterms:created>
  <dcterms:modified xsi:type="dcterms:W3CDTF">2023-06-26T21:25:46Z</dcterms:modified>
</cp:coreProperties>
</file>