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7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27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9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7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3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1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5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8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8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8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0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6490-D96D-4A72-BE85-54C258CD4ACC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BB386-903A-41A1-B085-F0687B5338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9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39091" y="1840583"/>
            <a:ext cx="10116589" cy="412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 vivo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quantification of surfactin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nonribosomal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peptide synthetase complexes in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Bacillus subtilis</a:t>
            </a:r>
            <a:endParaRPr lang="en-US" sz="1400" i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Maliheh Vahidinasab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1*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Lisa Thewes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Bahar Abrishamchi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Lars Lilge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Susanne Reiße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Elvio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Henrique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Benatto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Perino</a:t>
            </a: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Rudolf Hausmann</a:t>
            </a:r>
            <a:r>
              <a:rPr lang="en-US" sz="1400" baseline="3000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1*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Department of Bioprocess Engineering (150k), Institute of Food Science and Biotechnology, University of Hohenheim,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Fruwirthstrasse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12, 70599 Stuttgart, Germany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Imaging Unit, Core Facility of Hohenheim, Emil-Wolff-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Strasse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12, 70599 Stuttgart, Germany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*Corresponding author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vahidin@uni-Hohenheim.de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Rudolf.Hausmann@uni-Hohenheim.de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21501" y="546536"/>
            <a:ext cx="68671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D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Material 2</a:t>
            </a:r>
          </a:p>
          <a:p>
            <a:pPr algn="ctr"/>
            <a:endParaRPr lang="de-D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de-DE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07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molecules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relative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collected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filter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: ex485/12nm, em520; gain:1000;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flashes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: 21,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Fitting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relates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molecule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calculated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relative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Calculation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corresponding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generate_cfs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1775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690688"/>
            <a:ext cx="761492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S9.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molecules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relative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Resulting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cf: </a:t>
            </a:r>
          </a:p>
          <a:p>
            <a:pPr lvl="1"/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r>
              <a:rPr lang="en-US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mEGFP,FLUOstar,filter:ex485/12nm,em520nm,gain1000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8.75*10</a:t>
            </a:r>
            <a:r>
              <a:rPr lang="en-US" sz="16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B80E27-6B8D-A2DC-07AC-C4ACED24AEEF}"/>
              </a:ext>
            </a:extLst>
          </p:cNvPr>
          <p:cNvGrpSpPr/>
          <p:nvPr/>
        </p:nvGrpSpPr>
        <p:grpSpPr>
          <a:xfrm>
            <a:off x="4165600" y="1988343"/>
            <a:ext cx="7540065" cy="3811697"/>
            <a:chOff x="95250" y="1228665"/>
            <a:chExt cx="10614735" cy="545953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31796C-1CAD-16BF-C5F2-3EB13A4537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39"/>
            <a:stretch/>
          </p:blipFill>
          <p:spPr>
            <a:xfrm>
              <a:off x="95250" y="1362015"/>
              <a:ext cx="4925086" cy="505511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FCE2A2-269F-CB3D-2B43-8CE88786C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87265" y="1228665"/>
              <a:ext cx="5322720" cy="54595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806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</a:t>
            </a:r>
            <a:r>
              <a:rPr lang="de-DE" dirty="0" err="1"/>
              <a:t>Purification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mEGFP</a:t>
            </a:r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1033035" y="1481139"/>
            <a:ext cx="7728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S1. SDS-PAGE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IMAC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purification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mEGFP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000E2-CD3D-96CA-C704-3401878AA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681" y="1987002"/>
            <a:ext cx="4850119" cy="381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73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4813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S2.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(220-1000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2-fold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series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mEGFP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Desalting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Buffer (in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duplicate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FLUOstar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Omega (BMG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Labtech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GmbH)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Processing and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plotting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plot_absorbance_spectrum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funktion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410DDF-4073-D151-2038-69B5627A0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057" y="1278985"/>
            <a:ext cx="5133509" cy="536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4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S3.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pathlength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b="1" i="1" dirty="0" err="1">
                <a:latin typeface="Arial" panose="020B0604020202020204" pitchFamily="34" charset="0"/>
                <a:cs typeface="Arial" panose="020B0604020202020204" pitchFamily="34" charset="0"/>
              </a:rPr>
              <a:t>pl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= 1 cm)</a:t>
            </a: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Pathlength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v =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200 µL)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E862C7-9703-5CB5-9522-2EDB92D9C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680" y="1389596"/>
            <a:ext cx="5371709" cy="504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55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S4.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normalized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Pathlength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v =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200 µL)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Substraction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buffer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(NA)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89965A-5474-A320-C80D-85F4B151F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40" y="1245591"/>
            <a:ext cx="5205206" cy="494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2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S5.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normalized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Pathlength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volume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i="1" dirty="0">
                <a:latin typeface="Arial" panose="020B0604020202020204" pitchFamily="34" charset="0"/>
                <a:cs typeface="Arial" panose="020B0604020202020204" pitchFamily="34" charset="0"/>
              </a:rPr>
              <a:t>v =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200 µL)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Substraction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buffer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(NA)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represented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replicates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Unfortunately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characteristic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maximum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488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visible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1, 0.5 and 0.25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D8FE5C-A8A5-112B-2512-731109860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735" y="1303604"/>
            <a:ext cx="5428749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23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S6. Model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fitting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get_conc_Ecmax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prediction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Fitting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Loess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7BAA05-4F38-E43F-4F94-9A442AF6E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600" y="1548789"/>
            <a:ext cx="5448615" cy="415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39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S7. Model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fitting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get_conc_ECmax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prediction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Fitting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Loess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scatter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none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Properties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mEGFP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Fpbase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Linear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fitted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predicted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5E4D5B4-AF33-FA69-8EDF-3A599FFB59E1}"/>
              </a:ext>
            </a:extLst>
          </p:cNvPr>
          <p:cNvGraphicFramePr>
            <a:graphicFrameLocks noGrp="1"/>
          </p:cNvGraphicFramePr>
          <p:nvPr/>
        </p:nvGraphicFramePr>
        <p:xfrm>
          <a:off x="1136201" y="4124474"/>
          <a:ext cx="5237480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1073862">
                  <a:extLst>
                    <a:ext uri="{9D8B030D-6E8A-4147-A177-3AD203B41FA5}">
                      <a16:colId xmlns:a16="http://schemas.microsoft.com/office/drawing/2014/main" val="2459102798"/>
                    </a:ext>
                  </a:extLst>
                </a:gridCol>
                <a:gridCol w="1288085">
                  <a:extLst>
                    <a:ext uri="{9D8B030D-6E8A-4147-A177-3AD203B41FA5}">
                      <a16:colId xmlns:a16="http://schemas.microsoft.com/office/drawing/2014/main" val="3933291008"/>
                    </a:ext>
                  </a:extLst>
                </a:gridCol>
                <a:gridCol w="1503681">
                  <a:extLst>
                    <a:ext uri="{9D8B030D-6E8A-4147-A177-3AD203B41FA5}">
                      <a16:colId xmlns:a16="http://schemas.microsoft.com/office/drawing/2014/main" val="2986457315"/>
                    </a:ext>
                  </a:extLst>
                </a:gridCol>
                <a:gridCol w="1371852">
                  <a:extLst>
                    <a:ext uri="{9D8B030D-6E8A-4147-A177-3AD203B41FA5}">
                      <a16:colId xmlns:a16="http://schemas.microsoft.com/office/drawing/2014/main" val="6403261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Excitation max. </a:t>
                      </a: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λ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Emission max. </a:t>
                      </a: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λ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Extinction coefficient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Molecular weight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000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488 nm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507 nm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56000 M</a:t>
                      </a:r>
                      <a:r>
                        <a:rPr lang="en-GB" sz="1200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GB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cm</a:t>
                      </a:r>
                      <a:r>
                        <a:rPr lang="en-GB" sz="1200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r>
                        <a:rPr lang="en-GB" sz="12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kDA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0597864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CAB687E-EAF8-A466-2861-F8130EAA3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682" y="3945333"/>
            <a:ext cx="5173853" cy="26984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6466AF-36AD-38E8-36A6-2C554760F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242" y="1645025"/>
            <a:ext cx="1954158" cy="1982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935689-E4ED-9E3D-FAEB-9476C095D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3400" y="1618854"/>
            <a:ext cx="1964605" cy="19826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9F18A4-9DF0-F158-4DBE-FBD6630A7EAB}"/>
              </a:ext>
            </a:extLst>
          </p:cNvPr>
          <p:cNvSpPr txBox="1"/>
          <p:nvPr/>
        </p:nvSpPr>
        <p:spPr>
          <a:xfrm>
            <a:off x="6391294" y="1408017"/>
            <a:ext cx="4786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Correction</a:t>
            </a:r>
            <a:r>
              <a:rPr lang="de-DE" sz="1600" dirty="0"/>
              <a:t>:             </a:t>
            </a:r>
            <a:r>
              <a:rPr lang="de-DE" sz="1600" dirty="0" err="1"/>
              <a:t>baseline</a:t>
            </a:r>
            <a:r>
              <a:rPr lang="de-DE" sz="1600" dirty="0"/>
              <a:t>                                </a:t>
            </a:r>
            <a:r>
              <a:rPr lang="de-DE" sz="1600" dirty="0" err="1"/>
              <a:t>scatter</a:t>
            </a:r>
            <a:r>
              <a:rPr lang="de-DE" sz="1600" dirty="0"/>
              <a:t>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7B433E-2198-AC38-0818-59B646127256}"/>
              </a:ext>
            </a:extLst>
          </p:cNvPr>
          <p:cNvSpPr txBox="1"/>
          <p:nvPr/>
        </p:nvSpPr>
        <p:spPr>
          <a:xfrm>
            <a:off x="6533534" y="3955197"/>
            <a:ext cx="5856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Predicted</a:t>
            </a:r>
            <a:r>
              <a:rPr lang="de-DE" sz="1600" dirty="0"/>
              <a:t> </a:t>
            </a:r>
            <a:r>
              <a:rPr lang="de-DE" sz="1600" dirty="0" err="1"/>
              <a:t>concentration</a:t>
            </a:r>
            <a:r>
              <a:rPr lang="de-DE" sz="1600" dirty="0"/>
              <a:t> (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different </a:t>
            </a:r>
            <a:r>
              <a:rPr lang="de-DE" sz="1600" dirty="0" err="1"/>
              <a:t>correction</a:t>
            </a:r>
            <a:r>
              <a:rPr lang="de-DE" sz="1600" dirty="0"/>
              <a:t> </a:t>
            </a:r>
            <a:r>
              <a:rPr lang="de-DE" sz="1600" dirty="0" err="1"/>
              <a:t>method</a:t>
            </a:r>
            <a:r>
              <a:rPr lang="de-DE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1682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88F80-0CAC-7985-7EE3-305C698B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mEGFP</a:t>
            </a:r>
            <a:r>
              <a:rPr lang="de-DE" dirty="0"/>
              <a:t> </a:t>
            </a: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FPCountR</a:t>
            </a:r>
            <a:r>
              <a:rPr lang="de-DE" dirty="0"/>
              <a:t>*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D453EA-3B7E-0178-E075-A2D47D657976}"/>
              </a:ext>
            </a:extLst>
          </p:cNvPr>
          <p:cNvSpPr txBox="1"/>
          <p:nvPr/>
        </p:nvSpPr>
        <p:spPr>
          <a:xfrm>
            <a:off x="838200" y="1811773"/>
            <a:ext cx="561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S8. Model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fitting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absorbance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get_conc_Ecmax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prediction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chosed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scatter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normalization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scatter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between A</a:t>
            </a:r>
            <a:r>
              <a:rPr lang="en-GB" sz="16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390nm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en-GB" sz="16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</a:t>
            </a:r>
            <a:r>
              <a:rPr lang="en-GB" sz="1600" baseline="-25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wavelength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Times New Roman" panose="02020603050405020304" pitchFamily="18" charset="0"/>
              </a:rPr>
              <a:t>Unfortunately, higher concentration matched the linear model better than the dilution containing lower protein concentration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7B6984-0A4D-8B70-6776-68D763FA3703}"/>
              </a:ext>
            </a:extLst>
          </p:cNvPr>
          <p:cNvSpPr txBox="1"/>
          <p:nvPr/>
        </p:nvSpPr>
        <p:spPr>
          <a:xfrm>
            <a:off x="423434" y="6097696"/>
            <a:ext cx="630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Csibra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E., Stan, G.-B., Absolute protein quantification using fluorescence measurements with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FPCountR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 </a:t>
            </a:r>
            <a:r>
              <a:rPr lang="en-GB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2022, </a:t>
            </a:r>
            <a:r>
              <a:rPr lang="en-GB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6600. doi:10.1038/s41467-022-34232-6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468C36-78BC-3139-4D5A-CC6895B674D1}"/>
              </a:ext>
            </a:extLst>
          </p:cNvPr>
          <p:cNvGrpSpPr/>
          <p:nvPr/>
        </p:nvGrpSpPr>
        <p:grpSpPr>
          <a:xfrm>
            <a:off x="6522720" y="1676432"/>
            <a:ext cx="5349165" cy="2827265"/>
            <a:chOff x="-19685" y="3474752"/>
            <a:chExt cx="5349165" cy="282726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D4B36A2-51A3-A3B6-143F-7A22AAFF6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9685" y="3474752"/>
              <a:ext cx="2796782" cy="282726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2CA3DFE-CF5B-A5F5-7116-EA84F557B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77539" y="3522483"/>
              <a:ext cx="2651941" cy="2630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633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954</Words>
  <Application>Microsoft Office PowerPoint</Application>
  <PresentationFormat>Breitbild</PresentationFormat>
  <Paragraphs>112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</vt:lpstr>
      <vt:lpstr>PowerPoint-Präsentation</vt:lpstr>
      <vt:lpstr>1. Purification of mEGFP</vt:lpstr>
      <vt:lpstr>2. mEGFP calibration using FPCountR*</vt:lpstr>
      <vt:lpstr>2. mEGFP calibration using FPCountR*</vt:lpstr>
      <vt:lpstr>2. mEGFP calibration using FPCountR*</vt:lpstr>
      <vt:lpstr>2. mEGFP calibration using FPCountR*</vt:lpstr>
      <vt:lpstr>2. mEGFP calibration using FPCountR*</vt:lpstr>
      <vt:lpstr>2. mEGFP calibration using FPCountR*</vt:lpstr>
      <vt:lpstr>2. mEGFP calibration using FPCountR*</vt:lpstr>
      <vt:lpstr>2. mEGFP calibration using FPCountR*</vt:lpstr>
      <vt:lpstr>2. mEGFP calibration using FPCountR*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Masterthesis</dc:title>
  <dc:creator>Maliheh</dc:creator>
  <cp:lastModifiedBy>Maliheh Vahidinasab</cp:lastModifiedBy>
  <cp:revision>13</cp:revision>
  <dcterms:created xsi:type="dcterms:W3CDTF">2024-07-23T12:19:44Z</dcterms:created>
  <dcterms:modified xsi:type="dcterms:W3CDTF">2024-11-19T21:24:20Z</dcterms:modified>
</cp:coreProperties>
</file>