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5" r:id="rId2"/>
    <p:sldId id="263" r:id="rId3"/>
    <p:sldId id="27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1">
          <p15:clr>
            <a:srgbClr val="A4A3A4"/>
          </p15:clr>
        </p15:guide>
        <p15:guide id="2" pos="28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4"/>
    <p:restoredTop sz="94665"/>
  </p:normalViewPr>
  <p:slideViewPr>
    <p:cSldViewPr>
      <p:cViewPr>
        <p:scale>
          <a:sx n="77" d="100"/>
          <a:sy n="77" d="100"/>
        </p:scale>
        <p:origin x="1464" y="832"/>
      </p:cViewPr>
      <p:guideLst>
        <p:guide orient="horz" pos="2131"/>
        <p:guide pos="2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BAC909-00F0-4649-A40C-C788608E1AE9}" type="datetimeFigureOut">
              <a:rPr lang="en-IN" smtClean="0"/>
              <a:t>04/05/23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5C825-C1BA-4008-8CC5-ED162C7BC209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5/4/23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5/4/23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5/4/23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533400" y="304800"/>
            <a:ext cx="8414385" cy="5946775"/>
            <a:chOff x="360" y="480"/>
            <a:chExt cx="13800" cy="9960"/>
          </a:xfrm>
        </p:grpSpPr>
        <p:grpSp>
          <p:nvGrpSpPr>
            <p:cNvPr id="7" name="Group 6"/>
            <p:cNvGrpSpPr/>
            <p:nvPr/>
          </p:nvGrpSpPr>
          <p:grpSpPr>
            <a:xfrm>
              <a:off x="360" y="480"/>
              <a:ext cx="13800" cy="9960"/>
              <a:chOff x="1371600" y="609600"/>
              <a:chExt cx="5627702" cy="3740816"/>
            </a:xfrm>
          </p:grpSpPr>
          <p:pic>
            <p:nvPicPr>
              <p:cNvPr id="4" name="Picture 3" descr="G:\P.hD DATA final\photos leh trip\final photos-leh trip\IMG_8210.JPG"/>
              <p:cNvPicPr/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371600" y="609600"/>
                <a:ext cx="2731274" cy="18208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" name="Picture 4" descr="G:\P.hD DATA final\photos leh trip\leh trip photos\IMG_8238.JPG"/>
              <p:cNvPicPr/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371600" y="2514600"/>
                <a:ext cx="2732101" cy="1821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" name="Picture 5" descr="G:\P.hD DATA final\photos leh trip\leh trip photos\IMG_8164.JP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67200" y="2529015"/>
                <a:ext cx="2732102" cy="18214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" name="Picture 1" descr="IMG_822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97" y="600"/>
              <a:ext cx="6863" cy="4728"/>
            </a:xfrm>
            <a:prstGeom prst="rect">
              <a:avLst/>
            </a:prstGeom>
          </p:spPr>
        </p:pic>
      </p:grpSp>
      <p:sp>
        <p:nvSpPr>
          <p:cNvPr id="10" name="Rectangle 7"/>
          <p:cNvSpPr/>
          <p:nvPr/>
        </p:nvSpPr>
        <p:spPr>
          <a:xfrm>
            <a:off x="304800" y="6324600"/>
            <a:ext cx="8743315" cy="306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400" b="1" dirty="0" smtClean="0"/>
              <a:t>Fig S1</a:t>
            </a:r>
            <a:r>
              <a:rPr lang="en-US" altLang="en-IN" sz="1400" b="1" dirty="0" smtClean="0"/>
              <a:t>: Photos of Pangong lake sampling site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Culturable metagenome paper\26.6.21\Fig. S2. Rarefaction curve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28283"/>
            <a:ext cx="7486650" cy="58769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57200" y="6019800"/>
            <a:ext cx="835850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400" b="1" dirty="0" smtClean="0"/>
              <a:t>Fig</a:t>
            </a:r>
            <a:r>
              <a:rPr lang="en-US" altLang="en-IN" sz="1400" b="1" dirty="0" smtClean="0"/>
              <a:t> </a:t>
            </a:r>
            <a:r>
              <a:rPr lang="en-IN" sz="1400" b="1" dirty="0" smtClean="0"/>
              <a:t>S2</a:t>
            </a:r>
            <a:r>
              <a:rPr lang="en-US" altLang="en-IN" sz="1400" b="1" dirty="0" smtClean="0"/>
              <a:t>: Rarefaction curve showing comparative taxonomic richness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 smtClean="0"/>
              <a:t>Wo_BP</a:t>
            </a:r>
            <a:endParaRPr lang="en-IN" dirty="0"/>
          </a:p>
        </p:txBody>
      </p:sp>
      <p:grpSp>
        <p:nvGrpSpPr>
          <p:cNvPr id="7" name="Group 6"/>
          <p:cNvGrpSpPr/>
          <p:nvPr/>
        </p:nvGrpSpPr>
        <p:grpSpPr>
          <a:xfrm>
            <a:off x="380365" y="0"/>
            <a:ext cx="8391525" cy="6142990"/>
            <a:chOff x="599" y="0"/>
            <a:chExt cx="13215" cy="9674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/>
            <a:srcRect l="7667" t="8434" r="8354" b="8654"/>
            <a:stretch>
              <a:fillRect/>
            </a:stretch>
          </p:blipFill>
          <p:spPr bwMode="auto">
            <a:xfrm>
              <a:off x="824" y="0"/>
              <a:ext cx="12991" cy="9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" name="Text Box 3"/>
            <p:cNvSpPr txBox="1"/>
            <p:nvPr/>
          </p:nvSpPr>
          <p:spPr>
            <a:xfrm>
              <a:off x="6000" y="9240"/>
              <a:ext cx="3210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/>
                <a:t>Component 1</a:t>
              </a:r>
            </a:p>
          </p:txBody>
        </p:sp>
        <p:sp>
          <p:nvSpPr>
            <p:cNvPr id="5" name="Text Box 4"/>
            <p:cNvSpPr txBox="1"/>
            <p:nvPr/>
          </p:nvSpPr>
          <p:spPr>
            <a:xfrm rot="16200000">
              <a:off x="-31" y="4470"/>
              <a:ext cx="1695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/>
                <a:t>Component 3</a:t>
              </a:r>
            </a:p>
          </p:txBody>
        </p:sp>
      </p:grpSp>
      <p:sp>
        <p:nvSpPr>
          <p:cNvPr id="8" name="TextBox 2"/>
          <p:cNvSpPr txBox="1"/>
          <p:nvPr/>
        </p:nvSpPr>
        <p:spPr>
          <a:xfrm>
            <a:off x="523240" y="6172200"/>
            <a:ext cx="82378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 smtClean="0"/>
              <a:t>Fig</a:t>
            </a:r>
            <a:r>
              <a:rPr lang="en-US" altLang="en-IN" sz="1400" b="1" dirty="0" smtClean="0"/>
              <a:t> </a:t>
            </a:r>
            <a:r>
              <a:rPr lang="en-IN" sz="1400" b="1" dirty="0" smtClean="0"/>
              <a:t>S</a:t>
            </a:r>
            <a:r>
              <a:rPr lang="en-US" sz="1400" b="1" dirty="0"/>
              <a:t>4</a:t>
            </a:r>
            <a:r>
              <a:rPr lang="en-US" altLang="en-IN" sz="1400" b="1" dirty="0" smtClean="0"/>
              <a:t>: </a:t>
            </a:r>
            <a:r>
              <a:rPr lang="en-US" altLang="en-IN" sz="1400" b="1" dirty="0" smtClean="0"/>
              <a:t>Principal Component Analysis plot displaying clustering between the samples based on abundant taxa (at genus level)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Macintosh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Wo_BP</vt:lpstr>
    </vt:vector>
  </TitlesOfParts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pooja yadav</dc:creator>
  <cp:lastModifiedBy>Microsoft Office User</cp:lastModifiedBy>
  <cp:revision>96</cp:revision>
  <dcterms:created xsi:type="dcterms:W3CDTF">2006-08-16T00:00:00Z</dcterms:created>
  <dcterms:modified xsi:type="dcterms:W3CDTF">2023-05-04T13:11:59Z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49BD2FD8E09F4221B755E6A837BAD630</vt:lpwstr>
  </property>
  <property fmtid="{D5CDD505-2E9C-101B-9397-08002B2CF9AE}" pid="3" name="KSOProductBuildVer">
    <vt:lpwstr>1033-11.2.0.11210</vt:lpwstr>
  </property>
</Properties>
</file>