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2"/>
    <p:sldId id="265" r:id="rId3"/>
    <p:sldId id="259" r:id="rId4"/>
  </p:sldIdLst>
  <p:sldSz cx="12192000" cy="6858000"/>
  <p:notesSz cx="6858000" cy="9144000"/>
  <p:custDataLst>
    <p:tags r:id="rId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BD12"/>
    <a:srgbClr val="00F4EE"/>
    <a:srgbClr val="1DFFFF"/>
    <a:srgbClr val="64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317" autoAdjust="0"/>
    <p:restoredTop sz="94279" autoAdjust="0"/>
  </p:normalViewPr>
  <p:slideViewPr>
    <p:cSldViewPr snapToGrid="0">
      <p:cViewPr varScale="1">
        <p:scale>
          <a:sx n="50" d="100"/>
          <a:sy n="50" d="100"/>
        </p:scale>
        <p:origin x="965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1CD058-24EC-47EA-BBE8-51AF5939FC07}" type="datetimeFigureOut">
              <a:rPr lang="en-US" smtClean="0"/>
              <a:t>7/2/2024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C2B401-5413-416A-A162-D2B3F281963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1200" b="1" dirty="0"/>
              <a:t>Figure S1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2B401-5413-416A-A162-D2B3F2819630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1200" b="1" dirty="0"/>
              <a:t>Figure S2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2B401-5413-416A-A162-D2B3F2819630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588F-D6CE-47D2-900E-4DB3454B1F4C}" type="datetimeFigureOut">
              <a:rPr lang="en-US" smtClean="0"/>
              <a:t>7/2/2024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103D-19ED-4ACB-BF0B-CBEA3E4D77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588F-D6CE-47D2-900E-4DB3454B1F4C}" type="datetimeFigureOut">
              <a:rPr lang="en-US" smtClean="0"/>
              <a:t>7/2/2024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103D-19ED-4ACB-BF0B-CBEA3E4D77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588F-D6CE-47D2-900E-4DB3454B1F4C}" type="datetimeFigureOut">
              <a:rPr lang="en-US" smtClean="0"/>
              <a:t>7/2/2024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103D-19ED-4ACB-BF0B-CBEA3E4D77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588F-D6CE-47D2-900E-4DB3454B1F4C}" type="datetimeFigureOut">
              <a:rPr lang="en-US" smtClean="0"/>
              <a:t>7/2/2024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103D-19ED-4ACB-BF0B-CBEA3E4D77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588F-D6CE-47D2-900E-4DB3454B1F4C}" type="datetimeFigureOut">
              <a:rPr lang="en-US" smtClean="0"/>
              <a:t>7/2/2024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103D-19ED-4ACB-BF0B-CBEA3E4D77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588F-D6CE-47D2-900E-4DB3454B1F4C}" type="datetimeFigureOut">
              <a:rPr lang="en-US" smtClean="0"/>
              <a:t>7/2/2024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103D-19ED-4ACB-BF0B-CBEA3E4D77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588F-D6CE-47D2-900E-4DB3454B1F4C}" type="datetimeFigureOut">
              <a:rPr lang="en-US" smtClean="0"/>
              <a:t>7/2/2024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103D-19ED-4ACB-BF0B-CBEA3E4D77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588F-D6CE-47D2-900E-4DB3454B1F4C}" type="datetimeFigureOut">
              <a:rPr lang="en-US" smtClean="0"/>
              <a:t>7/2/2024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103D-19ED-4ACB-BF0B-CBEA3E4D77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588F-D6CE-47D2-900E-4DB3454B1F4C}" type="datetimeFigureOut">
              <a:rPr lang="en-US" smtClean="0"/>
              <a:t>7/2/2024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103D-19ED-4ACB-BF0B-CBEA3E4D77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588F-D6CE-47D2-900E-4DB3454B1F4C}" type="datetimeFigureOut">
              <a:rPr lang="en-US" smtClean="0"/>
              <a:t>7/2/2024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103D-19ED-4ACB-BF0B-CBEA3E4D77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588F-D6CE-47D2-900E-4DB3454B1F4C}" type="datetimeFigureOut">
              <a:rPr lang="en-US" smtClean="0"/>
              <a:t>7/2/2024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103D-19ED-4ACB-BF0B-CBEA3E4D77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0588F-D6CE-47D2-900E-4DB3454B1F4C}" type="datetimeFigureOut">
              <a:rPr lang="en-US" smtClean="0"/>
              <a:t>7/2/2024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E5103D-19ED-4ACB-BF0B-CBEA3E4D772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1583" y="4734"/>
            <a:ext cx="10912861" cy="6451374"/>
            <a:chOff x="11583" y="4734"/>
            <a:chExt cx="10912861" cy="6451374"/>
          </a:xfrm>
        </p:grpSpPr>
        <p:sp>
          <p:nvSpPr>
            <p:cNvPr id="6" name="文本框 5"/>
            <p:cNvSpPr txBox="1"/>
            <p:nvPr/>
          </p:nvSpPr>
          <p:spPr>
            <a:xfrm>
              <a:off x="2249652" y="149072"/>
              <a:ext cx="10604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rgbClr val="00B050"/>
                  </a:solidFill>
                  <a:latin typeface="Consolas" panose="020B0609020204030204" pitchFamily="49" charset="0"/>
                  <a:cs typeface="Arial" panose="020B0604020202020204" pitchFamily="34" charset="0"/>
                </a:rPr>
                <a:t>Rv2528c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/>
            <a:srcRect l="12607" t="-1025" r="10424" b="1025"/>
            <a:stretch>
              <a:fillRect/>
            </a:stretch>
          </p:blipFill>
          <p:spPr>
            <a:xfrm>
              <a:off x="2331417" y="2283212"/>
              <a:ext cx="4622801" cy="373143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/>
            <a:srcRect l="13411" r="22609"/>
            <a:stretch>
              <a:fillRect/>
            </a:stretch>
          </p:blipFill>
          <p:spPr>
            <a:xfrm>
              <a:off x="5065452" y="4734"/>
              <a:ext cx="3415773" cy="3316918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5"/>
            <a:srcRect t="3362"/>
            <a:stretch>
              <a:fillRect/>
            </a:stretch>
          </p:blipFill>
          <p:spPr>
            <a:xfrm>
              <a:off x="11583" y="149072"/>
              <a:ext cx="4691219" cy="281662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6000175" y="149071"/>
              <a:ext cx="10604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err="1">
                  <a:solidFill>
                    <a:srgbClr val="00B0F0"/>
                  </a:solidFill>
                  <a:latin typeface="Consolas" panose="020B0609020204030204" pitchFamily="49" charset="0"/>
                  <a:cs typeface="Arial" panose="020B0604020202020204" pitchFamily="34" charset="0"/>
                </a:rPr>
                <a:t>EcoKMrr</a:t>
              </a:r>
              <a:endParaRPr lang="en-US" sz="1600" b="1" dirty="0">
                <a:solidFill>
                  <a:srgbClr val="00B0F0"/>
                </a:solidFill>
                <a:latin typeface="Consolas" panose="020B0609020204030204" pitchFamily="49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749543" y="5871333"/>
              <a:ext cx="26318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latin typeface="Consolas" panose="020B0609020204030204" pitchFamily="49" charset="0"/>
                  <a:cs typeface="Arial" panose="020B0604020202020204" pitchFamily="34" charset="0"/>
                </a:rPr>
                <a:t>Rv2528c-EcoKMrr superposition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2693" y="25730"/>
              <a:ext cx="3725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/>
                <a:t>A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96928" y="25730"/>
              <a:ext cx="3725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/>
                <a:t>B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441503" y="3043108"/>
              <a:ext cx="3725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/>
                <a:t>C</a:t>
              </a: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7015519" y="4978780"/>
              <a:ext cx="3908925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/>
                <a:t>Figure S1. </a:t>
              </a:r>
              <a:r>
                <a:rPr lang="en-US" dirty="0" err="1"/>
                <a:t>AlphaFold</a:t>
              </a:r>
              <a:r>
                <a:rPr lang="en-US" dirty="0"/>
                <a:t> predicted tertiary structure of Rv2528c (A) and </a:t>
              </a:r>
              <a:r>
                <a:rPr lang="en-US" dirty="0" err="1"/>
                <a:t>EcoKMrr</a:t>
              </a:r>
              <a:r>
                <a:rPr lang="en-US" dirty="0"/>
                <a:t> (B), as well as their superposition (C). The “linker” region for both proteins were differently colored respectively.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015519" y="4443448"/>
              <a:ext cx="15294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latin typeface="Consolas" panose="020B0609020204030204" pitchFamily="49" charset="0"/>
                  <a:cs typeface="Arial" panose="020B0604020202020204" pitchFamily="34" charset="0"/>
                </a:rPr>
                <a:t>RMSD: 20.153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232" y="1972638"/>
            <a:ext cx="5933157" cy="323551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139696" y="1594181"/>
            <a:ext cx="5521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        2         3         4         5         6        7         8         9        M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03178" y="5296549"/>
            <a:ext cx="6147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S2. </a:t>
            </a:r>
            <a:r>
              <a:rPr lang="en-US" dirty="0"/>
              <a:t>Western-blot analysis for </a:t>
            </a:r>
            <a:r>
              <a:rPr lang="en-US" i="1" dirty="0"/>
              <a:t>in vivo </a:t>
            </a:r>
            <a:r>
              <a:rPr lang="en-US" dirty="0"/>
              <a:t>Rv2528c expression in </a:t>
            </a:r>
            <a:r>
              <a:rPr lang="en-US" i="1" dirty="0"/>
              <a:t>E. coli </a:t>
            </a:r>
            <a:r>
              <a:rPr lang="en-US" dirty="0"/>
              <a:t>BL21(DE3)/</a:t>
            </a:r>
            <a:r>
              <a:rPr lang="en-US" dirty="0" err="1"/>
              <a:t>pLysS</a:t>
            </a:r>
            <a:r>
              <a:rPr lang="en-US" dirty="0"/>
              <a:t> after IPTG induction.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610647" y="939350"/>
            <a:ext cx="12679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No IPTG </a:t>
            </a:r>
          </a:p>
          <a:p>
            <a:pPr algn="ctr"/>
            <a:r>
              <a:rPr lang="en-US" dirty="0"/>
              <a:t>induction 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3098599" y="1594182"/>
            <a:ext cx="143230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894864" y="939350"/>
            <a:ext cx="12679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0.01% IPTG </a:t>
            </a:r>
          </a:p>
          <a:p>
            <a:pPr algn="ctr"/>
            <a:r>
              <a:rPr lang="en-US" dirty="0"/>
              <a:t>induction 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4853768" y="1594182"/>
            <a:ext cx="143230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3199629" y="939350"/>
            <a:ext cx="12679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0.04% IPTG </a:t>
            </a:r>
          </a:p>
          <a:p>
            <a:pPr algn="ctr"/>
            <a:r>
              <a:rPr lang="en-US" dirty="0"/>
              <a:t>induction 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6567841" y="1594182"/>
            <a:ext cx="143230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8774448" y="1594181"/>
            <a:ext cx="5825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kDa</a:t>
            </a:r>
            <a:endParaRPr 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8950442" y="2931324"/>
            <a:ext cx="438379" cy="969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55</a:t>
            </a:r>
          </a:p>
          <a:p>
            <a:r>
              <a:rPr lang="en-US" dirty="0"/>
              <a:t>45</a:t>
            </a:r>
          </a:p>
          <a:p>
            <a:endParaRPr lang="en-US" sz="100" dirty="0"/>
          </a:p>
          <a:p>
            <a:endParaRPr lang="en-US" sz="100" dirty="0"/>
          </a:p>
          <a:p>
            <a:endParaRPr lang="en-US" sz="100" dirty="0"/>
          </a:p>
          <a:p>
            <a:r>
              <a:rPr lang="en-US" dirty="0"/>
              <a:t>35</a:t>
            </a: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8842030" y="3108960"/>
            <a:ext cx="182880" cy="0"/>
          </a:xfrm>
          <a:prstGeom prst="line">
            <a:avLst/>
          </a:prstGeom>
          <a:ln w="1905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8842030" y="3396531"/>
            <a:ext cx="182880" cy="0"/>
          </a:xfrm>
          <a:prstGeom prst="line">
            <a:avLst/>
          </a:prstGeom>
          <a:ln w="1905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8842030" y="3715908"/>
            <a:ext cx="182880" cy="0"/>
          </a:xfrm>
          <a:prstGeom prst="line">
            <a:avLst/>
          </a:prstGeom>
          <a:ln w="1905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52332" y="551236"/>
            <a:ext cx="9889634" cy="5207110"/>
            <a:chOff x="1352332" y="551236"/>
            <a:chExt cx="9889634" cy="520711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65" t="48805" r="36622" b="18007"/>
            <a:stretch>
              <a:fillRect/>
            </a:stretch>
          </p:blipFill>
          <p:spPr>
            <a:xfrm>
              <a:off x="2168988" y="862779"/>
              <a:ext cx="6383045" cy="4367813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2365776" y="551236"/>
              <a:ext cx="63194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1       2      3     M    4       5      6      7      8      9     10     11     12     13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560907" y="858422"/>
              <a:ext cx="2681059" cy="3970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1:   total pellet</a:t>
              </a:r>
            </a:p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2:   supernatant</a:t>
              </a:r>
            </a:p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3:   precipitation</a:t>
              </a:r>
            </a:p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M:</a:t>
              </a:r>
              <a:r>
                <a:rPr lang="zh-CN" altLang="en-US" dirty="0"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en-US" altLang="zh-CN" dirty="0">
                  <a:latin typeface="Arial" panose="020B0604020202020204" pitchFamily="34" charset="0"/>
                  <a:cs typeface="Arial" panose="020B0604020202020204" pitchFamily="34" charset="0"/>
                </a:rPr>
                <a:t>protein</a:t>
              </a:r>
              <a:r>
                <a:rPr lang="zh-CN" alt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dirty="0">
                  <a:latin typeface="Arial" panose="020B0604020202020204" pitchFamily="34" charset="0"/>
                  <a:cs typeface="Arial" panose="020B0604020202020204" pitchFamily="34" charset="0"/>
                </a:rPr>
                <a:t>ladder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4:   flow through</a:t>
              </a:r>
            </a:p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5:       0 mM imidazole</a:t>
              </a:r>
            </a:p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6:     20 mM imidazole</a:t>
              </a:r>
            </a:p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7:     50 mM imidazole</a:t>
              </a:r>
            </a:p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8:     80 mM imidazole</a:t>
              </a:r>
            </a:p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9:   100 mM imidazole</a:t>
              </a:r>
            </a:p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10: 150 mM imidazole</a:t>
              </a:r>
            </a:p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11: 300 mM imidazole</a:t>
              </a:r>
            </a:p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12:     1    M imidazole</a:t>
              </a:r>
            </a:p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13:  purified Rv2528c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52332" y="4334627"/>
              <a:ext cx="7723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/>
                <a:t>25 </a:t>
              </a:r>
              <a:r>
                <a:rPr lang="en-US" sz="1600" dirty="0" err="1"/>
                <a:t>kD</a:t>
              </a:r>
              <a:endParaRPr lang="en-US" sz="1600" dirty="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352332" y="3445593"/>
              <a:ext cx="7723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/>
                <a:t>35 </a:t>
              </a:r>
              <a:r>
                <a:rPr lang="en-US" sz="1600" dirty="0" err="1"/>
                <a:t>kD</a:t>
              </a:r>
              <a:endParaRPr lang="en-US" sz="1600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352332" y="2777603"/>
              <a:ext cx="7723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/>
                <a:t>45 </a:t>
              </a:r>
              <a:r>
                <a:rPr lang="en-US" sz="1600" dirty="0" err="1"/>
                <a:t>kD</a:t>
              </a:r>
              <a:endParaRPr lang="en-US" sz="1600" dirty="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352332" y="1908521"/>
              <a:ext cx="7723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/>
                <a:t>66 </a:t>
              </a:r>
              <a:r>
                <a:rPr lang="en-US" sz="1600" dirty="0" err="1"/>
                <a:t>kD</a:t>
              </a:r>
              <a:endParaRPr lang="en-US" sz="1600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352332" y="1287208"/>
              <a:ext cx="7723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/>
                <a:t>116 </a:t>
              </a:r>
              <a:r>
                <a:rPr lang="en-US" sz="1600" dirty="0" err="1"/>
                <a:t>kD</a:t>
              </a:r>
              <a:endParaRPr lang="en-US" sz="1600" dirty="0"/>
            </a:p>
          </p:txBody>
        </p:sp>
        <p:cxnSp>
          <p:nvCxnSpPr>
            <p:cNvPr id="21" name="直接箭头连接符 20"/>
            <p:cNvCxnSpPr/>
            <p:nvPr/>
          </p:nvCxnSpPr>
          <p:spPr>
            <a:xfrm>
              <a:off x="2106558" y="1456485"/>
              <a:ext cx="1580046" cy="16297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>
            <a:xfrm>
              <a:off x="2106558" y="2099098"/>
              <a:ext cx="1580046" cy="16297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/>
            <p:nvPr/>
          </p:nvCxnSpPr>
          <p:spPr>
            <a:xfrm>
              <a:off x="2106558" y="2987398"/>
              <a:ext cx="1580046" cy="16297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箭头连接符 23"/>
            <p:cNvCxnSpPr/>
            <p:nvPr/>
          </p:nvCxnSpPr>
          <p:spPr>
            <a:xfrm>
              <a:off x="2106558" y="3630011"/>
              <a:ext cx="1580046" cy="16297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箭头连接符 24"/>
            <p:cNvCxnSpPr/>
            <p:nvPr/>
          </p:nvCxnSpPr>
          <p:spPr>
            <a:xfrm>
              <a:off x="2106558" y="4493049"/>
              <a:ext cx="1580046" cy="16297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1907675" y="5389014"/>
              <a:ext cx="84724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/>
                <a:t>Figure S3. </a:t>
              </a:r>
              <a:r>
                <a:rPr lang="en-US" dirty="0"/>
                <a:t>SDS-PAGE analysis for purification of the C-terminal 6xHis-tagged Rv2528c.</a:t>
              </a:r>
            </a:p>
          </p:txBody>
        </p: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WZmNjY1MTI1ZWE0NzZlN2JmNzdmNmZhMzZkY2RjMDg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201</Words>
  <Application>Microsoft Office PowerPoint</Application>
  <PresentationFormat>宽屏</PresentationFormat>
  <Paragraphs>48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Consolas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Icer HAN</dc:creator>
  <cp:lastModifiedBy>彤 刘</cp:lastModifiedBy>
  <cp:revision>158</cp:revision>
  <dcterms:created xsi:type="dcterms:W3CDTF">2022-01-16T02:51:00Z</dcterms:created>
  <dcterms:modified xsi:type="dcterms:W3CDTF">2024-07-02T15:20:25Z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5C481821F9B2446783B8A0A5C95559E3_13</vt:lpwstr>
  </property>
  <property fmtid="{D5CDD505-2E9C-101B-9397-08002B2CF9AE}" pid="3" name="KSOProductBuildVer">
    <vt:lpwstr>2052-12.1.0.16929</vt:lpwstr>
  </property>
</Properties>
</file>