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8" d="100"/>
          <a:sy n="78" d="100"/>
        </p:scale>
        <p:origin x="33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A420-8C02-4E9C-8408-35749C8D9DDE}" type="datetimeFigureOut">
              <a:rPr lang="it-IT" smtClean="0"/>
              <a:pPr/>
              <a:t>15/09/2020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2433-8C47-42EC-9FD0-1F728C7568D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6631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A420-8C02-4E9C-8408-35749C8D9DDE}" type="datetimeFigureOut">
              <a:rPr lang="it-IT" smtClean="0"/>
              <a:pPr/>
              <a:t>15/09/2020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2433-8C47-42EC-9FD0-1F728C7568D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866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A420-8C02-4E9C-8408-35749C8D9DDE}" type="datetimeFigureOut">
              <a:rPr lang="it-IT" smtClean="0"/>
              <a:pPr/>
              <a:t>15/09/2020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2433-8C47-42EC-9FD0-1F728C7568D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6243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A420-8C02-4E9C-8408-35749C8D9DDE}" type="datetimeFigureOut">
              <a:rPr lang="it-IT" smtClean="0"/>
              <a:pPr/>
              <a:t>15/09/2020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2433-8C47-42EC-9FD0-1F728C7568D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0283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A420-8C02-4E9C-8408-35749C8D9DDE}" type="datetimeFigureOut">
              <a:rPr lang="it-IT" smtClean="0"/>
              <a:pPr/>
              <a:t>15/09/2020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2433-8C47-42EC-9FD0-1F728C7568D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035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A420-8C02-4E9C-8408-35749C8D9DDE}" type="datetimeFigureOut">
              <a:rPr lang="it-IT" smtClean="0"/>
              <a:pPr/>
              <a:t>15/09/2020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2433-8C47-42EC-9FD0-1F728C7568D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5591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A420-8C02-4E9C-8408-35749C8D9DDE}" type="datetimeFigureOut">
              <a:rPr lang="it-IT" smtClean="0"/>
              <a:pPr/>
              <a:t>15/09/2020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2433-8C47-42EC-9FD0-1F728C7568D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4748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A420-8C02-4E9C-8408-35749C8D9DDE}" type="datetimeFigureOut">
              <a:rPr lang="it-IT" smtClean="0"/>
              <a:pPr/>
              <a:t>15/09/2020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2433-8C47-42EC-9FD0-1F728C7568D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4322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A420-8C02-4E9C-8408-35749C8D9DDE}" type="datetimeFigureOut">
              <a:rPr lang="it-IT" smtClean="0"/>
              <a:pPr/>
              <a:t>15/09/2020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2433-8C47-42EC-9FD0-1F728C7568D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9730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A420-8C02-4E9C-8408-35749C8D9DDE}" type="datetimeFigureOut">
              <a:rPr lang="it-IT" smtClean="0"/>
              <a:pPr/>
              <a:t>15/09/2020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2433-8C47-42EC-9FD0-1F728C7568D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253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A420-8C02-4E9C-8408-35749C8D9DDE}" type="datetimeFigureOut">
              <a:rPr lang="it-IT" smtClean="0"/>
              <a:pPr/>
              <a:t>15/09/2020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2433-8C47-42EC-9FD0-1F728C7568D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5241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5A420-8C02-4E9C-8408-35749C8D9DDE}" type="datetimeFigureOut">
              <a:rPr lang="it-IT" smtClean="0"/>
              <a:pPr/>
              <a:t>15/09/2020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02433-8C47-42EC-9FD0-1F728C7568D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2674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="" xmlns:a16="http://schemas.microsoft.com/office/drawing/2014/main" id="{FF76B545-9BF1-41E3-9AB4-E46321D5A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563" y="758156"/>
            <a:ext cx="10681372" cy="3429445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0" y="4522573"/>
            <a:ext cx="1209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Supplementary figure </a:t>
            </a:r>
            <a:r>
              <a:rPr lang="en-US" sz="1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S1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en-US" sz="1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Concentration</a:t>
            </a:r>
            <a:r>
              <a:rPr lang="it-IT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of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total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peptides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determined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after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 (T1) and 16 (T16)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days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of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storage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4 °C, in the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pH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4.6-soluble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fraction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of Burrata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cheeses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made from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whole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milk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and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cream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(Control); semi-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skimmed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milk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and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reduced-fat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cream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(RC); semi-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skimmed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milk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and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reduced-fat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cream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diluted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with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xanthan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(RCX) or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carrageenan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(RCC); semi-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skimmed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milk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added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with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exopolysaccharide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producing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starter E1 and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reduced-fat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cream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(RCE1); semi-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skimmed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milk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and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reduced-fat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cream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added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with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exopolysaccharide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producing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starter E2 (RCE2); semi-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skimmed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milk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and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reduced-fat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cream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both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added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with E1 and E2 (RCE1-2); semi-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skimmed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milk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added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with E1 and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reduced-fat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cream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diluted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with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xanthan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(RCXE1) or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carrageenan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(RCCE1</a:t>
            </a:r>
            <a:r>
              <a:rPr lang="it-IT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).  </a:t>
            </a:r>
            <a:r>
              <a:rPr lang="it-IT" sz="12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Within</a:t>
            </a:r>
            <a:r>
              <a:rPr lang="it-IT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same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sample,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bars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labelled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with the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same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letter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represent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significantly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(P &gt; 0.05)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values</a:t>
            </a:r>
            <a:r>
              <a:rPr lang="it-IT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6855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ruppo 115"/>
          <p:cNvGrpSpPr/>
          <p:nvPr/>
        </p:nvGrpSpPr>
        <p:grpSpPr>
          <a:xfrm>
            <a:off x="3759923" y="163773"/>
            <a:ext cx="7124224" cy="6694227"/>
            <a:chOff x="3759923" y="163773"/>
            <a:chExt cx="7124224" cy="6694227"/>
          </a:xfrm>
        </p:grpSpPr>
        <p:pic>
          <p:nvPicPr>
            <p:cNvPr id="54" name="Immagine 53"/>
            <p:cNvPicPr>
              <a:picLocks noChangeAspect="1"/>
            </p:cNvPicPr>
            <p:nvPr/>
          </p:nvPicPr>
          <p:blipFill rotWithShape="1">
            <a:blip r:embed="rId2"/>
            <a:srcRect t="20503"/>
            <a:stretch/>
          </p:blipFill>
          <p:spPr>
            <a:xfrm>
              <a:off x="3759923" y="163773"/>
              <a:ext cx="7124224" cy="6694227"/>
            </a:xfrm>
            <a:prstGeom prst="rect">
              <a:avLst/>
            </a:prstGeom>
          </p:spPr>
        </p:pic>
        <p:sp>
          <p:nvSpPr>
            <p:cNvPr id="60" name="CasellaDiTesto 59"/>
            <p:cNvSpPr txBox="1"/>
            <p:nvPr/>
          </p:nvSpPr>
          <p:spPr>
            <a:xfrm>
              <a:off x="7044994" y="45783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CasellaDiTesto 60"/>
            <p:cNvSpPr txBox="1"/>
            <p:nvPr/>
          </p:nvSpPr>
          <p:spPr>
            <a:xfrm>
              <a:off x="7394244" y="45783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CasellaDiTesto 61"/>
            <p:cNvSpPr txBox="1"/>
            <p:nvPr/>
          </p:nvSpPr>
          <p:spPr>
            <a:xfrm>
              <a:off x="7527594" y="45783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CasellaDiTesto 62"/>
            <p:cNvSpPr txBox="1"/>
            <p:nvPr/>
          </p:nvSpPr>
          <p:spPr>
            <a:xfrm>
              <a:off x="5720089" y="47117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CasellaDiTesto 63"/>
            <p:cNvSpPr txBox="1"/>
            <p:nvPr/>
          </p:nvSpPr>
          <p:spPr>
            <a:xfrm>
              <a:off x="6568744" y="47117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CasellaDiTesto 64"/>
            <p:cNvSpPr txBox="1"/>
            <p:nvPr/>
          </p:nvSpPr>
          <p:spPr>
            <a:xfrm>
              <a:off x="7044994" y="46990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CasellaDiTesto 65"/>
            <p:cNvSpPr txBox="1"/>
            <p:nvPr/>
          </p:nvSpPr>
          <p:spPr>
            <a:xfrm>
              <a:off x="8613444" y="48133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CasellaDiTesto 66"/>
            <p:cNvSpPr txBox="1"/>
            <p:nvPr/>
          </p:nvSpPr>
          <p:spPr>
            <a:xfrm>
              <a:off x="8734094" y="48133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CasellaDiTesto 67"/>
            <p:cNvSpPr txBox="1"/>
            <p:nvPr/>
          </p:nvSpPr>
          <p:spPr>
            <a:xfrm>
              <a:off x="8835694" y="48133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CasellaDiTesto 68"/>
            <p:cNvSpPr txBox="1"/>
            <p:nvPr/>
          </p:nvSpPr>
          <p:spPr>
            <a:xfrm>
              <a:off x="6568744" y="48196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CasellaDiTesto 69"/>
            <p:cNvSpPr txBox="1"/>
            <p:nvPr/>
          </p:nvSpPr>
          <p:spPr>
            <a:xfrm>
              <a:off x="7762544" y="48196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CasellaDiTesto 70"/>
            <p:cNvSpPr txBox="1"/>
            <p:nvPr/>
          </p:nvSpPr>
          <p:spPr>
            <a:xfrm>
              <a:off x="6321094" y="49466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CasellaDiTesto 71"/>
            <p:cNvSpPr txBox="1"/>
            <p:nvPr/>
          </p:nvSpPr>
          <p:spPr>
            <a:xfrm>
              <a:off x="6086144" y="49466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CasellaDiTesto 72"/>
            <p:cNvSpPr txBox="1"/>
            <p:nvPr/>
          </p:nvSpPr>
          <p:spPr>
            <a:xfrm>
              <a:off x="6219494" y="49466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CasellaDiTesto 73"/>
            <p:cNvSpPr txBox="1"/>
            <p:nvPr/>
          </p:nvSpPr>
          <p:spPr>
            <a:xfrm>
              <a:off x="5971844" y="49466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CasellaDiTesto 75"/>
            <p:cNvSpPr txBox="1"/>
            <p:nvPr/>
          </p:nvSpPr>
          <p:spPr>
            <a:xfrm>
              <a:off x="6321094" y="50546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CasellaDiTesto 76"/>
            <p:cNvSpPr txBox="1"/>
            <p:nvPr/>
          </p:nvSpPr>
          <p:spPr>
            <a:xfrm>
              <a:off x="6219494" y="50546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CasellaDiTesto 77"/>
            <p:cNvSpPr txBox="1"/>
            <p:nvPr/>
          </p:nvSpPr>
          <p:spPr>
            <a:xfrm>
              <a:off x="5971844" y="50546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CasellaDiTesto 78"/>
            <p:cNvSpPr txBox="1"/>
            <p:nvPr/>
          </p:nvSpPr>
          <p:spPr>
            <a:xfrm>
              <a:off x="6092494" y="50546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CasellaDiTesto 79"/>
            <p:cNvSpPr txBox="1"/>
            <p:nvPr/>
          </p:nvSpPr>
          <p:spPr>
            <a:xfrm>
              <a:off x="5609894" y="51879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CasellaDiTesto 80"/>
            <p:cNvSpPr txBox="1"/>
            <p:nvPr/>
          </p:nvSpPr>
          <p:spPr>
            <a:xfrm>
              <a:off x="6683044" y="51879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CasellaDiTesto 81"/>
            <p:cNvSpPr txBox="1"/>
            <p:nvPr/>
          </p:nvSpPr>
          <p:spPr>
            <a:xfrm>
              <a:off x="7641894" y="51816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CasellaDiTesto 82"/>
            <p:cNvSpPr txBox="1"/>
            <p:nvPr/>
          </p:nvSpPr>
          <p:spPr>
            <a:xfrm>
              <a:off x="6683044" y="53022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CasellaDiTesto 83"/>
            <p:cNvSpPr txBox="1"/>
            <p:nvPr/>
          </p:nvSpPr>
          <p:spPr>
            <a:xfrm>
              <a:off x="7883194" y="53022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CasellaDiTesto 84"/>
            <p:cNvSpPr txBox="1"/>
            <p:nvPr/>
          </p:nvSpPr>
          <p:spPr>
            <a:xfrm>
              <a:off x="8118144" y="52959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CasellaDiTesto 85"/>
            <p:cNvSpPr txBox="1"/>
            <p:nvPr/>
          </p:nvSpPr>
          <p:spPr>
            <a:xfrm>
              <a:off x="8238794" y="52959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CasellaDiTesto 86"/>
            <p:cNvSpPr txBox="1"/>
            <p:nvPr/>
          </p:nvSpPr>
          <p:spPr>
            <a:xfrm>
              <a:off x="8111794" y="54292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CasellaDiTesto 87"/>
            <p:cNvSpPr txBox="1"/>
            <p:nvPr/>
          </p:nvSpPr>
          <p:spPr>
            <a:xfrm>
              <a:off x="8232444" y="54292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CasellaDiTesto 88"/>
            <p:cNvSpPr txBox="1"/>
            <p:nvPr/>
          </p:nvSpPr>
          <p:spPr>
            <a:xfrm>
              <a:off x="5609894" y="55435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CasellaDiTesto 89"/>
            <p:cNvSpPr txBox="1"/>
            <p:nvPr/>
          </p:nvSpPr>
          <p:spPr>
            <a:xfrm>
              <a:off x="5609894" y="56578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CasellaDiTesto 90"/>
            <p:cNvSpPr txBox="1"/>
            <p:nvPr/>
          </p:nvSpPr>
          <p:spPr>
            <a:xfrm>
              <a:off x="8118144" y="56515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CasellaDiTesto 91"/>
            <p:cNvSpPr txBox="1"/>
            <p:nvPr/>
          </p:nvSpPr>
          <p:spPr>
            <a:xfrm>
              <a:off x="8238794" y="56515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CasellaDiTesto 92"/>
            <p:cNvSpPr txBox="1"/>
            <p:nvPr/>
          </p:nvSpPr>
          <p:spPr>
            <a:xfrm>
              <a:off x="8130844" y="57785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CasellaDiTesto 93"/>
            <p:cNvSpPr txBox="1"/>
            <p:nvPr/>
          </p:nvSpPr>
          <p:spPr>
            <a:xfrm>
              <a:off x="8251494" y="57785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CasellaDiTesto 94"/>
            <p:cNvSpPr txBox="1"/>
            <p:nvPr/>
          </p:nvSpPr>
          <p:spPr>
            <a:xfrm>
              <a:off x="7883194" y="57848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CasellaDiTesto 95"/>
            <p:cNvSpPr txBox="1"/>
            <p:nvPr/>
          </p:nvSpPr>
          <p:spPr>
            <a:xfrm>
              <a:off x="6689394" y="59055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CasellaDiTesto 96"/>
            <p:cNvSpPr txBox="1"/>
            <p:nvPr/>
          </p:nvSpPr>
          <p:spPr>
            <a:xfrm>
              <a:off x="6321094" y="60261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CasellaDiTesto 97"/>
            <p:cNvSpPr txBox="1"/>
            <p:nvPr/>
          </p:nvSpPr>
          <p:spPr>
            <a:xfrm>
              <a:off x="5978194" y="60325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CasellaDiTesto 98"/>
            <p:cNvSpPr txBox="1"/>
            <p:nvPr/>
          </p:nvSpPr>
          <p:spPr>
            <a:xfrm>
              <a:off x="6079794" y="60325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CasellaDiTesto 99"/>
            <p:cNvSpPr txBox="1"/>
            <p:nvPr/>
          </p:nvSpPr>
          <p:spPr>
            <a:xfrm>
              <a:off x="6200444" y="60261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CasellaDiTesto 100"/>
            <p:cNvSpPr txBox="1"/>
            <p:nvPr/>
          </p:nvSpPr>
          <p:spPr>
            <a:xfrm>
              <a:off x="7171994" y="61468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CasellaDiTesto 101"/>
            <p:cNvSpPr txBox="1"/>
            <p:nvPr/>
          </p:nvSpPr>
          <p:spPr>
            <a:xfrm>
              <a:off x="6562394" y="61404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CasellaDiTesto 102"/>
            <p:cNvSpPr txBox="1"/>
            <p:nvPr/>
          </p:nvSpPr>
          <p:spPr>
            <a:xfrm>
              <a:off x="5603544" y="62674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CasellaDiTesto 103"/>
            <p:cNvSpPr txBox="1"/>
            <p:nvPr/>
          </p:nvSpPr>
          <p:spPr>
            <a:xfrm>
              <a:off x="6321094" y="62674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CasellaDiTesto 104"/>
            <p:cNvSpPr txBox="1"/>
            <p:nvPr/>
          </p:nvSpPr>
          <p:spPr>
            <a:xfrm>
              <a:off x="5832144" y="62611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CasellaDiTesto 105"/>
            <p:cNvSpPr txBox="1"/>
            <p:nvPr/>
          </p:nvSpPr>
          <p:spPr>
            <a:xfrm>
              <a:off x="5724194" y="62674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CasellaDiTesto 106"/>
            <p:cNvSpPr txBox="1"/>
            <p:nvPr/>
          </p:nvSpPr>
          <p:spPr>
            <a:xfrm>
              <a:off x="6924344" y="62674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CasellaDiTesto 107"/>
            <p:cNvSpPr txBox="1"/>
            <p:nvPr/>
          </p:nvSpPr>
          <p:spPr>
            <a:xfrm>
              <a:off x="7514894" y="63881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CasellaDiTesto 108"/>
            <p:cNvSpPr txBox="1"/>
            <p:nvPr/>
          </p:nvSpPr>
          <p:spPr>
            <a:xfrm>
              <a:off x="7051344" y="62738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CasellaDiTesto 109"/>
            <p:cNvSpPr txBox="1"/>
            <p:nvPr/>
          </p:nvSpPr>
          <p:spPr>
            <a:xfrm>
              <a:off x="7171994" y="62738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CasellaDiTesto 110"/>
            <p:cNvSpPr txBox="1"/>
            <p:nvPr/>
          </p:nvSpPr>
          <p:spPr>
            <a:xfrm>
              <a:off x="7286294" y="62674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CasellaDiTesto 111"/>
            <p:cNvSpPr txBox="1"/>
            <p:nvPr/>
          </p:nvSpPr>
          <p:spPr>
            <a:xfrm>
              <a:off x="7400594" y="62611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CasellaDiTesto 112"/>
            <p:cNvSpPr txBox="1"/>
            <p:nvPr/>
          </p:nvSpPr>
          <p:spPr>
            <a:xfrm>
              <a:off x="8378494" y="65024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CasellaDiTesto 113"/>
            <p:cNvSpPr txBox="1"/>
            <p:nvPr/>
          </p:nvSpPr>
          <p:spPr>
            <a:xfrm>
              <a:off x="8492794" y="650240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CasellaDiTesto 114"/>
            <p:cNvSpPr txBox="1"/>
            <p:nvPr/>
          </p:nvSpPr>
          <p:spPr>
            <a:xfrm>
              <a:off x="6683044" y="650875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7" name="Rettangolo 116"/>
          <p:cNvSpPr/>
          <p:nvPr/>
        </p:nvSpPr>
        <p:spPr>
          <a:xfrm>
            <a:off x="0" y="3441680"/>
            <a:ext cx="35135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Supplementary figure S2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Correlations based on microbiological (cell densities,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OTU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relative abundance) and biochemical (pH, TTA, concentrations of proteins in pH 4.6-soluble and –insoluble fraction, concentration of peptides in  pH 4.6-soluble fraction) characteristics determined after 1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and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16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days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of storage at 4 °C on the 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burrata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cheeses made from: whole milk and cream (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Control);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semi-skimmed milk and reduced-fat cream (RC); semi-skimmed milk and reduced-fat cream both added with E1 and E2 (RCE1-2); semi-skimmed milk added with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E1 and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reduced-fat cream diluted with xanthan (RCXE1). The colors of the scale bar denote the nature of the correlation, with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1.00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indicating a perfectly positive correlation (red) and </a:t>
            </a:r>
            <a:r>
              <a:rPr lang="en-US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-1.00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indicating a perfectly negative correlation (green). Asterisk indicates significant correlations (FDR &lt; 0.05).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4272448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355</Words>
  <Application>Microsoft Office PowerPoint</Application>
  <PresentationFormat>Widescreen</PresentationFormat>
  <Paragraphs>57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Admin</dc:creator>
  <cp:lastModifiedBy>Admin</cp:lastModifiedBy>
  <cp:revision>14</cp:revision>
  <dcterms:created xsi:type="dcterms:W3CDTF">2020-05-29T11:21:03Z</dcterms:created>
  <dcterms:modified xsi:type="dcterms:W3CDTF">2020-09-15T13:36:56Z</dcterms:modified>
</cp:coreProperties>
</file>