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pplementary figure" id="{DBAFAAEA-485D-4A27-AE10-353B5845C474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3" autoAdjust="0"/>
    <p:restoredTop sz="58285" autoAdjust="0"/>
  </p:normalViewPr>
  <p:slideViewPr>
    <p:cSldViewPr snapToGrid="0">
      <p:cViewPr varScale="1">
        <p:scale>
          <a:sx n="38" d="100"/>
          <a:sy n="38" d="100"/>
        </p:scale>
        <p:origin x="43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46C0C-C97F-4AC4-B3F8-9C8D316ECAF2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2ED4D-F61B-4D19-B746-0F3BB5AF81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236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b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</a:t>
            </a:r>
            <a:r>
              <a:rPr lang="en-US" altLang="ko-KR" sz="1200" b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ko-KR" sz="1200" b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S4: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Methanobactin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gene cluster of strain B8 and other </a:t>
            </a:r>
            <a:r>
              <a:rPr lang="en-US" altLang="ko-KR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Methylocystis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species. 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CA420-B221-4DFC-AA77-8F8C5B9CDCC6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9585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D827-FC69-4608-ACC6-605C7E9B0C9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9C1A-1EFF-4674-962A-2B8830C45B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7543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D827-FC69-4608-ACC6-605C7E9B0C9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9C1A-1EFF-4674-962A-2B8830C45B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7243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D827-FC69-4608-ACC6-605C7E9B0C9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9C1A-1EFF-4674-962A-2B8830C45B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047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D827-FC69-4608-ACC6-605C7E9B0C9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9C1A-1EFF-4674-962A-2B8830C45B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9948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D827-FC69-4608-ACC6-605C7E9B0C9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9C1A-1EFF-4674-962A-2B8830C45B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9277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D827-FC69-4608-ACC6-605C7E9B0C9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9C1A-1EFF-4674-962A-2B8830C45B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5782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D827-FC69-4608-ACC6-605C7E9B0C9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9C1A-1EFF-4674-962A-2B8830C45B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9033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D827-FC69-4608-ACC6-605C7E9B0C9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9C1A-1EFF-4674-962A-2B8830C45B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3576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D827-FC69-4608-ACC6-605C7E9B0C9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9C1A-1EFF-4674-962A-2B8830C45B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6506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D827-FC69-4608-ACC6-605C7E9B0C9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9C1A-1EFF-4674-962A-2B8830C45B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16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D827-FC69-4608-ACC6-605C7E9B0C9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9C1A-1EFF-4674-962A-2B8830C45B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3496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6D827-FC69-4608-ACC6-605C7E9B0C9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A9C1A-1EFF-4674-962A-2B8830C45B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7960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5"/>
          <p:cNvSpPr>
            <a:spLocks noChangeShapeType="1"/>
          </p:cNvSpPr>
          <p:nvPr/>
        </p:nvSpPr>
        <p:spPr bwMode="auto">
          <a:xfrm flipH="1">
            <a:off x="5895834" y="7917700"/>
            <a:ext cx="627750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ko-KR" altLang="en-US" sz="101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116233" y="7829298"/>
            <a:ext cx="163506" cy="10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ko-KR" altLang="ko-KR" sz="675" dirty="0">
                <a:solidFill>
                  <a:srgbClr val="000000"/>
                </a:solidFill>
                <a:cs typeface="Arial" panose="020B0604020202020204" pitchFamily="34" charset="0"/>
              </a:rPr>
              <a:t>5 kb</a:t>
            </a:r>
            <a:endParaRPr lang="ko-KR" altLang="ko-KR" sz="1013" dirty="0">
              <a:cs typeface="Arial" panose="020B0604020202020204" pitchFamily="34" charset="0"/>
            </a:endParaRPr>
          </a:p>
        </p:txBody>
      </p:sp>
      <p:grpSp>
        <p:nvGrpSpPr>
          <p:cNvPr id="34" name="그룹 33"/>
          <p:cNvGrpSpPr/>
          <p:nvPr/>
        </p:nvGrpSpPr>
        <p:grpSpPr>
          <a:xfrm>
            <a:off x="869294" y="7116965"/>
            <a:ext cx="1608951" cy="121500"/>
            <a:chOff x="1545410" y="4547949"/>
            <a:chExt cx="2600325" cy="216000"/>
          </a:xfrm>
        </p:grpSpPr>
        <p:sp>
          <p:nvSpPr>
            <p:cNvPr id="168" name="Line 163"/>
            <p:cNvSpPr>
              <a:spLocks noChangeShapeType="1"/>
            </p:cNvSpPr>
            <p:nvPr/>
          </p:nvSpPr>
          <p:spPr bwMode="auto">
            <a:xfrm>
              <a:off x="1545410" y="4650502"/>
              <a:ext cx="2600325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Freeform 164"/>
            <p:cNvSpPr>
              <a:spLocks/>
            </p:cNvSpPr>
            <p:nvPr/>
          </p:nvSpPr>
          <p:spPr bwMode="auto">
            <a:xfrm>
              <a:off x="1594623" y="4547949"/>
              <a:ext cx="96838" cy="216000"/>
            </a:xfrm>
            <a:custGeom>
              <a:avLst/>
              <a:gdLst>
                <a:gd name="T0" fmla="*/ 0 w 10"/>
                <a:gd name="T1" fmla="*/ 14 h 19"/>
                <a:gd name="T2" fmla="*/ 6 w 10"/>
                <a:gd name="T3" fmla="*/ 14 h 19"/>
                <a:gd name="T4" fmla="*/ 6 w 10"/>
                <a:gd name="T5" fmla="*/ 19 h 19"/>
                <a:gd name="T6" fmla="*/ 10 w 10"/>
                <a:gd name="T7" fmla="*/ 9 h 19"/>
                <a:gd name="T8" fmla="*/ 6 w 10"/>
                <a:gd name="T9" fmla="*/ 0 h 19"/>
                <a:gd name="T10" fmla="*/ 6 w 10"/>
                <a:gd name="T11" fmla="*/ 4 h 19"/>
                <a:gd name="T12" fmla="*/ 0 w 10"/>
                <a:gd name="T13" fmla="*/ 4 h 19"/>
                <a:gd name="T14" fmla="*/ 0 w 10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9">
                  <a:moveTo>
                    <a:pt x="0" y="14"/>
                  </a:moveTo>
                  <a:lnTo>
                    <a:pt x="6" y="14"/>
                  </a:lnTo>
                  <a:lnTo>
                    <a:pt x="6" y="19"/>
                  </a:lnTo>
                  <a:lnTo>
                    <a:pt x="10" y="9"/>
                  </a:lnTo>
                  <a:lnTo>
                    <a:pt x="6" y="0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14"/>
                  </a:lnTo>
                </a:path>
              </a:pathLst>
            </a:custGeom>
            <a:solidFill>
              <a:schemeClr val="tx1"/>
            </a:solidFill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Freeform 165"/>
            <p:cNvSpPr>
              <a:spLocks/>
            </p:cNvSpPr>
            <p:nvPr/>
          </p:nvSpPr>
          <p:spPr bwMode="auto">
            <a:xfrm>
              <a:off x="1712098" y="4547949"/>
              <a:ext cx="185738" cy="216000"/>
            </a:xfrm>
            <a:custGeom>
              <a:avLst/>
              <a:gdLst>
                <a:gd name="T0" fmla="*/ 0 w 19"/>
                <a:gd name="T1" fmla="*/ 14 h 19"/>
                <a:gd name="T2" fmla="*/ 15 w 19"/>
                <a:gd name="T3" fmla="*/ 14 h 19"/>
                <a:gd name="T4" fmla="*/ 15 w 19"/>
                <a:gd name="T5" fmla="*/ 19 h 19"/>
                <a:gd name="T6" fmla="*/ 19 w 19"/>
                <a:gd name="T7" fmla="*/ 9 h 19"/>
                <a:gd name="T8" fmla="*/ 15 w 19"/>
                <a:gd name="T9" fmla="*/ 0 h 19"/>
                <a:gd name="T10" fmla="*/ 15 w 19"/>
                <a:gd name="T11" fmla="*/ 4 h 19"/>
                <a:gd name="T12" fmla="*/ 0 w 19"/>
                <a:gd name="T13" fmla="*/ 4 h 19"/>
                <a:gd name="T14" fmla="*/ 0 w 19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9">
                  <a:moveTo>
                    <a:pt x="0" y="14"/>
                  </a:moveTo>
                  <a:lnTo>
                    <a:pt x="15" y="14"/>
                  </a:lnTo>
                  <a:lnTo>
                    <a:pt x="15" y="19"/>
                  </a:lnTo>
                  <a:lnTo>
                    <a:pt x="19" y="9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0" y="4"/>
                  </a:lnTo>
                  <a:lnTo>
                    <a:pt x="0" y="14"/>
                  </a:lnTo>
                </a:path>
              </a:pathLst>
            </a:custGeom>
            <a:solidFill>
              <a:srgbClr val="FF00FF"/>
            </a:solidFill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Freeform 166"/>
            <p:cNvSpPr>
              <a:spLocks/>
            </p:cNvSpPr>
            <p:nvPr/>
          </p:nvSpPr>
          <p:spPr bwMode="auto">
            <a:xfrm>
              <a:off x="1947048" y="4547949"/>
              <a:ext cx="77788" cy="216000"/>
            </a:xfrm>
            <a:custGeom>
              <a:avLst/>
              <a:gdLst>
                <a:gd name="T0" fmla="*/ 8 w 8"/>
                <a:gd name="T1" fmla="*/ 14 h 19"/>
                <a:gd name="T2" fmla="*/ 4 w 8"/>
                <a:gd name="T3" fmla="*/ 14 h 19"/>
                <a:gd name="T4" fmla="*/ 4 w 8"/>
                <a:gd name="T5" fmla="*/ 19 h 19"/>
                <a:gd name="T6" fmla="*/ 0 w 8"/>
                <a:gd name="T7" fmla="*/ 9 h 19"/>
                <a:gd name="T8" fmla="*/ 4 w 8"/>
                <a:gd name="T9" fmla="*/ 0 h 19"/>
                <a:gd name="T10" fmla="*/ 4 w 8"/>
                <a:gd name="T11" fmla="*/ 4 h 19"/>
                <a:gd name="T12" fmla="*/ 8 w 8"/>
                <a:gd name="T13" fmla="*/ 4 h 19"/>
                <a:gd name="T14" fmla="*/ 8 w 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9">
                  <a:moveTo>
                    <a:pt x="8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Freeform 167"/>
            <p:cNvSpPr>
              <a:spLocks/>
            </p:cNvSpPr>
            <p:nvPr/>
          </p:nvSpPr>
          <p:spPr bwMode="auto">
            <a:xfrm>
              <a:off x="2102623" y="4547949"/>
              <a:ext cx="77788" cy="216000"/>
            </a:xfrm>
            <a:custGeom>
              <a:avLst/>
              <a:gdLst>
                <a:gd name="T0" fmla="*/ 8 w 8"/>
                <a:gd name="T1" fmla="*/ 14 h 19"/>
                <a:gd name="T2" fmla="*/ 4 w 8"/>
                <a:gd name="T3" fmla="*/ 14 h 19"/>
                <a:gd name="T4" fmla="*/ 4 w 8"/>
                <a:gd name="T5" fmla="*/ 19 h 19"/>
                <a:gd name="T6" fmla="*/ 0 w 8"/>
                <a:gd name="T7" fmla="*/ 9 h 19"/>
                <a:gd name="T8" fmla="*/ 4 w 8"/>
                <a:gd name="T9" fmla="*/ 0 h 19"/>
                <a:gd name="T10" fmla="*/ 4 w 8"/>
                <a:gd name="T11" fmla="*/ 4 h 19"/>
                <a:gd name="T12" fmla="*/ 8 w 8"/>
                <a:gd name="T13" fmla="*/ 4 h 19"/>
                <a:gd name="T14" fmla="*/ 8 w 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9">
                  <a:moveTo>
                    <a:pt x="8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168"/>
            <p:cNvSpPr>
              <a:spLocks/>
            </p:cNvSpPr>
            <p:nvPr/>
          </p:nvSpPr>
          <p:spPr bwMode="auto">
            <a:xfrm>
              <a:off x="2220098" y="4547949"/>
              <a:ext cx="508000" cy="216000"/>
            </a:xfrm>
            <a:custGeom>
              <a:avLst/>
              <a:gdLst>
                <a:gd name="T0" fmla="*/ 0 w 52"/>
                <a:gd name="T1" fmla="*/ 14 h 19"/>
                <a:gd name="T2" fmla="*/ 48 w 52"/>
                <a:gd name="T3" fmla="*/ 14 h 19"/>
                <a:gd name="T4" fmla="*/ 48 w 52"/>
                <a:gd name="T5" fmla="*/ 19 h 19"/>
                <a:gd name="T6" fmla="*/ 52 w 52"/>
                <a:gd name="T7" fmla="*/ 9 h 19"/>
                <a:gd name="T8" fmla="*/ 48 w 52"/>
                <a:gd name="T9" fmla="*/ 0 h 19"/>
                <a:gd name="T10" fmla="*/ 48 w 52"/>
                <a:gd name="T11" fmla="*/ 4 h 19"/>
                <a:gd name="T12" fmla="*/ 0 w 52"/>
                <a:gd name="T13" fmla="*/ 4 h 19"/>
                <a:gd name="T14" fmla="*/ 0 w 52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9">
                  <a:moveTo>
                    <a:pt x="0" y="14"/>
                  </a:moveTo>
                  <a:lnTo>
                    <a:pt x="48" y="14"/>
                  </a:lnTo>
                  <a:lnTo>
                    <a:pt x="48" y="19"/>
                  </a:lnTo>
                  <a:lnTo>
                    <a:pt x="52" y="9"/>
                  </a:lnTo>
                  <a:lnTo>
                    <a:pt x="48" y="0"/>
                  </a:lnTo>
                  <a:lnTo>
                    <a:pt x="48" y="4"/>
                  </a:lnTo>
                  <a:lnTo>
                    <a:pt x="0" y="4"/>
                  </a:lnTo>
                  <a:lnTo>
                    <a:pt x="0" y="14"/>
                  </a:lnTo>
                </a:path>
              </a:pathLst>
            </a:custGeom>
            <a:solidFill>
              <a:srgbClr val="FF6600"/>
            </a:solidFill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Freeform 169"/>
            <p:cNvSpPr>
              <a:spLocks/>
            </p:cNvSpPr>
            <p:nvPr/>
          </p:nvSpPr>
          <p:spPr bwMode="auto">
            <a:xfrm>
              <a:off x="2748735" y="4547949"/>
              <a:ext cx="185738" cy="216000"/>
            </a:xfrm>
            <a:custGeom>
              <a:avLst/>
              <a:gdLst>
                <a:gd name="T0" fmla="*/ 0 w 19"/>
                <a:gd name="T1" fmla="*/ 14 h 19"/>
                <a:gd name="T2" fmla="*/ 15 w 19"/>
                <a:gd name="T3" fmla="*/ 14 h 19"/>
                <a:gd name="T4" fmla="*/ 15 w 19"/>
                <a:gd name="T5" fmla="*/ 19 h 19"/>
                <a:gd name="T6" fmla="*/ 19 w 19"/>
                <a:gd name="T7" fmla="*/ 9 h 19"/>
                <a:gd name="T8" fmla="*/ 15 w 19"/>
                <a:gd name="T9" fmla="*/ 0 h 19"/>
                <a:gd name="T10" fmla="*/ 15 w 19"/>
                <a:gd name="T11" fmla="*/ 4 h 19"/>
                <a:gd name="T12" fmla="*/ 0 w 19"/>
                <a:gd name="T13" fmla="*/ 4 h 19"/>
                <a:gd name="T14" fmla="*/ 0 w 19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9">
                  <a:moveTo>
                    <a:pt x="0" y="14"/>
                  </a:moveTo>
                  <a:lnTo>
                    <a:pt x="15" y="14"/>
                  </a:lnTo>
                  <a:lnTo>
                    <a:pt x="15" y="19"/>
                  </a:lnTo>
                  <a:lnTo>
                    <a:pt x="19" y="9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0" y="4"/>
                  </a:lnTo>
                  <a:lnTo>
                    <a:pt x="0" y="14"/>
                  </a:lnTo>
                </a:path>
              </a:pathLst>
            </a:custGeom>
            <a:solidFill>
              <a:srgbClr val="91D15C"/>
            </a:solidFill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Freeform 170"/>
            <p:cNvSpPr>
              <a:spLocks/>
            </p:cNvSpPr>
            <p:nvPr/>
          </p:nvSpPr>
          <p:spPr bwMode="auto">
            <a:xfrm>
              <a:off x="2934473" y="4547949"/>
              <a:ext cx="233363" cy="216000"/>
            </a:xfrm>
            <a:custGeom>
              <a:avLst/>
              <a:gdLst>
                <a:gd name="T0" fmla="*/ 0 w 24"/>
                <a:gd name="T1" fmla="*/ 14 h 19"/>
                <a:gd name="T2" fmla="*/ 20 w 24"/>
                <a:gd name="T3" fmla="*/ 14 h 19"/>
                <a:gd name="T4" fmla="*/ 20 w 24"/>
                <a:gd name="T5" fmla="*/ 19 h 19"/>
                <a:gd name="T6" fmla="*/ 24 w 24"/>
                <a:gd name="T7" fmla="*/ 9 h 19"/>
                <a:gd name="T8" fmla="*/ 20 w 24"/>
                <a:gd name="T9" fmla="*/ 0 h 19"/>
                <a:gd name="T10" fmla="*/ 20 w 24"/>
                <a:gd name="T11" fmla="*/ 4 h 19"/>
                <a:gd name="T12" fmla="*/ 0 w 24"/>
                <a:gd name="T13" fmla="*/ 4 h 19"/>
                <a:gd name="T14" fmla="*/ 0 w 24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9">
                  <a:moveTo>
                    <a:pt x="0" y="14"/>
                  </a:moveTo>
                  <a:lnTo>
                    <a:pt x="20" y="14"/>
                  </a:lnTo>
                  <a:lnTo>
                    <a:pt x="20" y="19"/>
                  </a:lnTo>
                  <a:lnTo>
                    <a:pt x="24" y="9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0" y="4"/>
                  </a:lnTo>
                  <a:lnTo>
                    <a:pt x="0" y="14"/>
                  </a:lnTo>
                </a:path>
              </a:pathLst>
            </a:custGeom>
            <a:solidFill>
              <a:srgbClr val="FFCC00"/>
            </a:solidFill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Freeform 171"/>
            <p:cNvSpPr>
              <a:spLocks/>
            </p:cNvSpPr>
            <p:nvPr/>
          </p:nvSpPr>
          <p:spPr bwMode="auto">
            <a:xfrm>
              <a:off x="3188473" y="4547949"/>
              <a:ext cx="19050" cy="216000"/>
            </a:xfrm>
            <a:custGeom>
              <a:avLst/>
              <a:gdLst>
                <a:gd name="T0" fmla="*/ 0 w 2"/>
                <a:gd name="T1" fmla="*/ 14 h 19"/>
                <a:gd name="T2" fmla="*/ 1 w 2"/>
                <a:gd name="T3" fmla="*/ 14 h 19"/>
                <a:gd name="T4" fmla="*/ 1 w 2"/>
                <a:gd name="T5" fmla="*/ 19 h 19"/>
                <a:gd name="T6" fmla="*/ 2 w 2"/>
                <a:gd name="T7" fmla="*/ 9 h 19"/>
                <a:gd name="T8" fmla="*/ 1 w 2"/>
                <a:gd name="T9" fmla="*/ 0 h 19"/>
                <a:gd name="T10" fmla="*/ 1 w 2"/>
                <a:gd name="T11" fmla="*/ 4 h 19"/>
                <a:gd name="T12" fmla="*/ 0 w 2"/>
                <a:gd name="T13" fmla="*/ 4 h 19"/>
                <a:gd name="T14" fmla="*/ 0 w 2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9">
                  <a:moveTo>
                    <a:pt x="0" y="14"/>
                  </a:moveTo>
                  <a:lnTo>
                    <a:pt x="1" y="14"/>
                  </a:lnTo>
                  <a:lnTo>
                    <a:pt x="1" y="19"/>
                  </a:lnTo>
                  <a:lnTo>
                    <a:pt x="2" y="9"/>
                  </a:lnTo>
                  <a:lnTo>
                    <a:pt x="1" y="0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14"/>
                  </a:lnTo>
                </a:path>
              </a:pathLst>
            </a:custGeom>
            <a:solidFill>
              <a:srgbClr val="00CCFF"/>
            </a:solidFill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Freeform 172"/>
            <p:cNvSpPr>
              <a:spLocks/>
            </p:cNvSpPr>
            <p:nvPr/>
          </p:nvSpPr>
          <p:spPr bwMode="auto">
            <a:xfrm>
              <a:off x="3237685" y="4547949"/>
              <a:ext cx="155575" cy="216000"/>
            </a:xfrm>
            <a:custGeom>
              <a:avLst/>
              <a:gdLst>
                <a:gd name="T0" fmla="*/ 0 w 16"/>
                <a:gd name="T1" fmla="*/ 14 h 19"/>
                <a:gd name="T2" fmla="*/ 12 w 16"/>
                <a:gd name="T3" fmla="*/ 14 h 19"/>
                <a:gd name="T4" fmla="*/ 12 w 16"/>
                <a:gd name="T5" fmla="*/ 19 h 19"/>
                <a:gd name="T6" fmla="*/ 16 w 16"/>
                <a:gd name="T7" fmla="*/ 9 h 19"/>
                <a:gd name="T8" fmla="*/ 12 w 16"/>
                <a:gd name="T9" fmla="*/ 0 h 19"/>
                <a:gd name="T10" fmla="*/ 12 w 16"/>
                <a:gd name="T11" fmla="*/ 4 h 19"/>
                <a:gd name="T12" fmla="*/ 0 w 16"/>
                <a:gd name="T13" fmla="*/ 4 h 19"/>
                <a:gd name="T14" fmla="*/ 0 w 16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9">
                  <a:moveTo>
                    <a:pt x="0" y="14"/>
                  </a:moveTo>
                  <a:lnTo>
                    <a:pt x="12" y="14"/>
                  </a:lnTo>
                  <a:lnTo>
                    <a:pt x="12" y="19"/>
                  </a:lnTo>
                  <a:lnTo>
                    <a:pt x="16" y="9"/>
                  </a:lnTo>
                  <a:lnTo>
                    <a:pt x="12" y="0"/>
                  </a:lnTo>
                  <a:lnTo>
                    <a:pt x="12" y="4"/>
                  </a:lnTo>
                  <a:lnTo>
                    <a:pt x="0" y="4"/>
                  </a:lnTo>
                  <a:lnTo>
                    <a:pt x="0" y="14"/>
                  </a:lnTo>
                </a:path>
              </a:pathLst>
            </a:custGeom>
            <a:solidFill>
              <a:srgbClr val="4F63B8"/>
            </a:solidFill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Freeform 173"/>
            <p:cNvSpPr>
              <a:spLocks/>
            </p:cNvSpPr>
            <p:nvPr/>
          </p:nvSpPr>
          <p:spPr bwMode="auto">
            <a:xfrm>
              <a:off x="3393260" y="4547949"/>
              <a:ext cx="117475" cy="216000"/>
            </a:xfrm>
            <a:custGeom>
              <a:avLst/>
              <a:gdLst>
                <a:gd name="T0" fmla="*/ 0 w 12"/>
                <a:gd name="T1" fmla="*/ 14 h 19"/>
                <a:gd name="T2" fmla="*/ 8 w 12"/>
                <a:gd name="T3" fmla="*/ 14 h 19"/>
                <a:gd name="T4" fmla="*/ 8 w 12"/>
                <a:gd name="T5" fmla="*/ 19 h 19"/>
                <a:gd name="T6" fmla="*/ 12 w 12"/>
                <a:gd name="T7" fmla="*/ 9 h 19"/>
                <a:gd name="T8" fmla="*/ 8 w 12"/>
                <a:gd name="T9" fmla="*/ 0 h 19"/>
                <a:gd name="T10" fmla="*/ 8 w 12"/>
                <a:gd name="T11" fmla="*/ 4 h 19"/>
                <a:gd name="T12" fmla="*/ 0 w 12"/>
                <a:gd name="T13" fmla="*/ 4 h 19"/>
                <a:gd name="T14" fmla="*/ 0 w 12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9">
                  <a:moveTo>
                    <a:pt x="0" y="14"/>
                  </a:moveTo>
                  <a:lnTo>
                    <a:pt x="8" y="14"/>
                  </a:lnTo>
                  <a:lnTo>
                    <a:pt x="8" y="19"/>
                  </a:lnTo>
                  <a:lnTo>
                    <a:pt x="12" y="9"/>
                  </a:lnTo>
                  <a:lnTo>
                    <a:pt x="8" y="0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14"/>
                  </a:lnTo>
                </a:path>
              </a:pathLst>
            </a:custGeom>
            <a:solidFill>
              <a:srgbClr val="003366"/>
            </a:solidFill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Freeform 174"/>
            <p:cNvSpPr>
              <a:spLocks/>
            </p:cNvSpPr>
            <p:nvPr/>
          </p:nvSpPr>
          <p:spPr bwMode="auto">
            <a:xfrm>
              <a:off x="3510735" y="4547949"/>
              <a:ext cx="254000" cy="216000"/>
            </a:xfrm>
            <a:custGeom>
              <a:avLst/>
              <a:gdLst>
                <a:gd name="T0" fmla="*/ 0 w 26"/>
                <a:gd name="T1" fmla="*/ 14 h 19"/>
                <a:gd name="T2" fmla="*/ 22 w 26"/>
                <a:gd name="T3" fmla="*/ 14 h 19"/>
                <a:gd name="T4" fmla="*/ 22 w 26"/>
                <a:gd name="T5" fmla="*/ 19 h 19"/>
                <a:gd name="T6" fmla="*/ 26 w 26"/>
                <a:gd name="T7" fmla="*/ 9 h 19"/>
                <a:gd name="T8" fmla="*/ 22 w 26"/>
                <a:gd name="T9" fmla="*/ 0 h 19"/>
                <a:gd name="T10" fmla="*/ 22 w 26"/>
                <a:gd name="T11" fmla="*/ 4 h 19"/>
                <a:gd name="T12" fmla="*/ 0 w 26"/>
                <a:gd name="T13" fmla="*/ 4 h 19"/>
                <a:gd name="T14" fmla="*/ 0 w 26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9">
                  <a:moveTo>
                    <a:pt x="0" y="14"/>
                  </a:moveTo>
                  <a:lnTo>
                    <a:pt x="22" y="14"/>
                  </a:lnTo>
                  <a:lnTo>
                    <a:pt x="22" y="19"/>
                  </a:lnTo>
                  <a:lnTo>
                    <a:pt x="26" y="9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0" y="4"/>
                  </a:lnTo>
                  <a:lnTo>
                    <a:pt x="0" y="14"/>
                  </a:lnTo>
                </a:path>
              </a:pathLst>
            </a:custGeom>
            <a:solidFill>
              <a:srgbClr val="808000"/>
            </a:solidFill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Freeform 175"/>
            <p:cNvSpPr>
              <a:spLocks/>
            </p:cNvSpPr>
            <p:nvPr/>
          </p:nvSpPr>
          <p:spPr bwMode="auto">
            <a:xfrm>
              <a:off x="3764735" y="4547949"/>
              <a:ext cx="333375" cy="216000"/>
            </a:xfrm>
            <a:custGeom>
              <a:avLst/>
              <a:gdLst>
                <a:gd name="T0" fmla="*/ 0 w 34"/>
                <a:gd name="T1" fmla="*/ 14 h 19"/>
                <a:gd name="T2" fmla="*/ 30 w 34"/>
                <a:gd name="T3" fmla="*/ 14 h 19"/>
                <a:gd name="T4" fmla="*/ 30 w 34"/>
                <a:gd name="T5" fmla="*/ 19 h 19"/>
                <a:gd name="T6" fmla="*/ 34 w 34"/>
                <a:gd name="T7" fmla="*/ 9 h 19"/>
                <a:gd name="T8" fmla="*/ 30 w 34"/>
                <a:gd name="T9" fmla="*/ 0 h 19"/>
                <a:gd name="T10" fmla="*/ 30 w 34"/>
                <a:gd name="T11" fmla="*/ 4 h 19"/>
                <a:gd name="T12" fmla="*/ 0 w 34"/>
                <a:gd name="T13" fmla="*/ 4 h 19"/>
                <a:gd name="T14" fmla="*/ 0 w 34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9">
                  <a:moveTo>
                    <a:pt x="0" y="14"/>
                  </a:moveTo>
                  <a:lnTo>
                    <a:pt x="30" y="14"/>
                  </a:lnTo>
                  <a:lnTo>
                    <a:pt x="30" y="19"/>
                  </a:lnTo>
                  <a:lnTo>
                    <a:pt x="34" y="9"/>
                  </a:lnTo>
                  <a:lnTo>
                    <a:pt x="30" y="0"/>
                  </a:lnTo>
                  <a:lnTo>
                    <a:pt x="30" y="4"/>
                  </a:lnTo>
                  <a:lnTo>
                    <a:pt x="0" y="4"/>
                  </a:lnTo>
                  <a:lnTo>
                    <a:pt x="0" y="14"/>
                  </a:lnTo>
                </a:path>
              </a:pathLst>
            </a:custGeom>
            <a:solidFill>
              <a:srgbClr val="FF6699"/>
            </a:solidFill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69812" y="4677549"/>
            <a:ext cx="3026981" cy="386519"/>
            <a:chOff x="69812" y="4698329"/>
            <a:chExt cx="3026981" cy="386519"/>
          </a:xfrm>
        </p:grpSpPr>
        <p:grpSp>
          <p:nvGrpSpPr>
            <p:cNvPr id="4" name="그룹 3"/>
            <p:cNvGrpSpPr/>
            <p:nvPr/>
          </p:nvGrpSpPr>
          <p:grpSpPr>
            <a:xfrm>
              <a:off x="869293" y="4810547"/>
              <a:ext cx="2227500" cy="121500"/>
              <a:chOff x="1545410" y="414099"/>
              <a:chExt cx="3598863" cy="216000"/>
            </a:xfrm>
          </p:grpSpPr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1545410" y="520992"/>
                <a:ext cx="3598863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8"/>
              <p:cNvSpPr>
                <a:spLocks/>
              </p:cNvSpPr>
              <p:nvPr/>
            </p:nvSpPr>
            <p:spPr bwMode="auto">
              <a:xfrm>
                <a:off x="1613673" y="414099"/>
                <a:ext cx="361950" cy="216000"/>
              </a:xfrm>
              <a:custGeom>
                <a:avLst/>
                <a:gdLst>
                  <a:gd name="T0" fmla="*/ 37 w 37"/>
                  <a:gd name="T1" fmla="*/ 14 h 19"/>
                  <a:gd name="T2" fmla="*/ 4 w 37"/>
                  <a:gd name="T3" fmla="*/ 14 h 19"/>
                  <a:gd name="T4" fmla="*/ 4 w 37"/>
                  <a:gd name="T5" fmla="*/ 19 h 19"/>
                  <a:gd name="T6" fmla="*/ 0 w 37"/>
                  <a:gd name="T7" fmla="*/ 10 h 19"/>
                  <a:gd name="T8" fmla="*/ 4 w 37"/>
                  <a:gd name="T9" fmla="*/ 0 h 19"/>
                  <a:gd name="T10" fmla="*/ 4 w 37"/>
                  <a:gd name="T11" fmla="*/ 5 h 19"/>
                  <a:gd name="T12" fmla="*/ 37 w 37"/>
                  <a:gd name="T13" fmla="*/ 5 h 19"/>
                  <a:gd name="T14" fmla="*/ 37 w 37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9">
                    <a:moveTo>
                      <a:pt x="37" y="14"/>
                    </a:moveTo>
                    <a:lnTo>
                      <a:pt x="4" y="14"/>
                    </a:lnTo>
                    <a:lnTo>
                      <a:pt x="4" y="19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4" y="5"/>
                    </a:lnTo>
                    <a:lnTo>
                      <a:pt x="37" y="5"/>
                    </a:lnTo>
                    <a:lnTo>
                      <a:pt x="37" y="14"/>
                    </a:lnTo>
                  </a:path>
                </a:pathLst>
              </a:custGeom>
              <a:solidFill>
                <a:srgbClr val="FF0000"/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2005785" y="414099"/>
                <a:ext cx="468313" cy="216000"/>
              </a:xfrm>
              <a:custGeom>
                <a:avLst/>
                <a:gdLst>
                  <a:gd name="T0" fmla="*/ 48 w 48"/>
                  <a:gd name="T1" fmla="*/ 14 h 19"/>
                  <a:gd name="T2" fmla="*/ 4 w 48"/>
                  <a:gd name="T3" fmla="*/ 14 h 19"/>
                  <a:gd name="T4" fmla="*/ 4 w 48"/>
                  <a:gd name="T5" fmla="*/ 19 h 19"/>
                  <a:gd name="T6" fmla="*/ 0 w 48"/>
                  <a:gd name="T7" fmla="*/ 10 h 19"/>
                  <a:gd name="T8" fmla="*/ 4 w 48"/>
                  <a:gd name="T9" fmla="*/ 0 h 19"/>
                  <a:gd name="T10" fmla="*/ 4 w 48"/>
                  <a:gd name="T11" fmla="*/ 5 h 19"/>
                  <a:gd name="T12" fmla="*/ 48 w 48"/>
                  <a:gd name="T13" fmla="*/ 5 h 19"/>
                  <a:gd name="T14" fmla="*/ 48 w 48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19">
                    <a:moveTo>
                      <a:pt x="48" y="14"/>
                    </a:moveTo>
                    <a:lnTo>
                      <a:pt x="4" y="14"/>
                    </a:lnTo>
                    <a:lnTo>
                      <a:pt x="4" y="19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4" y="5"/>
                    </a:lnTo>
                    <a:lnTo>
                      <a:pt x="48" y="5"/>
                    </a:lnTo>
                    <a:lnTo>
                      <a:pt x="48" y="14"/>
                    </a:lnTo>
                  </a:path>
                </a:pathLst>
              </a:custGeom>
              <a:solidFill>
                <a:srgbClr val="FF6600"/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10"/>
              <p:cNvSpPr>
                <a:spLocks/>
              </p:cNvSpPr>
              <p:nvPr/>
            </p:nvSpPr>
            <p:spPr bwMode="auto">
              <a:xfrm>
                <a:off x="2483623" y="414099"/>
                <a:ext cx="234950" cy="216000"/>
              </a:xfrm>
              <a:custGeom>
                <a:avLst/>
                <a:gdLst>
                  <a:gd name="T0" fmla="*/ 24 w 24"/>
                  <a:gd name="T1" fmla="*/ 14 h 19"/>
                  <a:gd name="T2" fmla="*/ 4 w 24"/>
                  <a:gd name="T3" fmla="*/ 14 h 19"/>
                  <a:gd name="T4" fmla="*/ 4 w 24"/>
                  <a:gd name="T5" fmla="*/ 19 h 19"/>
                  <a:gd name="T6" fmla="*/ 0 w 24"/>
                  <a:gd name="T7" fmla="*/ 10 h 19"/>
                  <a:gd name="T8" fmla="*/ 4 w 24"/>
                  <a:gd name="T9" fmla="*/ 0 h 19"/>
                  <a:gd name="T10" fmla="*/ 4 w 24"/>
                  <a:gd name="T11" fmla="*/ 5 h 19"/>
                  <a:gd name="T12" fmla="*/ 24 w 24"/>
                  <a:gd name="T13" fmla="*/ 5 h 19"/>
                  <a:gd name="T14" fmla="*/ 24 w 24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9">
                    <a:moveTo>
                      <a:pt x="24" y="14"/>
                    </a:moveTo>
                    <a:lnTo>
                      <a:pt x="4" y="14"/>
                    </a:lnTo>
                    <a:lnTo>
                      <a:pt x="4" y="19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4" y="5"/>
                    </a:lnTo>
                    <a:lnTo>
                      <a:pt x="24" y="5"/>
                    </a:lnTo>
                    <a:lnTo>
                      <a:pt x="24" y="14"/>
                    </a:lnTo>
                  </a:path>
                </a:pathLst>
              </a:custGeom>
              <a:solidFill>
                <a:srgbClr val="FFCC00"/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11"/>
              <p:cNvSpPr>
                <a:spLocks/>
              </p:cNvSpPr>
              <p:nvPr/>
            </p:nvSpPr>
            <p:spPr bwMode="auto">
              <a:xfrm>
                <a:off x="2718573" y="414099"/>
                <a:ext cx="204788" cy="216000"/>
              </a:xfrm>
              <a:custGeom>
                <a:avLst/>
                <a:gdLst>
                  <a:gd name="T0" fmla="*/ 21 w 21"/>
                  <a:gd name="T1" fmla="*/ 14 h 19"/>
                  <a:gd name="T2" fmla="*/ 4 w 21"/>
                  <a:gd name="T3" fmla="*/ 14 h 19"/>
                  <a:gd name="T4" fmla="*/ 4 w 21"/>
                  <a:gd name="T5" fmla="*/ 19 h 19"/>
                  <a:gd name="T6" fmla="*/ 0 w 21"/>
                  <a:gd name="T7" fmla="*/ 10 h 19"/>
                  <a:gd name="T8" fmla="*/ 4 w 21"/>
                  <a:gd name="T9" fmla="*/ 0 h 19"/>
                  <a:gd name="T10" fmla="*/ 4 w 21"/>
                  <a:gd name="T11" fmla="*/ 5 h 19"/>
                  <a:gd name="T12" fmla="*/ 21 w 21"/>
                  <a:gd name="T13" fmla="*/ 5 h 19"/>
                  <a:gd name="T14" fmla="*/ 21 w 21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9">
                    <a:moveTo>
                      <a:pt x="21" y="14"/>
                    </a:moveTo>
                    <a:lnTo>
                      <a:pt x="4" y="14"/>
                    </a:lnTo>
                    <a:lnTo>
                      <a:pt x="4" y="19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4" y="5"/>
                    </a:lnTo>
                    <a:lnTo>
                      <a:pt x="21" y="5"/>
                    </a:lnTo>
                    <a:lnTo>
                      <a:pt x="21" y="14"/>
                    </a:lnTo>
                  </a:path>
                </a:pathLst>
              </a:custGeom>
              <a:solidFill>
                <a:srgbClr val="91D15C"/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2"/>
              <p:cNvSpPr>
                <a:spLocks/>
              </p:cNvSpPr>
              <p:nvPr/>
            </p:nvSpPr>
            <p:spPr bwMode="auto">
              <a:xfrm>
                <a:off x="2963048" y="414099"/>
                <a:ext cx="77788" cy="216000"/>
              </a:xfrm>
              <a:custGeom>
                <a:avLst/>
                <a:gdLst>
                  <a:gd name="T0" fmla="*/ 8 w 8"/>
                  <a:gd name="T1" fmla="*/ 14 h 19"/>
                  <a:gd name="T2" fmla="*/ 4 w 8"/>
                  <a:gd name="T3" fmla="*/ 14 h 19"/>
                  <a:gd name="T4" fmla="*/ 4 w 8"/>
                  <a:gd name="T5" fmla="*/ 19 h 19"/>
                  <a:gd name="T6" fmla="*/ 0 w 8"/>
                  <a:gd name="T7" fmla="*/ 10 h 19"/>
                  <a:gd name="T8" fmla="*/ 4 w 8"/>
                  <a:gd name="T9" fmla="*/ 0 h 19"/>
                  <a:gd name="T10" fmla="*/ 4 w 8"/>
                  <a:gd name="T11" fmla="*/ 5 h 19"/>
                  <a:gd name="T12" fmla="*/ 8 w 8"/>
                  <a:gd name="T13" fmla="*/ 5 h 19"/>
                  <a:gd name="T14" fmla="*/ 8 w 8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9">
                    <a:moveTo>
                      <a:pt x="8" y="14"/>
                    </a:moveTo>
                    <a:lnTo>
                      <a:pt x="4" y="14"/>
                    </a:lnTo>
                    <a:lnTo>
                      <a:pt x="4" y="19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4" y="5"/>
                    </a:lnTo>
                    <a:lnTo>
                      <a:pt x="8" y="5"/>
                    </a:lnTo>
                    <a:lnTo>
                      <a:pt x="8" y="14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3"/>
              <p:cNvSpPr>
                <a:spLocks/>
              </p:cNvSpPr>
              <p:nvPr/>
            </p:nvSpPr>
            <p:spPr bwMode="auto">
              <a:xfrm>
                <a:off x="3109098" y="414099"/>
                <a:ext cx="69850" cy="216000"/>
              </a:xfrm>
              <a:custGeom>
                <a:avLst/>
                <a:gdLst>
                  <a:gd name="T0" fmla="*/ 0 w 7"/>
                  <a:gd name="T1" fmla="*/ 14 h 19"/>
                  <a:gd name="T2" fmla="*/ 4 w 7"/>
                  <a:gd name="T3" fmla="*/ 14 h 19"/>
                  <a:gd name="T4" fmla="*/ 4 w 7"/>
                  <a:gd name="T5" fmla="*/ 19 h 19"/>
                  <a:gd name="T6" fmla="*/ 7 w 7"/>
                  <a:gd name="T7" fmla="*/ 10 h 19"/>
                  <a:gd name="T8" fmla="*/ 4 w 7"/>
                  <a:gd name="T9" fmla="*/ 0 h 19"/>
                  <a:gd name="T10" fmla="*/ 4 w 7"/>
                  <a:gd name="T11" fmla="*/ 5 h 19"/>
                  <a:gd name="T12" fmla="*/ 0 w 7"/>
                  <a:gd name="T13" fmla="*/ 5 h 19"/>
                  <a:gd name="T14" fmla="*/ 0 w 7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19">
                    <a:moveTo>
                      <a:pt x="0" y="14"/>
                    </a:moveTo>
                    <a:lnTo>
                      <a:pt x="4" y="14"/>
                    </a:lnTo>
                    <a:lnTo>
                      <a:pt x="4" y="19"/>
                    </a:lnTo>
                    <a:lnTo>
                      <a:pt x="7" y="10"/>
                    </a:lnTo>
                    <a:lnTo>
                      <a:pt x="4" y="0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14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3207523" y="414099"/>
                <a:ext cx="166688" cy="216000"/>
              </a:xfrm>
              <a:custGeom>
                <a:avLst/>
                <a:gdLst>
                  <a:gd name="T0" fmla="*/ 0 w 17"/>
                  <a:gd name="T1" fmla="*/ 14 h 19"/>
                  <a:gd name="T2" fmla="*/ 13 w 17"/>
                  <a:gd name="T3" fmla="*/ 14 h 19"/>
                  <a:gd name="T4" fmla="*/ 13 w 17"/>
                  <a:gd name="T5" fmla="*/ 19 h 19"/>
                  <a:gd name="T6" fmla="*/ 17 w 17"/>
                  <a:gd name="T7" fmla="*/ 10 h 19"/>
                  <a:gd name="T8" fmla="*/ 13 w 17"/>
                  <a:gd name="T9" fmla="*/ 0 h 19"/>
                  <a:gd name="T10" fmla="*/ 13 w 17"/>
                  <a:gd name="T11" fmla="*/ 5 h 19"/>
                  <a:gd name="T12" fmla="*/ 0 w 17"/>
                  <a:gd name="T13" fmla="*/ 5 h 19"/>
                  <a:gd name="T14" fmla="*/ 0 w 17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9">
                    <a:moveTo>
                      <a:pt x="0" y="14"/>
                    </a:moveTo>
                    <a:lnTo>
                      <a:pt x="13" y="14"/>
                    </a:lnTo>
                    <a:lnTo>
                      <a:pt x="13" y="19"/>
                    </a:lnTo>
                    <a:lnTo>
                      <a:pt x="17" y="10"/>
                    </a:lnTo>
                    <a:lnTo>
                      <a:pt x="13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14"/>
                    </a:lnTo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74000">
                    <a:schemeClr val="tx1"/>
                  </a:gs>
                  <a:gs pos="76000">
                    <a:srgbClr val="00CCFF"/>
                  </a:gs>
                  <a:gs pos="100000">
                    <a:srgbClr val="00CCFF"/>
                  </a:gs>
                </a:gsLst>
                <a:lin ang="0" scaled="1"/>
                <a:tileRect/>
              </a:gra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auto">
              <a:xfrm>
                <a:off x="3393260" y="414099"/>
                <a:ext cx="157163" cy="216000"/>
              </a:xfrm>
              <a:custGeom>
                <a:avLst/>
                <a:gdLst>
                  <a:gd name="T0" fmla="*/ 0 w 16"/>
                  <a:gd name="T1" fmla="*/ 14 h 19"/>
                  <a:gd name="T2" fmla="*/ 12 w 16"/>
                  <a:gd name="T3" fmla="*/ 14 h 19"/>
                  <a:gd name="T4" fmla="*/ 12 w 16"/>
                  <a:gd name="T5" fmla="*/ 19 h 19"/>
                  <a:gd name="T6" fmla="*/ 16 w 16"/>
                  <a:gd name="T7" fmla="*/ 10 h 19"/>
                  <a:gd name="T8" fmla="*/ 12 w 16"/>
                  <a:gd name="T9" fmla="*/ 0 h 19"/>
                  <a:gd name="T10" fmla="*/ 12 w 16"/>
                  <a:gd name="T11" fmla="*/ 5 h 19"/>
                  <a:gd name="T12" fmla="*/ 0 w 16"/>
                  <a:gd name="T13" fmla="*/ 5 h 19"/>
                  <a:gd name="T14" fmla="*/ 0 w 16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9">
                    <a:moveTo>
                      <a:pt x="0" y="14"/>
                    </a:moveTo>
                    <a:lnTo>
                      <a:pt x="12" y="14"/>
                    </a:lnTo>
                    <a:lnTo>
                      <a:pt x="12" y="19"/>
                    </a:lnTo>
                    <a:lnTo>
                      <a:pt x="16" y="10"/>
                    </a:lnTo>
                    <a:lnTo>
                      <a:pt x="12" y="0"/>
                    </a:lnTo>
                    <a:lnTo>
                      <a:pt x="12" y="5"/>
                    </a:lnTo>
                    <a:lnTo>
                      <a:pt x="0" y="5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4F63B8"/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16"/>
              <p:cNvSpPr>
                <a:spLocks/>
              </p:cNvSpPr>
              <p:nvPr/>
            </p:nvSpPr>
            <p:spPr bwMode="auto">
              <a:xfrm>
                <a:off x="3559948" y="414099"/>
                <a:ext cx="107950" cy="216000"/>
              </a:xfrm>
              <a:custGeom>
                <a:avLst/>
                <a:gdLst>
                  <a:gd name="T0" fmla="*/ 0 w 11"/>
                  <a:gd name="T1" fmla="*/ 14 h 19"/>
                  <a:gd name="T2" fmla="*/ 7 w 11"/>
                  <a:gd name="T3" fmla="*/ 14 h 19"/>
                  <a:gd name="T4" fmla="*/ 7 w 11"/>
                  <a:gd name="T5" fmla="*/ 19 h 19"/>
                  <a:gd name="T6" fmla="*/ 11 w 11"/>
                  <a:gd name="T7" fmla="*/ 10 h 19"/>
                  <a:gd name="T8" fmla="*/ 7 w 11"/>
                  <a:gd name="T9" fmla="*/ 0 h 19"/>
                  <a:gd name="T10" fmla="*/ 7 w 11"/>
                  <a:gd name="T11" fmla="*/ 5 h 19"/>
                  <a:gd name="T12" fmla="*/ 0 w 11"/>
                  <a:gd name="T13" fmla="*/ 5 h 19"/>
                  <a:gd name="T14" fmla="*/ 0 w 11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9">
                    <a:moveTo>
                      <a:pt x="0" y="14"/>
                    </a:moveTo>
                    <a:lnTo>
                      <a:pt x="7" y="14"/>
                    </a:lnTo>
                    <a:lnTo>
                      <a:pt x="7" y="19"/>
                    </a:lnTo>
                    <a:lnTo>
                      <a:pt x="11" y="10"/>
                    </a:lnTo>
                    <a:lnTo>
                      <a:pt x="7" y="0"/>
                    </a:lnTo>
                    <a:lnTo>
                      <a:pt x="7" y="5"/>
                    </a:lnTo>
                    <a:lnTo>
                      <a:pt x="0" y="5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003366"/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17"/>
              <p:cNvSpPr>
                <a:spLocks/>
              </p:cNvSpPr>
              <p:nvPr/>
            </p:nvSpPr>
            <p:spPr bwMode="auto">
              <a:xfrm>
                <a:off x="3667898" y="414099"/>
                <a:ext cx="254000" cy="216000"/>
              </a:xfrm>
              <a:custGeom>
                <a:avLst/>
                <a:gdLst>
                  <a:gd name="T0" fmla="*/ 0 w 26"/>
                  <a:gd name="T1" fmla="*/ 14 h 19"/>
                  <a:gd name="T2" fmla="*/ 22 w 26"/>
                  <a:gd name="T3" fmla="*/ 14 h 19"/>
                  <a:gd name="T4" fmla="*/ 22 w 26"/>
                  <a:gd name="T5" fmla="*/ 19 h 19"/>
                  <a:gd name="T6" fmla="*/ 26 w 26"/>
                  <a:gd name="T7" fmla="*/ 10 h 19"/>
                  <a:gd name="T8" fmla="*/ 22 w 26"/>
                  <a:gd name="T9" fmla="*/ 0 h 19"/>
                  <a:gd name="T10" fmla="*/ 22 w 26"/>
                  <a:gd name="T11" fmla="*/ 5 h 19"/>
                  <a:gd name="T12" fmla="*/ 0 w 26"/>
                  <a:gd name="T13" fmla="*/ 5 h 19"/>
                  <a:gd name="T14" fmla="*/ 0 w 26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9">
                    <a:moveTo>
                      <a:pt x="0" y="14"/>
                    </a:moveTo>
                    <a:lnTo>
                      <a:pt x="22" y="14"/>
                    </a:lnTo>
                    <a:lnTo>
                      <a:pt x="22" y="19"/>
                    </a:lnTo>
                    <a:lnTo>
                      <a:pt x="26" y="1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0" y="5"/>
                    </a:lnTo>
                    <a:lnTo>
                      <a:pt x="0" y="14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18"/>
              <p:cNvSpPr>
                <a:spLocks/>
              </p:cNvSpPr>
              <p:nvPr/>
            </p:nvSpPr>
            <p:spPr bwMode="auto">
              <a:xfrm>
                <a:off x="3921898" y="414099"/>
                <a:ext cx="322263" cy="216000"/>
              </a:xfrm>
              <a:custGeom>
                <a:avLst/>
                <a:gdLst>
                  <a:gd name="T0" fmla="*/ 0 w 33"/>
                  <a:gd name="T1" fmla="*/ 14 h 19"/>
                  <a:gd name="T2" fmla="*/ 29 w 33"/>
                  <a:gd name="T3" fmla="*/ 14 h 19"/>
                  <a:gd name="T4" fmla="*/ 29 w 33"/>
                  <a:gd name="T5" fmla="*/ 19 h 19"/>
                  <a:gd name="T6" fmla="*/ 33 w 33"/>
                  <a:gd name="T7" fmla="*/ 10 h 19"/>
                  <a:gd name="T8" fmla="*/ 29 w 33"/>
                  <a:gd name="T9" fmla="*/ 0 h 19"/>
                  <a:gd name="T10" fmla="*/ 29 w 33"/>
                  <a:gd name="T11" fmla="*/ 5 h 19"/>
                  <a:gd name="T12" fmla="*/ 0 w 33"/>
                  <a:gd name="T13" fmla="*/ 5 h 19"/>
                  <a:gd name="T14" fmla="*/ 0 w 33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9">
                    <a:moveTo>
                      <a:pt x="0" y="14"/>
                    </a:moveTo>
                    <a:lnTo>
                      <a:pt x="29" y="14"/>
                    </a:lnTo>
                    <a:lnTo>
                      <a:pt x="29" y="19"/>
                    </a:lnTo>
                    <a:lnTo>
                      <a:pt x="33" y="10"/>
                    </a:lnTo>
                    <a:lnTo>
                      <a:pt x="29" y="0"/>
                    </a:lnTo>
                    <a:lnTo>
                      <a:pt x="29" y="5"/>
                    </a:lnTo>
                    <a:lnTo>
                      <a:pt x="0" y="5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FF6699"/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19"/>
              <p:cNvSpPr>
                <a:spLocks/>
              </p:cNvSpPr>
              <p:nvPr/>
            </p:nvSpPr>
            <p:spPr bwMode="auto">
              <a:xfrm>
                <a:off x="4244160" y="414099"/>
                <a:ext cx="136525" cy="216000"/>
              </a:xfrm>
              <a:custGeom>
                <a:avLst/>
                <a:gdLst>
                  <a:gd name="T0" fmla="*/ 0 w 14"/>
                  <a:gd name="T1" fmla="*/ 14 h 19"/>
                  <a:gd name="T2" fmla="*/ 10 w 14"/>
                  <a:gd name="T3" fmla="*/ 14 h 19"/>
                  <a:gd name="T4" fmla="*/ 10 w 14"/>
                  <a:gd name="T5" fmla="*/ 19 h 19"/>
                  <a:gd name="T6" fmla="*/ 14 w 14"/>
                  <a:gd name="T7" fmla="*/ 10 h 19"/>
                  <a:gd name="T8" fmla="*/ 10 w 14"/>
                  <a:gd name="T9" fmla="*/ 0 h 19"/>
                  <a:gd name="T10" fmla="*/ 10 w 14"/>
                  <a:gd name="T11" fmla="*/ 5 h 19"/>
                  <a:gd name="T12" fmla="*/ 0 w 14"/>
                  <a:gd name="T13" fmla="*/ 5 h 19"/>
                  <a:gd name="T14" fmla="*/ 0 w 14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9">
                    <a:moveTo>
                      <a:pt x="0" y="14"/>
                    </a:moveTo>
                    <a:lnTo>
                      <a:pt x="10" y="14"/>
                    </a:lnTo>
                    <a:lnTo>
                      <a:pt x="10" y="19"/>
                    </a:lnTo>
                    <a:lnTo>
                      <a:pt x="14" y="1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0" y="5"/>
                    </a:lnTo>
                    <a:lnTo>
                      <a:pt x="0" y="14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20"/>
              <p:cNvSpPr>
                <a:spLocks/>
              </p:cNvSpPr>
              <p:nvPr/>
            </p:nvSpPr>
            <p:spPr bwMode="auto">
              <a:xfrm>
                <a:off x="4380685" y="414099"/>
                <a:ext cx="204788" cy="216000"/>
              </a:xfrm>
              <a:custGeom>
                <a:avLst/>
                <a:gdLst>
                  <a:gd name="T0" fmla="*/ 0 w 21"/>
                  <a:gd name="T1" fmla="*/ 14 h 19"/>
                  <a:gd name="T2" fmla="*/ 16 w 21"/>
                  <a:gd name="T3" fmla="*/ 14 h 19"/>
                  <a:gd name="T4" fmla="*/ 16 w 21"/>
                  <a:gd name="T5" fmla="*/ 19 h 19"/>
                  <a:gd name="T6" fmla="*/ 21 w 21"/>
                  <a:gd name="T7" fmla="*/ 10 h 19"/>
                  <a:gd name="T8" fmla="*/ 16 w 21"/>
                  <a:gd name="T9" fmla="*/ 0 h 19"/>
                  <a:gd name="T10" fmla="*/ 16 w 21"/>
                  <a:gd name="T11" fmla="*/ 5 h 19"/>
                  <a:gd name="T12" fmla="*/ 0 w 21"/>
                  <a:gd name="T13" fmla="*/ 5 h 19"/>
                  <a:gd name="T14" fmla="*/ 0 w 21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9">
                    <a:moveTo>
                      <a:pt x="0" y="14"/>
                    </a:moveTo>
                    <a:lnTo>
                      <a:pt x="16" y="14"/>
                    </a:lnTo>
                    <a:lnTo>
                      <a:pt x="16" y="19"/>
                    </a:lnTo>
                    <a:lnTo>
                      <a:pt x="21" y="10"/>
                    </a:lnTo>
                    <a:lnTo>
                      <a:pt x="16" y="0"/>
                    </a:lnTo>
                    <a:lnTo>
                      <a:pt x="16" y="5"/>
                    </a:lnTo>
                    <a:lnTo>
                      <a:pt x="0" y="5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990000"/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21"/>
              <p:cNvSpPr>
                <a:spLocks/>
              </p:cNvSpPr>
              <p:nvPr/>
            </p:nvSpPr>
            <p:spPr bwMode="auto">
              <a:xfrm>
                <a:off x="4606110" y="414099"/>
                <a:ext cx="204788" cy="216000"/>
              </a:xfrm>
              <a:custGeom>
                <a:avLst/>
                <a:gdLst>
                  <a:gd name="T0" fmla="*/ 0 w 21"/>
                  <a:gd name="T1" fmla="*/ 14 h 19"/>
                  <a:gd name="T2" fmla="*/ 17 w 21"/>
                  <a:gd name="T3" fmla="*/ 14 h 19"/>
                  <a:gd name="T4" fmla="*/ 17 w 21"/>
                  <a:gd name="T5" fmla="*/ 19 h 19"/>
                  <a:gd name="T6" fmla="*/ 21 w 21"/>
                  <a:gd name="T7" fmla="*/ 10 h 19"/>
                  <a:gd name="T8" fmla="*/ 17 w 21"/>
                  <a:gd name="T9" fmla="*/ 0 h 19"/>
                  <a:gd name="T10" fmla="*/ 17 w 21"/>
                  <a:gd name="T11" fmla="*/ 5 h 19"/>
                  <a:gd name="T12" fmla="*/ 0 w 21"/>
                  <a:gd name="T13" fmla="*/ 5 h 19"/>
                  <a:gd name="T14" fmla="*/ 0 w 21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9">
                    <a:moveTo>
                      <a:pt x="0" y="14"/>
                    </a:moveTo>
                    <a:lnTo>
                      <a:pt x="17" y="14"/>
                    </a:lnTo>
                    <a:lnTo>
                      <a:pt x="17" y="19"/>
                    </a:lnTo>
                    <a:lnTo>
                      <a:pt x="21" y="10"/>
                    </a:lnTo>
                    <a:lnTo>
                      <a:pt x="17" y="0"/>
                    </a:lnTo>
                    <a:lnTo>
                      <a:pt x="17" y="5"/>
                    </a:lnTo>
                    <a:lnTo>
                      <a:pt x="0" y="5"/>
                    </a:lnTo>
                    <a:lnTo>
                      <a:pt x="0" y="14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22"/>
              <p:cNvSpPr>
                <a:spLocks/>
              </p:cNvSpPr>
              <p:nvPr/>
            </p:nvSpPr>
            <p:spPr bwMode="auto">
              <a:xfrm>
                <a:off x="4810898" y="414099"/>
                <a:ext cx="176213" cy="216000"/>
              </a:xfrm>
              <a:custGeom>
                <a:avLst/>
                <a:gdLst>
                  <a:gd name="T0" fmla="*/ 0 w 18"/>
                  <a:gd name="T1" fmla="*/ 14 h 19"/>
                  <a:gd name="T2" fmla="*/ 14 w 18"/>
                  <a:gd name="T3" fmla="*/ 14 h 19"/>
                  <a:gd name="T4" fmla="*/ 14 w 18"/>
                  <a:gd name="T5" fmla="*/ 19 h 19"/>
                  <a:gd name="T6" fmla="*/ 18 w 18"/>
                  <a:gd name="T7" fmla="*/ 10 h 19"/>
                  <a:gd name="T8" fmla="*/ 14 w 18"/>
                  <a:gd name="T9" fmla="*/ 0 h 19"/>
                  <a:gd name="T10" fmla="*/ 14 w 18"/>
                  <a:gd name="T11" fmla="*/ 5 h 19"/>
                  <a:gd name="T12" fmla="*/ 0 w 18"/>
                  <a:gd name="T13" fmla="*/ 5 h 19"/>
                  <a:gd name="T14" fmla="*/ 0 w 18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9">
                    <a:moveTo>
                      <a:pt x="0" y="14"/>
                    </a:moveTo>
                    <a:lnTo>
                      <a:pt x="14" y="14"/>
                    </a:lnTo>
                    <a:lnTo>
                      <a:pt x="14" y="19"/>
                    </a:lnTo>
                    <a:lnTo>
                      <a:pt x="18" y="1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0" y="5"/>
                    </a:lnTo>
                    <a:lnTo>
                      <a:pt x="0" y="14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23"/>
              <p:cNvSpPr>
                <a:spLocks/>
              </p:cNvSpPr>
              <p:nvPr/>
            </p:nvSpPr>
            <p:spPr bwMode="auto">
              <a:xfrm>
                <a:off x="5015685" y="414099"/>
                <a:ext cx="58738" cy="216000"/>
              </a:xfrm>
              <a:custGeom>
                <a:avLst/>
                <a:gdLst>
                  <a:gd name="T0" fmla="*/ 0 w 6"/>
                  <a:gd name="T1" fmla="*/ 14 h 19"/>
                  <a:gd name="T2" fmla="*/ 3 w 6"/>
                  <a:gd name="T3" fmla="*/ 14 h 19"/>
                  <a:gd name="T4" fmla="*/ 3 w 6"/>
                  <a:gd name="T5" fmla="*/ 19 h 19"/>
                  <a:gd name="T6" fmla="*/ 6 w 6"/>
                  <a:gd name="T7" fmla="*/ 10 h 19"/>
                  <a:gd name="T8" fmla="*/ 3 w 6"/>
                  <a:gd name="T9" fmla="*/ 0 h 19"/>
                  <a:gd name="T10" fmla="*/ 3 w 6"/>
                  <a:gd name="T11" fmla="*/ 5 h 19"/>
                  <a:gd name="T12" fmla="*/ 0 w 6"/>
                  <a:gd name="T13" fmla="*/ 5 h 19"/>
                  <a:gd name="T14" fmla="*/ 0 w 6"/>
                  <a:gd name="T1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9">
                    <a:moveTo>
                      <a:pt x="0" y="14"/>
                    </a:moveTo>
                    <a:lnTo>
                      <a:pt x="3" y="14"/>
                    </a:lnTo>
                    <a:lnTo>
                      <a:pt x="3" y="19"/>
                    </a:lnTo>
                    <a:lnTo>
                      <a:pt x="6" y="10"/>
                    </a:lnTo>
                    <a:lnTo>
                      <a:pt x="3" y="0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14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10" name="TextBox 209"/>
            <p:cNvSpPr txBox="1"/>
            <p:nvPr/>
          </p:nvSpPr>
          <p:spPr>
            <a:xfrm>
              <a:off x="69812" y="4718064"/>
              <a:ext cx="793478" cy="33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88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Methylocystis</a:t>
              </a:r>
              <a:r>
                <a:rPr lang="en-US" altLang="ko-KR" sz="788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788" dirty="0">
                  <a:latin typeface="Arial" panose="020B0604020202020204" pitchFamily="34" charset="0"/>
                  <a:cs typeface="Arial" panose="020B0604020202020204" pitchFamily="34" charset="0"/>
                </a:rPr>
                <a:t>sp. b8</a:t>
              </a:r>
              <a:endParaRPr lang="ko-KR" altLang="en-US" sz="788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887109" y="4912598"/>
              <a:ext cx="264314" cy="15933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ko-KR" sz="563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mbnE</a:t>
              </a:r>
              <a:endParaRPr lang="ko-KR" altLang="en-US" sz="563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152454" y="4919356"/>
              <a:ext cx="297358" cy="15933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ko-KR" sz="563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mbnT</a:t>
              </a:r>
              <a:endParaRPr lang="ko-KR" altLang="en-US" sz="563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1388936" y="4919577"/>
              <a:ext cx="297358" cy="15933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ko-KR" sz="563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mbnH</a:t>
              </a:r>
              <a:endParaRPr lang="ko-KR" altLang="en-US" sz="563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1510114" y="4698329"/>
              <a:ext cx="297358" cy="15933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ko-KR" sz="563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mbnP</a:t>
              </a:r>
              <a:endParaRPr lang="ko-KR" altLang="en-US" sz="563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761750" y="4925518"/>
              <a:ext cx="323589" cy="15933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ko-KR" sz="563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mbnIA</a:t>
              </a:r>
              <a:endParaRPr lang="ko-KR" altLang="en-US" sz="563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2019581" y="4924527"/>
              <a:ext cx="347250" cy="15933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ko-KR" sz="563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mbnB</a:t>
              </a:r>
              <a:endParaRPr lang="ko-KR" altLang="en-US" sz="563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1921836" y="4698330"/>
              <a:ext cx="332453" cy="15933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ko-KR" sz="563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mbnC</a:t>
              </a:r>
              <a:endParaRPr lang="ko-KR" altLang="en-US" sz="563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2296073" y="4698330"/>
              <a:ext cx="285851" cy="15933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ko-KR" sz="563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mbnF</a:t>
              </a:r>
              <a:endParaRPr lang="ko-KR" altLang="en-US" sz="563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2539144" y="4924340"/>
              <a:ext cx="305078" cy="15933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ko-KR" sz="563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mbnS</a:t>
              </a:r>
              <a:endParaRPr lang="ko-KR" altLang="en-US" sz="563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869294" y="5257027"/>
            <a:ext cx="2401245" cy="122157"/>
            <a:chOff x="1545410" y="1244782"/>
            <a:chExt cx="3881438" cy="217168"/>
          </a:xfrm>
        </p:grpSpPr>
        <p:sp>
          <p:nvSpPr>
            <p:cNvPr id="29" name="Line 24"/>
            <p:cNvSpPr>
              <a:spLocks noChangeShapeType="1"/>
            </p:cNvSpPr>
            <p:nvPr/>
          </p:nvSpPr>
          <p:spPr bwMode="auto">
            <a:xfrm>
              <a:off x="1545410" y="1352842"/>
              <a:ext cx="388143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1613673" y="1245950"/>
              <a:ext cx="371475" cy="216000"/>
            </a:xfrm>
            <a:custGeom>
              <a:avLst/>
              <a:gdLst>
                <a:gd name="T0" fmla="*/ 38 w 38"/>
                <a:gd name="T1" fmla="*/ 14 h 19"/>
                <a:gd name="T2" fmla="*/ 4 w 38"/>
                <a:gd name="T3" fmla="*/ 14 h 19"/>
                <a:gd name="T4" fmla="*/ 4 w 38"/>
                <a:gd name="T5" fmla="*/ 19 h 19"/>
                <a:gd name="T6" fmla="*/ 0 w 38"/>
                <a:gd name="T7" fmla="*/ 10 h 19"/>
                <a:gd name="T8" fmla="*/ 4 w 38"/>
                <a:gd name="T9" fmla="*/ 0 h 19"/>
                <a:gd name="T10" fmla="*/ 4 w 38"/>
                <a:gd name="T11" fmla="*/ 5 h 19"/>
                <a:gd name="T12" fmla="*/ 38 w 38"/>
                <a:gd name="T13" fmla="*/ 5 h 19"/>
                <a:gd name="T14" fmla="*/ 38 w 3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9">
                  <a:moveTo>
                    <a:pt x="38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38" y="5"/>
                  </a:lnTo>
                  <a:lnTo>
                    <a:pt x="38" y="14"/>
                  </a:lnTo>
                </a:path>
              </a:pathLst>
            </a:custGeom>
            <a:solidFill>
              <a:srgbClr val="FF00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2024835" y="1245950"/>
              <a:ext cx="479425" cy="216000"/>
            </a:xfrm>
            <a:custGeom>
              <a:avLst/>
              <a:gdLst>
                <a:gd name="T0" fmla="*/ 49 w 49"/>
                <a:gd name="T1" fmla="*/ 14 h 19"/>
                <a:gd name="T2" fmla="*/ 4 w 49"/>
                <a:gd name="T3" fmla="*/ 14 h 19"/>
                <a:gd name="T4" fmla="*/ 4 w 49"/>
                <a:gd name="T5" fmla="*/ 19 h 19"/>
                <a:gd name="T6" fmla="*/ 0 w 49"/>
                <a:gd name="T7" fmla="*/ 10 h 19"/>
                <a:gd name="T8" fmla="*/ 4 w 49"/>
                <a:gd name="T9" fmla="*/ 0 h 19"/>
                <a:gd name="T10" fmla="*/ 4 w 49"/>
                <a:gd name="T11" fmla="*/ 5 h 19"/>
                <a:gd name="T12" fmla="*/ 49 w 49"/>
                <a:gd name="T13" fmla="*/ 5 h 19"/>
                <a:gd name="T14" fmla="*/ 49 w 49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19">
                  <a:moveTo>
                    <a:pt x="49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49" y="5"/>
                  </a:lnTo>
                  <a:lnTo>
                    <a:pt x="49" y="14"/>
                  </a:lnTo>
                </a:path>
              </a:pathLst>
            </a:custGeom>
            <a:solidFill>
              <a:srgbClr val="FF66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2513785" y="1245950"/>
              <a:ext cx="223838" cy="216000"/>
            </a:xfrm>
            <a:custGeom>
              <a:avLst/>
              <a:gdLst>
                <a:gd name="T0" fmla="*/ 23 w 23"/>
                <a:gd name="T1" fmla="*/ 14 h 19"/>
                <a:gd name="T2" fmla="*/ 4 w 23"/>
                <a:gd name="T3" fmla="*/ 14 h 19"/>
                <a:gd name="T4" fmla="*/ 4 w 23"/>
                <a:gd name="T5" fmla="*/ 19 h 19"/>
                <a:gd name="T6" fmla="*/ 0 w 23"/>
                <a:gd name="T7" fmla="*/ 10 h 19"/>
                <a:gd name="T8" fmla="*/ 4 w 23"/>
                <a:gd name="T9" fmla="*/ 0 h 19"/>
                <a:gd name="T10" fmla="*/ 4 w 23"/>
                <a:gd name="T11" fmla="*/ 5 h 19"/>
                <a:gd name="T12" fmla="*/ 23 w 23"/>
                <a:gd name="T13" fmla="*/ 5 h 19"/>
                <a:gd name="T14" fmla="*/ 23 w 23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9">
                  <a:moveTo>
                    <a:pt x="23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23" y="5"/>
                  </a:lnTo>
                  <a:lnTo>
                    <a:pt x="23" y="14"/>
                  </a:lnTo>
                </a:path>
              </a:pathLst>
            </a:custGeom>
            <a:solidFill>
              <a:srgbClr val="FFCC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2737623" y="1245950"/>
              <a:ext cx="215900" cy="216000"/>
            </a:xfrm>
            <a:custGeom>
              <a:avLst/>
              <a:gdLst>
                <a:gd name="T0" fmla="*/ 22 w 22"/>
                <a:gd name="T1" fmla="*/ 14 h 19"/>
                <a:gd name="T2" fmla="*/ 4 w 22"/>
                <a:gd name="T3" fmla="*/ 14 h 19"/>
                <a:gd name="T4" fmla="*/ 4 w 22"/>
                <a:gd name="T5" fmla="*/ 19 h 19"/>
                <a:gd name="T6" fmla="*/ 0 w 22"/>
                <a:gd name="T7" fmla="*/ 10 h 19"/>
                <a:gd name="T8" fmla="*/ 4 w 22"/>
                <a:gd name="T9" fmla="*/ 0 h 19"/>
                <a:gd name="T10" fmla="*/ 4 w 22"/>
                <a:gd name="T11" fmla="*/ 5 h 19"/>
                <a:gd name="T12" fmla="*/ 22 w 22"/>
                <a:gd name="T13" fmla="*/ 5 h 19"/>
                <a:gd name="T14" fmla="*/ 22 w 22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9">
                  <a:moveTo>
                    <a:pt x="22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22" y="5"/>
                  </a:lnTo>
                  <a:lnTo>
                    <a:pt x="22" y="14"/>
                  </a:lnTo>
                </a:path>
              </a:pathLst>
            </a:custGeom>
            <a:solidFill>
              <a:srgbClr val="91D15C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2982098" y="1245950"/>
              <a:ext cx="98425" cy="216000"/>
            </a:xfrm>
            <a:custGeom>
              <a:avLst/>
              <a:gdLst>
                <a:gd name="T0" fmla="*/ 10 w 10"/>
                <a:gd name="T1" fmla="*/ 14 h 19"/>
                <a:gd name="T2" fmla="*/ 4 w 10"/>
                <a:gd name="T3" fmla="*/ 14 h 19"/>
                <a:gd name="T4" fmla="*/ 4 w 10"/>
                <a:gd name="T5" fmla="*/ 19 h 19"/>
                <a:gd name="T6" fmla="*/ 0 w 10"/>
                <a:gd name="T7" fmla="*/ 10 h 19"/>
                <a:gd name="T8" fmla="*/ 4 w 10"/>
                <a:gd name="T9" fmla="*/ 0 h 19"/>
                <a:gd name="T10" fmla="*/ 4 w 10"/>
                <a:gd name="T11" fmla="*/ 5 h 19"/>
                <a:gd name="T12" fmla="*/ 10 w 10"/>
                <a:gd name="T13" fmla="*/ 5 h 19"/>
                <a:gd name="T14" fmla="*/ 10 w 10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9">
                  <a:moveTo>
                    <a:pt x="10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10" y="5"/>
                  </a:lnTo>
                  <a:lnTo>
                    <a:pt x="1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3148785" y="1245950"/>
              <a:ext cx="68263" cy="216000"/>
            </a:xfrm>
            <a:custGeom>
              <a:avLst/>
              <a:gdLst>
                <a:gd name="T0" fmla="*/ 0 w 7"/>
                <a:gd name="T1" fmla="*/ 14 h 19"/>
                <a:gd name="T2" fmla="*/ 3 w 7"/>
                <a:gd name="T3" fmla="*/ 14 h 19"/>
                <a:gd name="T4" fmla="*/ 3 w 7"/>
                <a:gd name="T5" fmla="*/ 19 h 19"/>
                <a:gd name="T6" fmla="*/ 7 w 7"/>
                <a:gd name="T7" fmla="*/ 10 h 19"/>
                <a:gd name="T8" fmla="*/ 3 w 7"/>
                <a:gd name="T9" fmla="*/ 0 h 19"/>
                <a:gd name="T10" fmla="*/ 3 w 7"/>
                <a:gd name="T11" fmla="*/ 5 h 19"/>
                <a:gd name="T12" fmla="*/ 0 w 7"/>
                <a:gd name="T13" fmla="*/ 5 h 19"/>
                <a:gd name="T14" fmla="*/ 0 w 7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9">
                  <a:moveTo>
                    <a:pt x="0" y="14"/>
                  </a:moveTo>
                  <a:lnTo>
                    <a:pt x="3" y="14"/>
                  </a:lnTo>
                  <a:lnTo>
                    <a:pt x="3" y="19"/>
                  </a:lnTo>
                  <a:lnTo>
                    <a:pt x="7" y="10"/>
                  </a:lnTo>
                  <a:lnTo>
                    <a:pt x="3" y="0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3423423" y="1245950"/>
              <a:ext cx="155575" cy="216000"/>
            </a:xfrm>
            <a:custGeom>
              <a:avLst/>
              <a:gdLst>
                <a:gd name="T0" fmla="*/ 0 w 16"/>
                <a:gd name="T1" fmla="*/ 14 h 19"/>
                <a:gd name="T2" fmla="*/ 12 w 16"/>
                <a:gd name="T3" fmla="*/ 14 h 19"/>
                <a:gd name="T4" fmla="*/ 12 w 16"/>
                <a:gd name="T5" fmla="*/ 19 h 19"/>
                <a:gd name="T6" fmla="*/ 16 w 16"/>
                <a:gd name="T7" fmla="*/ 10 h 19"/>
                <a:gd name="T8" fmla="*/ 12 w 16"/>
                <a:gd name="T9" fmla="*/ 0 h 19"/>
                <a:gd name="T10" fmla="*/ 12 w 16"/>
                <a:gd name="T11" fmla="*/ 5 h 19"/>
                <a:gd name="T12" fmla="*/ 0 w 16"/>
                <a:gd name="T13" fmla="*/ 5 h 19"/>
                <a:gd name="T14" fmla="*/ 0 w 16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9">
                  <a:moveTo>
                    <a:pt x="0" y="14"/>
                  </a:moveTo>
                  <a:lnTo>
                    <a:pt x="12" y="14"/>
                  </a:lnTo>
                  <a:lnTo>
                    <a:pt x="12" y="19"/>
                  </a:lnTo>
                  <a:lnTo>
                    <a:pt x="16" y="10"/>
                  </a:lnTo>
                  <a:lnTo>
                    <a:pt x="12" y="0"/>
                  </a:lnTo>
                  <a:lnTo>
                    <a:pt x="12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4F63B8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3588523" y="1245950"/>
              <a:ext cx="107950" cy="216000"/>
            </a:xfrm>
            <a:custGeom>
              <a:avLst/>
              <a:gdLst>
                <a:gd name="T0" fmla="*/ 0 w 11"/>
                <a:gd name="T1" fmla="*/ 14 h 19"/>
                <a:gd name="T2" fmla="*/ 7 w 11"/>
                <a:gd name="T3" fmla="*/ 14 h 19"/>
                <a:gd name="T4" fmla="*/ 7 w 11"/>
                <a:gd name="T5" fmla="*/ 19 h 19"/>
                <a:gd name="T6" fmla="*/ 11 w 11"/>
                <a:gd name="T7" fmla="*/ 10 h 19"/>
                <a:gd name="T8" fmla="*/ 7 w 11"/>
                <a:gd name="T9" fmla="*/ 0 h 19"/>
                <a:gd name="T10" fmla="*/ 7 w 11"/>
                <a:gd name="T11" fmla="*/ 5 h 19"/>
                <a:gd name="T12" fmla="*/ 0 w 11"/>
                <a:gd name="T13" fmla="*/ 5 h 19"/>
                <a:gd name="T14" fmla="*/ 0 w 11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9">
                  <a:moveTo>
                    <a:pt x="0" y="14"/>
                  </a:moveTo>
                  <a:lnTo>
                    <a:pt x="7" y="14"/>
                  </a:lnTo>
                  <a:lnTo>
                    <a:pt x="7" y="19"/>
                  </a:lnTo>
                  <a:lnTo>
                    <a:pt x="11" y="10"/>
                  </a:lnTo>
                  <a:lnTo>
                    <a:pt x="7" y="0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003366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42"/>
            <p:cNvSpPr>
              <a:spLocks/>
            </p:cNvSpPr>
            <p:nvPr/>
          </p:nvSpPr>
          <p:spPr bwMode="auto">
            <a:xfrm>
              <a:off x="3696473" y="1245950"/>
              <a:ext cx="254000" cy="216000"/>
            </a:xfrm>
            <a:custGeom>
              <a:avLst/>
              <a:gdLst>
                <a:gd name="T0" fmla="*/ 0 w 26"/>
                <a:gd name="T1" fmla="*/ 14 h 19"/>
                <a:gd name="T2" fmla="*/ 22 w 26"/>
                <a:gd name="T3" fmla="*/ 14 h 19"/>
                <a:gd name="T4" fmla="*/ 22 w 26"/>
                <a:gd name="T5" fmla="*/ 19 h 19"/>
                <a:gd name="T6" fmla="*/ 26 w 26"/>
                <a:gd name="T7" fmla="*/ 10 h 19"/>
                <a:gd name="T8" fmla="*/ 22 w 26"/>
                <a:gd name="T9" fmla="*/ 0 h 19"/>
                <a:gd name="T10" fmla="*/ 22 w 26"/>
                <a:gd name="T11" fmla="*/ 5 h 19"/>
                <a:gd name="T12" fmla="*/ 0 w 26"/>
                <a:gd name="T13" fmla="*/ 5 h 19"/>
                <a:gd name="T14" fmla="*/ 0 w 26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9">
                  <a:moveTo>
                    <a:pt x="0" y="14"/>
                  </a:moveTo>
                  <a:lnTo>
                    <a:pt x="22" y="14"/>
                  </a:lnTo>
                  <a:lnTo>
                    <a:pt x="22" y="19"/>
                  </a:lnTo>
                  <a:lnTo>
                    <a:pt x="26" y="10"/>
                  </a:lnTo>
                  <a:lnTo>
                    <a:pt x="22" y="0"/>
                  </a:lnTo>
                  <a:lnTo>
                    <a:pt x="22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>
              <a:off x="3950473" y="1245950"/>
              <a:ext cx="322263" cy="216000"/>
            </a:xfrm>
            <a:custGeom>
              <a:avLst/>
              <a:gdLst>
                <a:gd name="T0" fmla="*/ 0 w 33"/>
                <a:gd name="T1" fmla="*/ 14 h 19"/>
                <a:gd name="T2" fmla="*/ 29 w 33"/>
                <a:gd name="T3" fmla="*/ 14 h 19"/>
                <a:gd name="T4" fmla="*/ 29 w 33"/>
                <a:gd name="T5" fmla="*/ 19 h 19"/>
                <a:gd name="T6" fmla="*/ 33 w 33"/>
                <a:gd name="T7" fmla="*/ 10 h 19"/>
                <a:gd name="T8" fmla="*/ 29 w 33"/>
                <a:gd name="T9" fmla="*/ 0 h 19"/>
                <a:gd name="T10" fmla="*/ 29 w 33"/>
                <a:gd name="T11" fmla="*/ 5 h 19"/>
                <a:gd name="T12" fmla="*/ 0 w 33"/>
                <a:gd name="T13" fmla="*/ 5 h 19"/>
                <a:gd name="T14" fmla="*/ 0 w 33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9">
                  <a:moveTo>
                    <a:pt x="0" y="14"/>
                  </a:moveTo>
                  <a:lnTo>
                    <a:pt x="29" y="14"/>
                  </a:lnTo>
                  <a:lnTo>
                    <a:pt x="29" y="19"/>
                  </a:lnTo>
                  <a:lnTo>
                    <a:pt x="33" y="10"/>
                  </a:lnTo>
                  <a:lnTo>
                    <a:pt x="29" y="0"/>
                  </a:lnTo>
                  <a:lnTo>
                    <a:pt x="29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FF6699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46"/>
            <p:cNvSpPr>
              <a:spLocks/>
            </p:cNvSpPr>
            <p:nvPr/>
          </p:nvSpPr>
          <p:spPr bwMode="auto">
            <a:xfrm>
              <a:off x="4283848" y="1245950"/>
              <a:ext cx="204788" cy="216000"/>
            </a:xfrm>
            <a:custGeom>
              <a:avLst/>
              <a:gdLst>
                <a:gd name="T0" fmla="*/ 0 w 21"/>
                <a:gd name="T1" fmla="*/ 14 h 19"/>
                <a:gd name="T2" fmla="*/ 16 w 21"/>
                <a:gd name="T3" fmla="*/ 14 h 19"/>
                <a:gd name="T4" fmla="*/ 16 w 21"/>
                <a:gd name="T5" fmla="*/ 19 h 19"/>
                <a:gd name="T6" fmla="*/ 21 w 21"/>
                <a:gd name="T7" fmla="*/ 10 h 19"/>
                <a:gd name="T8" fmla="*/ 16 w 21"/>
                <a:gd name="T9" fmla="*/ 0 h 19"/>
                <a:gd name="T10" fmla="*/ 16 w 21"/>
                <a:gd name="T11" fmla="*/ 5 h 19"/>
                <a:gd name="T12" fmla="*/ 0 w 21"/>
                <a:gd name="T13" fmla="*/ 5 h 19"/>
                <a:gd name="T14" fmla="*/ 0 w 21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9">
                  <a:moveTo>
                    <a:pt x="0" y="14"/>
                  </a:moveTo>
                  <a:lnTo>
                    <a:pt x="16" y="14"/>
                  </a:lnTo>
                  <a:lnTo>
                    <a:pt x="16" y="19"/>
                  </a:lnTo>
                  <a:lnTo>
                    <a:pt x="21" y="10"/>
                  </a:lnTo>
                  <a:lnTo>
                    <a:pt x="16" y="0"/>
                  </a:lnTo>
                  <a:lnTo>
                    <a:pt x="16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>
              <a:off x="4507685" y="1245950"/>
              <a:ext cx="206375" cy="216000"/>
            </a:xfrm>
            <a:custGeom>
              <a:avLst/>
              <a:gdLst>
                <a:gd name="T0" fmla="*/ 0 w 21"/>
                <a:gd name="T1" fmla="*/ 14 h 19"/>
                <a:gd name="T2" fmla="*/ 17 w 21"/>
                <a:gd name="T3" fmla="*/ 14 h 19"/>
                <a:gd name="T4" fmla="*/ 17 w 21"/>
                <a:gd name="T5" fmla="*/ 19 h 19"/>
                <a:gd name="T6" fmla="*/ 21 w 21"/>
                <a:gd name="T7" fmla="*/ 10 h 19"/>
                <a:gd name="T8" fmla="*/ 17 w 21"/>
                <a:gd name="T9" fmla="*/ 0 h 19"/>
                <a:gd name="T10" fmla="*/ 17 w 21"/>
                <a:gd name="T11" fmla="*/ 5 h 19"/>
                <a:gd name="T12" fmla="*/ 0 w 21"/>
                <a:gd name="T13" fmla="*/ 5 h 19"/>
                <a:gd name="T14" fmla="*/ 0 w 21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9">
                  <a:moveTo>
                    <a:pt x="0" y="14"/>
                  </a:moveTo>
                  <a:lnTo>
                    <a:pt x="17" y="14"/>
                  </a:lnTo>
                  <a:lnTo>
                    <a:pt x="17" y="19"/>
                  </a:lnTo>
                  <a:lnTo>
                    <a:pt x="21" y="10"/>
                  </a:lnTo>
                  <a:lnTo>
                    <a:pt x="17" y="0"/>
                  </a:lnTo>
                  <a:lnTo>
                    <a:pt x="17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9900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4714060" y="1245950"/>
              <a:ext cx="174625" cy="216000"/>
            </a:xfrm>
            <a:custGeom>
              <a:avLst/>
              <a:gdLst>
                <a:gd name="T0" fmla="*/ 0 w 18"/>
                <a:gd name="T1" fmla="*/ 14 h 19"/>
                <a:gd name="T2" fmla="*/ 14 w 18"/>
                <a:gd name="T3" fmla="*/ 14 h 19"/>
                <a:gd name="T4" fmla="*/ 14 w 18"/>
                <a:gd name="T5" fmla="*/ 19 h 19"/>
                <a:gd name="T6" fmla="*/ 18 w 18"/>
                <a:gd name="T7" fmla="*/ 10 h 19"/>
                <a:gd name="T8" fmla="*/ 14 w 18"/>
                <a:gd name="T9" fmla="*/ 0 h 19"/>
                <a:gd name="T10" fmla="*/ 14 w 18"/>
                <a:gd name="T11" fmla="*/ 5 h 19"/>
                <a:gd name="T12" fmla="*/ 0 w 18"/>
                <a:gd name="T13" fmla="*/ 5 h 19"/>
                <a:gd name="T14" fmla="*/ 0 w 1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0" y="14"/>
                  </a:moveTo>
                  <a:lnTo>
                    <a:pt x="14" y="14"/>
                  </a:lnTo>
                  <a:lnTo>
                    <a:pt x="14" y="19"/>
                  </a:lnTo>
                  <a:lnTo>
                    <a:pt x="18" y="10"/>
                  </a:lnTo>
                  <a:lnTo>
                    <a:pt x="14" y="0"/>
                  </a:lnTo>
                  <a:lnTo>
                    <a:pt x="14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52"/>
            <p:cNvSpPr>
              <a:spLocks/>
            </p:cNvSpPr>
            <p:nvPr/>
          </p:nvSpPr>
          <p:spPr bwMode="auto">
            <a:xfrm>
              <a:off x="4918848" y="1245950"/>
              <a:ext cx="58738" cy="216000"/>
            </a:xfrm>
            <a:custGeom>
              <a:avLst/>
              <a:gdLst>
                <a:gd name="T0" fmla="*/ 0 w 6"/>
                <a:gd name="T1" fmla="*/ 14 h 19"/>
                <a:gd name="T2" fmla="*/ 3 w 6"/>
                <a:gd name="T3" fmla="*/ 14 h 19"/>
                <a:gd name="T4" fmla="*/ 3 w 6"/>
                <a:gd name="T5" fmla="*/ 19 h 19"/>
                <a:gd name="T6" fmla="*/ 6 w 6"/>
                <a:gd name="T7" fmla="*/ 10 h 19"/>
                <a:gd name="T8" fmla="*/ 3 w 6"/>
                <a:gd name="T9" fmla="*/ 0 h 19"/>
                <a:gd name="T10" fmla="*/ 3 w 6"/>
                <a:gd name="T11" fmla="*/ 5 h 19"/>
                <a:gd name="T12" fmla="*/ 0 w 6"/>
                <a:gd name="T13" fmla="*/ 5 h 19"/>
                <a:gd name="T14" fmla="*/ 0 w 6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9">
                  <a:moveTo>
                    <a:pt x="0" y="14"/>
                  </a:moveTo>
                  <a:lnTo>
                    <a:pt x="3" y="14"/>
                  </a:lnTo>
                  <a:lnTo>
                    <a:pt x="3" y="19"/>
                  </a:lnTo>
                  <a:lnTo>
                    <a:pt x="6" y="10"/>
                  </a:lnTo>
                  <a:lnTo>
                    <a:pt x="3" y="0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5006160" y="1245950"/>
              <a:ext cx="352425" cy="216000"/>
            </a:xfrm>
            <a:custGeom>
              <a:avLst/>
              <a:gdLst>
                <a:gd name="T0" fmla="*/ 36 w 36"/>
                <a:gd name="T1" fmla="*/ 14 h 19"/>
                <a:gd name="T2" fmla="*/ 4 w 36"/>
                <a:gd name="T3" fmla="*/ 14 h 19"/>
                <a:gd name="T4" fmla="*/ 4 w 36"/>
                <a:gd name="T5" fmla="*/ 19 h 19"/>
                <a:gd name="T6" fmla="*/ 0 w 36"/>
                <a:gd name="T7" fmla="*/ 10 h 19"/>
                <a:gd name="T8" fmla="*/ 4 w 36"/>
                <a:gd name="T9" fmla="*/ 0 h 19"/>
                <a:gd name="T10" fmla="*/ 4 w 36"/>
                <a:gd name="T11" fmla="*/ 5 h 19"/>
                <a:gd name="T12" fmla="*/ 36 w 36"/>
                <a:gd name="T13" fmla="*/ 5 h 19"/>
                <a:gd name="T14" fmla="*/ 36 w 36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9">
                  <a:moveTo>
                    <a:pt x="36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36" y="5"/>
                  </a:lnTo>
                  <a:lnTo>
                    <a:pt x="36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Freeform 14"/>
            <p:cNvSpPr>
              <a:spLocks/>
            </p:cNvSpPr>
            <p:nvPr/>
          </p:nvSpPr>
          <p:spPr bwMode="auto">
            <a:xfrm>
              <a:off x="3238078" y="1244782"/>
              <a:ext cx="166688" cy="216000"/>
            </a:xfrm>
            <a:custGeom>
              <a:avLst/>
              <a:gdLst>
                <a:gd name="T0" fmla="*/ 0 w 17"/>
                <a:gd name="T1" fmla="*/ 14 h 19"/>
                <a:gd name="T2" fmla="*/ 13 w 17"/>
                <a:gd name="T3" fmla="*/ 14 h 19"/>
                <a:gd name="T4" fmla="*/ 13 w 17"/>
                <a:gd name="T5" fmla="*/ 19 h 19"/>
                <a:gd name="T6" fmla="*/ 17 w 17"/>
                <a:gd name="T7" fmla="*/ 10 h 19"/>
                <a:gd name="T8" fmla="*/ 13 w 17"/>
                <a:gd name="T9" fmla="*/ 0 h 19"/>
                <a:gd name="T10" fmla="*/ 13 w 17"/>
                <a:gd name="T11" fmla="*/ 5 h 19"/>
                <a:gd name="T12" fmla="*/ 0 w 17"/>
                <a:gd name="T13" fmla="*/ 5 h 19"/>
                <a:gd name="T14" fmla="*/ 0 w 17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9">
                  <a:moveTo>
                    <a:pt x="0" y="14"/>
                  </a:moveTo>
                  <a:lnTo>
                    <a:pt x="13" y="14"/>
                  </a:lnTo>
                  <a:lnTo>
                    <a:pt x="13" y="19"/>
                  </a:lnTo>
                  <a:lnTo>
                    <a:pt x="17" y="1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74000">
                  <a:schemeClr val="tx1"/>
                </a:gs>
                <a:gs pos="76000">
                  <a:srgbClr val="00CCFF"/>
                </a:gs>
                <a:gs pos="100000">
                  <a:srgbClr val="00CCFF"/>
                </a:gs>
              </a:gsLst>
              <a:lin ang="0" scaled="1"/>
              <a:tileRect/>
            </a:gra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869294" y="6650183"/>
            <a:ext cx="1984177" cy="125740"/>
            <a:chOff x="1545410" y="3708561"/>
            <a:chExt cx="3206750" cy="223538"/>
          </a:xfrm>
        </p:grpSpPr>
        <p:sp>
          <p:nvSpPr>
            <p:cNvPr id="155" name="Line 150"/>
            <p:cNvSpPr>
              <a:spLocks noChangeShapeType="1"/>
            </p:cNvSpPr>
            <p:nvPr/>
          </p:nvSpPr>
          <p:spPr bwMode="auto">
            <a:xfrm>
              <a:off x="1545410" y="3818652"/>
              <a:ext cx="3206750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Freeform 151"/>
            <p:cNvSpPr>
              <a:spLocks/>
            </p:cNvSpPr>
            <p:nvPr/>
          </p:nvSpPr>
          <p:spPr bwMode="auto">
            <a:xfrm>
              <a:off x="1604148" y="3716099"/>
              <a:ext cx="371475" cy="216000"/>
            </a:xfrm>
            <a:custGeom>
              <a:avLst/>
              <a:gdLst>
                <a:gd name="T0" fmla="*/ 38 w 38"/>
                <a:gd name="T1" fmla="*/ 14 h 19"/>
                <a:gd name="T2" fmla="*/ 4 w 38"/>
                <a:gd name="T3" fmla="*/ 14 h 19"/>
                <a:gd name="T4" fmla="*/ 4 w 38"/>
                <a:gd name="T5" fmla="*/ 19 h 19"/>
                <a:gd name="T6" fmla="*/ 0 w 38"/>
                <a:gd name="T7" fmla="*/ 9 h 19"/>
                <a:gd name="T8" fmla="*/ 4 w 38"/>
                <a:gd name="T9" fmla="*/ 0 h 19"/>
                <a:gd name="T10" fmla="*/ 4 w 38"/>
                <a:gd name="T11" fmla="*/ 5 h 19"/>
                <a:gd name="T12" fmla="*/ 38 w 38"/>
                <a:gd name="T13" fmla="*/ 5 h 19"/>
                <a:gd name="T14" fmla="*/ 38 w 3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9">
                  <a:moveTo>
                    <a:pt x="38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38" y="5"/>
                  </a:lnTo>
                  <a:lnTo>
                    <a:pt x="38" y="14"/>
                  </a:lnTo>
                </a:path>
              </a:pathLst>
            </a:custGeom>
            <a:solidFill>
              <a:srgbClr val="FF00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Freeform 152"/>
            <p:cNvSpPr>
              <a:spLocks/>
            </p:cNvSpPr>
            <p:nvPr/>
          </p:nvSpPr>
          <p:spPr bwMode="auto">
            <a:xfrm>
              <a:off x="2005785" y="3716099"/>
              <a:ext cx="468313" cy="216000"/>
            </a:xfrm>
            <a:custGeom>
              <a:avLst/>
              <a:gdLst>
                <a:gd name="T0" fmla="*/ 48 w 48"/>
                <a:gd name="T1" fmla="*/ 14 h 19"/>
                <a:gd name="T2" fmla="*/ 4 w 48"/>
                <a:gd name="T3" fmla="*/ 14 h 19"/>
                <a:gd name="T4" fmla="*/ 4 w 48"/>
                <a:gd name="T5" fmla="*/ 19 h 19"/>
                <a:gd name="T6" fmla="*/ 0 w 48"/>
                <a:gd name="T7" fmla="*/ 9 h 19"/>
                <a:gd name="T8" fmla="*/ 4 w 48"/>
                <a:gd name="T9" fmla="*/ 0 h 19"/>
                <a:gd name="T10" fmla="*/ 4 w 48"/>
                <a:gd name="T11" fmla="*/ 5 h 19"/>
                <a:gd name="T12" fmla="*/ 48 w 48"/>
                <a:gd name="T13" fmla="*/ 5 h 19"/>
                <a:gd name="T14" fmla="*/ 48 w 4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9">
                  <a:moveTo>
                    <a:pt x="48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48" y="5"/>
                  </a:lnTo>
                  <a:lnTo>
                    <a:pt x="48" y="14"/>
                  </a:lnTo>
                </a:path>
              </a:pathLst>
            </a:custGeom>
            <a:solidFill>
              <a:srgbClr val="FF66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Freeform 153"/>
            <p:cNvSpPr>
              <a:spLocks/>
            </p:cNvSpPr>
            <p:nvPr/>
          </p:nvSpPr>
          <p:spPr bwMode="auto">
            <a:xfrm>
              <a:off x="2483623" y="3716099"/>
              <a:ext cx="234950" cy="216000"/>
            </a:xfrm>
            <a:custGeom>
              <a:avLst/>
              <a:gdLst>
                <a:gd name="T0" fmla="*/ 24 w 24"/>
                <a:gd name="T1" fmla="*/ 14 h 19"/>
                <a:gd name="T2" fmla="*/ 4 w 24"/>
                <a:gd name="T3" fmla="*/ 14 h 19"/>
                <a:gd name="T4" fmla="*/ 4 w 24"/>
                <a:gd name="T5" fmla="*/ 19 h 19"/>
                <a:gd name="T6" fmla="*/ 0 w 24"/>
                <a:gd name="T7" fmla="*/ 9 h 19"/>
                <a:gd name="T8" fmla="*/ 4 w 24"/>
                <a:gd name="T9" fmla="*/ 0 h 19"/>
                <a:gd name="T10" fmla="*/ 4 w 24"/>
                <a:gd name="T11" fmla="*/ 5 h 19"/>
                <a:gd name="T12" fmla="*/ 24 w 24"/>
                <a:gd name="T13" fmla="*/ 5 h 19"/>
                <a:gd name="T14" fmla="*/ 24 w 24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9">
                  <a:moveTo>
                    <a:pt x="24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24" y="5"/>
                  </a:lnTo>
                  <a:lnTo>
                    <a:pt x="24" y="14"/>
                  </a:lnTo>
                </a:path>
              </a:pathLst>
            </a:custGeom>
            <a:solidFill>
              <a:srgbClr val="FFCC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Freeform 154"/>
            <p:cNvSpPr>
              <a:spLocks/>
            </p:cNvSpPr>
            <p:nvPr/>
          </p:nvSpPr>
          <p:spPr bwMode="auto">
            <a:xfrm>
              <a:off x="2718573" y="3716099"/>
              <a:ext cx="204788" cy="216000"/>
            </a:xfrm>
            <a:custGeom>
              <a:avLst/>
              <a:gdLst>
                <a:gd name="T0" fmla="*/ 21 w 21"/>
                <a:gd name="T1" fmla="*/ 14 h 19"/>
                <a:gd name="T2" fmla="*/ 4 w 21"/>
                <a:gd name="T3" fmla="*/ 14 h 19"/>
                <a:gd name="T4" fmla="*/ 4 w 21"/>
                <a:gd name="T5" fmla="*/ 19 h 19"/>
                <a:gd name="T6" fmla="*/ 0 w 21"/>
                <a:gd name="T7" fmla="*/ 9 h 19"/>
                <a:gd name="T8" fmla="*/ 4 w 21"/>
                <a:gd name="T9" fmla="*/ 0 h 19"/>
                <a:gd name="T10" fmla="*/ 4 w 21"/>
                <a:gd name="T11" fmla="*/ 5 h 19"/>
                <a:gd name="T12" fmla="*/ 21 w 21"/>
                <a:gd name="T13" fmla="*/ 5 h 19"/>
                <a:gd name="T14" fmla="*/ 21 w 21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9">
                  <a:moveTo>
                    <a:pt x="21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21" y="5"/>
                  </a:lnTo>
                  <a:lnTo>
                    <a:pt x="21" y="14"/>
                  </a:lnTo>
                </a:path>
              </a:pathLst>
            </a:custGeom>
            <a:solidFill>
              <a:srgbClr val="91D15C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Freeform 155"/>
            <p:cNvSpPr>
              <a:spLocks/>
            </p:cNvSpPr>
            <p:nvPr/>
          </p:nvSpPr>
          <p:spPr bwMode="auto">
            <a:xfrm>
              <a:off x="2953523" y="3716099"/>
              <a:ext cx="98425" cy="216000"/>
            </a:xfrm>
            <a:custGeom>
              <a:avLst/>
              <a:gdLst>
                <a:gd name="T0" fmla="*/ 10 w 10"/>
                <a:gd name="T1" fmla="*/ 14 h 19"/>
                <a:gd name="T2" fmla="*/ 4 w 10"/>
                <a:gd name="T3" fmla="*/ 14 h 19"/>
                <a:gd name="T4" fmla="*/ 4 w 10"/>
                <a:gd name="T5" fmla="*/ 19 h 19"/>
                <a:gd name="T6" fmla="*/ 0 w 10"/>
                <a:gd name="T7" fmla="*/ 9 h 19"/>
                <a:gd name="T8" fmla="*/ 4 w 10"/>
                <a:gd name="T9" fmla="*/ 0 h 19"/>
                <a:gd name="T10" fmla="*/ 4 w 10"/>
                <a:gd name="T11" fmla="*/ 5 h 19"/>
                <a:gd name="T12" fmla="*/ 10 w 10"/>
                <a:gd name="T13" fmla="*/ 5 h 19"/>
                <a:gd name="T14" fmla="*/ 10 w 10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9">
                  <a:moveTo>
                    <a:pt x="10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10" y="5"/>
                  </a:lnTo>
                  <a:lnTo>
                    <a:pt x="10" y="14"/>
                  </a:lnTo>
                </a:path>
              </a:pathLst>
            </a:custGeom>
            <a:solidFill>
              <a:srgbClr val="AFABAB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Freeform 157"/>
            <p:cNvSpPr>
              <a:spLocks/>
            </p:cNvSpPr>
            <p:nvPr/>
          </p:nvSpPr>
          <p:spPr bwMode="auto">
            <a:xfrm>
              <a:off x="3393260" y="3716099"/>
              <a:ext cx="157163" cy="216000"/>
            </a:xfrm>
            <a:custGeom>
              <a:avLst/>
              <a:gdLst>
                <a:gd name="T0" fmla="*/ 0 w 16"/>
                <a:gd name="T1" fmla="*/ 14 h 19"/>
                <a:gd name="T2" fmla="*/ 12 w 16"/>
                <a:gd name="T3" fmla="*/ 14 h 19"/>
                <a:gd name="T4" fmla="*/ 12 w 16"/>
                <a:gd name="T5" fmla="*/ 19 h 19"/>
                <a:gd name="T6" fmla="*/ 16 w 16"/>
                <a:gd name="T7" fmla="*/ 9 h 19"/>
                <a:gd name="T8" fmla="*/ 12 w 16"/>
                <a:gd name="T9" fmla="*/ 0 h 19"/>
                <a:gd name="T10" fmla="*/ 12 w 16"/>
                <a:gd name="T11" fmla="*/ 5 h 19"/>
                <a:gd name="T12" fmla="*/ 0 w 16"/>
                <a:gd name="T13" fmla="*/ 5 h 19"/>
                <a:gd name="T14" fmla="*/ 0 w 16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9">
                  <a:moveTo>
                    <a:pt x="0" y="14"/>
                  </a:moveTo>
                  <a:lnTo>
                    <a:pt x="12" y="14"/>
                  </a:lnTo>
                  <a:lnTo>
                    <a:pt x="12" y="19"/>
                  </a:lnTo>
                  <a:lnTo>
                    <a:pt x="16" y="9"/>
                  </a:lnTo>
                  <a:lnTo>
                    <a:pt x="12" y="0"/>
                  </a:lnTo>
                  <a:lnTo>
                    <a:pt x="12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4F63B8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Freeform 158"/>
            <p:cNvSpPr>
              <a:spLocks/>
            </p:cNvSpPr>
            <p:nvPr/>
          </p:nvSpPr>
          <p:spPr bwMode="auto">
            <a:xfrm>
              <a:off x="3550423" y="3716099"/>
              <a:ext cx="117475" cy="216000"/>
            </a:xfrm>
            <a:custGeom>
              <a:avLst/>
              <a:gdLst>
                <a:gd name="T0" fmla="*/ 0 w 12"/>
                <a:gd name="T1" fmla="*/ 14 h 19"/>
                <a:gd name="T2" fmla="*/ 8 w 12"/>
                <a:gd name="T3" fmla="*/ 14 h 19"/>
                <a:gd name="T4" fmla="*/ 8 w 12"/>
                <a:gd name="T5" fmla="*/ 19 h 19"/>
                <a:gd name="T6" fmla="*/ 12 w 12"/>
                <a:gd name="T7" fmla="*/ 9 h 19"/>
                <a:gd name="T8" fmla="*/ 8 w 12"/>
                <a:gd name="T9" fmla="*/ 0 h 19"/>
                <a:gd name="T10" fmla="*/ 8 w 12"/>
                <a:gd name="T11" fmla="*/ 5 h 19"/>
                <a:gd name="T12" fmla="*/ 0 w 12"/>
                <a:gd name="T13" fmla="*/ 5 h 19"/>
                <a:gd name="T14" fmla="*/ 0 w 12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9">
                  <a:moveTo>
                    <a:pt x="0" y="14"/>
                  </a:moveTo>
                  <a:lnTo>
                    <a:pt x="8" y="14"/>
                  </a:lnTo>
                  <a:lnTo>
                    <a:pt x="8" y="19"/>
                  </a:lnTo>
                  <a:lnTo>
                    <a:pt x="12" y="9"/>
                  </a:lnTo>
                  <a:lnTo>
                    <a:pt x="8" y="0"/>
                  </a:lnTo>
                  <a:lnTo>
                    <a:pt x="8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003366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Freeform 159"/>
            <p:cNvSpPr>
              <a:spLocks/>
            </p:cNvSpPr>
            <p:nvPr/>
          </p:nvSpPr>
          <p:spPr bwMode="auto">
            <a:xfrm>
              <a:off x="3667898" y="3716099"/>
              <a:ext cx="254000" cy="216000"/>
            </a:xfrm>
            <a:custGeom>
              <a:avLst/>
              <a:gdLst>
                <a:gd name="T0" fmla="*/ 0 w 26"/>
                <a:gd name="T1" fmla="*/ 14 h 19"/>
                <a:gd name="T2" fmla="*/ 22 w 26"/>
                <a:gd name="T3" fmla="*/ 14 h 19"/>
                <a:gd name="T4" fmla="*/ 22 w 26"/>
                <a:gd name="T5" fmla="*/ 19 h 19"/>
                <a:gd name="T6" fmla="*/ 26 w 26"/>
                <a:gd name="T7" fmla="*/ 9 h 19"/>
                <a:gd name="T8" fmla="*/ 22 w 26"/>
                <a:gd name="T9" fmla="*/ 0 h 19"/>
                <a:gd name="T10" fmla="*/ 22 w 26"/>
                <a:gd name="T11" fmla="*/ 5 h 19"/>
                <a:gd name="T12" fmla="*/ 0 w 26"/>
                <a:gd name="T13" fmla="*/ 5 h 19"/>
                <a:gd name="T14" fmla="*/ 0 w 26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9">
                  <a:moveTo>
                    <a:pt x="0" y="14"/>
                  </a:moveTo>
                  <a:lnTo>
                    <a:pt x="22" y="14"/>
                  </a:lnTo>
                  <a:lnTo>
                    <a:pt x="22" y="19"/>
                  </a:lnTo>
                  <a:lnTo>
                    <a:pt x="26" y="9"/>
                  </a:lnTo>
                  <a:lnTo>
                    <a:pt x="22" y="0"/>
                  </a:lnTo>
                  <a:lnTo>
                    <a:pt x="22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Freeform 160"/>
            <p:cNvSpPr>
              <a:spLocks/>
            </p:cNvSpPr>
            <p:nvPr/>
          </p:nvSpPr>
          <p:spPr bwMode="auto">
            <a:xfrm>
              <a:off x="3921898" y="3716099"/>
              <a:ext cx="322263" cy="216000"/>
            </a:xfrm>
            <a:custGeom>
              <a:avLst/>
              <a:gdLst>
                <a:gd name="T0" fmla="*/ 0 w 33"/>
                <a:gd name="T1" fmla="*/ 14 h 19"/>
                <a:gd name="T2" fmla="*/ 29 w 33"/>
                <a:gd name="T3" fmla="*/ 14 h 19"/>
                <a:gd name="T4" fmla="*/ 29 w 33"/>
                <a:gd name="T5" fmla="*/ 19 h 19"/>
                <a:gd name="T6" fmla="*/ 33 w 33"/>
                <a:gd name="T7" fmla="*/ 9 h 19"/>
                <a:gd name="T8" fmla="*/ 29 w 33"/>
                <a:gd name="T9" fmla="*/ 0 h 19"/>
                <a:gd name="T10" fmla="*/ 29 w 33"/>
                <a:gd name="T11" fmla="*/ 5 h 19"/>
                <a:gd name="T12" fmla="*/ 0 w 33"/>
                <a:gd name="T13" fmla="*/ 5 h 19"/>
                <a:gd name="T14" fmla="*/ 0 w 33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9">
                  <a:moveTo>
                    <a:pt x="0" y="14"/>
                  </a:moveTo>
                  <a:lnTo>
                    <a:pt x="29" y="14"/>
                  </a:lnTo>
                  <a:lnTo>
                    <a:pt x="29" y="19"/>
                  </a:lnTo>
                  <a:lnTo>
                    <a:pt x="33" y="9"/>
                  </a:lnTo>
                  <a:lnTo>
                    <a:pt x="29" y="0"/>
                  </a:lnTo>
                  <a:lnTo>
                    <a:pt x="29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FF6699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Freeform 161"/>
            <p:cNvSpPr>
              <a:spLocks/>
            </p:cNvSpPr>
            <p:nvPr/>
          </p:nvSpPr>
          <p:spPr bwMode="auto">
            <a:xfrm>
              <a:off x="4253685" y="3716099"/>
              <a:ext cx="195263" cy="216000"/>
            </a:xfrm>
            <a:custGeom>
              <a:avLst/>
              <a:gdLst>
                <a:gd name="T0" fmla="*/ 0 w 20"/>
                <a:gd name="T1" fmla="*/ 14 h 19"/>
                <a:gd name="T2" fmla="*/ 16 w 20"/>
                <a:gd name="T3" fmla="*/ 14 h 19"/>
                <a:gd name="T4" fmla="*/ 16 w 20"/>
                <a:gd name="T5" fmla="*/ 19 h 19"/>
                <a:gd name="T6" fmla="*/ 20 w 20"/>
                <a:gd name="T7" fmla="*/ 9 h 19"/>
                <a:gd name="T8" fmla="*/ 16 w 20"/>
                <a:gd name="T9" fmla="*/ 0 h 19"/>
                <a:gd name="T10" fmla="*/ 16 w 20"/>
                <a:gd name="T11" fmla="*/ 5 h 19"/>
                <a:gd name="T12" fmla="*/ 0 w 20"/>
                <a:gd name="T13" fmla="*/ 5 h 19"/>
                <a:gd name="T14" fmla="*/ 0 w 20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0" y="14"/>
                  </a:moveTo>
                  <a:lnTo>
                    <a:pt x="16" y="14"/>
                  </a:lnTo>
                  <a:lnTo>
                    <a:pt x="16" y="19"/>
                  </a:lnTo>
                  <a:lnTo>
                    <a:pt x="20" y="9"/>
                  </a:lnTo>
                  <a:lnTo>
                    <a:pt x="16" y="0"/>
                  </a:lnTo>
                  <a:lnTo>
                    <a:pt x="16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9900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Freeform 162"/>
            <p:cNvSpPr>
              <a:spLocks/>
            </p:cNvSpPr>
            <p:nvPr/>
          </p:nvSpPr>
          <p:spPr bwMode="auto">
            <a:xfrm>
              <a:off x="4479110" y="3716099"/>
              <a:ext cx="214313" cy="216000"/>
            </a:xfrm>
            <a:custGeom>
              <a:avLst/>
              <a:gdLst>
                <a:gd name="T0" fmla="*/ 0 w 22"/>
                <a:gd name="T1" fmla="*/ 14 h 19"/>
                <a:gd name="T2" fmla="*/ 18 w 22"/>
                <a:gd name="T3" fmla="*/ 14 h 19"/>
                <a:gd name="T4" fmla="*/ 18 w 22"/>
                <a:gd name="T5" fmla="*/ 19 h 19"/>
                <a:gd name="T6" fmla="*/ 22 w 22"/>
                <a:gd name="T7" fmla="*/ 9 h 19"/>
                <a:gd name="T8" fmla="*/ 18 w 22"/>
                <a:gd name="T9" fmla="*/ 0 h 19"/>
                <a:gd name="T10" fmla="*/ 18 w 22"/>
                <a:gd name="T11" fmla="*/ 5 h 19"/>
                <a:gd name="T12" fmla="*/ 0 w 22"/>
                <a:gd name="T13" fmla="*/ 5 h 19"/>
                <a:gd name="T14" fmla="*/ 0 w 22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9">
                  <a:moveTo>
                    <a:pt x="0" y="14"/>
                  </a:moveTo>
                  <a:lnTo>
                    <a:pt x="18" y="14"/>
                  </a:lnTo>
                  <a:lnTo>
                    <a:pt x="18" y="19"/>
                  </a:lnTo>
                  <a:lnTo>
                    <a:pt x="22" y="9"/>
                  </a:lnTo>
                  <a:lnTo>
                    <a:pt x="18" y="0"/>
                  </a:lnTo>
                  <a:lnTo>
                    <a:pt x="18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Freeform 14"/>
            <p:cNvSpPr>
              <a:spLocks/>
            </p:cNvSpPr>
            <p:nvPr/>
          </p:nvSpPr>
          <p:spPr bwMode="auto">
            <a:xfrm>
              <a:off x="3207523" y="3708561"/>
              <a:ext cx="166688" cy="216000"/>
            </a:xfrm>
            <a:custGeom>
              <a:avLst/>
              <a:gdLst>
                <a:gd name="T0" fmla="*/ 0 w 17"/>
                <a:gd name="T1" fmla="*/ 14 h 19"/>
                <a:gd name="T2" fmla="*/ 13 w 17"/>
                <a:gd name="T3" fmla="*/ 14 h 19"/>
                <a:gd name="T4" fmla="*/ 13 w 17"/>
                <a:gd name="T5" fmla="*/ 19 h 19"/>
                <a:gd name="T6" fmla="*/ 17 w 17"/>
                <a:gd name="T7" fmla="*/ 10 h 19"/>
                <a:gd name="T8" fmla="*/ 13 w 17"/>
                <a:gd name="T9" fmla="*/ 0 h 19"/>
                <a:gd name="T10" fmla="*/ 13 w 17"/>
                <a:gd name="T11" fmla="*/ 5 h 19"/>
                <a:gd name="T12" fmla="*/ 0 w 17"/>
                <a:gd name="T13" fmla="*/ 5 h 19"/>
                <a:gd name="T14" fmla="*/ 0 w 17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9">
                  <a:moveTo>
                    <a:pt x="0" y="14"/>
                  </a:moveTo>
                  <a:lnTo>
                    <a:pt x="13" y="14"/>
                  </a:lnTo>
                  <a:lnTo>
                    <a:pt x="13" y="19"/>
                  </a:lnTo>
                  <a:lnTo>
                    <a:pt x="17" y="1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74000">
                  <a:schemeClr val="tx1"/>
                </a:gs>
                <a:gs pos="76000">
                  <a:srgbClr val="00CCFF"/>
                </a:gs>
                <a:gs pos="100000">
                  <a:srgbClr val="00CCFF"/>
                </a:gs>
              </a:gsLst>
              <a:lin ang="0" scaled="1"/>
              <a:tileRect/>
            </a:gra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1" name="TextBox 230"/>
          <p:cNvSpPr txBox="1"/>
          <p:nvPr/>
        </p:nvSpPr>
        <p:spPr>
          <a:xfrm>
            <a:off x="2006198" y="7219067"/>
            <a:ext cx="296406" cy="15933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ko-KR" sz="563" i="1" dirty="0" err="1">
                <a:latin typeface="Arial" panose="020B0604020202020204" pitchFamily="34" charset="0"/>
                <a:cs typeface="Arial" panose="020B0604020202020204" pitchFamily="34" charset="0"/>
              </a:rPr>
              <a:t>mbnM</a:t>
            </a:r>
            <a:endParaRPr lang="ko-KR" altLang="en-US" sz="563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870723" y="7214579"/>
            <a:ext cx="282280" cy="15933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ko-KR" sz="563" i="1" dirty="0" err="1">
                <a:latin typeface="Arial" panose="020B0604020202020204" pitchFamily="34" charset="0"/>
                <a:cs typeface="Arial" panose="020B0604020202020204" pitchFamily="34" charset="0"/>
              </a:rPr>
              <a:t>mbnR</a:t>
            </a:r>
            <a:endParaRPr lang="ko-KR" altLang="en-US" sz="563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869295" y="5720226"/>
            <a:ext cx="2407533" cy="125466"/>
            <a:chOff x="1545410" y="2074513"/>
            <a:chExt cx="3890963" cy="223050"/>
          </a:xfrm>
        </p:grpSpPr>
        <p:sp>
          <p:nvSpPr>
            <p:cNvPr id="60" name="Line 55"/>
            <p:cNvSpPr>
              <a:spLocks noChangeShapeType="1"/>
            </p:cNvSpPr>
            <p:nvPr/>
          </p:nvSpPr>
          <p:spPr bwMode="auto">
            <a:xfrm>
              <a:off x="1545410" y="2184692"/>
              <a:ext cx="3890963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56"/>
            <p:cNvSpPr>
              <a:spLocks/>
            </p:cNvSpPr>
            <p:nvPr/>
          </p:nvSpPr>
          <p:spPr bwMode="auto">
            <a:xfrm>
              <a:off x="1613673" y="2077800"/>
              <a:ext cx="371475" cy="216000"/>
            </a:xfrm>
            <a:custGeom>
              <a:avLst/>
              <a:gdLst>
                <a:gd name="T0" fmla="*/ 38 w 38"/>
                <a:gd name="T1" fmla="*/ 14 h 19"/>
                <a:gd name="T2" fmla="*/ 4 w 38"/>
                <a:gd name="T3" fmla="*/ 14 h 19"/>
                <a:gd name="T4" fmla="*/ 4 w 38"/>
                <a:gd name="T5" fmla="*/ 19 h 19"/>
                <a:gd name="T6" fmla="*/ 0 w 38"/>
                <a:gd name="T7" fmla="*/ 10 h 19"/>
                <a:gd name="T8" fmla="*/ 4 w 38"/>
                <a:gd name="T9" fmla="*/ 0 h 19"/>
                <a:gd name="T10" fmla="*/ 4 w 38"/>
                <a:gd name="T11" fmla="*/ 5 h 19"/>
                <a:gd name="T12" fmla="*/ 38 w 38"/>
                <a:gd name="T13" fmla="*/ 5 h 19"/>
                <a:gd name="T14" fmla="*/ 38 w 3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9">
                  <a:moveTo>
                    <a:pt x="38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38" y="5"/>
                  </a:lnTo>
                  <a:lnTo>
                    <a:pt x="38" y="14"/>
                  </a:lnTo>
                </a:path>
              </a:pathLst>
            </a:custGeom>
            <a:solidFill>
              <a:srgbClr val="FF00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2015310" y="2077800"/>
              <a:ext cx="468313" cy="216000"/>
            </a:xfrm>
            <a:custGeom>
              <a:avLst/>
              <a:gdLst>
                <a:gd name="T0" fmla="*/ 48 w 48"/>
                <a:gd name="T1" fmla="*/ 14 h 19"/>
                <a:gd name="T2" fmla="*/ 4 w 48"/>
                <a:gd name="T3" fmla="*/ 14 h 19"/>
                <a:gd name="T4" fmla="*/ 4 w 48"/>
                <a:gd name="T5" fmla="*/ 19 h 19"/>
                <a:gd name="T6" fmla="*/ 0 w 48"/>
                <a:gd name="T7" fmla="*/ 10 h 19"/>
                <a:gd name="T8" fmla="*/ 4 w 48"/>
                <a:gd name="T9" fmla="*/ 0 h 19"/>
                <a:gd name="T10" fmla="*/ 4 w 48"/>
                <a:gd name="T11" fmla="*/ 5 h 19"/>
                <a:gd name="T12" fmla="*/ 48 w 48"/>
                <a:gd name="T13" fmla="*/ 5 h 19"/>
                <a:gd name="T14" fmla="*/ 48 w 4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9">
                  <a:moveTo>
                    <a:pt x="48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48" y="5"/>
                  </a:lnTo>
                  <a:lnTo>
                    <a:pt x="48" y="14"/>
                  </a:lnTo>
                </a:path>
              </a:pathLst>
            </a:custGeom>
            <a:solidFill>
              <a:srgbClr val="FF66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2493148" y="2077800"/>
              <a:ext cx="234950" cy="216000"/>
            </a:xfrm>
            <a:custGeom>
              <a:avLst/>
              <a:gdLst>
                <a:gd name="T0" fmla="*/ 24 w 24"/>
                <a:gd name="T1" fmla="*/ 14 h 19"/>
                <a:gd name="T2" fmla="*/ 4 w 24"/>
                <a:gd name="T3" fmla="*/ 14 h 19"/>
                <a:gd name="T4" fmla="*/ 4 w 24"/>
                <a:gd name="T5" fmla="*/ 19 h 19"/>
                <a:gd name="T6" fmla="*/ 0 w 24"/>
                <a:gd name="T7" fmla="*/ 10 h 19"/>
                <a:gd name="T8" fmla="*/ 4 w 24"/>
                <a:gd name="T9" fmla="*/ 0 h 19"/>
                <a:gd name="T10" fmla="*/ 4 w 24"/>
                <a:gd name="T11" fmla="*/ 5 h 19"/>
                <a:gd name="T12" fmla="*/ 24 w 24"/>
                <a:gd name="T13" fmla="*/ 5 h 19"/>
                <a:gd name="T14" fmla="*/ 24 w 24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9">
                  <a:moveTo>
                    <a:pt x="24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24" y="5"/>
                  </a:lnTo>
                  <a:lnTo>
                    <a:pt x="24" y="14"/>
                  </a:lnTo>
                </a:path>
              </a:pathLst>
            </a:custGeom>
            <a:solidFill>
              <a:srgbClr val="FFCC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61"/>
            <p:cNvSpPr>
              <a:spLocks/>
            </p:cNvSpPr>
            <p:nvPr/>
          </p:nvSpPr>
          <p:spPr bwMode="auto">
            <a:xfrm>
              <a:off x="2728098" y="2077800"/>
              <a:ext cx="206375" cy="216000"/>
            </a:xfrm>
            <a:custGeom>
              <a:avLst/>
              <a:gdLst>
                <a:gd name="T0" fmla="*/ 21 w 21"/>
                <a:gd name="T1" fmla="*/ 14 h 19"/>
                <a:gd name="T2" fmla="*/ 4 w 21"/>
                <a:gd name="T3" fmla="*/ 14 h 19"/>
                <a:gd name="T4" fmla="*/ 4 w 21"/>
                <a:gd name="T5" fmla="*/ 19 h 19"/>
                <a:gd name="T6" fmla="*/ 0 w 21"/>
                <a:gd name="T7" fmla="*/ 10 h 19"/>
                <a:gd name="T8" fmla="*/ 4 w 21"/>
                <a:gd name="T9" fmla="*/ 0 h 19"/>
                <a:gd name="T10" fmla="*/ 4 w 21"/>
                <a:gd name="T11" fmla="*/ 5 h 19"/>
                <a:gd name="T12" fmla="*/ 21 w 21"/>
                <a:gd name="T13" fmla="*/ 5 h 19"/>
                <a:gd name="T14" fmla="*/ 21 w 21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9">
                  <a:moveTo>
                    <a:pt x="21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21" y="5"/>
                  </a:lnTo>
                  <a:lnTo>
                    <a:pt x="21" y="14"/>
                  </a:lnTo>
                </a:path>
              </a:pathLst>
            </a:custGeom>
            <a:solidFill>
              <a:srgbClr val="91D15C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63"/>
            <p:cNvSpPr>
              <a:spLocks/>
            </p:cNvSpPr>
            <p:nvPr/>
          </p:nvSpPr>
          <p:spPr bwMode="auto">
            <a:xfrm>
              <a:off x="2972573" y="2077800"/>
              <a:ext cx="79375" cy="216000"/>
            </a:xfrm>
            <a:custGeom>
              <a:avLst/>
              <a:gdLst>
                <a:gd name="T0" fmla="*/ 8 w 8"/>
                <a:gd name="T1" fmla="*/ 14 h 19"/>
                <a:gd name="T2" fmla="*/ 4 w 8"/>
                <a:gd name="T3" fmla="*/ 14 h 19"/>
                <a:gd name="T4" fmla="*/ 4 w 8"/>
                <a:gd name="T5" fmla="*/ 19 h 19"/>
                <a:gd name="T6" fmla="*/ 0 w 8"/>
                <a:gd name="T7" fmla="*/ 10 h 19"/>
                <a:gd name="T8" fmla="*/ 4 w 8"/>
                <a:gd name="T9" fmla="*/ 0 h 19"/>
                <a:gd name="T10" fmla="*/ 4 w 8"/>
                <a:gd name="T11" fmla="*/ 5 h 19"/>
                <a:gd name="T12" fmla="*/ 8 w 8"/>
                <a:gd name="T13" fmla="*/ 5 h 19"/>
                <a:gd name="T14" fmla="*/ 8 w 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9">
                  <a:moveTo>
                    <a:pt x="8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8" y="5"/>
                  </a:lnTo>
                  <a:lnTo>
                    <a:pt x="8" y="14"/>
                  </a:lnTo>
                </a:path>
              </a:pathLst>
            </a:custGeom>
            <a:solidFill>
              <a:srgbClr val="AFABAB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65"/>
            <p:cNvSpPr>
              <a:spLocks/>
            </p:cNvSpPr>
            <p:nvPr/>
          </p:nvSpPr>
          <p:spPr bwMode="auto">
            <a:xfrm>
              <a:off x="3129735" y="2077800"/>
              <a:ext cx="58738" cy="216000"/>
            </a:xfrm>
            <a:custGeom>
              <a:avLst/>
              <a:gdLst>
                <a:gd name="T0" fmla="*/ 0 w 6"/>
                <a:gd name="T1" fmla="*/ 14 h 19"/>
                <a:gd name="T2" fmla="*/ 3 w 6"/>
                <a:gd name="T3" fmla="*/ 14 h 19"/>
                <a:gd name="T4" fmla="*/ 3 w 6"/>
                <a:gd name="T5" fmla="*/ 19 h 19"/>
                <a:gd name="T6" fmla="*/ 6 w 6"/>
                <a:gd name="T7" fmla="*/ 10 h 19"/>
                <a:gd name="T8" fmla="*/ 3 w 6"/>
                <a:gd name="T9" fmla="*/ 0 h 19"/>
                <a:gd name="T10" fmla="*/ 3 w 6"/>
                <a:gd name="T11" fmla="*/ 5 h 19"/>
                <a:gd name="T12" fmla="*/ 0 w 6"/>
                <a:gd name="T13" fmla="*/ 5 h 19"/>
                <a:gd name="T14" fmla="*/ 0 w 6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9">
                  <a:moveTo>
                    <a:pt x="0" y="14"/>
                  </a:moveTo>
                  <a:lnTo>
                    <a:pt x="3" y="14"/>
                  </a:lnTo>
                  <a:lnTo>
                    <a:pt x="3" y="19"/>
                  </a:lnTo>
                  <a:lnTo>
                    <a:pt x="6" y="10"/>
                  </a:lnTo>
                  <a:lnTo>
                    <a:pt x="3" y="0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AFABAB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69"/>
            <p:cNvSpPr>
              <a:spLocks/>
            </p:cNvSpPr>
            <p:nvPr/>
          </p:nvSpPr>
          <p:spPr bwMode="auto">
            <a:xfrm>
              <a:off x="3393260" y="2074513"/>
              <a:ext cx="166688" cy="216000"/>
            </a:xfrm>
            <a:custGeom>
              <a:avLst/>
              <a:gdLst>
                <a:gd name="T0" fmla="*/ 0 w 17"/>
                <a:gd name="T1" fmla="*/ 14 h 19"/>
                <a:gd name="T2" fmla="*/ 13 w 17"/>
                <a:gd name="T3" fmla="*/ 14 h 19"/>
                <a:gd name="T4" fmla="*/ 13 w 17"/>
                <a:gd name="T5" fmla="*/ 19 h 19"/>
                <a:gd name="T6" fmla="*/ 17 w 17"/>
                <a:gd name="T7" fmla="*/ 10 h 19"/>
                <a:gd name="T8" fmla="*/ 13 w 17"/>
                <a:gd name="T9" fmla="*/ 0 h 19"/>
                <a:gd name="T10" fmla="*/ 13 w 17"/>
                <a:gd name="T11" fmla="*/ 5 h 19"/>
                <a:gd name="T12" fmla="*/ 0 w 17"/>
                <a:gd name="T13" fmla="*/ 5 h 19"/>
                <a:gd name="T14" fmla="*/ 0 w 17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9">
                  <a:moveTo>
                    <a:pt x="0" y="14"/>
                  </a:moveTo>
                  <a:lnTo>
                    <a:pt x="13" y="14"/>
                  </a:lnTo>
                  <a:lnTo>
                    <a:pt x="13" y="19"/>
                  </a:lnTo>
                  <a:lnTo>
                    <a:pt x="17" y="1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4F63B8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71"/>
            <p:cNvSpPr>
              <a:spLocks/>
            </p:cNvSpPr>
            <p:nvPr/>
          </p:nvSpPr>
          <p:spPr bwMode="auto">
            <a:xfrm>
              <a:off x="3569473" y="2077800"/>
              <a:ext cx="98425" cy="216000"/>
            </a:xfrm>
            <a:custGeom>
              <a:avLst/>
              <a:gdLst>
                <a:gd name="T0" fmla="*/ 0 w 10"/>
                <a:gd name="T1" fmla="*/ 14 h 19"/>
                <a:gd name="T2" fmla="*/ 6 w 10"/>
                <a:gd name="T3" fmla="*/ 14 h 19"/>
                <a:gd name="T4" fmla="*/ 6 w 10"/>
                <a:gd name="T5" fmla="*/ 19 h 19"/>
                <a:gd name="T6" fmla="*/ 10 w 10"/>
                <a:gd name="T7" fmla="*/ 10 h 19"/>
                <a:gd name="T8" fmla="*/ 6 w 10"/>
                <a:gd name="T9" fmla="*/ 0 h 19"/>
                <a:gd name="T10" fmla="*/ 6 w 10"/>
                <a:gd name="T11" fmla="*/ 5 h 19"/>
                <a:gd name="T12" fmla="*/ 0 w 10"/>
                <a:gd name="T13" fmla="*/ 5 h 19"/>
                <a:gd name="T14" fmla="*/ 0 w 10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9">
                  <a:moveTo>
                    <a:pt x="0" y="14"/>
                  </a:moveTo>
                  <a:lnTo>
                    <a:pt x="6" y="14"/>
                  </a:lnTo>
                  <a:lnTo>
                    <a:pt x="6" y="19"/>
                  </a:lnTo>
                  <a:lnTo>
                    <a:pt x="10" y="10"/>
                  </a:lnTo>
                  <a:lnTo>
                    <a:pt x="6" y="0"/>
                  </a:lnTo>
                  <a:lnTo>
                    <a:pt x="6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003366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73"/>
            <p:cNvSpPr>
              <a:spLocks/>
            </p:cNvSpPr>
            <p:nvPr/>
          </p:nvSpPr>
          <p:spPr bwMode="auto">
            <a:xfrm>
              <a:off x="3667898" y="2077800"/>
              <a:ext cx="263525" cy="216000"/>
            </a:xfrm>
            <a:custGeom>
              <a:avLst/>
              <a:gdLst>
                <a:gd name="T0" fmla="*/ 0 w 27"/>
                <a:gd name="T1" fmla="*/ 14 h 19"/>
                <a:gd name="T2" fmla="*/ 23 w 27"/>
                <a:gd name="T3" fmla="*/ 14 h 19"/>
                <a:gd name="T4" fmla="*/ 23 w 27"/>
                <a:gd name="T5" fmla="*/ 19 h 19"/>
                <a:gd name="T6" fmla="*/ 27 w 27"/>
                <a:gd name="T7" fmla="*/ 10 h 19"/>
                <a:gd name="T8" fmla="*/ 23 w 27"/>
                <a:gd name="T9" fmla="*/ 0 h 19"/>
                <a:gd name="T10" fmla="*/ 23 w 27"/>
                <a:gd name="T11" fmla="*/ 5 h 19"/>
                <a:gd name="T12" fmla="*/ 0 w 27"/>
                <a:gd name="T13" fmla="*/ 5 h 19"/>
                <a:gd name="T14" fmla="*/ 0 w 27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9">
                  <a:moveTo>
                    <a:pt x="0" y="14"/>
                  </a:moveTo>
                  <a:lnTo>
                    <a:pt x="23" y="14"/>
                  </a:lnTo>
                  <a:lnTo>
                    <a:pt x="23" y="19"/>
                  </a:lnTo>
                  <a:lnTo>
                    <a:pt x="27" y="10"/>
                  </a:lnTo>
                  <a:lnTo>
                    <a:pt x="23" y="0"/>
                  </a:lnTo>
                  <a:lnTo>
                    <a:pt x="23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AFABAB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75"/>
            <p:cNvSpPr>
              <a:spLocks/>
            </p:cNvSpPr>
            <p:nvPr/>
          </p:nvSpPr>
          <p:spPr bwMode="auto">
            <a:xfrm>
              <a:off x="3931423" y="2077800"/>
              <a:ext cx="322263" cy="216000"/>
            </a:xfrm>
            <a:custGeom>
              <a:avLst/>
              <a:gdLst>
                <a:gd name="T0" fmla="*/ 0 w 33"/>
                <a:gd name="T1" fmla="*/ 14 h 19"/>
                <a:gd name="T2" fmla="*/ 29 w 33"/>
                <a:gd name="T3" fmla="*/ 14 h 19"/>
                <a:gd name="T4" fmla="*/ 29 w 33"/>
                <a:gd name="T5" fmla="*/ 19 h 19"/>
                <a:gd name="T6" fmla="*/ 33 w 33"/>
                <a:gd name="T7" fmla="*/ 10 h 19"/>
                <a:gd name="T8" fmla="*/ 29 w 33"/>
                <a:gd name="T9" fmla="*/ 0 h 19"/>
                <a:gd name="T10" fmla="*/ 29 w 33"/>
                <a:gd name="T11" fmla="*/ 5 h 19"/>
                <a:gd name="T12" fmla="*/ 0 w 33"/>
                <a:gd name="T13" fmla="*/ 5 h 19"/>
                <a:gd name="T14" fmla="*/ 0 w 33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9">
                  <a:moveTo>
                    <a:pt x="0" y="14"/>
                  </a:moveTo>
                  <a:lnTo>
                    <a:pt x="29" y="14"/>
                  </a:lnTo>
                  <a:lnTo>
                    <a:pt x="29" y="19"/>
                  </a:lnTo>
                  <a:lnTo>
                    <a:pt x="33" y="10"/>
                  </a:lnTo>
                  <a:lnTo>
                    <a:pt x="29" y="0"/>
                  </a:lnTo>
                  <a:lnTo>
                    <a:pt x="29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FF6699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77"/>
            <p:cNvSpPr>
              <a:spLocks/>
            </p:cNvSpPr>
            <p:nvPr/>
          </p:nvSpPr>
          <p:spPr bwMode="auto">
            <a:xfrm>
              <a:off x="4253685" y="2077800"/>
              <a:ext cx="127000" cy="216000"/>
            </a:xfrm>
            <a:custGeom>
              <a:avLst/>
              <a:gdLst>
                <a:gd name="T0" fmla="*/ 0 w 13"/>
                <a:gd name="T1" fmla="*/ 14 h 19"/>
                <a:gd name="T2" fmla="*/ 9 w 13"/>
                <a:gd name="T3" fmla="*/ 14 h 19"/>
                <a:gd name="T4" fmla="*/ 9 w 13"/>
                <a:gd name="T5" fmla="*/ 19 h 19"/>
                <a:gd name="T6" fmla="*/ 13 w 13"/>
                <a:gd name="T7" fmla="*/ 10 h 19"/>
                <a:gd name="T8" fmla="*/ 9 w 13"/>
                <a:gd name="T9" fmla="*/ 0 h 19"/>
                <a:gd name="T10" fmla="*/ 9 w 13"/>
                <a:gd name="T11" fmla="*/ 5 h 19"/>
                <a:gd name="T12" fmla="*/ 0 w 13"/>
                <a:gd name="T13" fmla="*/ 5 h 19"/>
                <a:gd name="T14" fmla="*/ 0 w 13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9">
                  <a:moveTo>
                    <a:pt x="0" y="14"/>
                  </a:moveTo>
                  <a:lnTo>
                    <a:pt x="9" y="14"/>
                  </a:lnTo>
                  <a:lnTo>
                    <a:pt x="9" y="19"/>
                  </a:lnTo>
                  <a:lnTo>
                    <a:pt x="13" y="10"/>
                  </a:lnTo>
                  <a:lnTo>
                    <a:pt x="9" y="0"/>
                  </a:lnTo>
                  <a:lnTo>
                    <a:pt x="9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79"/>
            <p:cNvSpPr>
              <a:spLocks/>
            </p:cNvSpPr>
            <p:nvPr/>
          </p:nvSpPr>
          <p:spPr bwMode="auto">
            <a:xfrm>
              <a:off x="4390210" y="2077800"/>
              <a:ext cx="195263" cy="216000"/>
            </a:xfrm>
            <a:custGeom>
              <a:avLst/>
              <a:gdLst>
                <a:gd name="T0" fmla="*/ 0 w 20"/>
                <a:gd name="T1" fmla="*/ 14 h 19"/>
                <a:gd name="T2" fmla="*/ 16 w 20"/>
                <a:gd name="T3" fmla="*/ 14 h 19"/>
                <a:gd name="T4" fmla="*/ 16 w 20"/>
                <a:gd name="T5" fmla="*/ 19 h 19"/>
                <a:gd name="T6" fmla="*/ 20 w 20"/>
                <a:gd name="T7" fmla="*/ 10 h 19"/>
                <a:gd name="T8" fmla="*/ 16 w 20"/>
                <a:gd name="T9" fmla="*/ 0 h 19"/>
                <a:gd name="T10" fmla="*/ 16 w 20"/>
                <a:gd name="T11" fmla="*/ 5 h 19"/>
                <a:gd name="T12" fmla="*/ 0 w 20"/>
                <a:gd name="T13" fmla="*/ 5 h 19"/>
                <a:gd name="T14" fmla="*/ 0 w 20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0" y="14"/>
                  </a:moveTo>
                  <a:lnTo>
                    <a:pt x="16" y="14"/>
                  </a:lnTo>
                  <a:lnTo>
                    <a:pt x="16" y="19"/>
                  </a:lnTo>
                  <a:lnTo>
                    <a:pt x="20" y="10"/>
                  </a:lnTo>
                  <a:lnTo>
                    <a:pt x="16" y="0"/>
                  </a:lnTo>
                  <a:lnTo>
                    <a:pt x="16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9900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81"/>
            <p:cNvSpPr>
              <a:spLocks/>
            </p:cNvSpPr>
            <p:nvPr/>
          </p:nvSpPr>
          <p:spPr bwMode="auto">
            <a:xfrm>
              <a:off x="4615635" y="2077800"/>
              <a:ext cx="204788" cy="216000"/>
            </a:xfrm>
            <a:custGeom>
              <a:avLst/>
              <a:gdLst>
                <a:gd name="T0" fmla="*/ 0 w 21"/>
                <a:gd name="T1" fmla="*/ 14 h 19"/>
                <a:gd name="T2" fmla="*/ 17 w 21"/>
                <a:gd name="T3" fmla="*/ 14 h 19"/>
                <a:gd name="T4" fmla="*/ 17 w 21"/>
                <a:gd name="T5" fmla="*/ 19 h 19"/>
                <a:gd name="T6" fmla="*/ 21 w 21"/>
                <a:gd name="T7" fmla="*/ 10 h 19"/>
                <a:gd name="T8" fmla="*/ 17 w 21"/>
                <a:gd name="T9" fmla="*/ 0 h 19"/>
                <a:gd name="T10" fmla="*/ 17 w 21"/>
                <a:gd name="T11" fmla="*/ 5 h 19"/>
                <a:gd name="T12" fmla="*/ 0 w 21"/>
                <a:gd name="T13" fmla="*/ 5 h 19"/>
                <a:gd name="T14" fmla="*/ 0 w 21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9">
                  <a:moveTo>
                    <a:pt x="0" y="14"/>
                  </a:moveTo>
                  <a:lnTo>
                    <a:pt x="17" y="14"/>
                  </a:lnTo>
                  <a:lnTo>
                    <a:pt x="17" y="19"/>
                  </a:lnTo>
                  <a:lnTo>
                    <a:pt x="21" y="10"/>
                  </a:lnTo>
                  <a:lnTo>
                    <a:pt x="17" y="0"/>
                  </a:lnTo>
                  <a:lnTo>
                    <a:pt x="17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83"/>
            <p:cNvSpPr>
              <a:spLocks/>
            </p:cNvSpPr>
            <p:nvPr/>
          </p:nvSpPr>
          <p:spPr bwMode="auto">
            <a:xfrm>
              <a:off x="4820423" y="2077800"/>
              <a:ext cx="176213" cy="216000"/>
            </a:xfrm>
            <a:custGeom>
              <a:avLst/>
              <a:gdLst>
                <a:gd name="T0" fmla="*/ 0 w 18"/>
                <a:gd name="T1" fmla="*/ 14 h 19"/>
                <a:gd name="T2" fmla="*/ 14 w 18"/>
                <a:gd name="T3" fmla="*/ 14 h 19"/>
                <a:gd name="T4" fmla="*/ 14 w 18"/>
                <a:gd name="T5" fmla="*/ 19 h 19"/>
                <a:gd name="T6" fmla="*/ 18 w 18"/>
                <a:gd name="T7" fmla="*/ 10 h 19"/>
                <a:gd name="T8" fmla="*/ 14 w 18"/>
                <a:gd name="T9" fmla="*/ 0 h 19"/>
                <a:gd name="T10" fmla="*/ 14 w 18"/>
                <a:gd name="T11" fmla="*/ 5 h 19"/>
                <a:gd name="T12" fmla="*/ 0 w 18"/>
                <a:gd name="T13" fmla="*/ 5 h 19"/>
                <a:gd name="T14" fmla="*/ 0 w 1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0" y="14"/>
                  </a:moveTo>
                  <a:lnTo>
                    <a:pt x="14" y="14"/>
                  </a:lnTo>
                  <a:lnTo>
                    <a:pt x="14" y="19"/>
                  </a:lnTo>
                  <a:lnTo>
                    <a:pt x="18" y="10"/>
                  </a:lnTo>
                  <a:lnTo>
                    <a:pt x="14" y="0"/>
                  </a:lnTo>
                  <a:lnTo>
                    <a:pt x="14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85"/>
            <p:cNvSpPr>
              <a:spLocks/>
            </p:cNvSpPr>
            <p:nvPr/>
          </p:nvSpPr>
          <p:spPr bwMode="auto">
            <a:xfrm>
              <a:off x="5026798" y="2077800"/>
              <a:ext cx="68263" cy="216000"/>
            </a:xfrm>
            <a:custGeom>
              <a:avLst/>
              <a:gdLst>
                <a:gd name="T0" fmla="*/ 0 w 7"/>
                <a:gd name="T1" fmla="*/ 14 h 19"/>
                <a:gd name="T2" fmla="*/ 4 w 7"/>
                <a:gd name="T3" fmla="*/ 14 h 19"/>
                <a:gd name="T4" fmla="*/ 4 w 7"/>
                <a:gd name="T5" fmla="*/ 19 h 19"/>
                <a:gd name="T6" fmla="*/ 7 w 7"/>
                <a:gd name="T7" fmla="*/ 10 h 19"/>
                <a:gd name="T8" fmla="*/ 4 w 7"/>
                <a:gd name="T9" fmla="*/ 0 h 19"/>
                <a:gd name="T10" fmla="*/ 4 w 7"/>
                <a:gd name="T11" fmla="*/ 5 h 19"/>
                <a:gd name="T12" fmla="*/ 0 w 7"/>
                <a:gd name="T13" fmla="*/ 5 h 19"/>
                <a:gd name="T14" fmla="*/ 0 w 7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9">
                  <a:moveTo>
                    <a:pt x="0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7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87"/>
            <p:cNvSpPr>
              <a:spLocks/>
            </p:cNvSpPr>
            <p:nvPr/>
          </p:nvSpPr>
          <p:spPr bwMode="auto">
            <a:xfrm>
              <a:off x="5114110" y="2077800"/>
              <a:ext cx="244475" cy="216000"/>
            </a:xfrm>
            <a:custGeom>
              <a:avLst/>
              <a:gdLst>
                <a:gd name="T0" fmla="*/ 25 w 25"/>
                <a:gd name="T1" fmla="*/ 14 h 19"/>
                <a:gd name="T2" fmla="*/ 4 w 25"/>
                <a:gd name="T3" fmla="*/ 14 h 19"/>
                <a:gd name="T4" fmla="*/ 4 w 25"/>
                <a:gd name="T5" fmla="*/ 19 h 19"/>
                <a:gd name="T6" fmla="*/ 0 w 25"/>
                <a:gd name="T7" fmla="*/ 10 h 19"/>
                <a:gd name="T8" fmla="*/ 4 w 25"/>
                <a:gd name="T9" fmla="*/ 0 h 19"/>
                <a:gd name="T10" fmla="*/ 4 w 25"/>
                <a:gd name="T11" fmla="*/ 5 h 19"/>
                <a:gd name="T12" fmla="*/ 25 w 25"/>
                <a:gd name="T13" fmla="*/ 5 h 19"/>
                <a:gd name="T14" fmla="*/ 25 w 25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9">
                  <a:moveTo>
                    <a:pt x="25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25" y="5"/>
                  </a:lnTo>
                  <a:lnTo>
                    <a:pt x="25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Freeform 14"/>
            <p:cNvSpPr>
              <a:spLocks/>
            </p:cNvSpPr>
            <p:nvPr/>
          </p:nvSpPr>
          <p:spPr bwMode="auto">
            <a:xfrm>
              <a:off x="3219246" y="2081563"/>
              <a:ext cx="166688" cy="216000"/>
            </a:xfrm>
            <a:custGeom>
              <a:avLst/>
              <a:gdLst>
                <a:gd name="T0" fmla="*/ 0 w 17"/>
                <a:gd name="T1" fmla="*/ 14 h 19"/>
                <a:gd name="T2" fmla="*/ 13 w 17"/>
                <a:gd name="T3" fmla="*/ 14 h 19"/>
                <a:gd name="T4" fmla="*/ 13 w 17"/>
                <a:gd name="T5" fmla="*/ 19 h 19"/>
                <a:gd name="T6" fmla="*/ 17 w 17"/>
                <a:gd name="T7" fmla="*/ 10 h 19"/>
                <a:gd name="T8" fmla="*/ 13 w 17"/>
                <a:gd name="T9" fmla="*/ 0 h 19"/>
                <a:gd name="T10" fmla="*/ 13 w 17"/>
                <a:gd name="T11" fmla="*/ 5 h 19"/>
                <a:gd name="T12" fmla="*/ 0 w 17"/>
                <a:gd name="T13" fmla="*/ 5 h 19"/>
                <a:gd name="T14" fmla="*/ 0 w 17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9">
                  <a:moveTo>
                    <a:pt x="0" y="14"/>
                  </a:moveTo>
                  <a:lnTo>
                    <a:pt x="13" y="14"/>
                  </a:lnTo>
                  <a:lnTo>
                    <a:pt x="13" y="19"/>
                  </a:lnTo>
                  <a:lnTo>
                    <a:pt x="17" y="1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74000">
                  <a:schemeClr val="tx1"/>
                </a:gs>
                <a:gs pos="76000">
                  <a:srgbClr val="00CCFF"/>
                </a:gs>
                <a:gs pos="100000">
                  <a:srgbClr val="00CCFF"/>
                </a:gs>
              </a:gsLst>
              <a:lin ang="0" scaled="1"/>
              <a:tileRect/>
            </a:gra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0" name="직사각형 239"/>
          <p:cNvSpPr/>
          <p:nvPr/>
        </p:nvSpPr>
        <p:spPr bwMode="auto">
          <a:xfrm>
            <a:off x="5465776" y="6106258"/>
            <a:ext cx="141750" cy="141750"/>
          </a:xfrm>
          <a:prstGeom prst="rect">
            <a:avLst/>
          </a:prstGeom>
          <a:solidFill>
            <a:srgbClr val="003366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7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5607922" y="4607839"/>
            <a:ext cx="1080145" cy="274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91" i="1" dirty="0" err="1">
                <a:latin typeface="Arial" panose="020B0604020202020204" pitchFamily="34" charset="0"/>
                <a:cs typeface="Arial" panose="020B0604020202020204" pitchFamily="34" charset="0"/>
              </a:rPr>
              <a:t>mbnE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, periplasmic binding</a:t>
            </a:r>
            <a:b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endParaRPr lang="ko-KR" altLang="en-US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직사각형 217"/>
          <p:cNvSpPr/>
          <p:nvPr/>
        </p:nvSpPr>
        <p:spPr bwMode="auto">
          <a:xfrm>
            <a:off x="5465776" y="4893109"/>
            <a:ext cx="141750" cy="141750"/>
          </a:xfrm>
          <a:prstGeom prst="rect">
            <a:avLst/>
          </a:prstGeom>
          <a:solidFill>
            <a:schemeClr val="accent2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7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직사각형 226"/>
          <p:cNvSpPr/>
          <p:nvPr/>
        </p:nvSpPr>
        <p:spPr bwMode="auto">
          <a:xfrm>
            <a:off x="5466586" y="6355349"/>
            <a:ext cx="141750" cy="141750"/>
          </a:xfrm>
          <a:prstGeom prst="rect">
            <a:avLst/>
          </a:prstGeom>
          <a:solidFill>
            <a:srgbClr val="FF6699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7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직사각형 233"/>
          <p:cNvSpPr/>
          <p:nvPr/>
        </p:nvSpPr>
        <p:spPr bwMode="auto">
          <a:xfrm>
            <a:off x="5466586" y="6600218"/>
            <a:ext cx="141750" cy="141750"/>
          </a:xfrm>
          <a:prstGeom prst="rect">
            <a:avLst/>
          </a:prstGeom>
          <a:solidFill>
            <a:srgbClr val="990000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7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직사각형 238"/>
          <p:cNvSpPr/>
          <p:nvPr/>
        </p:nvSpPr>
        <p:spPr bwMode="auto">
          <a:xfrm>
            <a:off x="5465776" y="4653822"/>
            <a:ext cx="141750" cy="141750"/>
          </a:xfrm>
          <a:prstGeom prst="rect">
            <a:avLst/>
          </a:prstGeom>
          <a:solidFill>
            <a:srgbClr val="FF0000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7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직사각형 241"/>
          <p:cNvSpPr/>
          <p:nvPr/>
        </p:nvSpPr>
        <p:spPr bwMode="auto">
          <a:xfrm>
            <a:off x="5465776" y="5850727"/>
            <a:ext cx="141750" cy="141750"/>
          </a:xfrm>
          <a:prstGeom prst="rect">
            <a:avLst/>
          </a:prstGeom>
          <a:solidFill>
            <a:srgbClr val="4F63B8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7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직사각형 242"/>
          <p:cNvSpPr/>
          <p:nvPr/>
        </p:nvSpPr>
        <p:spPr bwMode="auto">
          <a:xfrm>
            <a:off x="5465776" y="5620035"/>
            <a:ext cx="141750" cy="141750"/>
          </a:xfrm>
          <a:prstGeom prst="rect">
            <a:avLst/>
          </a:pr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7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직사각형 243"/>
          <p:cNvSpPr/>
          <p:nvPr/>
        </p:nvSpPr>
        <p:spPr bwMode="auto">
          <a:xfrm>
            <a:off x="5465776" y="5378200"/>
            <a:ext cx="141750" cy="141750"/>
          </a:xfrm>
          <a:prstGeom prst="rect">
            <a:avLst/>
          </a:prstGeom>
          <a:solidFill>
            <a:srgbClr val="92D050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7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직사각형 244"/>
          <p:cNvSpPr/>
          <p:nvPr/>
        </p:nvSpPr>
        <p:spPr bwMode="auto">
          <a:xfrm>
            <a:off x="5465776" y="5136365"/>
            <a:ext cx="141750" cy="141750"/>
          </a:xfrm>
          <a:prstGeom prst="rect">
            <a:avLst/>
          </a:prstGeom>
          <a:solidFill>
            <a:srgbClr val="FFFF00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7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5607922" y="4847125"/>
            <a:ext cx="1080144" cy="274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91" i="1" dirty="0" err="1">
                <a:latin typeface="Arial" panose="020B0604020202020204" pitchFamily="34" charset="0"/>
                <a:cs typeface="Arial" panose="020B0604020202020204" pitchFamily="34" charset="0"/>
              </a:rPr>
              <a:t>mbnT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ko-KR" sz="591" dirty="0" err="1">
                <a:latin typeface="Arial" panose="020B0604020202020204" pitchFamily="34" charset="0"/>
                <a:cs typeface="Arial" panose="020B0604020202020204" pitchFamily="34" charset="0"/>
              </a:rPr>
              <a:t>TonB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-dependent</a:t>
            </a:r>
            <a:b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transporter</a:t>
            </a:r>
            <a:endParaRPr lang="ko-KR" altLang="en-US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5607527" y="5368749"/>
            <a:ext cx="1080069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91" i="1" dirty="0" err="1">
                <a:latin typeface="Arial" panose="020B0604020202020204" pitchFamily="34" charset="0"/>
                <a:cs typeface="Arial" panose="020B0604020202020204" pitchFamily="34" charset="0"/>
              </a:rPr>
              <a:t>mbnP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, unknown</a:t>
            </a:r>
            <a:endParaRPr lang="ko-KR" altLang="en-US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5585439" y="5090906"/>
            <a:ext cx="1080144" cy="274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91" i="1" dirty="0" err="1">
                <a:latin typeface="Arial" panose="020B0604020202020204" pitchFamily="34" charset="0"/>
                <a:cs typeface="Arial" panose="020B0604020202020204" pitchFamily="34" charset="0"/>
              </a:rPr>
              <a:t>mbnH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, di-</a:t>
            </a:r>
            <a:r>
              <a:rPr lang="en-US" altLang="ko-KR" sz="591" dirty="0" err="1">
                <a:latin typeface="Arial" panose="020B0604020202020204" pitchFamily="34" charset="0"/>
                <a:cs typeface="Arial" panose="020B0604020202020204" pitchFamily="34" charset="0"/>
              </a:rPr>
              <a:t>heme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 cytochrome c peroxidase</a:t>
            </a:r>
            <a:endParaRPr lang="ko-KR" altLang="en-US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5607526" y="6060274"/>
            <a:ext cx="1048572" cy="274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91" i="1" dirty="0" err="1">
                <a:latin typeface="Arial" panose="020B0604020202020204" pitchFamily="34" charset="0"/>
                <a:cs typeface="Arial" panose="020B0604020202020204" pitchFamily="34" charset="0"/>
              </a:rPr>
              <a:t>mbnC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, biosynthesis protein II</a:t>
            </a:r>
            <a:endParaRPr lang="ko-KR" altLang="en-US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5608336" y="6594769"/>
            <a:ext cx="1048572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91" i="1" dirty="0" err="1">
                <a:latin typeface="Arial" panose="020B0604020202020204" pitchFamily="34" charset="0"/>
                <a:cs typeface="Arial" panose="020B0604020202020204" pitchFamily="34" charset="0"/>
              </a:rPr>
              <a:t>mbnS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, sulfotransferase</a:t>
            </a:r>
            <a:endParaRPr lang="ko-KR" altLang="en-US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5607924" y="5833199"/>
            <a:ext cx="1080143" cy="274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91" i="1" dirty="0" err="1">
                <a:latin typeface="Arial" panose="020B0604020202020204" pitchFamily="34" charset="0"/>
                <a:cs typeface="Arial" panose="020B0604020202020204" pitchFamily="34" charset="0"/>
              </a:rPr>
              <a:t>mbnB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, biosynthesis protein I</a:t>
            </a:r>
            <a:endParaRPr lang="ko-KR" altLang="en-US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5607527" y="5613005"/>
            <a:ext cx="1080069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91" i="1" dirty="0" err="1">
                <a:latin typeface="Arial" panose="020B0604020202020204" pitchFamily="34" charset="0"/>
                <a:cs typeface="Arial" panose="020B0604020202020204" pitchFamily="34" charset="0"/>
              </a:rPr>
              <a:t>mbnA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, precursor peptide</a:t>
            </a:r>
            <a:endParaRPr lang="ko-KR" altLang="en-US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5607526" y="6322070"/>
            <a:ext cx="1048572" cy="274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91" i="1" dirty="0" err="1">
                <a:latin typeface="Arial" panose="020B0604020202020204" pitchFamily="34" charset="0"/>
                <a:cs typeface="Arial" panose="020B0604020202020204" pitchFamily="34" charset="0"/>
              </a:rPr>
              <a:t>mbnF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, FAD-dependent monooxygenase</a:t>
            </a:r>
            <a:endParaRPr lang="ko-KR" altLang="en-US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69812" y="5165893"/>
            <a:ext cx="793478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88" i="1" dirty="0">
                <a:latin typeface="Arial" panose="020B0604020202020204" pitchFamily="34" charset="0"/>
                <a:cs typeface="Arial" panose="020B0604020202020204" pitchFamily="34" charset="0"/>
              </a:rPr>
              <a:t>Methylocystis </a:t>
            </a:r>
            <a:r>
              <a:rPr lang="en-US" altLang="ko-KR" sz="788" dirty="0" smtClean="0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altLang="ko-KR" sz="788" dirty="0">
                <a:latin typeface="Arial" panose="020B0604020202020204" pitchFamily="34" charset="0"/>
                <a:cs typeface="Arial" panose="020B0604020202020204" pitchFamily="34" charset="0"/>
              </a:rPr>
              <a:t>. SC2</a:t>
            </a:r>
            <a:endParaRPr lang="ko-KR" altLang="en-US" sz="78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69812" y="5633809"/>
            <a:ext cx="793478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88" i="1" dirty="0">
                <a:latin typeface="Arial" panose="020B0604020202020204" pitchFamily="34" charset="0"/>
                <a:cs typeface="Arial" panose="020B0604020202020204" pitchFamily="34" charset="0"/>
              </a:rPr>
              <a:t>Methylocystis</a:t>
            </a:r>
            <a:r>
              <a:rPr lang="en-US" altLang="ko-KR" sz="788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788" dirty="0">
                <a:latin typeface="Arial" panose="020B0604020202020204" pitchFamily="34" charset="0"/>
                <a:cs typeface="Arial" panose="020B0604020202020204" pitchFamily="34" charset="0"/>
              </a:rPr>
              <a:t>sp. Mitz-2018</a:t>
            </a:r>
            <a:endParaRPr lang="ko-KR" altLang="en-US" sz="78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69812" y="6548433"/>
            <a:ext cx="793478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88" i="1" dirty="0">
                <a:latin typeface="Arial" panose="020B0604020202020204" pitchFamily="34" charset="0"/>
                <a:cs typeface="Arial" panose="020B0604020202020204" pitchFamily="34" charset="0"/>
              </a:rPr>
              <a:t>Methylocystis </a:t>
            </a:r>
            <a:r>
              <a:rPr lang="en-US" altLang="ko-KR" sz="788" i="1" dirty="0" err="1">
                <a:latin typeface="Arial" panose="020B0604020202020204" pitchFamily="34" charset="0"/>
                <a:cs typeface="Arial" panose="020B0604020202020204" pitchFamily="34" charset="0"/>
              </a:rPr>
              <a:t>rosea</a:t>
            </a:r>
            <a:r>
              <a:rPr lang="en-US" altLang="ko-KR" sz="788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788" dirty="0">
                <a:latin typeface="Arial" panose="020B0604020202020204" pitchFamily="34" charset="0"/>
                <a:cs typeface="Arial" panose="020B0604020202020204" pitchFamily="34" charset="0"/>
              </a:rPr>
              <a:t>SV97</a:t>
            </a:r>
            <a:r>
              <a:rPr lang="en-US" altLang="ko-KR" sz="788" baseline="30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ko-KR" altLang="en-US" sz="788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69812" y="7017017"/>
            <a:ext cx="793478" cy="45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88" i="1" dirty="0">
                <a:latin typeface="Arial" panose="020B0604020202020204" pitchFamily="34" charset="0"/>
                <a:cs typeface="Arial" panose="020B0604020202020204" pitchFamily="34" charset="0"/>
              </a:rPr>
              <a:t>Methylocystis </a:t>
            </a:r>
            <a:r>
              <a:rPr lang="en-US" altLang="ko-KR" sz="788" i="1" dirty="0" err="1">
                <a:latin typeface="Arial" panose="020B0604020202020204" pitchFamily="34" charset="0"/>
                <a:cs typeface="Arial" panose="020B0604020202020204" pitchFamily="34" charset="0"/>
              </a:rPr>
              <a:t>parvus</a:t>
            </a:r>
            <a:r>
              <a:rPr lang="en-US" altLang="ko-KR" sz="788" i="1" dirty="0">
                <a:latin typeface="Arial" panose="020B0604020202020204" pitchFamily="34" charset="0"/>
                <a:cs typeface="Arial" panose="020B0604020202020204" pitchFamily="34" charset="0"/>
              </a:rPr>
              <a:t> OBBP</a:t>
            </a:r>
            <a:r>
              <a:rPr lang="en-US" altLang="ko-KR" sz="788" baseline="30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ko-KR" altLang="en-US" sz="788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869294" y="6186734"/>
            <a:ext cx="1978283" cy="122407"/>
            <a:chOff x="1545410" y="2848636"/>
            <a:chExt cx="3197225" cy="217612"/>
          </a:xfrm>
        </p:grpSpPr>
        <p:sp>
          <p:nvSpPr>
            <p:cNvPr id="200" name="Line 195"/>
            <p:cNvSpPr>
              <a:spLocks noChangeShapeType="1"/>
            </p:cNvSpPr>
            <p:nvPr/>
          </p:nvSpPr>
          <p:spPr bwMode="auto">
            <a:xfrm>
              <a:off x="1545410" y="2955529"/>
              <a:ext cx="3197225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Freeform 196"/>
            <p:cNvSpPr>
              <a:spLocks/>
            </p:cNvSpPr>
            <p:nvPr/>
          </p:nvSpPr>
          <p:spPr bwMode="auto">
            <a:xfrm>
              <a:off x="1604148" y="2848637"/>
              <a:ext cx="371475" cy="216000"/>
            </a:xfrm>
            <a:custGeom>
              <a:avLst/>
              <a:gdLst>
                <a:gd name="T0" fmla="*/ 38 w 38"/>
                <a:gd name="T1" fmla="*/ 15 h 20"/>
                <a:gd name="T2" fmla="*/ 4 w 38"/>
                <a:gd name="T3" fmla="*/ 15 h 20"/>
                <a:gd name="T4" fmla="*/ 4 w 38"/>
                <a:gd name="T5" fmla="*/ 20 h 20"/>
                <a:gd name="T6" fmla="*/ 0 w 38"/>
                <a:gd name="T7" fmla="*/ 10 h 20"/>
                <a:gd name="T8" fmla="*/ 4 w 38"/>
                <a:gd name="T9" fmla="*/ 0 h 20"/>
                <a:gd name="T10" fmla="*/ 4 w 38"/>
                <a:gd name="T11" fmla="*/ 5 h 20"/>
                <a:gd name="T12" fmla="*/ 38 w 38"/>
                <a:gd name="T13" fmla="*/ 5 h 20"/>
                <a:gd name="T14" fmla="*/ 38 w 38"/>
                <a:gd name="T1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0">
                  <a:moveTo>
                    <a:pt x="38" y="15"/>
                  </a:moveTo>
                  <a:lnTo>
                    <a:pt x="4" y="15"/>
                  </a:lnTo>
                  <a:lnTo>
                    <a:pt x="4" y="20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38" y="5"/>
                  </a:lnTo>
                  <a:lnTo>
                    <a:pt x="38" y="15"/>
                  </a:lnTo>
                </a:path>
              </a:pathLst>
            </a:custGeom>
            <a:solidFill>
              <a:srgbClr val="FF00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Freeform 197"/>
            <p:cNvSpPr>
              <a:spLocks/>
            </p:cNvSpPr>
            <p:nvPr/>
          </p:nvSpPr>
          <p:spPr bwMode="auto">
            <a:xfrm>
              <a:off x="2005785" y="2848637"/>
              <a:ext cx="468313" cy="216000"/>
            </a:xfrm>
            <a:custGeom>
              <a:avLst/>
              <a:gdLst>
                <a:gd name="T0" fmla="*/ 48 w 48"/>
                <a:gd name="T1" fmla="*/ 15 h 20"/>
                <a:gd name="T2" fmla="*/ 4 w 48"/>
                <a:gd name="T3" fmla="*/ 15 h 20"/>
                <a:gd name="T4" fmla="*/ 4 w 48"/>
                <a:gd name="T5" fmla="*/ 20 h 20"/>
                <a:gd name="T6" fmla="*/ 0 w 48"/>
                <a:gd name="T7" fmla="*/ 10 h 20"/>
                <a:gd name="T8" fmla="*/ 4 w 48"/>
                <a:gd name="T9" fmla="*/ 0 h 20"/>
                <a:gd name="T10" fmla="*/ 4 w 48"/>
                <a:gd name="T11" fmla="*/ 5 h 20"/>
                <a:gd name="T12" fmla="*/ 48 w 48"/>
                <a:gd name="T13" fmla="*/ 5 h 20"/>
                <a:gd name="T14" fmla="*/ 48 w 48"/>
                <a:gd name="T1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20">
                  <a:moveTo>
                    <a:pt x="48" y="15"/>
                  </a:moveTo>
                  <a:lnTo>
                    <a:pt x="4" y="15"/>
                  </a:lnTo>
                  <a:lnTo>
                    <a:pt x="4" y="20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48" y="5"/>
                  </a:lnTo>
                  <a:lnTo>
                    <a:pt x="48" y="15"/>
                  </a:lnTo>
                </a:path>
              </a:pathLst>
            </a:custGeom>
            <a:solidFill>
              <a:srgbClr val="FF66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Freeform 198"/>
            <p:cNvSpPr>
              <a:spLocks/>
            </p:cNvSpPr>
            <p:nvPr/>
          </p:nvSpPr>
          <p:spPr bwMode="auto">
            <a:xfrm>
              <a:off x="2483623" y="2848637"/>
              <a:ext cx="225425" cy="216000"/>
            </a:xfrm>
            <a:custGeom>
              <a:avLst/>
              <a:gdLst>
                <a:gd name="T0" fmla="*/ 23 w 23"/>
                <a:gd name="T1" fmla="*/ 15 h 20"/>
                <a:gd name="T2" fmla="*/ 4 w 23"/>
                <a:gd name="T3" fmla="*/ 15 h 20"/>
                <a:gd name="T4" fmla="*/ 4 w 23"/>
                <a:gd name="T5" fmla="*/ 20 h 20"/>
                <a:gd name="T6" fmla="*/ 0 w 23"/>
                <a:gd name="T7" fmla="*/ 10 h 20"/>
                <a:gd name="T8" fmla="*/ 4 w 23"/>
                <a:gd name="T9" fmla="*/ 0 h 20"/>
                <a:gd name="T10" fmla="*/ 4 w 23"/>
                <a:gd name="T11" fmla="*/ 5 h 20"/>
                <a:gd name="T12" fmla="*/ 23 w 23"/>
                <a:gd name="T13" fmla="*/ 5 h 20"/>
                <a:gd name="T14" fmla="*/ 23 w 23"/>
                <a:gd name="T1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0">
                  <a:moveTo>
                    <a:pt x="23" y="15"/>
                  </a:moveTo>
                  <a:lnTo>
                    <a:pt x="4" y="15"/>
                  </a:lnTo>
                  <a:lnTo>
                    <a:pt x="4" y="20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23" y="5"/>
                  </a:lnTo>
                  <a:lnTo>
                    <a:pt x="23" y="15"/>
                  </a:lnTo>
                </a:path>
              </a:pathLst>
            </a:custGeom>
            <a:solidFill>
              <a:srgbClr val="FFCC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Freeform 199"/>
            <p:cNvSpPr>
              <a:spLocks/>
            </p:cNvSpPr>
            <p:nvPr/>
          </p:nvSpPr>
          <p:spPr bwMode="auto">
            <a:xfrm>
              <a:off x="2709048" y="2848637"/>
              <a:ext cx="214313" cy="216000"/>
            </a:xfrm>
            <a:custGeom>
              <a:avLst/>
              <a:gdLst>
                <a:gd name="T0" fmla="*/ 22 w 22"/>
                <a:gd name="T1" fmla="*/ 15 h 20"/>
                <a:gd name="T2" fmla="*/ 4 w 22"/>
                <a:gd name="T3" fmla="*/ 15 h 20"/>
                <a:gd name="T4" fmla="*/ 4 w 22"/>
                <a:gd name="T5" fmla="*/ 20 h 20"/>
                <a:gd name="T6" fmla="*/ 0 w 22"/>
                <a:gd name="T7" fmla="*/ 10 h 20"/>
                <a:gd name="T8" fmla="*/ 4 w 22"/>
                <a:gd name="T9" fmla="*/ 0 h 20"/>
                <a:gd name="T10" fmla="*/ 4 w 22"/>
                <a:gd name="T11" fmla="*/ 5 h 20"/>
                <a:gd name="T12" fmla="*/ 22 w 22"/>
                <a:gd name="T13" fmla="*/ 5 h 20"/>
                <a:gd name="T14" fmla="*/ 22 w 22"/>
                <a:gd name="T1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0">
                  <a:moveTo>
                    <a:pt x="22" y="15"/>
                  </a:moveTo>
                  <a:lnTo>
                    <a:pt x="4" y="15"/>
                  </a:lnTo>
                  <a:lnTo>
                    <a:pt x="4" y="20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5"/>
                  </a:lnTo>
                  <a:lnTo>
                    <a:pt x="22" y="5"/>
                  </a:lnTo>
                  <a:lnTo>
                    <a:pt x="22" y="15"/>
                  </a:lnTo>
                </a:path>
              </a:pathLst>
            </a:custGeom>
            <a:solidFill>
              <a:srgbClr val="91D15C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Freeform 201"/>
            <p:cNvSpPr>
              <a:spLocks/>
            </p:cNvSpPr>
            <p:nvPr/>
          </p:nvSpPr>
          <p:spPr bwMode="auto">
            <a:xfrm>
              <a:off x="3383735" y="2848637"/>
              <a:ext cx="155575" cy="216000"/>
            </a:xfrm>
            <a:custGeom>
              <a:avLst/>
              <a:gdLst>
                <a:gd name="T0" fmla="*/ 0 w 16"/>
                <a:gd name="T1" fmla="*/ 15 h 20"/>
                <a:gd name="T2" fmla="*/ 12 w 16"/>
                <a:gd name="T3" fmla="*/ 15 h 20"/>
                <a:gd name="T4" fmla="*/ 12 w 16"/>
                <a:gd name="T5" fmla="*/ 20 h 20"/>
                <a:gd name="T6" fmla="*/ 16 w 16"/>
                <a:gd name="T7" fmla="*/ 10 h 20"/>
                <a:gd name="T8" fmla="*/ 12 w 16"/>
                <a:gd name="T9" fmla="*/ 0 h 20"/>
                <a:gd name="T10" fmla="*/ 12 w 16"/>
                <a:gd name="T11" fmla="*/ 5 h 20"/>
                <a:gd name="T12" fmla="*/ 0 w 16"/>
                <a:gd name="T13" fmla="*/ 5 h 20"/>
                <a:gd name="T14" fmla="*/ 0 w 16"/>
                <a:gd name="T1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0">
                  <a:moveTo>
                    <a:pt x="0" y="15"/>
                  </a:moveTo>
                  <a:lnTo>
                    <a:pt x="12" y="15"/>
                  </a:lnTo>
                  <a:lnTo>
                    <a:pt x="12" y="20"/>
                  </a:lnTo>
                  <a:lnTo>
                    <a:pt x="16" y="10"/>
                  </a:lnTo>
                  <a:lnTo>
                    <a:pt x="12" y="0"/>
                  </a:lnTo>
                  <a:lnTo>
                    <a:pt x="12" y="5"/>
                  </a:lnTo>
                  <a:lnTo>
                    <a:pt x="0" y="5"/>
                  </a:lnTo>
                  <a:lnTo>
                    <a:pt x="0" y="15"/>
                  </a:lnTo>
                </a:path>
              </a:pathLst>
            </a:custGeom>
            <a:solidFill>
              <a:srgbClr val="4F63B8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Freeform 202"/>
            <p:cNvSpPr>
              <a:spLocks/>
            </p:cNvSpPr>
            <p:nvPr/>
          </p:nvSpPr>
          <p:spPr bwMode="auto">
            <a:xfrm>
              <a:off x="3539310" y="2848637"/>
              <a:ext cx="117475" cy="216000"/>
            </a:xfrm>
            <a:custGeom>
              <a:avLst/>
              <a:gdLst>
                <a:gd name="T0" fmla="*/ 0 w 12"/>
                <a:gd name="T1" fmla="*/ 15 h 20"/>
                <a:gd name="T2" fmla="*/ 8 w 12"/>
                <a:gd name="T3" fmla="*/ 15 h 20"/>
                <a:gd name="T4" fmla="*/ 8 w 12"/>
                <a:gd name="T5" fmla="*/ 20 h 20"/>
                <a:gd name="T6" fmla="*/ 12 w 12"/>
                <a:gd name="T7" fmla="*/ 10 h 20"/>
                <a:gd name="T8" fmla="*/ 8 w 12"/>
                <a:gd name="T9" fmla="*/ 0 h 20"/>
                <a:gd name="T10" fmla="*/ 8 w 12"/>
                <a:gd name="T11" fmla="*/ 5 h 20"/>
                <a:gd name="T12" fmla="*/ 0 w 12"/>
                <a:gd name="T13" fmla="*/ 5 h 20"/>
                <a:gd name="T14" fmla="*/ 0 w 12"/>
                <a:gd name="T1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0">
                  <a:moveTo>
                    <a:pt x="0" y="15"/>
                  </a:moveTo>
                  <a:lnTo>
                    <a:pt x="8" y="15"/>
                  </a:lnTo>
                  <a:lnTo>
                    <a:pt x="8" y="20"/>
                  </a:lnTo>
                  <a:lnTo>
                    <a:pt x="12" y="10"/>
                  </a:lnTo>
                  <a:lnTo>
                    <a:pt x="8" y="0"/>
                  </a:lnTo>
                  <a:lnTo>
                    <a:pt x="8" y="5"/>
                  </a:lnTo>
                  <a:lnTo>
                    <a:pt x="0" y="5"/>
                  </a:lnTo>
                  <a:lnTo>
                    <a:pt x="0" y="15"/>
                  </a:lnTo>
                </a:path>
              </a:pathLst>
            </a:custGeom>
            <a:solidFill>
              <a:srgbClr val="003366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Freeform 203"/>
            <p:cNvSpPr>
              <a:spLocks/>
            </p:cNvSpPr>
            <p:nvPr/>
          </p:nvSpPr>
          <p:spPr bwMode="auto">
            <a:xfrm>
              <a:off x="3656785" y="2848637"/>
              <a:ext cx="254000" cy="216000"/>
            </a:xfrm>
            <a:custGeom>
              <a:avLst/>
              <a:gdLst>
                <a:gd name="T0" fmla="*/ 0 w 26"/>
                <a:gd name="T1" fmla="*/ 15 h 20"/>
                <a:gd name="T2" fmla="*/ 22 w 26"/>
                <a:gd name="T3" fmla="*/ 15 h 20"/>
                <a:gd name="T4" fmla="*/ 22 w 26"/>
                <a:gd name="T5" fmla="*/ 20 h 20"/>
                <a:gd name="T6" fmla="*/ 26 w 26"/>
                <a:gd name="T7" fmla="*/ 10 h 20"/>
                <a:gd name="T8" fmla="*/ 22 w 26"/>
                <a:gd name="T9" fmla="*/ 0 h 20"/>
                <a:gd name="T10" fmla="*/ 22 w 26"/>
                <a:gd name="T11" fmla="*/ 5 h 20"/>
                <a:gd name="T12" fmla="*/ 0 w 26"/>
                <a:gd name="T13" fmla="*/ 5 h 20"/>
                <a:gd name="T14" fmla="*/ 0 w 26"/>
                <a:gd name="T1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0">
                  <a:moveTo>
                    <a:pt x="0" y="15"/>
                  </a:moveTo>
                  <a:lnTo>
                    <a:pt x="22" y="15"/>
                  </a:lnTo>
                  <a:lnTo>
                    <a:pt x="22" y="20"/>
                  </a:lnTo>
                  <a:lnTo>
                    <a:pt x="26" y="10"/>
                  </a:lnTo>
                  <a:lnTo>
                    <a:pt x="22" y="0"/>
                  </a:lnTo>
                  <a:lnTo>
                    <a:pt x="22" y="5"/>
                  </a:lnTo>
                  <a:lnTo>
                    <a:pt x="0" y="5"/>
                  </a:lnTo>
                  <a:lnTo>
                    <a:pt x="0" y="15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Freeform 204"/>
            <p:cNvSpPr>
              <a:spLocks/>
            </p:cNvSpPr>
            <p:nvPr/>
          </p:nvSpPr>
          <p:spPr bwMode="auto">
            <a:xfrm>
              <a:off x="3910785" y="2848637"/>
              <a:ext cx="323850" cy="216000"/>
            </a:xfrm>
            <a:custGeom>
              <a:avLst/>
              <a:gdLst>
                <a:gd name="T0" fmla="*/ 0 w 33"/>
                <a:gd name="T1" fmla="*/ 15 h 20"/>
                <a:gd name="T2" fmla="*/ 29 w 33"/>
                <a:gd name="T3" fmla="*/ 15 h 20"/>
                <a:gd name="T4" fmla="*/ 29 w 33"/>
                <a:gd name="T5" fmla="*/ 20 h 20"/>
                <a:gd name="T6" fmla="*/ 33 w 33"/>
                <a:gd name="T7" fmla="*/ 10 h 20"/>
                <a:gd name="T8" fmla="*/ 29 w 33"/>
                <a:gd name="T9" fmla="*/ 0 h 20"/>
                <a:gd name="T10" fmla="*/ 29 w 33"/>
                <a:gd name="T11" fmla="*/ 5 h 20"/>
                <a:gd name="T12" fmla="*/ 0 w 33"/>
                <a:gd name="T13" fmla="*/ 5 h 20"/>
                <a:gd name="T14" fmla="*/ 0 w 33"/>
                <a:gd name="T1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0">
                  <a:moveTo>
                    <a:pt x="0" y="15"/>
                  </a:moveTo>
                  <a:lnTo>
                    <a:pt x="29" y="15"/>
                  </a:lnTo>
                  <a:lnTo>
                    <a:pt x="29" y="20"/>
                  </a:lnTo>
                  <a:lnTo>
                    <a:pt x="33" y="10"/>
                  </a:lnTo>
                  <a:lnTo>
                    <a:pt x="29" y="0"/>
                  </a:lnTo>
                  <a:lnTo>
                    <a:pt x="29" y="5"/>
                  </a:lnTo>
                  <a:lnTo>
                    <a:pt x="0" y="5"/>
                  </a:lnTo>
                  <a:lnTo>
                    <a:pt x="0" y="15"/>
                  </a:lnTo>
                </a:path>
              </a:pathLst>
            </a:custGeom>
            <a:solidFill>
              <a:srgbClr val="FF6699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206"/>
            <p:cNvSpPr>
              <a:spLocks/>
            </p:cNvSpPr>
            <p:nvPr/>
          </p:nvSpPr>
          <p:spPr bwMode="auto">
            <a:xfrm>
              <a:off x="4244160" y="2848636"/>
              <a:ext cx="204788" cy="216000"/>
            </a:xfrm>
            <a:custGeom>
              <a:avLst/>
              <a:gdLst>
                <a:gd name="T0" fmla="*/ 0 w 21"/>
                <a:gd name="T1" fmla="*/ 15 h 20"/>
                <a:gd name="T2" fmla="*/ 16 w 21"/>
                <a:gd name="T3" fmla="*/ 15 h 20"/>
                <a:gd name="T4" fmla="*/ 16 w 21"/>
                <a:gd name="T5" fmla="*/ 20 h 20"/>
                <a:gd name="T6" fmla="*/ 21 w 21"/>
                <a:gd name="T7" fmla="*/ 10 h 20"/>
                <a:gd name="T8" fmla="*/ 16 w 21"/>
                <a:gd name="T9" fmla="*/ 0 h 20"/>
                <a:gd name="T10" fmla="*/ 16 w 21"/>
                <a:gd name="T11" fmla="*/ 5 h 20"/>
                <a:gd name="T12" fmla="*/ 0 w 21"/>
                <a:gd name="T13" fmla="*/ 5 h 20"/>
                <a:gd name="T14" fmla="*/ 0 w 21"/>
                <a:gd name="T1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0">
                  <a:moveTo>
                    <a:pt x="0" y="15"/>
                  </a:moveTo>
                  <a:lnTo>
                    <a:pt x="16" y="15"/>
                  </a:lnTo>
                  <a:lnTo>
                    <a:pt x="16" y="20"/>
                  </a:lnTo>
                  <a:lnTo>
                    <a:pt x="21" y="10"/>
                  </a:lnTo>
                  <a:lnTo>
                    <a:pt x="16" y="0"/>
                  </a:lnTo>
                  <a:lnTo>
                    <a:pt x="16" y="5"/>
                  </a:lnTo>
                  <a:lnTo>
                    <a:pt x="0" y="5"/>
                  </a:lnTo>
                  <a:lnTo>
                    <a:pt x="0" y="15"/>
                  </a:lnTo>
                </a:path>
              </a:pathLst>
            </a:custGeom>
            <a:solidFill>
              <a:srgbClr val="9900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207"/>
            <p:cNvSpPr>
              <a:spLocks/>
            </p:cNvSpPr>
            <p:nvPr/>
          </p:nvSpPr>
          <p:spPr bwMode="auto">
            <a:xfrm>
              <a:off x="4469585" y="2848636"/>
              <a:ext cx="214313" cy="216000"/>
            </a:xfrm>
            <a:custGeom>
              <a:avLst/>
              <a:gdLst>
                <a:gd name="T0" fmla="*/ 0 w 22"/>
                <a:gd name="T1" fmla="*/ 15 h 20"/>
                <a:gd name="T2" fmla="*/ 18 w 22"/>
                <a:gd name="T3" fmla="*/ 15 h 20"/>
                <a:gd name="T4" fmla="*/ 18 w 22"/>
                <a:gd name="T5" fmla="*/ 20 h 20"/>
                <a:gd name="T6" fmla="*/ 22 w 22"/>
                <a:gd name="T7" fmla="*/ 10 h 20"/>
                <a:gd name="T8" fmla="*/ 18 w 22"/>
                <a:gd name="T9" fmla="*/ 0 h 20"/>
                <a:gd name="T10" fmla="*/ 18 w 22"/>
                <a:gd name="T11" fmla="*/ 5 h 20"/>
                <a:gd name="T12" fmla="*/ 0 w 22"/>
                <a:gd name="T13" fmla="*/ 5 h 20"/>
                <a:gd name="T14" fmla="*/ 0 w 22"/>
                <a:gd name="T1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0">
                  <a:moveTo>
                    <a:pt x="0" y="15"/>
                  </a:moveTo>
                  <a:lnTo>
                    <a:pt x="18" y="15"/>
                  </a:lnTo>
                  <a:lnTo>
                    <a:pt x="18" y="20"/>
                  </a:lnTo>
                  <a:lnTo>
                    <a:pt x="22" y="10"/>
                  </a:lnTo>
                  <a:lnTo>
                    <a:pt x="18" y="0"/>
                  </a:lnTo>
                  <a:lnTo>
                    <a:pt x="18" y="5"/>
                  </a:lnTo>
                  <a:lnTo>
                    <a:pt x="0" y="5"/>
                  </a:lnTo>
                  <a:lnTo>
                    <a:pt x="0" y="15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Freeform 14"/>
            <p:cNvSpPr>
              <a:spLocks/>
            </p:cNvSpPr>
            <p:nvPr/>
          </p:nvSpPr>
          <p:spPr bwMode="auto">
            <a:xfrm>
              <a:off x="3197998" y="2850248"/>
              <a:ext cx="166688" cy="216000"/>
            </a:xfrm>
            <a:custGeom>
              <a:avLst/>
              <a:gdLst>
                <a:gd name="T0" fmla="*/ 0 w 17"/>
                <a:gd name="T1" fmla="*/ 14 h 19"/>
                <a:gd name="T2" fmla="*/ 13 w 17"/>
                <a:gd name="T3" fmla="*/ 14 h 19"/>
                <a:gd name="T4" fmla="*/ 13 w 17"/>
                <a:gd name="T5" fmla="*/ 19 h 19"/>
                <a:gd name="T6" fmla="*/ 17 w 17"/>
                <a:gd name="T7" fmla="*/ 10 h 19"/>
                <a:gd name="T8" fmla="*/ 13 w 17"/>
                <a:gd name="T9" fmla="*/ 0 h 19"/>
                <a:gd name="T10" fmla="*/ 13 w 17"/>
                <a:gd name="T11" fmla="*/ 5 h 19"/>
                <a:gd name="T12" fmla="*/ 0 w 17"/>
                <a:gd name="T13" fmla="*/ 5 h 19"/>
                <a:gd name="T14" fmla="*/ 0 w 17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9">
                  <a:moveTo>
                    <a:pt x="0" y="14"/>
                  </a:moveTo>
                  <a:lnTo>
                    <a:pt x="13" y="14"/>
                  </a:lnTo>
                  <a:lnTo>
                    <a:pt x="13" y="19"/>
                  </a:lnTo>
                  <a:lnTo>
                    <a:pt x="17" y="1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74000">
                  <a:schemeClr val="tx1"/>
                </a:gs>
                <a:gs pos="76000">
                  <a:srgbClr val="00CCFF"/>
                </a:gs>
                <a:gs pos="100000">
                  <a:srgbClr val="00CCFF"/>
                </a:gs>
              </a:gsLst>
              <a:lin ang="0" scaled="1"/>
              <a:tileRect/>
            </a:gra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1" name="TextBox 260"/>
          <p:cNvSpPr txBox="1"/>
          <p:nvPr/>
        </p:nvSpPr>
        <p:spPr>
          <a:xfrm>
            <a:off x="69812" y="6064651"/>
            <a:ext cx="793478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88" i="1" dirty="0">
                <a:latin typeface="Arial" panose="020B0604020202020204" pitchFamily="34" charset="0"/>
                <a:cs typeface="Arial" panose="020B0604020202020204" pitchFamily="34" charset="0"/>
              </a:rPr>
              <a:t>Methylocystis </a:t>
            </a:r>
            <a:r>
              <a:rPr lang="en-US" altLang="ko-KR" sz="788" dirty="0" smtClean="0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altLang="ko-KR" sz="788" dirty="0">
                <a:latin typeface="Arial" panose="020B0604020202020204" pitchFamily="34" charset="0"/>
                <a:cs typeface="Arial" panose="020B0604020202020204" pitchFamily="34" charset="0"/>
              </a:rPr>
              <a:t>. SB2</a:t>
            </a:r>
            <a:endParaRPr lang="ko-KR" altLang="en-US" sz="78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직사각형 210"/>
          <p:cNvSpPr/>
          <p:nvPr/>
        </p:nvSpPr>
        <p:spPr bwMode="auto">
          <a:xfrm>
            <a:off x="5466586" y="6846832"/>
            <a:ext cx="141750" cy="141750"/>
          </a:xfrm>
          <a:prstGeom prst="rect">
            <a:avLst/>
          </a:prstGeom>
          <a:solidFill>
            <a:srgbClr val="00CCFF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7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5608336" y="6845756"/>
            <a:ext cx="1048572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91" i="1" dirty="0" err="1">
                <a:latin typeface="Arial" panose="020B0604020202020204" pitchFamily="34" charset="0"/>
                <a:cs typeface="Arial" panose="020B0604020202020204" pitchFamily="34" charset="0"/>
              </a:rPr>
              <a:t>mbnI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, ECF sigma factor</a:t>
            </a:r>
            <a:endParaRPr lang="ko-KR" altLang="en-US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그룹 37"/>
          <p:cNvGrpSpPr/>
          <p:nvPr/>
        </p:nvGrpSpPr>
        <p:grpSpPr>
          <a:xfrm>
            <a:off x="869293" y="7579508"/>
            <a:ext cx="5716786" cy="121500"/>
            <a:chOff x="1545410" y="6066347"/>
            <a:chExt cx="9239250" cy="216000"/>
          </a:xfrm>
        </p:grpSpPr>
        <p:sp>
          <p:nvSpPr>
            <p:cNvPr id="214" name="Line 89"/>
            <p:cNvSpPr>
              <a:spLocks noChangeShapeType="1"/>
            </p:cNvSpPr>
            <p:nvPr/>
          </p:nvSpPr>
          <p:spPr bwMode="auto">
            <a:xfrm flipH="1">
              <a:off x="1545410" y="6163714"/>
              <a:ext cx="9239250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 flipH="1">
              <a:off x="9503547" y="6066347"/>
              <a:ext cx="1104900" cy="216000"/>
            </a:xfrm>
            <a:custGeom>
              <a:avLst/>
              <a:gdLst>
                <a:gd name="T0" fmla="*/ 113 w 113"/>
                <a:gd name="T1" fmla="*/ 14 h 19"/>
                <a:gd name="T2" fmla="*/ 4 w 113"/>
                <a:gd name="T3" fmla="*/ 14 h 19"/>
                <a:gd name="T4" fmla="*/ 4 w 113"/>
                <a:gd name="T5" fmla="*/ 19 h 19"/>
                <a:gd name="T6" fmla="*/ 0 w 113"/>
                <a:gd name="T7" fmla="*/ 9 h 19"/>
                <a:gd name="T8" fmla="*/ 4 w 113"/>
                <a:gd name="T9" fmla="*/ 0 h 19"/>
                <a:gd name="T10" fmla="*/ 4 w 113"/>
                <a:gd name="T11" fmla="*/ 5 h 19"/>
                <a:gd name="T12" fmla="*/ 113 w 113"/>
                <a:gd name="T13" fmla="*/ 5 h 19"/>
                <a:gd name="T14" fmla="*/ 113 w 113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9">
                  <a:moveTo>
                    <a:pt x="113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113" y="5"/>
                  </a:lnTo>
                  <a:lnTo>
                    <a:pt x="113" y="14"/>
                  </a:lnTo>
                </a:path>
              </a:pathLst>
            </a:custGeom>
            <a:solidFill>
              <a:srgbClr val="FF66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 flipH="1">
              <a:off x="9132072" y="6066347"/>
              <a:ext cx="136525" cy="216000"/>
            </a:xfrm>
            <a:custGeom>
              <a:avLst/>
              <a:gdLst>
                <a:gd name="T0" fmla="*/ 0 w 14"/>
                <a:gd name="T1" fmla="*/ 14 h 19"/>
                <a:gd name="T2" fmla="*/ 10 w 14"/>
                <a:gd name="T3" fmla="*/ 14 h 19"/>
                <a:gd name="T4" fmla="*/ 10 w 14"/>
                <a:gd name="T5" fmla="*/ 19 h 19"/>
                <a:gd name="T6" fmla="*/ 14 w 14"/>
                <a:gd name="T7" fmla="*/ 9 h 19"/>
                <a:gd name="T8" fmla="*/ 10 w 14"/>
                <a:gd name="T9" fmla="*/ 0 h 19"/>
                <a:gd name="T10" fmla="*/ 10 w 14"/>
                <a:gd name="T11" fmla="*/ 5 h 19"/>
                <a:gd name="T12" fmla="*/ 0 w 14"/>
                <a:gd name="T13" fmla="*/ 5 h 19"/>
                <a:gd name="T14" fmla="*/ 0 w 14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9">
                  <a:moveTo>
                    <a:pt x="0" y="14"/>
                  </a:moveTo>
                  <a:lnTo>
                    <a:pt x="10" y="14"/>
                  </a:lnTo>
                  <a:lnTo>
                    <a:pt x="10" y="19"/>
                  </a:lnTo>
                  <a:lnTo>
                    <a:pt x="14" y="9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Freeform 93"/>
            <p:cNvSpPr>
              <a:spLocks/>
            </p:cNvSpPr>
            <p:nvPr/>
          </p:nvSpPr>
          <p:spPr bwMode="auto">
            <a:xfrm flipH="1">
              <a:off x="8859022" y="6066347"/>
              <a:ext cx="273050" cy="216000"/>
            </a:xfrm>
            <a:custGeom>
              <a:avLst/>
              <a:gdLst>
                <a:gd name="T0" fmla="*/ 0 w 28"/>
                <a:gd name="T1" fmla="*/ 14 h 19"/>
                <a:gd name="T2" fmla="*/ 24 w 28"/>
                <a:gd name="T3" fmla="*/ 14 h 19"/>
                <a:gd name="T4" fmla="*/ 24 w 28"/>
                <a:gd name="T5" fmla="*/ 19 h 19"/>
                <a:gd name="T6" fmla="*/ 28 w 28"/>
                <a:gd name="T7" fmla="*/ 9 h 19"/>
                <a:gd name="T8" fmla="*/ 24 w 28"/>
                <a:gd name="T9" fmla="*/ 0 h 19"/>
                <a:gd name="T10" fmla="*/ 24 w 28"/>
                <a:gd name="T11" fmla="*/ 5 h 19"/>
                <a:gd name="T12" fmla="*/ 0 w 28"/>
                <a:gd name="T13" fmla="*/ 5 h 19"/>
                <a:gd name="T14" fmla="*/ 0 w 2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0" y="14"/>
                  </a:moveTo>
                  <a:lnTo>
                    <a:pt x="24" y="14"/>
                  </a:lnTo>
                  <a:lnTo>
                    <a:pt x="24" y="19"/>
                  </a:lnTo>
                  <a:lnTo>
                    <a:pt x="28" y="9"/>
                  </a:lnTo>
                  <a:lnTo>
                    <a:pt x="24" y="0"/>
                  </a:lnTo>
                  <a:lnTo>
                    <a:pt x="24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Freeform 95"/>
            <p:cNvSpPr>
              <a:spLocks/>
            </p:cNvSpPr>
            <p:nvPr/>
          </p:nvSpPr>
          <p:spPr bwMode="auto">
            <a:xfrm flipH="1">
              <a:off x="8751072" y="6066347"/>
              <a:ext cx="107950" cy="216000"/>
            </a:xfrm>
            <a:custGeom>
              <a:avLst/>
              <a:gdLst>
                <a:gd name="T0" fmla="*/ 0 w 11"/>
                <a:gd name="T1" fmla="*/ 14 h 19"/>
                <a:gd name="T2" fmla="*/ 7 w 11"/>
                <a:gd name="T3" fmla="*/ 14 h 19"/>
                <a:gd name="T4" fmla="*/ 7 w 11"/>
                <a:gd name="T5" fmla="*/ 19 h 19"/>
                <a:gd name="T6" fmla="*/ 11 w 11"/>
                <a:gd name="T7" fmla="*/ 9 h 19"/>
                <a:gd name="T8" fmla="*/ 7 w 11"/>
                <a:gd name="T9" fmla="*/ 0 h 19"/>
                <a:gd name="T10" fmla="*/ 7 w 11"/>
                <a:gd name="T11" fmla="*/ 5 h 19"/>
                <a:gd name="T12" fmla="*/ 0 w 11"/>
                <a:gd name="T13" fmla="*/ 5 h 19"/>
                <a:gd name="T14" fmla="*/ 0 w 11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9">
                  <a:moveTo>
                    <a:pt x="0" y="14"/>
                  </a:moveTo>
                  <a:lnTo>
                    <a:pt x="7" y="14"/>
                  </a:lnTo>
                  <a:lnTo>
                    <a:pt x="7" y="19"/>
                  </a:lnTo>
                  <a:lnTo>
                    <a:pt x="11" y="9"/>
                  </a:lnTo>
                  <a:lnTo>
                    <a:pt x="7" y="0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2" name="Freeform 97"/>
            <p:cNvSpPr>
              <a:spLocks/>
            </p:cNvSpPr>
            <p:nvPr/>
          </p:nvSpPr>
          <p:spPr bwMode="auto">
            <a:xfrm flipH="1">
              <a:off x="8643122" y="6066347"/>
              <a:ext cx="98425" cy="216000"/>
            </a:xfrm>
            <a:custGeom>
              <a:avLst/>
              <a:gdLst>
                <a:gd name="T0" fmla="*/ 10 w 10"/>
                <a:gd name="T1" fmla="*/ 14 h 19"/>
                <a:gd name="T2" fmla="*/ 4 w 10"/>
                <a:gd name="T3" fmla="*/ 14 h 19"/>
                <a:gd name="T4" fmla="*/ 4 w 10"/>
                <a:gd name="T5" fmla="*/ 19 h 19"/>
                <a:gd name="T6" fmla="*/ 0 w 10"/>
                <a:gd name="T7" fmla="*/ 9 h 19"/>
                <a:gd name="T8" fmla="*/ 4 w 10"/>
                <a:gd name="T9" fmla="*/ 0 h 19"/>
                <a:gd name="T10" fmla="*/ 4 w 10"/>
                <a:gd name="T11" fmla="*/ 5 h 19"/>
                <a:gd name="T12" fmla="*/ 10 w 10"/>
                <a:gd name="T13" fmla="*/ 5 h 19"/>
                <a:gd name="T14" fmla="*/ 10 w 10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9">
                  <a:moveTo>
                    <a:pt x="10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10" y="5"/>
                  </a:lnTo>
                  <a:lnTo>
                    <a:pt x="1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 flipH="1">
              <a:off x="8447860" y="6066347"/>
              <a:ext cx="136525" cy="216000"/>
            </a:xfrm>
            <a:custGeom>
              <a:avLst/>
              <a:gdLst>
                <a:gd name="T0" fmla="*/ 14 w 14"/>
                <a:gd name="T1" fmla="*/ 14 h 19"/>
                <a:gd name="T2" fmla="*/ 4 w 14"/>
                <a:gd name="T3" fmla="*/ 14 h 19"/>
                <a:gd name="T4" fmla="*/ 4 w 14"/>
                <a:gd name="T5" fmla="*/ 19 h 19"/>
                <a:gd name="T6" fmla="*/ 0 w 14"/>
                <a:gd name="T7" fmla="*/ 9 h 19"/>
                <a:gd name="T8" fmla="*/ 4 w 14"/>
                <a:gd name="T9" fmla="*/ 0 h 19"/>
                <a:gd name="T10" fmla="*/ 4 w 14"/>
                <a:gd name="T11" fmla="*/ 5 h 19"/>
                <a:gd name="T12" fmla="*/ 14 w 14"/>
                <a:gd name="T13" fmla="*/ 5 h 19"/>
                <a:gd name="T14" fmla="*/ 14 w 14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9">
                  <a:moveTo>
                    <a:pt x="14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14" y="5"/>
                  </a:lnTo>
                  <a:lnTo>
                    <a:pt x="14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4" name="Freeform 101"/>
            <p:cNvSpPr>
              <a:spLocks/>
            </p:cNvSpPr>
            <p:nvPr/>
          </p:nvSpPr>
          <p:spPr bwMode="auto">
            <a:xfrm flipH="1">
              <a:off x="8320859" y="6066347"/>
              <a:ext cx="77788" cy="216000"/>
            </a:xfrm>
            <a:custGeom>
              <a:avLst/>
              <a:gdLst>
                <a:gd name="T0" fmla="*/ 8 w 8"/>
                <a:gd name="T1" fmla="*/ 14 h 19"/>
                <a:gd name="T2" fmla="*/ 4 w 8"/>
                <a:gd name="T3" fmla="*/ 14 h 19"/>
                <a:gd name="T4" fmla="*/ 4 w 8"/>
                <a:gd name="T5" fmla="*/ 19 h 19"/>
                <a:gd name="T6" fmla="*/ 0 w 8"/>
                <a:gd name="T7" fmla="*/ 9 h 19"/>
                <a:gd name="T8" fmla="*/ 4 w 8"/>
                <a:gd name="T9" fmla="*/ 0 h 19"/>
                <a:gd name="T10" fmla="*/ 4 w 8"/>
                <a:gd name="T11" fmla="*/ 5 h 19"/>
                <a:gd name="T12" fmla="*/ 8 w 8"/>
                <a:gd name="T13" fmla="*/ 5 h 19"/>
                <a:gd name="T14" fmla="*/ 8 w 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9">
                  <a:moveTo>
                    <a:pt x="8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8" y="5"/>
                  </a:lnTo>
                  <a:lnTo>
                    <a:pt x="8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5" name="Freeform 103"/>
            <p:cNvSpPr>
              <a:spLocks/>
            </p:cNvSpPr>
            <p:nvPr/>
          </p:nvSpPr>
          <p:spPr bwMode="auto">
            <a:xfrm flipH="1">
              <a:off x="7919222" y="6066347"/>
              <a:ext cx="371475" cy="216000"/>
            </a:xfrm>
            <a:custGeom>
              <a:avLst/>
              <a:gdLst>
                <a:gd name="T0" fmla="*/ 38 w 38"/>
                <a:gd name="T1" fmla="*/ 14 h 19"/>
                <a:gd name="T2" fmla="*/ 5 w 38"/>
                <a:gd name="T3" fmla="*/ 14 h 19"/>
                <a:gd name="T4" fmla="*/ 5 w 38"/>
                <a:gd name="T5" fmla="*/ 19 h 19"/>
                <a:gd name="T6" fmla="*/ 0 w 38"/>
                <a:gd name="T7" fmla="*/ 9 h 19"/>
                <a:gd name="T8" fmla="*/ 5 w 38"/>
                <a:gd name="T9" fmla="*/ 0 h 19"/>
                <a:gd name="T10" fmla="*/ 5 w 38"/>
                <a:gd name="T11" fmla="*/ 5 h 19"/>
                <a:gd name="T12" fmla="*/ 38 w 38"/>
                <a:gd name="T13" fmla="*/ 5 h 19"/>
                <a:gd name="T14" fmla="*/ 38 w 3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9">
                  <a:moveTo>
                    <a:pt x="38" y="14"/>
                  </a:moveTo>
                  <a:lnTo>
                    <a:pt x="5" y="14"/>
                  </a:lnTo>
                  <a:lnTo>
                    <a:pt x="5" y="19"/>
                  </a:lnTo>
                  <a:lnTo>
                    <a:pt x="0" y="9"/>
                  </a:lnTo>
                  <a:lnTo>
                    <a:pt x="5" y="0"/>
                  </a:lnTo>
                  <a:lnTo>
                    <a:pt x="5" y="5"/>
                  </a:lnTo>
                  <a:lnTo>
                    <a:pt x="38" y="5"/>
                  </a:lnTo>
                  <a:lnTo>
                    <a:pt x="38" y="14"/>
                  </a:lnTo>
                </a:path>
              </a:pathLst>
            </a:custGeom>
            <a:solidFill>
              <a:srgbClr val="FF00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Freeform 105"/>
            <p:cNvSpPr>
              <a:spLocks/>
            </p:cNvSpPr>
            <p:nvPr/>
          </p:nvSpPr>
          <p:spPr bwMode="auto">
            <a:xfrm flipH="1">
              <a:off x="7255647" y="6066347"/>
              <a:ext cx="654050" cy="216000"/>
            </a:xfrm>
            <a:custGeom>
              <a:avLst/>
              <a:gdLst>
                <a:gd name="T0" fmla="*/ 67 w 67"/>
                <a:gd name="T1" fmla="*/ 14 h 19"/>
                <a:gd name="T2" fmla="*/ 4 w 67"/>
                <a:gd name="T3" fmla="*/ 14 h 19"/>
                <a:gd name="T4" fmla="*/ 4 w 67"/>
                <a:gd name="T5" fmla="*/ 19 h 19"/>
                <a:gd name="T6" fmla="*/ 0 w 67"/>
                <a:gd name="T7" fmla="*/ 9 h 19"/>
                <a:gd name="T8" fmla="*/ 4 w 67"/>
                <a:gd name="T9" fmla="*/ 0 h 19"/>
                <a:gd name="T10" fmla="*/ 4 w 67"/>
                <a:gd name="T11" fmla="*/ 5 h 19"/>
                <a:gd name="T12" fmla="*/ 67 w 67"/>
                <a:gd name="T13" fmla="*/ 5 h 19"/>
                <a:gd name="T14" fmla="*/ 67 w 67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9">
                  <a:moveTo>
                    <a:pt x="67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67" y="5"/>
                  </a:lnTo>
                  <a:lnTo>
                    <a:pt x="67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" name="Freeform 107"/>
            <p:cNvSpPr>
              <a:spLocks/>
            </p:cNvSpPr>
            <p:nvPr/>
          </p:nvSpPr>
          <p:spPr bwMode="auto">
            <a:xfrm flipH="1">
              <a:off x="6658747" y="6066347"/>
              <a:ext cx="596900" cy="216000"/>
            </a:xfrm>
            <a:custGeom>
              <a:avLst/>
              <a:gdLst>
                <a:gd name="T0" fmla="*/ 61 w 61"/>
                <a:gd name="T1" fmla="*/ 14 h 19"/>
                <a:gd name="T2" fmla="*/ 4 w 61"/>
                <a:gd name="T3" fmla="*/ 14 h 19"/>
                <a:gd name="T4" fmla="*/ 4 w 61"/>
                <a:gd name="T5" fmla="*/ 19 h 19"/>
                <a:gd name="T6" fmla="*/ 0 w 61"/>
                <a:gd name="T7" fmla="*/ 9 h 19"/>
                <a:gd name="T8" fmla="*/ 4 w 61"/>
                <a:gd name="T9" fmla="*/ 0 h 19"/>
                <a:gd name="T10" fmla="*/ 4 w 61"/>
                <a:gd name="T11" fmla="*/ 5 h 19"/>
                <a:gd name="T12" fmla="*/ 61 w 61"/>
                <a:gd name="T13" fmla="*/ 5 h 19"/>
                <a:gd name="T14" fmla="*/ 61 w 61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9">
                  <a:moveTo>
                    <a:pt x="61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61" y="5"/>
                  </a:lnTo>
                  <a:lnTo>
                    <a:pt x="61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Freeform 109"/>
            <p:cNvSpPr>
              <a:spLocks/>
            </p:cNvSpPr>
            <p:nvPr/>
          </p:nvSpPr>
          <p:spPr bwMode="auto">
            <a:xfrm flipH="1">
              <a:off x="6374585" y="6066347"/>
              <a:ext cx="244475" cy="216000"/>
            </a:xfrm>
            <a:custGeom>
              <a:avLst/>
              <a:gdLst>
                <a:gd name="T0" fmla="*/ 25 w 25"/>
                <a:gd name="T1" fmla="*/ 14 h 19"/>
                <a:gd name="T2" fmla="*/ 4 w 25"/>
                <a:gd name="T3" fmla="*/ 14 h 19"/>
                <a:gd name="T4" fmla="*/ 4 w 25"/>
                <a:gd name="T5" fmla="*/ 19 h 19"/>
                <a:gd name="T6" fmla="*/ 0 w 25"/>
                <a:gd name="T7" fmla="*/ 9 h 19"/>
                <a:gd name="T8" fmla="*/ 4 w 25"/>
                <a:gd name="T9" fmla="*/ 0 h 19"/>
                <a:gd name="T10" fmla="*/ 4 w 25"/>
                <a:gd name="T11" fmla="*/ 5 h 19"/>
                <a:gd name="T12" fmla="*/ 25 w 25"/>
                <a:gd name="T13" fmla="*/ 5 h 19"/>
                <a:gd name="T14" fmla="*/ 25 w 25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9">
                  <a:moveTo>
                    <a:pt x="25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25" y="5"/>
                  </a:lnTo>
                  <a:lnTo>
                    <a:pt x="25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9" name="Freeform 111"/>
            <p:cNvSpPr>
              <a:spLocks/>
            </p:cNvSpPr>
            <p:nvPr/>
          </p:nvSpPr>
          <p:spPr bwMode="auto">
            <a:xfrm flipH="1">
              <a:off x="6257110" y="6066347"/>
              <a:ext cx="117475" cy="216000"/>
            </a:xfrm>
            <a:custGeom>
              <a:avLst/>
              <a:gdLst>
                <a:gd name="T0" fmla="*/ 12 w 12"/>
                <a:gd name="T1" fmla="*/ 14 h 19"/>
                <a:gd name="T2" fmla="*/ 4 w 12"/>
                <a:gd name="T3" fmla="*/ 14 h 19"/>
                <a:gd name="T4" fmla="*/ 4 w 12"/>
                <a:gd name="T5" fmla="*/ 19 h 19"/>
                <a:gd name="T6" fmla="*/ 0 w 12"/>
                <a:gd name="T7" fmla="*/ 9 h 19"/>
                <a:gd name="T8" fmla="*/ 4 w 12"/>
                <a:gd name="T9" fmla="*/ 0 h 19"/>
                <a:gd name="T10" fmla="*/ 4 w 12"/>
                <a:gd name="T11" fmla="*/ 5 h 19"/>
                <a:gd name="T12" fmla="*/ 12 w 12"/>
                <a:gd name="T13" fmla="*/ 5 h 19"/>
                <a:gd name="T14" fmla="*/ 12 w 12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9">
                  <a:moveTo>
                    <a:pt x="12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12" y="5"/>
                  </a:lnTo>
                  <a:lnTo>
                    <a:pt x="12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Freeform 113"/>
            <p:cNvSpPr>
              <a:spLocks/>
            </p:cNvSpPr>
            <p:nvPr/>
          </p:nvSpPr>
          <p:spPr bwMode="auto">
            <a:xfrm flipH="1">
              <a:off x="5925322" y="6066347"/>
              <a:ext cx="322263" cy="216000"/>
            </a:xfrm>
            <a:custGeom>
              <a:avLst/>
              <a:gdLst>
                <a:gd name="T0" fmla="*/ 33 w 33"/>
                <a:gd name="T1" fmla="*/ 14 h 19"/>
                <a:gd name="T2" fmla="*/ 4 w 33"/>
                <a:gd name="T3" fmla="*/ 14 h 19"/>
                <a:gd name="T4" fmla="*/ 4 w 33"/>
                <a:gd name="T5" fmla="*/ 19 h 19"/>
                <a:gd name="T6" fmla="*/ 0 w 33"/>
                <a:gd name="T7" fmla="*/ 9 h 19"/>
                <a:gd name="T8" fmla="*/ 4 w 33"/>
                <a:gd name="T9" fmla="*/ 0 h 19"/>
                <a:gd name="T10" fmla="*/ 4 w 33"/>
                <a:gd name="T11" fmla="*/ 5 h 19"/>
                <a:gd name="T12" fmla="*/ 33 w 33"/>
                <a:gd name="T13" fmla="*/ 5 h 19"/>
                <a:gd name="T14" fmla="*/ 33 w 33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9">
                  <a:moveTo>
                    <a:pt x="33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33" y="5"/>
                  </a:lnTo>
                  <a:lnTo>
                    <a:pt x="33" y="14"/>
                  </a:lnTo>
                </a:path>
              </a:pathLst>
            </a:custGeom>
            <a:solidFill>
              <a:srgbClr val="FF6699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1" name="Freeform 115"/>
            <p:cNvSpPr>
              <a:spLocks/>
            </p:cNvSpPr>
            <p:nvPr/>
          </p:nvSpPr>
          <p:spPr bwMode="auto">
            <a:xfrm flipH="1">
              <a:off x="5652272" y="6066347"/>
              <a:ext cx="254000" cy="216000"/>
            </a:xfrm>
            <a:custGeom>
              <a:avLst/>
              <a:gdLst>
                <a:gd name="T0" fmla="*/ 26 w 26"/>
                <a:gd name="T1" fmla="*/ 14 h 19"/>
                <a:gd name="T2" fmla="*/ 4 w 26"/>
                <a:gd name="T3" fmla="*/ 14 h 19"/>
                <a:gd name="T4" fmla="*/ 4 w 26"/>
                <a:gd name="T5" fmla="*/ 19 h 19"/>
                <a:gd name="T6" fmla="*/ 0 w 26"/>
                <a:gd name="T7" fmla="*/ 9 h 19"/>
                <a:gd name="T8" fmla="*/ 4 w 26"/>
                <a:gd name="T9" fmla="*/ 0 h 19"/>
                <a:gd name="T10" fmla="*/ 4 w 26"/>
                <a:gd name="T11" fmla="*/ 5 h 19"/>
                <a:gd name="T12" fmla="*/ 26 w 26"/>
                <a:gd name="T13" fmla="*/ 5 h 19"/>
                <a:gd name="T14" fmla="*/ 26 w 26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9">
                  <a:moveTo>
                    <a:pt x="26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26" y="5"/>
                  </a:lnTo>
                  <a:lnTo>
                    <a:pt x="26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2" name="Freeform 117"/>
            <p:cNvSpPr>
              <a:spLocks/>
            </p:cNvSpPr>
            <p:nvPr/>
          </p:nvSpPr>
          <p:spPr bwMode="auto">
            <a:xfrm flipH="1">
              <a:off x="5553847" y="6066347"/>
              <a:ext cx="98425" cy="216000"/>
            </a:xfrm>
            <a:custGeom>
              <a:avLst/>
              <a:gdLst>
                <a:gd name="T0" fmla="*/ 10 w 10"/>
                <a:gd name="T1" fmla="*/ 14 h 19"/>
                <a:gd name="T2" fmla="*/ 4 w 10"/>
                <a:gd name="T3" fmla="*/ 14 h 19"/>
                <a:gd name="T4" fmla="*/ 4 w 10"/>
                <a:gd name="T5" fmla="*/ 19 h 19"/>
                <a:gd name="T6" fmla="*/ 0 w 10"/>
                <a:gd name="T7" fmla="*/ 9 h 19"/>
                <a:gd name="T8" fmla="*/ 4 w 10"/>
                <a:gd name="T9" fmla="*/ 0 h 19"/>
                <a:gd name="T10" fmla="*/ 4 w 10"/>
                <a:gd name="T11" fmla="*/ 5 h 19"/>
                <a:gd name="T12" fmla="*/ 10 w 10"/>
                <a:gd name="T13" fmla="*/ 5 h 19"/>
                <a:gd name="T14" fmla="*/ 10 w 10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9">
                  <a:moveTo>
                    <a:pt x="10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10" y="5"/>
                  </a:lnTo>
                  <a:lnTo>
                    <a:pt x="10" y="14"/>
                  </a:lnTo>
                </a:path>
              </a:pathLst>
            </a:custGeom>
            <a:solidFill>
              <a:srgbClr val="003366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3" name="Freeform 119"/>
            <p:cNvSpPr>
              <a:spLocks/>
            </p:cNvSpPr>
            <p:nvPr/>
          </p:nvSpPr>
          <p:spPr bwMode="auto">
            <a:xfrm flipH="1">
              <a:off x="5377634" y="6066347"/>
              <a:ext cx="166688" cy="216000"/>
            </a:xfrm>
            <a:custGeom>
              <a:avLst/>
              <a:gdLst>
                <a:gd name="T0" fmla="*/ 17 w 17"/>
                <a:gd name="T1" fmla="*/ 14 h 19"/>
                <a:gd name="T2" fmla="*/ 5 w 17"/>
                <a:gd name="T3" fmla="*/ 14 h 19"/>
                <a:gd name="T4" fmla="*/ 5 w 17"/>
                <a:gd name="T5" fmla="*/ 19 h 19"/>
                <a:gd name="T6" fmla="*/ 0 w 17"/>
                <a:gd name="T7" fmla="*/ 9 h 19"/>
                <a:gd name="T8" fmla="*/ 5 w 17"/>
                <a:gd name="T9" fmla="*/ 0 h 19"/>
                <a:gd name="T10" fmla="*/ 5 w 17"/>
                <a:gd name="T11" fmla="*/ 5 h 19"/>
                <a:gd name="T12" fmla="*/ 17 w 17"/>
                <a:gd name="T13" fmla="*/ 5 h 19"/>
                <a:gd name="T14" fmla="*/ 17 w 17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9">
                  <a:moveTo>
                    <a:pt x="17" y="14"/>
                  </a:moveTo>
                  <a:lnTo>
                    <a:pt x="5" y="14"/>
                  </a:lnTo>
                  <a:lnTo>
                    <a:pt x="5" y="19"/>
                  </a:lnTo>
                  <a:lnTo>
                    <a:pt x="0" y="9"/>
                  </a:lnTo>
                  <a:lnTo>
                    <a:pt x="5" y="0"/>
                  </a:lnTo>
                  <a:lnTo>
                    <a:pt x="5" y="5"/>
                  </a:lnTo>
                  <a:lnTo>
                    <a:pt x="17" y="5"/>
                  </a:lnTo>
                  <a:lnTo>
                    <a:pt x="17" y="14"/>
                  </a:lnTo>
                </a:path>
              </a:pathLst>
            </a:custGeom>
            <a:solidFill>
              <a:srgbClr val="4F63B8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Freeform 121"/>
            <p:cNvSpPr>
              <a:spLocks/>
            </p:cNvSpPr>
            <p:nvPr/>
          </p:nvSpPr>
          <p:spPr bwMode="auto">
            <a:xfrm flipH="1">
              <a:off x="5337947" y="6066347"/>
              <a:ext cx="20638" cy="216000"/>
            </a:xfrm>
            <a:custGeom>
              <a:avLst/>
              <a:gdLst>
                <a:gd name="T0" fmla="*/ 2 w 2"/>
                <a:gd name="T1" fmla="*/ 14 h 19"/>
                <a:gd name="T2" fmla="*/ 1 w 2"/>
                <a:gd name="T3" fmla="*/ 14 h 19"/>
                <a:gd name="T4" fmla="*/ 1 w 2"/>
                <a:gd name="T5" fmla="*/ 19 h 19"/>
                <a:gd name="T6" fmla="*/ 0 w 2"/>
                <a:gd name="T7" fmla="*/ 9 h 19"/>
                <a:gd name="T8" fmla="*/ 1 w 2"/>
                <a:gd name="T9" fmla="*/ 0 h 19"/>
                <a:gd name="T10" fmla="*/ 1 w 2"/>
                <a:gd name="T11" fmla="*/ 5 h 19"/>
                <a:gd name="T12" fmla="*/ 2 w 2"/>
                <a:gd name="T13" fmla="*/ 5 h 19"/>
                <a:gd name="T14" fmla="*/ 2 w 2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9">
                  <a:moveTo>
                    <a:pt x="2" y="14"/>
                  </a:moveTo>
                  <a:lnTo>
                    <a:pt x="1" y="14"/>
                  </a:lnTo>
                  <a:lnTo>
                    <a:pt x="1" y="19"/>
                  </a:lnTo>
                  <a:lnTo>
                    <a:pt x="0" y="9"/>
                  </a:lnTo>
                  <a:lnTo>
                    <a:pt x="1" y="0"/>
                  </a:lnTo>
                  <a:lnTo>
                    <a:pt x="1" y="5"/>
                  </a:lnTo>
                  <a:lnTo>
                    <a:pt x="2" y="5"/>
                  </a:lnTo>
                  <a:lnTo>
                    <a:pt x="2" y="14"/>
                  </a:lnTo>
                </a:path>
              </a:pathLst>
            </a:custGeom>
            <a:solidFill>
              <a:srgbClr val="00CCFF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5" name="Freeform 123"/>
            <p:cNvSpPr>
              <a:spLocks/>
            </p:cNvSpPr>
            <p:nvPr/>
          </p:nvSpPr>
          <p:spPr bwMode="auto">
            <a:xfrm flipH="1">
              <a:off x="5133159" y="6066347"/>
              <a:ext cx="176213" cy="216000"/>
            </a:xfrm>
            <a:custGeom>
              <a:avLst/>
              <a:gdLst>
                <a:gd name="T0" fmla="*/ 18 w 18"/>
                <a:gd name="T1" fmla="*/ 14 h 19"/>
                <a:gd name="T2" fmla="*/ 4 w 18"/>
                <a:gd name="T3" fmla="*/ 14 h 19"/>
                <a:gd name="T4" fmla="*/ 4 w 18"/>
                <a:gd name="T5" fmla="*/ 19 h 19"/>
                <a:gd name="T6" fmla="*/ 0 w 18"/>
                <a:gd name="T7" fmla="*/ 9 h 19"/>
                <a:gd name="T8" fmla="*/ 4 w 18"/>
                <a:gd name="T9" fmla="*/ 0 h 19"/>
                <a:gd name="T10" fmla="*/ 4 w 18"/>
                <a:gd name="T11" fmla="*/ 5 h 19"/>
                <a:gd name="T12" fmla="*/ 18 w 18"/>
                <a:gd name="T13" fmla="*/ 5 h 19"/>
                <a:gd name="T14" fmla="*/ 18 w 1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18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18" y="5"/>
                  </a:lnTo>
                  <a:lnTo>
                    <a:pt x="18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6" name="Freeform 125"/>
            <p:cNvSpPr>
              <a:spLocks/>
            </p:cNvSpPr>
            <p:nvPr/>
          </p:nvSpPr>
          <p:spPr bwMode="auto">
            <a:xfrm flipH="1">
              <a:off x="4907734" y="6066347"/>
              <a:ext cx="166688" cy="216000"/>
            </a:xfrm>
            <a:custGeom>
              <a:avLst/>
              <a:gdLst>
                <a:gd name="T0" fmla="*/ 17 w 17"/>
                <a:gd name="T1" fmla="*/ 14 h 19"/>
                <a:gd name="T2" fmla="*/ 4 w 17"/>
                <a:gd name="T3" fmla="*/ 14 h 19"/>
                <a:gd name="T4" fmla="*/ 4 w 17"/>
                <a:gd name="T5" fmla="*/ 19 h 19"/>
                <a:gd name="T6" fmla="*/ 0 w 17"/>
                <a:gd name="T7" fmla="*/ 9 h 19"/>
                <a:gd name="T8" fmla="*/ 4 w 17"/>
                <a:gd name="T9" fmla="*/ 0 h 19"/>
                <a:gd name="T10" fmla="*/ 4 w 17"/>
                <a:gd name="T11" fmla="*/ 5 h 19"/>
                <a:gd name="T12" fmla="*/ 17 w 17"/>
                <a:gd name="T13" fmla="*/ 5 h 19"/>
                <a:gd name="T14" fmla="*/ 17 w 17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9">
                  <a:moveTo>
                    <a:pt x="17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17" y="5"/>
                  </a:lnTo>
                  <a:lnTo>
                    <a:pt x="17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7" name="Freeform 127"/>
            <p:cNvSpPr>
              <a:spLocks/>
            </p:cNvSpPr>
            <p:nvPr/>
          </p:nvSpPr>
          <p:spPr bwMode="auto">
            <a:xfrm flipH="1">
              <a:off x="4420372" y="6066347"/>
              <a:ext cx="449263" cy="216000"/>
            </a:xfrm>
            <a:custGeom>
              <a:avLst/>
              <a:gdLst>
                <a:gd name="T0" fmla="*/ 0 w 46"/>
                <a:gd name="T1" fmla="*/ 14 h 19"/>
                <a:gd name="T2" fmla="*/ 42 w 46"/>
                <a:gd name="T3" fmla="*/ 14 h 19"/>
                <a:gd name="T4" fmla="*/ 42 w 46"/>
                <a:gd name="T5" fmla="*/ 19 h 19"/>
                <a:gd name="T6" fmla="*/ 46 w 46"/>
                <a:gd name="T7" fmla="*/ 9 h 19"/>
                <a:gd name="T8" fmla="*/ 42 w 46"/>
                <a:gd name="T9" fmla="*/ 0 h 19"/>
                <a:gd name="T10" fmla="*/ 42 w 46"/>
                <a:gd name="T11" fmla="*/ 5 h 19"/>
                <a:gd name="T12" fmla="*/ 0 w 46"/>
                <a:gd name="T13" fmla="*/ 5 h 19"/>
                <a:gd name="T14" fmla="*/ 0 w 46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9">
                  <a:moveTo>
                    <a:pt x="0" y="14"/>
                  </a:moveTo>
                  <a:lnTo>
                    <a:pt x="42" y="14"/>
                  </a:lnTo>
                  <a:lnTo>
                    <a:pt x="42" y="19"/>
                  </a:lnTo>
                  <a:lnTo>
                    <a:pt x="46" y="9"/>
                  </a:lnTo>
                  <a:lnTo>
                    <a:pt x="42" y="0"/>
                  </a:lnTo>
                  <a:lnTo>
                    <a:pt x="42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Freeform 129"/>
            <p:cNvSpPr>
              <a:spLocks/>
            </p:cNvSpPr>
            <p:nvPr/>
          </p:nvSpPr>
          <p:spPr bwMode="auto">
            <a:xfrm flipH="1">
              <a:off x="4164785" y="6066347"/>
              <a:ext cx="234950" cy="216000"/>
            </a:xfrm>
            <a:custGeom>
              <a:avLst/>
              <a:gdLst>
                <a:gd name="T0" fmla="*/ 24 w 24"/>
                <a:gd name="T1" fmla="*/ 14 h 19"/>
                <a:gd name="T2" fmla="*/ 4 w 24"/>
                <a:gd name="T3" fmla="*/ 14 h 19"/>
                <a:gd name="T4" fmla="*/ 4 w 24"/>
                <a:gd name="T5" fmla="*/ 19 h 19"/>
                <a:gd name="T6" fmla="*/ 0 w 24"/>
                <a:gd name="T7" fmla="*/ 9 h 19"/>
                <a:gd name="T8" fmla="*/ 4 w 24"/>
                <a:gd name="T9" fmla="*/ 0 h 19"/>
                <a:gd name="T10" fmla="*/ 4 w 24"/>
                <a:gd name="T11" fmla="*/ 5 h 19"/>
                <a:gd name="T12" fmla="*/ 24 w 24"/>
                <a:gd name="T13" fmla="*/ 5 h 19"/>
                <a:gd name="T14" fmla="*/ 24 w 24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9">
                  <a:moveTo>
                    <a:pt x="24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24" y="5"/>
                  </a:lnTo>
                  <a:lnTo>
                    <a:pt x="24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Freeform 131"/>
            <p:cNvSpPr>
              <a:spLocks/>
            </p:cNvSpPr>
            <p:nvPr/>
          </p:nvSpPr>
          <p:spPr bwMode="auto">
            <a:xfrm flipH="1">
              <a:off x="4058422" y="6066347"/>
              <a:ext cx="77788" cy="216000"/>
            </a:xfrm>
            <a:custGeom>
              <a:avLst/>
              <a:gdLst>
                <a:gd name="T0" fmla="*/ 8 w 8"/>
                <a:gd name="T1" fmla="*/ 14 h 19"/>
                <a:gd name="T2" fmla="*/ 4 w 8"/>
                <a:gd name="T3" fmla="*/ 14 h 19"/>
                <a:gd name="T4" fmla="*/ 4 w 8"/>
                <a:gd name="T5" fmla="*/ 19 h 19"/>
                <a:gd name="T6" fmla="*/ 0 w 8"/>
                <a:gd name="T7" fmla="*/ 9 h 19"/>
                <a:gd name="T8" fmla="*/ 4 w 8"/>
                <a:gd name="T9" fmla="*/ 0 h 19"/>
                <a:gd name="T10" fmla="*/ 4 w 8"/>
                <a:gd name="T11" fmla="*/ 5 h 19"/>
                <a:gd name="T12" fmla="*/ 8 w 8"/>
                <a:gd name="T13" fmla="*/ 5 h 19"/>
                <a:gd name="T14" fmla="*/ 8 w 8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9">
                  <a:moveTo>
                    <a:pt x="8" y="14"/>
                  </a:moveTo>
                  <a:lnTo>
                    <a:pt x="4" y="14"/>
                  </a:lnTo>
                  <a:lnTo>
                    <a:pt x="4" y="19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5"/>
                  </a:lnTo>
                  <a:lnTo>
                    <a:pt x="8" y="5"/>
                  </a:lnTo>
                  <a:lnTo>
                    <a:pt x="8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0" name="Freeform 133"/>
            <p:cNvSpPr>
              <a:spLocks/>
            </p:cNvSpPr>
            <p:nvPr/>
          </p:nvSpPr>
          <p:spPr bwMode="auto">
            <a:xfrm flipH="1">
              <a:off x="3461522" y="6066347"/>
              <a:ext cx="498475" cy="216000"/>
            </a:xfrm>
            <a:custGeom>
              <a:avLst/>
              <a:gdLst>
                <a:gd name="T0" fmla="*/ 0 w 51"/>
                <a:gd name="T1" fmla="*/ 14 h 19"/>
                <a:gd name="T2" fmla="*/ 47 w 51"/>
                <a:gd name="T3" fmla="*/ 14 h 19"/>
                <a:gd name="T4" fmla="*/ 47 w 51"/>
                <a:gd name="T5" fmla="*/ 19 h 19"/>
                <a:gd name="T6" fmla="*/ 51 w 51"/>
                <a:gd name="T7" fmla="*/ 9 h 19"/>
                <a:gd name="T8" fmla="*/ 47 w 51"/>
                <a:gd name="T9" fmla="*/ 0 h 19"/>
                <a:gd name="T10" fmla="*/ 47 w 51"/>
                <a:gd name="T11" fmla="*/ 5 h 19"/>
                <a:gd name="T12" fmla="*/ 0 w 51"/>
                <a:gd name="T13" fmla="*/ 5 h 19"/>
                <a:gd name="T14" fmla="*/ 0 w 51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9">
                  <a:moveTo>
                    <a:pt x="0" y="14"/>
                  </a:moveTo>
                  <a:lnTo>
                    <a:pt x="47" y="14"/>
                  </a:lnTo>
                  <a:lnTo>
                    <a:pt x="47" y="19"/>
                  </a:lnTo>
                  <a:lnTo>
                    <a:pt x="51" y="9"/>
                  </a:lnTo>
                  <a:lnTo>
                    <a:pt x="47" y="0"/>
                  </a:lnTo>
                  <a:lnTo>
                    <a:pt x="47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Freeform 135"/>
            <p:cNvSpPr>
              <a:spLocks/>
            </p:cNvSpPr>
            <p:nvPr/>
          </p:nvSpPr>
          <p:spPr bwMode="auto">
            <a:xfrm flipH="1">
              <a:off x="3324997" y="6066347"/>
              <a:ext cx="117475" cy="216000"/>
            </a:xfrm>
            <a:custGeom>
              <a:avLst/>
              <a:gdLst>
                <a:gd name="T0" fmla="*/ 0 w 12"/>
                <a:gd name="T1" fmla="*/ 14 h 19"/>
                <a:gd name="T2" fmla="*/ 8 w 12"/>
                <a:gd name="T3" fmla="*/ 14 h 19"/>
                <a:gd name="T4" fmla="*/ 8 w 12"/>
                <a:gd name="T5" fmla="*/ 19 h 19"/>
                <a:gd name="T6" fmla="*/ 12 w 12"/>
                <a:gd name="T7" fmla="*/ 9 h 19"/>
                <a:gd name="T8" fmla="*/ 8 w 12"/>
                <a:gd name="T9" fmla="*/ 0 h 19"/>
                <a:gd name="T10" fmla="*/ 8 w 12"/>
                <a:gd name="T11" fmla="*/ 5 h 19"/>
                <a:gd name="T12" fmla="*/ 0 w 12"/>
                <a:gd name="T13" fmla="*/ 5 h 19"/>
                <a:gd name="T14" fmla="*/ 0 w 12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9">
                  <a:moveTo>
                    <a:pt x="0" y="14"/>
                  </a:moveTo>
                  <a:lnTo>
                    <a:pt x="8" y="14"/>
                  </a:lnTo>
                  <a:lnTo>
                    <a:pt x="8" y="19"/>
                  </a:lnTo>
                  <a:lnTo>
                    <a:pt x="12" y="9"/>
                  </a:lnTo>
                  <a:lnTo>
                    <a:pt x="8" y="0"/>
                  </a:lnTo>
                  <a:lnTo>
                    <a:pt x="8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Freeform 137"/>
            <p:cNvSpPr>
              <a:spLocks/>
            </p:cNvSpPr>
            <p:nvPr/>
          </p:nvSpPr>
          <p:spPr bwMode="auto">
            <a:xfrm flipH="1">
              <a:off x="3002735" y="6066347"/>
              <a:ext cx="301625" cy="216000"/>
            </a:xfrm>
            <a:custGeom>
              <a:avLst/>
              <a:gdLst>
                <a:gd name="T0" fmla="*/ 0 w 31"/>
                <a:gd name="T1" fmla="*/ 14 h 19"/>
                <a:gd name="T2" fmla="*/ 27 w 31"/>
                <a:gd name="T3" fmla="*/ 14 h 19"/>
                <a:gd name="T4" fmla="*/ 27 w 31"/>
                <a:gd name="T5" fmla="*/ 19 h 19"/>
                <a:gd name="T6" fmla="*/ 31 w 31"/>
                <a:gd name="T7" fmla="*/ 9 h 19"/>
                <a:gd name="T8" fmla="*/ 27 w 31"/>
                <a:gd name="T9" fmla="*/ 0 h 19"/>
                <a:gd name="T10" fmla="*/ 27 w 31"/>
                <a:gd name="T11" fmla="*/ 5 h 19"/>
                <a:gd name="T12" fmla="*/ 0 w 31"/>
                <a:gd name="T13" fmla="*/ 5 h 19"/>
                <a:gd name="T14" fmla="*/ 0 w 31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9">
                  <a:moveTo>
                    <a:pt x="0" y="14"/>
                  </a:moveTo>
                  <a:lnTo>
                    <a:pt x="27" y="14"/>
                  </a:lnTo>
                  <a:lnTo>
                    <a:pt x="27" y="19"/>
                  </a:lnTo>
                  <a:lnTo>
                    <a:pt x="31" y="9"/>
                  </a:lnTo>
                  <a:lnTo>
                    <a:pt x="27" y="0"/>
                  </a:lnTo>
                  <a:lnTo>
                    <a:pt x="27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3" name="Freeform 139"/>
            <p:cNvSpPr>
              <a:spLocks/>
            </p:cNvSpPr>
            <p:nvPr/>
          </p:nvSpPr>
          <p:spPr bwMode="auto">
            <a:xfrm flipH="1">
              <a:off x="2434410" y="6066347"/>
              <a:ext cx="488950" cy="216000"/>
            </a:xfrm>
            <a:custGeom>
              <a:avLst/>
              <a:gdLst>
                <a:gd name="T0" fmla="*/ 0 w 50"/>
                <a:gd name="T1" fmla="*/ 14 h 19"/>
                <a:gd name="T2" fmla="*/ 46 w 50"/>
                <a:gd name="T3" fmla="*/ 14 h 19"/>
                <a:gd name="T4" fmla="*/ 46 w 50"/>
                <a:gd name="T5" fmla="*/ 19 h 19"/>
                <a:gd name="T6" fmla="*/ 50 w 50"/>
                <a:gd name="T7" fmla="*/ 9 h 19"/>
                <a:gd name="T8" fmla="*/ 46 w 50"/>
                <a:gd name="T9" fmla="*/ 0 h 19"/>
                <a:gd name="T10" fmla="*/ 46 w 50"/>
                <a:gd name="T11" fmla="*/ 5 h 19"/>
                <a:gd name="T12" fmla="*/ 0 w 50"/>
                <a:gd name="T13" fmla="*/ 5 h 19"/>
                <a:gd name="T14" fmla="*/ 0 w 50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9">
                  <a:moveTo>
                    <a:pt x="0" y="14"/>
                  </a:moveTo>
                  <a:lnTo>
                    <a:pt x="46" y="14"/>
                  </a:lnTo>
                  <a:lnTo>
                    <a:pt x="46" y="19"/>
                  </a:lnTo>
                  <a:lnTo>
                    <a:pt x="50" y="9"/>
                  </a:lnTo>
                  <a:lnTo>
                    <a:pt x="46" y="0"/>
                  </a:lnTo>
                  <a:lnTo>
                    <a:pt x="46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FF66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4" name="Freeform 141"/>
            <p:cNvSpPr>
              <a:spLocks/>
            </p:cNvSpPr>
            <p:nvPr/>
          </p:nvSpPr>
          <p:spPr bwMode="auto">
            <a:xfrm flipH="1">
              <a:off x="2220097" y="6066347"/>
              <a:ext cx="195263" cy="216000"/>
            </a:xfrm>
            <a:custGeom>
              <a:avLst/>
              <a:gdLst>
                <a:gd name="T0" fmla="*/ 0 w 20"/>
                <a:gd name="T1" fmla="*/ 14 h 19"/>
                <a:gd name="T2" fmla="*/ 16 w 20"/>
                <a:gd name="T3" fmla="*/ 14 h 19"/>
                <a:gd name="T4" fmla="*/ 16 w 20"/>
                <a:gd name="T5" fmla="*/ 19 h 19"/>
                <a:gd name="T6" fmla="*/ 20 w 20"/>
                <a:gd name="T7" fmla="*/ 9 h 19"/>
                <a:gd name="T8" fmla="*/ 16 w 20"/>
                <a:gd name="T9" fmla="*/ 0 h 19"/>
                <a:gd name="T10" fmla="*/ 16 w 20"/>
                <a:gd name="T11" fmla="*/ 5 h 19"/>
                <a:gd name="T12" fmla="*/ 0 w 20"/>
                <a:gd name="T13" fmla="*/ 5 h 19"/>
                <a:gd name="T14" fmla="*/ 0 w 20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0" y="14"/>
                  </a:moveTo>
                  <a:lnTo>
                    <a:pt x="16" y="14"/>
                  </a:lnTo>
                  <a:lnTo>
                    <a:pt x="16" y="19"/>
                  </a:lnTo>
                  <a:lnTo>
                    <a:pt x="20" y="9"/>
                  </a:lnTo>
                  <a:lnTo>
                    <a:pt x="16" y="0"/>
                  </a:lnTo>
                  <a:lnTo>
                    <a:pt x="16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91D15C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5" name="Freeform 143"/>
            <p:cNvSpPr>
              <a:spLocks/>
            </p:cNvSpPr>
            <p:nvPr/>
          </p:nvSpPr>
          <p:spPr bwMode="auto">
            <a:xfrm flipH="1">
              <a:off x="1994672" y="6066347"/>
              <a:ext cx="225425" cy="216000"/>
            </a:xfrm>
            <a:custGeom>
              <a:avLst/>
              <a:gdLst>
                <a:gd name="T0" fmla="*/ 0 w 23"/>
                <a:gd name="T1" fmla="*/ 14 h 19"/>
                <a:gd name="T2" fmla="*/ 19 w 23"/>
                <a:gd name="T3" fmla="*/ 14 h 19"/>
                <a:gd name="T4" fmla="*/ 19 w 23"/>
                <a:gd name="T5" fmla="*/ 19 h 19"/>
                <a:gd name="T6" fmla="*/ 23 w 23"/>
                <a:gd name="T7" fmla="*/ 9 h 19"/>
                <a:gd name="T8" fmla="*/ 19 w 23"/>
                <a:gd name="T9" fmla="*/ 0 h 19"/>
                <a:gd name="T10" fmla="*/ 19 w 23"/>
                <a:gd name="T11" fmla="*/ 5 h 19"/>
                <a:gd name="T12" fmla="*/ 0 w 23"/>
                <a:gd name="T13" fmla="*/ 5 h 19"/>
                <a:gd name="T14" fmla="*/ 0 w 23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9">
                  <a:moveTo>
                    <a:pt x="0" y="14"/>
                  </a:moveTo>
                  <a:lnTo>
                    <a:pt x="19" y="14"/>
                  </a:lnTo>
                  <a:lnTo>
                    <a:pt x="19" y="19"/>
                  </a:lnTo>
                  <a:lnTo>
                    <a:pt x="23" y="9"/>
                  </a:lnTo>
                  <a:lnTo>
                    <a:pt x="19" y="0"/>
                  </a:lnTo>
                  <a:lnTo>
                    <a:pt x="19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rgbClr val="FFCC00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6" name="Freeform 145"/>
            <p:cNvSpPr>
              <a:spLocks/>
            </p:cNvSpPr>
            <p:nvPr/>
          </p:nvSpPr>
          <p:spPr bwMode="auto">
            <a:xfrm flipH="1">
              <a:off x="1935934" y="6066347"/>
              <a:ext cx="39688" cy="216000"/>
            </a:xfrm>
            <a:custGeom>
              <a:avLst/>
              <a:gdLst>
                <a:gd name="T0" fmla="*/ 4 w 4"/>
                <a:gd name="T1" fmla="*/ 14 h 19"/>
                <a:gd name="T2" fmla="*/ 2 w 4"/>
                <a:gd name="T3" fmla="*/ 14 h 19"/>
                <a:gd name="T4" fmla="*/ 2 w 4"/>
                <a:gd name="T5" fmla="*/ 19 h 19"/>
                <a:gd name="T6" fmla="*/ 0 w 4"/>
                <a:gd name="T7" fmla="*/ 9 h 19"/>
                <a:gd name="T8" fmla="*/ 2 w 4"/>
                <a:gd name="T9" fmla="*/ 0 h 19"/>
                <a:gd name="T10" fmla="*/ 2 w 4"/>
                <a:gd name="T11" fmla="*/ 5 h 19"/>
                <a:gd name="T12" fmla="*/ 4 w 4"/>
                <a:gd name="T13" fmla="*/ 5 h 19"/>
                <a:gd name="T14" fmla="*/ 4 w 4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9">
                  <a:moveTo>
                    <a:pt x="4" y="14"/>
                  </a:moveTo>
                  <a:lnTo>
                    <a:pt x="2" y="14"/>
                  </a:lnTo>
                  <a:lnTo>
                    <a:pt x="2" y="19"/>
                  </a:lnTo>
                  <a:lnTo>
                    <a:pt x="0" y="9"/>
                  </a:lnTo>
                  <a:lnTo>
                    <a:pt x="2" y="0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7" name="Freeform 147"/>
            <p:cNvSpPr>
              <a:spLocks/>
            </p:cNvSpPr>
            <p:nvPr/>
          </p:nvSpPr>
          <p:spPr bwMode="auto">
            <a:xfrm flipH="1">
              <a:off x="1780359" y="6066347"/>
              <a:ext cx="106363" cy="216000"/>
            </a:xfrm>
            <a:custGeom>
              <a:avLst/>
              <a:gdLst>
                <a:gd name="T0" fmla="*/ 0 w 11"/>
                <a:gd name="T1" fmla="*/ 14 h 19"/>
                <a:gd name="T2" fmla="*/ 7 w 11"/>
                <a:gd name="T3" fmla="*/ 14 h 19"/>
                <a:gd name="T4" fmla="*/ 7 w 11"/>
                <a:gd name="T5" fmla="*/ 19 h 19"/>
                <a:gd name="T6" fmla="*/ 11 w 11"/>
                <a:gd name="T7" fmla="*/ 9 h 19"/>
                <a:gd name="T8" fmla="*/ 7 w 11"/>
                <a:gd name="T9" fmla="*/ 0 h 19"/>
                <a:gd name="T10" fmla="*/ 7 w 11"/>
                <a:gd name="T11" fmla="*/ 5 h 19"/>
                <a:gd name="T12" fmla="*/ 0 w 11"/>
                <a:gd name="T13" fmla="*/ 5 h 19"/>
                <a:gd name="T14" fmla="*/ 0 w 11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9">
                  <a:moveTo>
                    <a:pt x="0" y="14"/>
                  </a:moveTo>
                  <a:lnTo>
                    <a:pt x="7" y="14"/>
                  </a:lnTo>
                  <a:lnTo>
                    <a:pt x="7" y="19"/>
                  </a:lnTo>
                  <a:lnTo>
                    <a:pt x="11" y="9"/>
                  </a:lnTo>
                  <a:lnTo>
                    <a:pt x="7" y="0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tx1"/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8" name="Freeform 149"/>
            <p:cNvSpPr>
              <a:spLocks/>
            </p:cNvSpPr>
            <p:nvPr/>
          </p:nvSpPr>
          <p:spPr bwMode="auto">
            <a:xfrm flipH="1">
              <a:off x="1721622" y="6066347"/>
              <a:ext cx="58738" cy="216000"/>
            </a:xfrm>
            <a:custGeom>
              <a:avLst/>
              <a:gdLst>
                <a:gd name="T0" fmla="*/ 0 w 6"/>
                <a:gd name="T1" fmla="*/ 14 h 19"/>
                <a:gd name="T2" fmla="*/ 3 w 6"/>
                <a:gd name="T3" fmla="*/ 14 h 19"/>
                <a:gd name="T4" fmla="*/ 3 w 6"/>
                <a:gd name="T5" fmla="*/ 19 h 19"/>
                <a:gd name="T6" fmla="*/ 6 w 6"/>
                <a:gd name="T7" fmla="*/ 9 h 19"/>
                <a:gd name="T8" fmla="*/ 3 w 6"/>
                <a:gd name="T9" fmla="*/ 0 h 19"/>
                <a:gd name="T10" fmla="*/ 3 w 6"/>
                <a:gd name="T11" fmla="*/ 5 h 19"/>
                <a:gd name="T12" fmla="*/ 0 w 6"/>
                <a:gd name="T13" fmla="*/ 5 h 19"/>
                <a:gd name="T14" fmla="*/ 0 w 6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9">
                  <a:moveTo>
                    <a:pt x="0" y="14"/>
                  </a:moveTo>
                  <a:lnTo>
                    <a:pt x="3" y="14"/>
                  </a:lnTo>
                  <a:lnTo>
                    <a:pt x="3" y="19"/>
                  </a:lnTo>
                  <a:lnTo>
                    <a:pt x="6" y="9"/>
                  </a:lnTo>
                  <a:lnTo>
                    <a:pt x="3" y="0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9" name="TextBox 288"/>
          <p:cNvSpPr txBox="1"/>
          <p:nvPr/>
        </p:nvSpPr>
        <p:spPr>
          <a:xfrm>
            <a:off x="69812" y="7482359"/>
            <a:ext cx="793478" cy="45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88" i="1" dirty="0">
                <a:latin typeface="Arial" panose="020B0604020202020204" pitchFamily="34" charset="0"/>
                <a:cs typeface="Arial" panose="020B0604020202020204" pitchFamily="34" charset="0"/>
              </a:rPr>
              <a:t>Methylocystis </a:t>
            </a:r>
            <a:r>
              <a:rPr lang="en-US" altLang="ko-KR" sz="788" i="1" dirty="0" err="1">
                <a:latin typeface="Arial" panose="020B0604020202020204" pitchFamily="34" charset="0"/>
                <a:cs typeface="Arial" panose="020B0604020202020204" pitchFamily="34" charset="0"/>
              </a:rPr>
              <a:t>bryophila</a:t>
            </a:r>
            <a:r>
              <a:rPr lang="en-US" altLang="ko-KR" sz="788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788" dirty="0">
                <a:latin typeface="Arial" panose="020B0604020202020204" pitchFamily="34" charset="0"/>
                <a:cs typeface="Arial" panose="020B0604020202020204" pitchFamily="34" charset="0"/>
              </a:rPr>
              <a:t>H2s</a:t>
            </a:r>
            <a:r>
              <a:rPr lang="en-US" altLang="ko-KR" sz="788" baseline="30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ko-KR" altLang="en-US" sz="788" i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직사각형 289"/>
          <p:cNvSpPr/>
          <p:nvPr/>
        </p:nvSpPr>
        <p:spPr bwMode="auto">
          <a:xfrm>
            <a:off x="5466586" y="7108151"/>
            <a:ext cx="141750" cy="141750"/>
          </a:xfrm>
          <a:prstGeom prst="rect">
            <a:avLst/>
          </a:prstGeom>
          <a:solidFill>
            <a:srgbClr val="FF00FF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7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5608336" y="7107075"/>
            <a:ext cx="1048572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91" i="1" dirty="0" err="1">
                <a:latin typeface="Arial" panose="020B0604020202020204" pitchFamily="34" charset="0"/>
                <a:cs typeface="Arial" panose="020B0604020202020204" pitchFamily="34" charset="0"/>
              </a:rPr>
              <a:t>mbnR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, anti-sigma factor</a:t>
            </a:r>
            <a:endParaRPr lang="ko-KR" altLang="en-US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2" name="직사각형 291"/>
          <p:cNvSpPr/>
          <p:nvPr/>
        </p:nvSpPr>
        <p:spPr bwMode="auto">
          <a:xfrm>
            <a:off x="5466586" y="7361151"/>
            <a:ext cx="141750" cy="141750"/>
          </a:xfrm>
          <a:prstGeom prst="rect">
            <a:avLst/>
          </a:prstGeom>
          <a:solidFill>
            <a:srgbClr val="808000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7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5608336" y="7360074"/>
            <a:ext cx="1048572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91" i="1" dirty="0" err="1">
                <a:latin typeface="Arial" panose="020B0604020202020204" pitchFamily="34" charset="0"/>
                <a:cs typeface="Arial" panose="020B0604020202020204" pitchFamily="34" charset="0"/>
              </a:rPr>
              <a:t>mbnM</a:t>
            </a:r>
            <a:r>
              <a:rPr lang="en-US" altLang="ko-KR" sz="591" dirty="0">
                <a:latin typeface="Arial" panose="020B0604020202020204" pitchFamily="34" charset="0"/>
                <a:cs typeface="Arial" panose="020B0604020202020204" pitchFamily="34" charset="0"/>
              </a:rPr>
              <a:t>, MATE exporter</a:t>
            </a:r>
            <a:endParaRPr lang="ko-KR" altLang="en-US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77821" y="77821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95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109</Words>
  <Application>Microsoft Office PowerPoint</Application>
  <PresentationFormat>와이드스크린</PresentationFormat>
  <Paragraphs>34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So-Jeong Kim</cp:lastModifiedBy>
  <cp:revision>8</cp:revision>
  <dcterms:created xsi:type="dcterms:W3CDTF">2020-04-05T08:10:29Z</dcterms:created>
  <dcterms:modified xsi:type="dcterms:W3CDTF">2020-11-02T04:27:40Z</dcterms:modified>
</cp:coreProperties>
</file>