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8795" autoAdjust="0"/>
  </p:normalViewPr>
  <p:slideViewPr>
    <p:cSldViewPr snapToGrid="0" showGuides="1">
      <p:cViewPr varScale="1">
        <p:scale>
          <a:sx n="91" d="100"/>
          <a:sy n="91" d="100"/>
        </p:scale>
        <p:origin x="129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51E33-610D-43D9-A676-14554D56EBC4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025B4A-4160-461A-A72F-0A073FB22C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7961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S3: The phylogenetic tree of </a:t>
            </a:r>
            <a:r>
              <a:rPr lang="en-US" altLang="ko-K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Methylocystis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sp. B8 and other strains in the family Methylocystaceae based on the 16S ribosomal RNA gene. The phylogenetic tree was reconstructed using the neighbor-joining method. The outgroup were </a:t>
            </a:r>
            <a:r>
              <a:rPr lang="en-US" altLang="ko-K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Rhizobium </a:t>
            </a:r>
            <a:r>
              <a:rPr lang="en-US" altLang="ko-KR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leguminosarum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altLang="ko-KR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Sphingomonas</a:t>
            </a:r>
            <a:r>
              <a:rPr lang="en-US" altLang="ko-K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ko-KR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aestuarii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family </a:t>
            </a:r>
            <a:r>
              <a:rPr lang="en-US" altLang="ko-KR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Rhizobiaceae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altLang="ko-K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Sphingomonadaceae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respectively. Bootstrap values below 70% are not shown. </a:t>
            </a:r>
            <a:r>
              <a:rPr lang="en-US" altLang="ko-KR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Bar, 0.01 substitutions per nucleotide site.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25B4A-4160-461A-A72F-0A073FB22C2A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6942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CE24-B021-4B41-BD3D-EAC0FBD023A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F5D6-A348-4E04-BF6F-2401B67C00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063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CE24-B021-4B41-BD3D-EAC0FBD023A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F5D6-A348-4E04-BF6F-2401B67C00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319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CE24-B021-4B41-BD3D-EAC0FBD023A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F5D6-A348-4E04-BF6F-2401B67C00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3080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CE24-B021-4B41-BD3D-EAC0FBD023A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F5D6-A348-4E04-BF6F-2401B67C00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861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CE24-B021-4B41-BD3D-EAC0FBD023A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F5D6-A348-4E04-BF6F-2401B67C00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291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CE24-B021-4B41-BD3D-EAC0FBD023A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F5D6-A348-4E04-BF6F-2401B67C00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235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CE24-B021-4B41-BD3D-EAC0FBD023A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F5D6-A348-4E04-BF6F-2401B67C00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2830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CE24-B021-4B41-BD3D-EAC0FBD023A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F5D6-A348-4E04-BF6F-2401B67C00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6345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CE24-B021-4B41-BD3D-EAC0FBD023A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F5D6-A348-4E04-BF6F-2401B67C00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8996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CE24-B021-4B41-BD3D-EAC0FBD023A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F5D6-A348-4E04-BF6F-2401B67C00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6280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CE24-B021-4B41-BD3D-EAC0FBD023A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F5D6-A348-4E04-BF6F-2401B67C00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733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6CE24-B021-4B41-BD3D-EAC0FBD023A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1F5D6-A348-4E04-BF6F-2401B67C00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3304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2752725" y="657225"/>
            <a:ext cx="6686550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878513" y="792163"/>
            <a:ext cx="241412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Methylocystis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hirsuta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CSC1</a:t>
            </a:r>
            <a:r>
              <a:rPr kumimoji="0" lang="en-US" altLang="ko-KR" sz="1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(DQ364433)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5726113" y="869950"/>
            <a:ext cx="147638" cy="109538"/>
          </a:xfrm>
          <a:custGeom>
            <a:avLst/>
            <a:gdLst>
              <a:gd name="T0" fmla="*/ 0 w 93"/>
              <a:gd name="T1" fmla="*/ 69 h 69"/>
              <a:gd name="T2" fmla="*/ 0 w 93"/>
              <a:gd name="T3" fmla="*/ 0 h 69"/>
              <a:gd name="T4" fmla="*/ 93 w 93"/>
              <a:gd name="T5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3" h="69">
                <a:moveTo>
                  <a:pt x="0" y="69"/>
                </a:moveTo>
                <a:lnTo>
                  <a:pt x="0" y="0"/>
                </a:lnTo>
                <a:lnTo>
                  <a:pt x="93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748338" y="1020763"/>
            <a:ext cx="201497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Methylocystis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sp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. SC2 (HE956757)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5726113" y="989013"/>
            <a:ext cx="17463" cy="109538"/>
          </a:xfrm>
          <a:custGeom>
            <a:avLst/>
            <a:gdLst>
              <a:gd name="T0" fmla="*/ 0 w 11"/>
              <a:gd name="T1" fmla="*/ 0 h 69"/>
              <a:gd name="T2" fmla="*/ 0 w 11"/>
              <a:gd name="T3" fmla="*/ 69 h 69"/>
              <a:gd name="T4" fmla="*/ 11 w 11"/>
              <a:gd name="T5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69">
                <a:moveTo>
                  <a:pt x="0" y="0"/>
                </a:moveTo>
                <a:lnTo>
                  <a:pt x="0" y="69"/>
                </a:lnTo>
                <a:lnTo>
                  <a:pt x="11" y="69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5695950" y="984250"/>
            <a:ext cx="30163" cy="166688"/>
          </a:xfrm>
          <a:custGeom>
            <a:avLst/>
            <a:gdLst>
              <a:gd name="T0" fmla="*/ 0 w 19"/>
              <a:gd name="T1" fmla="*/ 105 h 105"/>
              <a:gd name="T2" fmla="*/ 0 w 19"/>
              <a:gd name="T3" fmla="*/ 0 h 105"/>
              <a:gd name="T4" fmla="*/ 19 w 19"/>
              <a:gd name="T5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105">
                <a:moveTo>
                  <a:pt x="0" y="105"/>
                </a:moveTo>
                <a:lnTo>
                  <a:pt x="0" y="0"/>
                </a:lnTo>
                <a:lnTo>
                  <a:pt x="19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916613" y="1249363"/>
            <a:ext cx="229710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Methylocystis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rosea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SV97</a:t>
            </a:r>
            <a:r>
              <a:rPr kumimoji="0" lang="en-US" altLang="ko-KR" sz="1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(KB889963)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5695950" y="1160463"/>
            <a:ext cx="215900" cy="166688"/>
          </a:xfrm>
          <a:custGeom>
            <a:avLst/>
            <a:gdLst>
              <a:gd name="T0" fmla="*/ 0 w 136"/>
              <a:gd name="T1" fmla="*/ 0 h 105"/>
              <a:gd name="T2" fmla="*/ 0 w 136"/>
              <a:gd name="T3" fmla="*/ 105 h 105"/>
              <a:gd name="T4" fmla="*/ 136 w 136"/>
              <a:gd name="T5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6" h="105">
                <a:moveTo>
                  <a:pt x="0" y="0"/>
                </a:moveTo>
                <a:lnTo>
                  <a:pt x="0" y="105"/>
                </a:lnTo>
                <a:lnTo>
                  <a:pt x="136" y="105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5421313" y="1155700"/>
            <a:ext cx="274638" cy="195263"/>
          </a:xfrm>
          <a:custGeom>
            <a:avLst/>
            <a:gdLst>
              <a:gd name="T0" fmla="*/ 0 w 173"/>
              <a:gd name="T1" fmla="*/ 123 h 123"/>
              <a:gd name="T2" fmla="*/ 0 w 173"/>
              <a:gd name="T3" fmla="*/ 0 h 123"/>
              <a:gd name="T4" fmla="*/ 173 w 173"/>
              <a:gd name="T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3" h="123">
                <a:moveTo>
                  <a:pt x="0" y="123"/>
                </a:moveTo>
                <a:lnTo>
                  <a:pt x="0" y="0"/>
                </a:lnTo>
                <a:lnTo>
                  <a:pt x="173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5753100" y="1479550"/>
            <a:ext cx="20438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Methylocystis</a:t>
            </a:r>
            <a:r>
              <a:rPr kumimoji="0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sp</a:t>
            </a:r>
            <a:r>
              <a:rPr kumimoji="0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. B8 (</a:t>
            </a:r>
            <a:r>
              <a:rPr kumimoji="0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MN527243</a:t>
            </a:r>
            <a:r>
              <a:rPr kumimoji="0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)</a:t>
            </a:r>
            <a:endParaRPr kumimoji="0" lang="ko-KR" altLang="ko-K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5421313" y="1360488"/>
            <a:ext cx="327025" cy="196850"/>
          </a:xfrm>
          <a:custGeom>
            <a:avLst/>
            <a:gdLst>
              <a:gd name="T0" fmla="*/ 0 w 206"/>
              <a:gd name="T1" fmla="*/ 0 h 124"/>
              <a:gd name="T2" fmla="*/ 0 w 206"/>
              <a:gd name="T3" fmla="*/ 124 h 124"/>
              <a:gd name="T4" fmla="*/ 206 w 206"/>
              <a:gd name="T5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6" h="124">
                <a:moveTo>
                  <a:pt x="0" y="0"/>
                </a:moveTo>
                <a:lnTo>
                  <a:pt x="0" y="124"/>
                </a:lnTo>
                <a:lnTo>
                  <a:pt x="206" y="124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5313363" y="1355725"/>
            <a:ext cx="107950" cy="211138"/>
          </a:xfrm>
          <a:custGeom>
            <a:avLst/>
            <a:gdLst>
              <a:gd name="T0" fmla="*/ 0 w 68"/>
              <a:gd name="T1" fmla="*/ 133 h 133"/>
              <a:gd name="T2" fmla="*/ 0 w 68"/>
              <a:gd name="T3" fmla="*/ 0 h 133"/>
              <a:gd name="T4" fmla="*/ 68 w 68"/>
              <a:gd name="T5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8" h="133">
                <a:moveTo>
                  <a:pt x="0" y="133"/>
                </a:moveTo>
                <a:lnTo>
                  <a:pt x="0" y="0"/>
                </a:lnTo>
                <a:lnTo>
                  <a:pt x="68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5394325" y="1708150"/>
            <a:ext cx="249587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Methylocystis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sp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. ATCC 49242 (KE124774)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5313363" y="1576388"/>
            <a:ext cx="76200" cy="209550"/>
          </a:xfrm>
          <a:custGeom>
            <a:avLst/>
            <a:gdLst>
              <a:gd name="T0" fmla="*/ 0 w 48"/>
              <a:gd name="T1" fmla="*/ 0 h 132"/>
              <a:gd name="T2" fmla="*/ 0 w 48"/>
              <a:gd name="T3" fmla="*/ 132 h 132"/>
              <a:gd name="T4" fmla="*/ 48 w 48"/>
              <a:gd name="T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" h="132">
                <a:moveTo>
                  <a:pt x="0" y="0"/>
                </a:moveTo>
                <a:lnTo>
                  <a:pt x="0" y="132"/>
                </a:lnTo>
                <a:lnTo>
                  <a:pt x="48" y="132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5235575" y="1571625"/>
            <a:ext cx="77788" cy="301625"/>
          </a:xfrm>
          <a:custGeom>
            <a:avLst/>
            <a:gdLst>
              <a:gd name="T0" fmla="*/ 0 w 49"/>
              <a:gd name="T1" fmla="*/ 190 h 190"/>
              <a:gd name="T2" fmla="*/ 0 w 49"/>
              <a:gd name="T3" fmla="*/ 0 h 190"/>
              <a:gd name="T4" fmla="*/ 49 w 49"/>
              <a:gd name="T5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" h="190">
                <a:moveTo>
                  <a:pt x="0" y="190"/>
                </a:moveTo>
                <a:lnTo>
                  <a:pt x="0" y="0"/>
                </a:lnTo>
                <a:lnTo>
                  <a:pt x="49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5872163" y="1936750"/>
            <a:ext cx="241412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Methylocystis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bryophila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H2s</a:t>
            </a:r>
            <a:r>
              <a:rPr kumimoji="0" lang="en-US" altLang="ko-KR" sz="1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(FN422003)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5345113" y="2014538"/>
            <a:ext cx="522288" cy="166688"/>
          </a:xfrm>
          <a:custGeom>
            <a:avLst/>
            <a:gdLst>
              <a:gd name="T0" fmla="*/ 0 w 329"/>
              <a:gd name="T1" fmla="*/ 105 h 105"/>
              <a:gd name="T2" fmla="*/ 0 w 329"/>
              <a:gd name="T3" fmla="*/ 0 h 105"/>
              <a:gd name="T4" fmla="*/ 329 w 329"/>
              <a:gd name="T5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9" h="105">
                <a:moveTo>
                  <a:pt x="0" y="105"/>
                </a:moveTo>
                <a:lnTo>
                  <a:pt x="0" y="0"/>
                </a:lnTo>
                <a:lnTo>
                  <a:pt x="329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5840413" y="2165350"/>
            <a:ext cx="220092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Methylocystis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heyeri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H2</a:t>
            </a:r>
            <a:r>
              <a:rPr kumimoji="0" lang="en-US" altLang="ko-KR" sz="1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(AM283543)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5530850" y="2243138"/>
            <a:ext cx="304800" cy="109538"/>
          </a:xfrm>
          <a:custGeom>
            <a:avLst/>
            <a:gdLst>
              <a:gd name="T0" fmla="*/ 0 w 192"/>
              <a:gd name="T1" fmla="*/ 69 h 69"/>
              <a:gd name="T2" fmla="*/ 0 w 192"/>
              <a:gd name="T3" fmla="*/ 0 h 69"/>
              <a:gd name="T4" fmla="*/ 192 w 192"/>
              <a:gd name="T5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" h="69">
                <a:moveTo>
                  <a:pt x="0" y="69"/>
                </a:moveTo>
                <a:lnTo>
                  <a:pt x="0" y="0"/>
                </a:lnTo>
                <a:lnTo>
                  <a:pt x="192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5767388" y="2395538"/>
            <a:ext cx="240290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Methylocystis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sp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. KS32 (PHSQ01000001)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5530850" y="2362200"/>
            <a:ext cx="231775" cy="111125"/>
          </a:xfrm>
          <a:custGeom>
            <a:avLst/>
            <a:gdLst>
              <a:gd name="T0" fmla="*/ 0 w 146"/>
              <a:gd name="T1" fmla="*/ 0 h 70"/>
              <a:gd name="T2" fmla="*/ 0 w 146"/>
              <a:gd name="T3" fmla="*/ 70 h 70"/>
              <a:gd name="T4" fmla="*/ 146 w 146"/>
              <a:gd name="T5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6" h="70">
                <a:moveTo>
                  <a:pt x="0" y="0"/>
                </a:moveTo>
                <a:lnTo>
                  <a:pt x="0" y="70"/>
                </a:lnTo>
                <a:lnTo>
                  <a:pt x="146" y="7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25"/>
          <p:cNvSpPr>
            <a:spLocks/>
          </p:cNvSpPr>
          <p:nvPr/>
        </p:nvSpPr>
        <p:spPr bwMode="auto">
          <a:xfrm>
            <a:off x="5345113" y="2190750"/>
            <a:ext cx="185738" cy="166688"/>
          </a:xfrm>
          <a:custGeom>
            <a:avLst/>
            <a:gdLst>
              <a:gd name="T0" fmla="*/ 0 w 117"/>
              <a:gd name="T1" fmla="*/ 0 h 105"/>
              <a:gd name="T2" fmla="*/ 0 w 117"/>
              <a:gd name="T3" fmla="*/ 105 h 105"/>
              <a:gd name="T4" fmla="*/ 117 w 117"/>
              <a:gd name="T5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" h="105">
                <a:moveTo>
                  <a:pt x="0" y="0"/>
                </a:moveTo>
                <a:lnTo>
                  <a:pt x="0" y="105"/>
                </a:lnTo>
                <a:lnTo>
                  <a:pt x="117" y="105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26"/>
          <p:cNvSpPr>
            <a:spLocks/>
          </p:cNvSpPr>
          <p:nvPr/>
        </p:nvSpPr>
        <p:spPr bwMode="auto">
          <a:xfrm>
            <a:off x="5235575" y="1882775"/>
            <a:ext cx="109538" cy="303213"/>
          </a:xfrm>
          <a:custGeom>
            <a:avLst/>
            <a:gdLst>
              <a:gd name="T0" fmla="*/ 0 w 69"/>
              <a:gd name="T1" fmla="*/ 0 h 191"/>
              <a:gd name="T2" fmla="*/ 0 w 69"/>
              <a:gd name="T3" fmla="*/ 191 h 191"/>
              <a:gd name="T4" fmla="*/ 69 w 69"/>
              <a:gd name="T5" fmla="*/ 191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9" h="191">
                <a:moveTo>
                  <a:pt x="0" y="0"/>
                </a:moveTo>
                <a:lnTo>
                  <a:pt x="0" y="191"/>
                </a:lnTo>
                <a:lnTo>
                  <a:pt x="69" y="191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4978400" y="1878013"/>
            <a:ext cx="257175" cy="463550"/>
          </a:xfrm>
          <a:custGeom>
            <a:avLst/>
            <a:gdLst>
              <a:gd name="T0" fmla="*/ 0 w 162"/>
              <a:gd name="T1" fmla="*/ 292 h 292"/>
              <a:gd name="T2" fmla="*/ 0 w 162"/>
              <a:gd name="T3" fmla="*/ 0 h 292"/>
              <a:gd name="T4" fmla="*/ 162 w 162"/>
              <a:gd name="T5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2" h="292">
                <a:moveTo>
                  <a:pt x="0" y="292"/>
                </a:moveTo>
                <a:lnTo>
                  <a:pt x="0" y="0"/>
                </a:lnTo>
                <a:lnTo>
                  <a:pt x="162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5307013" y="2624138"/>
            <a:ext cx="294952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Methylocystis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echinoides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IMET 10491</a:t>
            </a:r>
            <a:r>
              <a:rPr kumimoji="0" lang="en-US" altLang="ko-KR" sz="1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(AJ458473)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5064125" y="2701925"/>
            <a:ext cx="238125" cy="109538"/>
          </a:xfrm>
          <a:custGeom>
            <a:avLst/>
            <a:gdLst>
              <a:gd name="T0" fmla="*/ 0 w 150"/>
              <a:gd name="T1" fmla="*/ 69 h 69"/>
              <a:gd name="T2" fmla="*/ 0 w 150"/>
              <a:gd name="T3" fmla="*/ 0 h 69"/>
              <a:gd name="T4" fmla="*/ 150 w 150"/>
              <a:gd name="T5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0" h="69">
                <a:moveTo>
                  <a:pt x="0" y="69"/>
                </a:moveTo>
                <a:lnTo>
                  <a:pt x="0" y="0"/>
                </a:lnTo>
                <a:lnTo>
                  <a:pt x="150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0"/>
          <p:cNvSpPr>
            <a:spLocks noChangeArrowheads="1"/>
          </p:cNvSpPr>
          <p:nvPr/>
        </p:nvSpPr>
        <p:spPr bwMode="auto">
          <a:xfrm>
            <a:off x="5322888" y="2852738"/>
            <a:ext cx="268823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Methylocystis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parvus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OBBP</a:t>
            </a:r>
            <a:r>
              <a:rPr kumimoji="0" lang="en-US" altLang="ko-KR" sz="1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(AJTV01000076)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5064125" y="2820988"/>
            <a:ext cx="254000" cy="109538"/>
          </a:xfrm>
          <a:custGeom>
            <a:avLst/>
            <a:gdLst>
              <a:gd name="T0" fmla="*/ 0 w 160"/>
              <a:gd name="T1" fmla="*/ 0 h 69"/>
              <a:gd name="T2" fmla="*/ 0 w 160"/>
              <a:gd name="T3" fmla="*/ 69 h 69"/>
              <a:gd name="T4" fmla="*/ 160 w 160"/>
              <a:gd name="T5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0" h="69">
                <a:moveTo>
                  <a:pt x="0" y="0"/>
                </a:moveTo>
                <a:lnTo>
                  <a:pt x="0" y="69"/>
                </a:lnTo>
                <a:lnTo>
                  <a:pt x="160" y="69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4978400" y="2351088"/>
            <a:ext cx="85725" cy="465138"/>
          </a:xfrm>
          <a:custGeom>
            <a:avLst/>
            <a:gdLst>
              <a:gd name="T0" fmla="*/ 0 w 54"/>
              <a:gd name="T1" fmla="*/ 0 h 293"/>
              <a:gd name="T2" fmla="*/ 0 w 54"/>
              <a:gd name="T3" fmla="*/ 293 h 293"/>
              <a:gd name="T4" fmla="*/ 54 w 54"/>
              <a:gd name="T5" fmla="*/ 29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293">
                <a:moveTo>
                  <a:pt x="0" y="0"/>
                </a:moveTo>
                <a:lnTo>
                  <a:pt x="0" y="293"/>
                </a:lnTo>
                <a:lnTo>
                  <a:pt x="54" y="293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4856163" y="2346325"/>
            <a:ext cx="122238" cy="485775"/>
          </a:xfrm>
          <a:custGeom>
            <a:avLst/>
            <a:gdLst>
              <a:gd name="T0" fmla="*/ 0 w 77"/>
              <a:gd name="T1" fmla="*/ 306 h 306"/>
              <a:gd name="T2" fmla="*/ 0 w 77"/>
              <a:gd name="T3" fmla="*/ 0 h 306"/>
              <a:gd name="T4" fmla="*/ 77 w 77"/>
              <a:gd name="T5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" h="306">
                <a:moveTo>
                  <a:pt x="0" y="306"/>
                </a:moveTo>
                <a:lnTo>
                  <a:pt x="0" y="0"/>
                </a:lnTo>
                <a:lnTo>
                  <a:pt x="77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4"/>
          <p:cNvSpPr>
            <a:spLocks noChangeArrowheads="1"/>
          </p:cNvSpPr>
          <p:nvPr/>
        </p:nvSpPr>
        <p:spPr bwMode="auto">
          <a:xfrm>
            <a:off x="5519738" y="3081338"/>
            <a:ext cx="305692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Methylosinus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trichosporium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OB3b</a:t>
            </a:r>
            <a:r>
              <a:rPr kumimoji="0" lang="en-US" altLang="ko-KR" sz="1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(ADVE01000118)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5013325" y="3159125"/>
            <a:ext cx="501650" cy="166688"/>
          </a:xfrm>
          <a:custGeom>
            <a:avLst/>
            <a:gdLst>
              <a:gd name="T0" fmla="*/ 0 w 316"/>
              <a:gd name="T1" fmla="*/ 105 h 105"/>
              <a:gd name="T2" fmla="*/ 0 w 316"/>
              <a:gd name="T3" fmla="*/ 0 h 105"/>
              <a:gd name="T4" fmla="*/ 316 w 316"/>
              <a:gd name="T5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6" h="105">
                <a:moveTo>
                  <a:pt x="0" y="105"/>
                </a:moveTo>
                <a:lnTo>
                  <a:pt x="0" y="0"/>
                </a:lnTo>
                <a:lnTo>
                  <a:pt x="316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6"/>
          <p:cNvSpPr>
            <a:spLocks noChangeArrowheads="1"/>
          </p:cNvSpPr>
          <p:nvPr/>
        </p:nvSpPr>
        <p:spPr bwMode="auto">
          <a:xfrm>
            <a:off x="5487988" y="3311525"/>
            <a:ext cx="274594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Methylosinus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sporium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NCIMB 11126</a:t>
            </a:r>
            <a:r>
              <a:rPr kumimoji="0" lang="en-US" altLang="ko-KR" sz="1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(Y18946)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5137150" y="3389313"/>
            <a:ext cx="346075" cy="109538"/>
          </a:xfrm>
          <a:custGeom>
            <a:avLst/>
            <a:gdLst>
              <a:gd name="T0" fmla="*/ 0 w 218"/>
              <a:gd name="T1" fmla="*/ 69 h 69"/>
              <a:gd name="T2" fmla="*/ 0 w 218"/>
              <a:gd name="T3" fmla="*/ 0 h 69"/>
              <a:gd name="T4" fmla="*/ 218 w 218"/>
              <a:gd name="T5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8" h="69">
                <a:moveTo>
                  <a:pt x="0" y="69"/>
                </a:moveTo>
                <a:lnTo>
                  <a:pt x="0" y="0"/>
                </a:lnTo>
                <a:lnTo>
                  <a:pt x="218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5292725" y="3540125"/>
            <a:ext cx="23484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Methylocystis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sp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. LW5 (JMKQ01000005)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5137150" y="3508375"/>
            <a:ext cx="150813" cy="109538"/>
          </a:xfrm>
          <a:custGeom>
            <a:avLst/>
            <a:gdLst>
              <a:gd name="T0" fmla="*/ 0 w 95"/>
              <a:gd name="T1" fmla="*/ 0 h 69"/>
              <a:gd name="T2" fmla="*/ 0 w 95"/>
              <a:gd name="T3" fmla="*/ 69 h 69"/>
              <a:gd name="T4" fmla="*/ 95 w 95"/>
              <a:gd name="T5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5" h="69">
                <a:moveTo>
                  <a:pt x="0" y="0"/>
                </a:moveTo>
                <a:lnTo>
                  <a:pt x="0" y="69"/>
                </a:lnTo>
                <a:lnTo>
                  <a:pt x="95" y="69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5013325" y="3335338"/>
            <a:ext cx="123825" cy="168275"/>
          </a:xfrm>
          <a:custGeom>
            <a:avLst/>
            <a:gdLst>
              <a:gd name="T0" fmla="*/ 0 w 78"/>
              <a:gd name="T1" fmla="*/ 0 h 106"/>
              <a:gd name="T2" fmla="*/ 0 w 78"/>
              <a:gd name="T3" fmla="*/ 106 h 106"/>
              <a:gd name="T4" fmla="*/ 78 w 78"/>
              <a:gd name="T5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8" h="106">
                <a:moveTo>
                  <a:pt x="0" y="0"/>
                </a:moveTo>
                <a:lnTo>
                  <a:pt x="0" y="106"/>
                </a:lnTo>
                <a:lnTo>
                  <a:pt x="78" y="106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4856163" y="2841625"/>
            <a:ext cx="157163" cy="488950"/>
          </a:xfrm>
          <a:custGeom>
            <a:avLst/>
            <a:gdLst>
              <a:gd name="T0" fmla="*/ 0 w 99"/>
              <a:gd name="T1" fmla="*/ 0 h 308"/>
              <a:gd name="T2" fmla="*/ 0 w 99"/>
              <a:gd name="T3" fmla="*/ 308 h 308"/>
              <a:gd name="T4" fmla="*/ 99 w 99"/>
              <a:gd name="T5" fmla="*/ 308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9" h="308">
                <a:moveTo>
                  <a:pt x="0" y="0"/>
                </a:moveTo>
                <a:lnTo>
                  <a:pt x="0" y="308"/>
                </a:lnTo>
                <a:lnTo>
                  <a:pt x="99" y="308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3582988" y="2836863"/>
            <a:ext cx="1273175" cy="671513"/>
          </a:xfrm>
          <a:custGeom>
            <a:avLst/>
            <a:gdLst>
              <a:gd name="T0" fmla="*/ 0 w 802"/>
              <a:gd name="T1" fmla="*/ 423 h 423"/>
              <a:gd name="T2" fmla="*/ 0 w 802"/>
              <a:gd name="T3" fmla="*/ 0 h 423"/>
              <a:gd name="T4" fmla="*/ 802 w 802"/>
              <a:gd name="T5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02" h="423">
                <a:moveTo>
                  <a:pt x="0" y="423"/>
                </a:moveTo>
                <a:lnTo>
                  <a:pt x="0" y="0"/>
                </a:lnTo>
                <a:lnTo>
                  <a:pt x="802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3"/>
          <p:cNvSpPr>
            <a:spLocks noChangeArrowheads="1"/>
          </p:cNvSpPr>
          <p:nvPr/>
        </p:nvSpPr>
        <p:spPr bwMode="auto">
          <a:xfrm>
            <a:off x="6670675" y="3768725"/>
            <a:ext cx="231313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Methylopila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helvetica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DM9</a:t>
            </a:r>
            <a:r>
              <a:rPr kumimoji="0" lang="en-US" altLang="ko-KR" sz="1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(AF227126)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6" name="Freeform 44"/>
          <p:cNvSpPr>
            <a:spLocks/>
          </p:cNvSpPr>
          <p:nvPr/>
        </p:nvSpPr>
        <p:spPr bwMode="auto">
          <a:xfrm>
            <a:off x="4848225" y="3846513"/>
            <a:ext cx="1817688" cy="338138"/>
          </a:xfrm>
          <a:custGeom>
            <a:avLst/>
            <a:gdLst>
              <a:gd name="T0" fmla="*/ 0 w 1145"/>
              <a:gd name="T1" fmla="*/ 213 h 213"/>
              <a:gd name="T2" fmla="*/ 0 w 1145"/>
              <a:gd name="T3" fmla="*/ 0 h 213"/>
              <a:gd name="T4" fmla="*/ 1145 w 1145"/>
              <a:gd name="T5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45" h="213">
                <a:moveTo>
                  <a:pt x="0" y="213"/>
                </a:moveTo>
                <a:lnTo>
                  <a:pt x="0" y="0"/>
                </a:lnTo>
                <a:lnTo>
                  <a:pt x="1145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5"/>
          <p:cNvSpPr>
            <a:spLocks noChangeArrowheads="1"/>
          </p:cNvSpPr>
          <p:nvPr/>
        </p:nvSpPr>
        <p:spPr bwMode="auto">
          <a:xfrm>
            <a:off x="5492750" y="3997325"/>
            <a:ext cx="304891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Methylopila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henanensis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LYBFD3-16A2</a:t>
            </a:r>
            <a:r>
              <a:rPr kumimoji="0" lang="en-US" altLang="ko-KR" sz="1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(HM447243)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5221288" y="4075113"/>
            <a:ext cx="266700" cy="109538"/>
          </a:xfrm>
          <a:custGeom>
            <a:avLst/>
            <a:gdLst>
              <a:gd name="T0" fmla="*/ 0 w 168"/>
              <a:gd name="T1" fmla="*/ 69 h 69"/>
              <a:gd name="T2" fmla="*/ 0 w 168"/>
              <a:gd name="T3" fmla="*/ 0 h 69"/>
              <a:gd name="T4" fmla="*/ 168 w 168"/>
              <a:gd name="T5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8" h="69">
                <a:moveTo>
                  <a:pt x="0" y="69"/>
                </a:moveTo>
                <a:lnTo>
                  <a:pt x="0" y="0"/>
                </a:lnTo>
                <a:lnTo>
                  <a:pt x="168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7"/>
          <p:cNvSpPr>
            <a:spLocks noChangeArrowheads="1"/>
          </p:cNvSpPr>
          <p:nvPr/>
        </p:nvSpPr>
        <p:spPr bwMode="auto">
          <a:xfrm>
            <a:off x="5330825" y="4227513"/>
            <a:ext cx="237565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Methylopila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turkensis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Side1</a:t>
            </a:r>
            <a:r>
              <a:rPr kumimoji="0" lang="en-US" altLang="ko-KR" sz="1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(KF728382)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0" name="Freeform 48"/>
          <p:cNvSpPr>
            <a:spLocks/>
          </p:cNvSpPr>
          <p:nvPr/>
        </p:nvSpPr>
        <p:spPr bwMode="auto">
          <a:xfrm>
            <a:off x="5221288" y="4194175"/>
            <a:ext cx="104775" cy="111125"/>
          </a:xfrm>
          <a:custGeom>
            <a:avLst/>
            <a:gdLst>
              <a:gd name="T0" fmla="*/ 0 w 66"/>
              <a:gd name="T1" fmla="*/ 0 h 70"/>
              <a:gd name="T2" fmla="*/ 0 w 66"/>
              <a:gd name="T3" fmla="*/ 70 h 70"/>
              <a:gd name="T4" fmla="*/ 66 w 66"/>
              <a:gd name="T5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6" h="70">
                <a:moveTo>
                  <a:pt x="0" y="0"/>
                </a:moveTo>
                <a:lnTo>
                  <a:pt x="0" y="70"/>
                </a:lnTo>
                <a:lnTo>
                  <a:pt x="66" y="7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5032375" y="4189413"/>
            <a:ext cx="188913" cy="339725"/>
          </a:xfrm>
          <a:custGeom>
            <a:avLst/>
            <a:gdLst>
              <a:gd name="T0" fmla="*/ 0 w 119"/>
              <a:gd name="T1" fmla="*/ 214 h 214"/>
              <a:gd name="T2" fmla="*/ 0 w 119"/>
              <a:gd name="T3" fmla="*/ 0 h 214"/>
              <a:gd name="T4" fmla="*/ 119 w 119"/>
              <a:gd name="T5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9" h="214">
                <a:moveTo>
                  <a:pt x="0" y="214"/>
                </a:moveTo>
                <a:lnTo>
                  <a:pt x="0" y="0"/>
                </a:lnTo>
                <a:lnTo>
                  <a:pt x="119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50"/>
          <p:cNvSpPr>
            <a:spLocks noChangeArrowheads="1"/>
          </p:cNvSpPr>
          <p:nvPr/>
        </p:nvSpPr>
        <p:spPr bwMode="auto">
          <a:xfrm>
            <a:off x="5678488" y="4456113"/>
            <a:ext cx="229710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Methylopila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capsulata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IM1</a:t>
            </a:r>
            <a:r>
              <a:rPr kumimoji="0" lang="en-US" altLang="ko-KR" sz="1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(AF004844)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5595938" y="4533900"/>
            <a:ext cx="77788" cy="109538"/>
          </a:xfrm>
          <a:custGeom>
            <a:avLst/>
            <a:gdLst>
              <a:gd name="T0" fmla="*/ 0 w 49"/>
              <a:gd name="T1" fmla="*/ 69 h 69"/>
              <a:gd name="T2" fmla="*/ 0 w 49"/>
              <a:gd name="T3" fmla="*/ 0 h 69"/>
              <a:gd name="T4" fmla="*/ 49 w 49"/>
              <a:gd name="T5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" h="69">
                <a:moveTo>
                  <a:pt x="0" y="69"/>
                </a:moveTo>
                <a:lnTo>
                  <a:pt x="0" y="0"/>
                </a:lnTo>
                <a:lnTo>
                  <a:pt x="49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52"/>
          <p:cNvSpPr>
            <a:spLocks noChangeArrowheads="1"/>
          </p:cNvSpPr>
          <p:nvPr/>
        </p:nvSpPr>
        <p:spPr bwMode="auto">
          <a:xfrm>
            <a:off x="5767388" y="4684713"/>
            <a:ext cx="255037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Methylopila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oligotropha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2395A</a:t>
            </a:r>
            <a:r>
              <a:rPr kumimoji="0" lang="en-US" altLang="ko-KR" sz="1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(KC243676)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5595938" y="4652963"/>
            <a:ext cx="166688" cy="109538"/>
          </a:xfrm>
          <a:custGeom>
            <a:avLst/>
            <a:gdLst>
              <a:gd name="T0" fmla="*/ 0 w 105"/>
              <a:gd name="T1" fmla="*/ 0 h 69"/>
              <a:gd name="T2" fmla="*/ 0 w 105"/>
              <a:gd name="T3" fmla="*/ 69 h 69"/>
              <a:gd name="T4" fmla="*/ 105 w 105"/>
              <a:gd name="T5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" h="69">
                <a:moveTo>
                  <a:pt x="0" y="0"/>
                </a:moveTo>
                <a:lnTo>
                  <a:pt x="0" y="69"/>
                </a:lnTo>
                <a:lnTo>
                  <a:pt x="105" y="69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5178425" y="4648200"/>
            <a:ext cx="417513" cy="223838"/>
          </a:xfrm>
          <a:custGeom>
            <a:avLst/>
            <a:gdLst>
              <a:gd name="T0" fmla="*/ 0 w 263"/>
              <a:gd name="T1" fmla="*/ 141 h 141"/>
              <a:gd name="T2" fmla="*/ 0 w 263"/>
              <a:gd name="T3" fmla="*/ 0 h 141"/>
              <a:gd name="T4" fmla="*/ 263 w 263"/>
              <a:gd name="T5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3" h="141">
                <a:moveTo>
                  <a:pt x="0" y="141"/>
                </a:moveTo>
                <a:lnTo>
                  <a:pt x="0" y="0"/>
                </a:lnTo>
                <a:lnTo>
                  <a:pt x="263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5"/>
          <p:cNvSpPr>
            <a:spLocks noChangeArrowheads="1"/>
          </p:cNvSpPr>
          <p:nvPr/>
        </p:nvSpPr>
        <p:spPr bwMode="auto">
          <a:xfrm>
            <a:off x="5692775" y="4913313"/>
            <a:ext cx="254717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Methylopila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jiangsuensis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JZL-4</a:t>
            </a:r>
            <a:r>
              <a:rPr lang="en-US" altLang="ko-KR" sz="1000" baseline="30000" dirty="0">
                <a:solidFill>
                  <a:srgbClr val="000000"/>
                </a:solidFill>
                <a:cs typeface="Arial" panose="020B0604020202020204" pitchFamily="34" charset="0"/>
              </a:rPr>
              <a:t>T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(FJ502233)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5468938" y="4991100"/>
            <a:ext cx="219075" cy="109538"/>
          </a:xfrm>
          <a:custGeom>
            <a:avLst/>
            <a:gdLst>
              <a:gd name="T0" fmla="*/ 0 w 138"/>
              <a:gd name="T1" fmla="*/ 69 h 69"/>
              <a:gd name="T2" fmla="*/ 0 w 138"/>
              <a:gd name="T3" fmla="*/ 0 h 69"/>
              <a:gd name="T4" fmla="*/ 138 w 138"/>
              <a:gd name="T5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8" h="69">
                <a:moveTo>
                  <a:pt x="0" y="69"/>
                </a:moveTo>
                <a:lnTo>
                  <a:pt x="0" y="0"/>
                </a:lnTo>
                <a:lnTo>
                  <a:pt x="138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 57"/>
          <p:cNvSpPr>
            <a:spLocks noChangeArrowheads="1"/>
          </p:cNvSpPr>
          <p:nvPr/>
        </p:nvSpPr>
        <p:spPr bwMode="auto">
          <a:xfrm>
            <a:off x="5502275" y="5143500"/>
            <a:ext cx="234359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Methylopila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musalis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MUSA</a:t>
            </a:r>
            <a:r>
              <a:rPr kumimoji="0" lang="en-US" altLang="ko-KR" sz="1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(JQ173144)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0" name="Freeform 58"/>
          <p:cNvSpPr>
            <a:spLocks/>
          </p:cNvSpPr>
          <p:nvPr/>
        </p:nvSpPr>
        <p:spPr bwMode="auto">
          <a:xfrm>
            <a:off x="5468938" y="5110163"/>
            <a:ext cx="28575" cy="111125"/>
          </a:xfrm>
          <a:custGeom>
            <a:avLst/>
            <a:gdLst>
              <a:gd name="T0" fmla="*/ 0 w 18"/>
              <a:gd name="T1" fmla="*/ 0 h 70"/>
              <a:gd name="T2" fmla="*/ 0 w 18"/>
              <a:gd name="T3" fmla="*/ 70 h 70"/>
              <a:gd name="T4" fmla="*/ 18 w 18"/>
              <a:gd name="T5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70">
                <a:moveTo>
                  <a:pt x="0" y="0"/>
                </a:moveTo>
                <a:lnTo>
                  <a:pt x="0" y="70"/>
                </a:lnTo>
                <a:lnTo>
                  <a:pt x="18" y="7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Freeform 59"/>
          <p:cNvSpPr>
            <a:spLocks/>
          </p:cNvSpPr>
          <p:nvPr/>
        </p:nvSpPr>
        <p:spPr bwMode="auto">
          <a:xfrm>
            <a:off x="5178425" y="4881563"/>
            <a:ext cx="290513" cy="223838"/>
          </a:xfrm>
          <a:custGeom>
            <a:avLst/>
            <a:gdLst>
              <a:gd name="T0" fmla="*/ 0 w 183"/>
              <a:gd name="T1" fmla="*/ 0 h 141"/>
              <a:gd name="T2" fmla="*/ 0 w 183"/>
              <a:gd name="T3" fmla="*/ 141 h 141"/>
              <a:gd name="T4" fmla="*/ 183 w 183"/>
              <a:gd name="T5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" h="141">
                <a:moveTo>
                  <a:pt x="0" y="0"/>
                </a:moveTo>
                <a:lnTo>
                  <a:pt x="0" y="141"/>
                </a:lnTo>
                <a:lnTo>
                  <a:pt x="183" y="141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5032375" y="4538663"/>
            <a:ext cx="146050" cy="338138"/>
          </a:xfrm>
          <a:custGeom>
            <a:avLst/>
            <a:gdLst>
              <a:gd name="T0" fmla="*/ 0 w 92"/>
              <a:gd name="T1" fmla="*/ 0 h 213"/>
              <a:gd name="T2" fmla="*/ 0 w 92"/>
              <a:gd name="T3" fmla="*/ 213 h 213"/>
              <a:gd name="T4" fmla="*/ 92 w 92"/>
              <a:gd name="T5" fmla="*/ 213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213">
                <a:moveTo>
                  <a:pt x="0" y="0"/>
                </a:moveTo>
                <a:lnTo>
                  <a:pt x="0" y="213"/>
                </a:lnTo>
                <a:lnTo>
                  <a:pt x="92" y="213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Freeform 61"/>
          <p:cNvSpPr>
            <a:spLocks/>
          </p:cNvSpPr>
          <p:nvPr/>
        </p:nvSpPr>
        <p:spPr bwMode="auto">
          <a:xfrm>
            <a:off x="4848225" y="4194175"/>
            <a:ext cx="184150" cy="339725"/>
          </a:xfrm>
          <a:custGeom>
            <a:avLst/>
            <a:gdLst>
              <a:gd name="T0" fmla="*/ 0 w 116"/>
              <a:gd name="T1" fmla="*/ 0 h 214"/>
              <a:gd name="T2" fmla="*/ 0 w 116"/>
              <a:gd name="T3" fmla="*/ 214 h 214"/>
              <a:gd name="T4" fmla="*/ 116 w 116"/>
              <a:gd name="T5" fmla="*/ 21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6" h="214">
                <a:moveTo>
                  <a:pt x="0" y="0"/>
                </a:moveTo>
                <a:lnTo>
                  <a:pt x="0" y="214"/>
                </a:lnTo>
                <a:lnTo>
                  <a:pt x="116" y="214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Freeform 62"/>
          <p:cNvSpPr>
            <a:spLocks/>
          </p:cNvSpPr>
          <p:nvPr/>
        </p:nvSpPr>
        <p:spPr bwMode="auto">
          <a:xfrm>
            <a:off x="3582988" y="3517900"/>
            <a:ext cx="1265238" cy="671513"/>
          </a:xfrm>
          <a:custGeom>
            <a:avLst/>
            <a:gdLst>
              <a:gd name="T0" fmla="*/ 0 w 797"/>
              <a:gd name="T1" fmla="*/ 0 h 423"/>
              <a:gd name="T2" fmla="*/ 0 w 797"/>
              <a:gd name="T3" fmla="*/ 423 h 423"/>
              <a:gd name="T4" fmla="*/ 797 w 797"/>
              <a:gd name="T5" fmla="*/ 423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97" h="423">
                <a:moveTo>
                  <a:pt x="0" y="0"/>
                </a:moveTo>
                <a:lnTo>
                  <a:pt x="0" y="423"/>
                </a:lnTo>
                <a:lnTo>
                  <a:pt x="797" y="423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Freeform 63"/>
          <p:cNvSpPr>
            <a:spLocks/>
          </p:cNvSpPr>
          <p:nvPr/>
        </p:nvSpPr>
        <p:spPr bwMode="auto">
          <a:xfrm>
            <a:off x="2955925" y="3513138"/>
            <a:ext cx="627063" cy="963613"/>
          </a:xfrm>
          <a:custGeom>
            <a:avLst/>
            <a:gdLst>
              <a:gd name="T0" fmla="*/ 0 w 395"/>
              <a:gd name="T1" fmla="*/ 607 h 607"/>
              <a:gd name="T2" fmla="*/ 0 w 395"/>
              <a:gd name="T3" fmla="*/ 0 h 607"/>
              <a:gd name="T4" fmla="*/ 395 w 395"/>
              <a:gd name="T5" fmla="*/ 0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5" h="607">
                <a:moveTo>
                  <a:pt x="0" y="607"/>
                </a:moveTo>
                <a:lnTo>
                  <a:pt x="0" y="0"/>
                </a:lnTo>
                <a:lnTo>
                  <a:pt x="395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tangle 64"/>
          <p:cNvSpPr>
            <a:spLocks noChangeArrowheads="1"/>
          </p:cNvSpPr>
          <p:nvPr/>
        </p:nvSpPr>
        <p:spPr bwMode="auto">
          <a:xfrm>
            <a:off x="5576888" y="5372100"/>
            <a:ext cx="236443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Rhizobium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leguminosarum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bv</a:t>
            </a:r>
            <a:r>
              <a:rPr kumimoji="0" lang="en-US" altLang="ko-KR" sz="1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(U29386)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7" name="Freeform 65"/>
          <p:cNvSpPr>
            <a:spLocks/>
          </p:cNvSpPr>
          <p:nvPr/>
        </p:nvSpPr>
        <p:spPr bwMode="auto">
          <a:xfrm>
            <a:off x="2955925" y="4486275"/>
            <a:ext cx="2616200" cy="963613"/>
          </a:xfrm>
          <a:custGeom>
            <a:avLst/>
            <a:gdLst>
              <a:gd name="T0" fmla="*/ 0 w 1648"/>
              <a:gd name="T1" fmla="*/ 0 h 607"/>
              <a:gd name="T2" fmla="*/ 0 w 1648"/>
              <a:gd name="T3" fmla="*/ 607 h 607"/>
              <a:gd name="T4" fmla="*/ 1648 w 1648"/>
              <a:gd name="T5" fmla="*/ 607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48" h="607">
                <a:moveTo>
                  <a:pt x="0" y="0"/>
                </a:moveTo>
                <a:lnTo>
                  <a:pt x="0" y="607"/>
                </a:lnTo>
                <a:lnTo>
                  <a:pt x="1648" y="607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Freeform 66"/>
          <p:cNvSpPr>
            <a:spLocks/>
          </p:cNvSpPr>
          <p:nvPr/>
        </p:nvSpPr>
        <p:spPr bwMode="auto">
          <a:xfrm>
            <a:off x="2847975" y="4481513"/>
            <a:ext cx="107950" cy="593725"/>
          </a:xfrm>
          <a:custGeom>
            <a:avLst/>
            <a:gdLst>
              <a:gd name="T0" fmla="*/ 0 w 68"/>
              <a:gd name="T1" fmla="*/ 374 h 374"/>
              <a:gd name="T2" fmla="*/ 0 w 68"/>
              <a:gd name="T3" fmla="*/ 0 h 374"/>
              <a:gd name="T4" fmla="*/ 68 w 68"/>
              <a:gd name="T5" fmla="*/ 0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8" h="374">
                <a:moveTo>
                  <a:pt x="0" y="374"/>
                </a:moveTo>
                <a:lnTo>
                  <a:pt x="0" y="0"/>
                </a:lnTo>
                <a:lnTo>
                  <a:pt x="68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Rectangle 67"/>
          <p:cNvSpPr>
            <a:spLocks noChangeArrowheads="1"/>
          </p:cNvSpPr>
          <p:nvPr/>
        </p:nvSpPr>
        <p:spPr bwMode="auto">
          <a:xfrm>
            <a:off x="6669088" y="5600700"/>
            <a:ext cx="238046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Sphingomonas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aestuarii</a:t>
            </a:r>
            <a:r>
              <a:rPr kumimoji="0" lang="ko-KR" altLang="ko-KR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K4</a:t>
            </a:r>
            <a:r>
              <a:rPr kumimoji="0" lang="en-US" altLang="ko-KR" sz="1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(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EF660755</a:t>
            </a:r>
            <a:r>
              <a:rPr kumimoji="0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0" name="Freeform 68"/>
          <p:cNvSpPr>
            <a:spLocks/>
          </p:cNvSpPr>
          <p:nvPr/>
        </p:nvSpPr>
        <p:spPr bwMode="auto">
          <a:xfrm>
            <a:off x="2847975" y="5084763"/>
            <a:ext cx="3816350" cy="593725"/>
          </a:xfrm>
          <a:custGeom>
            <a:avLst/>
            <a:gdLst>
              <a:gd name="T0" fmla="*/ 0 w 2404"/>
              <a:gd name="T1" fmla="*/ 0 h 374"/>
              <a:gd name="T2" fmla="*/ 0 w 2404"/>
              <a:gd name="T3" fmla="*/ 374 h 374"/>
              <a:gd name="T4" fmla="*/ 2404 w 2404"/>
              <a:gd name="T5" fmla="*/ 374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4" h="374">
                <a:moveTo>
                  <a:pt x="0" y="0"/>
                </a:moveTo>
                <a:lnTo>
                  <a:pt x="0" y="374"/>
                </a:lnTo>
                <a:lnTo>
                  <a:pt x="2404" y="374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Rectangle 69"/>
          <p:cNvSpPr>
            <a:spLocks noChangeArrowheads="1"/>
          </p:cNvSpPr>
          <p:nvPr/>
        </p:nvSpPr>
        <p:spPr bwMode="auto">
          <a:xfrm>
            <a:off x="5375275" y="4492625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2" name="Rectangle 70"/>
          <p:cNvSpPr>
            <a:spLocks noChangeArrowheads="1"/>
          </p:cNvSpPr>
          <p:nvPr/>
        </p:nvSpPr>
        <p:spPr bwMode="auto">
          <a:xfrm>
            <a:off x="5307013" y="5138738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99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3" name="Rectangle 71"/>
          <p:cNvSpPr>
            <a:spLocks noChangeArrowheads="1"/>
          </p:cNvSpPr>
          <p:nvPr/>
        </p:nvSpPr>
        <p:spPr bwMode="auto">
          <a:xfrm>
            <a:off x="5059363" y="4033838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96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6" name="Rectangle 74"/>
          <p:cNvSpPr>
            <a:spLocks noChangeArrowheads="1"/>
          </p:cNvSpPr>
          <p:nvPr/>
        </p:nvSpPr>
        <p:spPr bwMode="auto">
          <a:xfrm>
            <a:off x="4629150" y="4222750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7" name="Rectangle 75"/>
          <p:cNvSpPr>
            <a:spLocks noChangeArrowheads="1"/>
          </p:cNvSpPr>
          <p:nvPr/>
        </p:nvSpPr>
        <p:spPr bwMode="auto">
          <a:xfrm>
            <a:off x="3421063" y="3357563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90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9" name="Rectangle 77"/>
          <p:cNvSpPr>
            <a:spLocks noChangeArrowheads="1"/>
          </p:cNvSpPr>
          <p:nvPr/>
        </p:nvSpPr>
        <p:spPr bwMode="auto">
          <a:xfrm>
            <a:off x="4851400" y="3363913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83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1" name="Rectangle 79"/>
          <p:cNvSpPr>
            <a:spLocks noChangeArrowheads="1"/>
          </p:cNvSpPr>
          <p:nvPr/>
        </p:nvSpPr>
        <p:spPr bwMode="auto">
          <a:xfrm>
            <a:off x="5534025" y="1000125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99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2" name="Rectangle 80"/>
          <p:cNvSpPr>
            <a:spLocks noChangeArrowheads="1"/>
          </p:cNvSpPr>
          <p:nvPr/>
        </p:nvSpPr>
        <p:spPr bwMode="auto">
          <a:xfrm>
            <a:off x="5368925" y="2390775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87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3" name="Rectangle 81"/>
          <p:cNvSpPr>
            <a:spLocks noChangeArrowheads="1"/>
          </p:cNvSpPr>
          <p:nvPr/>
        </p:nvSpPr>
        <p:spPr bwMode="auto">
          <a:xfrm>
            <a:off x="4637088" y="2681288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6" name="Rectangle 84"/>
          <p:cNvSpPr>
            <a:spLocks noChangeArrowheads="1"/>
          </p:cNvSpPr>
          <p:nvPr/>
        </p:nvSpPr>
        <p:spPr bwMode="auto">
          <a:xfrm>
            <a:off x="5183188" y="2219325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82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7" name="Rectangle 85"/>
          <p:cNvSpPr>
            <a:spLocks noChangeArrowheads="1"/>
          </p:cNvSpPr>
          <p:nvPr/>
        </p:nvSpPr>
        <p:spPr bwMode="auto">
          <a:xfrm>
            <a:off x="5259388" y="1200150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74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8" name="Rectangle 86"/>
          <p:cNvSpPr>
            <a:spLocks noChangeArrowheads="1"/>
          </p:cNvSpPr>
          <p:nvPr/>
        </p:nvSpPr>
        <p:spPr bwMode="auto">
          <a:xfrm>
            <a:off x="5073650" y="1722438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94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9" name="Rectangle 87"/>
          <p:cNvSpPr>
            <a:spLocks noChangeArrowheads="1"/>
          </p:cNvSpPr>
          <p:nvPr/>
        </p:nvSpPr>
        <p:spPr bwMode="auto">
          <a:xfrm>
            <a:off x="5151438" y="1416050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86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0" name="Line 88"/>
          <p:cNvSpPr>
            <a:spLocks noChangeShapeType="1"/>
          </p:cNvSpPr>
          <p:nvPr/>
        </p:nvSpPr>
        <p:spPr bwMode="auto">
          <a:xfrm>
            <a:off x="3325813" y="6000750"/>
            <a:ext cx="504825" cy="0"/>
          </a:xfrm>
          <a:prstGeom prst="line">
            <a:avLst/>
          </a:prstGeom>
          <a:noFill/>
          <a:ln w="9525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Line 89"/>
          <p:cNvSpPr>
            <a:spLocks noChangeShapeType="1"/>
          </p:cNvSpPr>
          <p:nvPr/>
        </p:nvSpPr>
        <p:spPr bwMode="auto">
          <a:xfrm>
            <a:off x="3325813" y="5962650"/>
            <a:ext cx="0" cy="76200"/>
          </a:xfrm>
          <a:prstGeom prst="line">
            <a:avLst/>
          </a:prstGeom>
          <a:noFill/>
          <a:ln w="9525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Line 90"/>
          <p:cNvSpPr>
            <a:spLocks noChangeShapeType="1"/>
          </p:cNvSpPr>
          <p:nvPr/>
        </p:nvSpPr>
        <p:spPr bwMode="auto">
          <a:xfrm>
            <a:off x="3830638" y="5962650"/>
            <a:ext cx="0" cy="76200"/>
          </a:xfrm>
          <a:prstGeom prst="line">
            <a:avLst/>
          </a:prstGeom>
          <a:noFill/>
          <a:ln w="9525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Rectangle 91"/>
          <p:cNvSpPr>
            <a:spLocks noChangeArrowheads="1"/>
          </p:cNvSpPr>
          <p:nvPr/>
        </p:nvSpPr>
        <p:spPr bwMode="auto">
          <a:xfrm>
            <a:off x="3490735" y="6038850"/>
            <a:ext cx="2019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0.01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71795" y="133707"/>
            <a:ext cx="6470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ko-KR" smtClean="0">
                <a:latin typeface="Arial" panose="020B0604020202020204" pitchFamily="34" charset="0"/>
                <a:cs typeface="Arial" panose="020B0604020202020204" pitchFamily="34" charset="0"/>
              </a:rPr>
              <a:t>S3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2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265</Words>
  <Application>Microsoft Office PowerPoint</Application>
  <PresentationFormat>와이드스크린</PresentationFormat>
  <Paragraphs>39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So-Jeong Kim</dc:creator>
  <cp:lastModifiedBy>So-Jeong Kim</cp:lastModifiedBy>
  <cp:revision>6</cp:revision>
  <dcterms:created xsi:type="dcterms:W3CDTF">2020-10-23T06:32:30Z</dcterms:created>
  <dcterms:modified xsi:type="dcterms:W3CDTF">2020-11-02T04:27:58Z</dcterms:modified>
</cp:coreProperties>
</file>