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48" d="100"/>
          <a:sy n="48" d="100"/>
        </p:scale>
        <p:origin x="6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E1500-429E-4514-A4AB-74BACA8BC7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89D542-E0F2-44E8-BAAA-3D7A638BE5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609E56-9EAD-4CA6-A47C-702477BC2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A83DC-CE2B-4023-926E-E88CAA0F153D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E5501-CC29-4BE8-AC5C-62A594B9C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0BF862-0442-4867-9D7E-3E7F2CFB1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8EA1-BDB3-4205-8A4E-EEC5856A66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312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52DF9-3C9B-48D2-B5BA-0FF9B78B8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75912F-E962-469D-BC8B-9962749CCE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72875E-91DA-43EF-B0B1-531CB7696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A83DC-CE2B-4023-926E-E88CAA0F153D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43A29-E5B8-4DD7-B0EC-46FD66754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BF216-6BEA-4659-93FA-A3E8F1AC8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8EA1-BDB3-4205-8A4E-EEC5856A66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180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59F10D-1B7E-4332-8A42-89ACB52816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497860-B9F3-4350-A5B5-C7BD2B963B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38BBB-D893-4E84-AD1B-572A6F5D1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A83DC-CE2B-4023-926E-E88CAA0F153D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2AF3A-7877-4B25-9F02-3B2930317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8B1FE2-02E5-4DF5-87FA-1F95DF2E3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8EA1-BDB3-4205-8A4E-EEC5856A66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070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FDFDB-53A2-4053-B806-75A614AFA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F02698-1867-4DAB-B8ED-3D402BCD29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B76C08-BFEC-420A-A24D-450F41CCF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A83DC-CE2B-4023-926E-E88CAA0F153D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2C0387-CE4D-4B20-9CAD-CEF6E36A7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A3DA54-DE37-4E51-8CAD-8EF512EDB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8EA1-BDB3-4205-8A4E-EEC5856A66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122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8757D-8289-46C1-BD6F-64F09997C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F98420-8D5C-49C4-AD6A-D0F37302FB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FFEEC3-E5DF-4C1F-B210-F1979E292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A83DC-CE2B-4023-926E-E88CAA0F153D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D466C2-D47A-40C4-842B-1693C4C7A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0C1EF5-1543-490C-81E3-7FD24F5CB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8EA1-BDB3-4205-8A4E-EEC5856A66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411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B7B57-63FF-4AE2-9552-DE0DD2209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D1ED42-832C-41FB-9422-DECCE169DB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9DF7F3-5FB2-4A6B-A9C1-89435B84DF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71A620-1ACB-4FB3-B741-0D11A1F3D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A83DC-CE2B-4023-926E-E88CAA0F153D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DC3788-EA66-4AD8-B7A9-A8197242C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B998CC-39DC-4299-91A1-8774461EE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8EA1-BDB3-4205-8A4E-EEC5856A66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300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4152F-CAAF-4A0D-A265-38BE9DF5A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E630B9-1B45-43B2-9F4D-E45FD5949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A3BB99-09C8-4989-86A8-F2C6F99AB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1A9E0F-6C2E-4549-9567-4720378A65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E85B5B-EBCA-4163-937E-964F48E448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DF62D7-3444-4811-8CE1-2418C40D4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A83DC-CE2B-4023-926E-E88CAA0F153D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1028BD-14D3-4411-B378-D16D50123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B3E7B2-D07B-4E8C-B8CB-76D4393E7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8EA1-BDB3-4205-8A4E-EEC5856A66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5444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5EA36-2EF3-460B-A7A5-11AC19C48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F49246-0FEF-48C4-860D-DA68551B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A83DC-CE2B-4023-926E-E88CAA0F153D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1D7DE1-32E0-4F78-9FF3-B6C81982B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7221BA-6EE3-4636-81C6-A10F71017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8EA1-BDB3-4205-8A4E-EEC5856A66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475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4EDDBD-70C4-4CFE-9173-3F2542171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A83DC-CE2B-4023-926E-E88CAA0F153D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C0DC15-F179-42B4-B808-D7E57EAD5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096394-6574-495E-B320-4BCE2264F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8EA1-BDB3-4205-8A4E-EEC5856A66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081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4535D-25BC-4BE7-A97E-47C7628A3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FE3A44-8FB4-4E69-9E56-E761F5EF9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01D22C-2682-4115-AD60-561909E484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BE66AF-2CDF-4DF4-BEAC-BA576BC06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A83DC-CE2B-4023-926E-E88CAA0F153D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2DA9F5-B785-4BC7-98E0-C4574767A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A28201-0D29-42CD-916F-31B7C388D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8EA1-BDB3-4205-8A4E-EEC5856A66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366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0BB65-527E-4D78-B63F-AFD5EAF8D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9FDEE4-2093-4741-840A-02DD018076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AA6FEA-A256-45E6-A235-D86DA206FC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1E826-4AEB-424C-A2F7-C8D2B86D9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A83DC-CE2B-4023-926E-E88CAA0F153D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50136D-740A-4A7B-8850-D40820F0F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6E8289-9AB4-4FCE-B1E5-069619E4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8EA1-BDB3-4205-8A4E-EEC5856A66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592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2B112D-A244-436C-ADA7-58051F7AE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C4F31B-3215-4D66-9946-BCB65DAFB7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5339BE-40DD-4366-9468-6AF4BB45E7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A83DC-CE2B-4023-926E-E88CAA0F153D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9A3FC-9BF9-4B40-80D2-AEA9F4D4A1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7D4DF6-FAC7-466D-9AF8-35D62C5C4D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18EA1-BDB3-4205-8A4E-EEC5856A66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305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EF772BF-D2F7-464B-B773-F4C025C6224F}"/>
              </a:ext>
            </a:extLst>
          </p:cNvPr>
          <p:cNvSpPr txBox="1"/>
          <p:nvPr/>
        </p:nvSpPr>
        <p:spPr>
          <a:xfrm>
            <a:off x="662238" y="2240505"/>
            <a:ext cx="10610848" cy="2157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Supplementary Figure S2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.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Assembly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graphs for different assemblies constructed using long reads. Long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MinION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reads were assembled using </a:t>
            </a:r>
            <a:r>
              <a:rPr lang="en-GB" dirty="0" err="1">
                <a:latin typeface="Arial" panose="020B0604020202020204" pitchFamily="34" charset="0"/>
                <a:ea typeface="Calibri" panose="020F0502020204030204" pitchFamily="34" charset="0"/>
              </a:rPr>
              <a:t>Unicycler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en-GB" dirty="0" err="1">
                <a:latin typeface="Arial" panose="020B0604020202020204" pitchFamily="34" charset="0"/>
                <a:ea typeface="Calibri" panose="020F0502020204030204" pitchFamily="34" charset="0"/>
              </a:rPr>
              <a:t>Canu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en-GB" dirty="0" err="1">
                <a:latin typeface="Arial" panose="020B0604020202020204" pitchFamily="34" charset="0"/>
                <a:ea typeface="Calibri" panose="020F0502020204030204" pitchFamily="34" charset="0"/>
              </a:rPr>
              <a:t>Flye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 and </a:t>
            </a:r>
            <a:r>
              <a:rPr lang="en-GB" dirty="0" err="1">
                <a:latin typeface="Arial" panose="020B0604020202020204" pitchFamily="34" charset="0"/>
                <a:ea typeface="Calibri" panose="020F0502020204030204" pitchFamily="34" charset="0"/>
              </a:rPr>
              <a:t>Miniasm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GFA files were used to construct the assembly graphs in Bandage. </a:t>
            </a:r>
            <a:r>
              <a:rPr lang="en-GB" dirty="0" err="1">
                <a:latin typeface="Arial" panose="020B0604020202020204" pitchFamily="34" charset="0"/>
                <a:ea typeface="Calibri" panose="020F0502020204030204" pitchFamily="34" charset="0"/>
              </a:rPr>
              <a:t>Miniasm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did not produce GFA file.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The mixed culture was obtained from the co-culturing of </a:t>
            </a:r>
            <a:r>
              <a:rPr lang="en-GB" i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E. coli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4 and </a:t>
            </a:r>
            <a:r>
              <a:rPr lang="en-GB" i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K. pneumoniae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5 isolates.</a:t>
            </a:r>
            <a:endParaRPr lang="nb-NO" dirty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nb-NO" dirty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413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ine chart&#10;&#10;Description automatically generated with medium confidence">
            <a:extLst>
              <a:ext uri="{FF2B5EF4-FFF2-40B4-BE49-F238E27FC236}">
                <a16:creationId xmlns:a16="http://schemas.microsoft.com/office/drawing/2014/main" id="{23CA8531-CA69-4204-ADFF-767A13A60E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3000" y="2004401"/>
            <a:ext cx="3517119" cy="327971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656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59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CC9A2C3E-A4DF-461A-BC3F-12DB319A1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81" y="2013193"/>
            <a:ext cx="3517120" cy="32709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D256D5B-BC0D-483F-B547-C0A6CD4391BE}"/>
              </a:ext>
            </a:extLst>
          </p:cNvPr>
          <p:cNvSpPr txBox="1"/>
          <p:nvPr/>
        </p:nvSpPr>
        <p:spPr>
          <a:xfrm>
            <a:off x="4395053" y="330818"/>
            <a:ext cx="3401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K. pneumoniae </a:t>
            </a:r>
            <a:r>
              <a:rPr lang="en-GB" sz="3600" b="1" dirty="0"/>
              <a:t>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74CCE1-D1BC-448B-AB47-3969DA0A5B58}"/>
              </a:ext>
            </a:extLst>
          </p:cNvPr>
          <p:cNvSpPr txBox="1"/>
          <p:nvPr/>
        </p:nvSpPr>
        <p:spPr>
          <a:xfrm>
            <a:off x="962268" y="5511519"/>
            <a:ext cx="2576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66</a:t>
            </a:r>
            <a:endParaRPr lang="en-GB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DE28DE-8A92-4282-A55C-5683938A9A9F}"/>
              </a:ext>
            </a:extLst>
          </p:cNvPr>
          <p:cNvSpPr txBox="1"/>
          <p:nvPr/>
        </p:nvSpPr>
        <p:spPr>
          <a:xfrm>
            <a:off x="4741712" y="5511519"/>
            <a:ext cx="2693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Canu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194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88A234-304E-4861-B827-EF7882D56ED8}"/>
              </a:ext>
            </a:extLst>
          </p:cNvPr>
          <p:cNvSpPr txBox="1"/>
          <p:nvPr/>
        </p:nvSpPr>
        <p:spPr>
          <a:xfrm>
            <a:off x="8594876" y="5511518"/>
            <a:ext cx="2693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Flye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118</a:t>
            </a:r>
            <a:endParaRPr lang="en-GB" dirty="0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39AEA958-D8F8-442B-93A7-687DDCE013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932" y="1772651"/>
            <a:ext cx="3674927" cy="3443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961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7A1D7162-DD19-43BA-87D1-89C6F4F3FA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121" y="1786070"/>
            <a:ext cx="3517119" cy="327971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656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59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A494E51E-9870-485C-8C51-C3BDC0A6B6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1794862"/>
            <a:ext cx="3517120" cy="327092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7CF7E95-73D7-4D3E-AE8B-598AE33A402C}"/>
              </a:ext>
            </a:extLst>
          </p:cNvPr>
          <p:cNvSpPr txBox="1"/>
          <p:nvPr/>
        </p:nvSpPr>
        <p:spPr>
          <a:xfrm>
            <a:off x="777637" y="5460567"/>
            <a:ext cx="2693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336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AE22AE-22DB-4662-9E73-A4B1B6C00597}"/>
              </a:ext>
            </a:extLst>
          </p:cNvPr>
          <p:cNvSpPr txBox="1"/>
          <p:nvPr/>
        </p:nvSpPr>
        <p:spPr>
          <a:xfrm>
            <a:off x="4807826" y="5465988"/>
            <a:ext cx="2576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Canu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37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EA2A76-916C-444B-A007-3EA303A48E86}"/>
              </a:ext>
            </a:extLst>
          </p:cNvPr>
          <p:cNvSpPr txBox="1"/>
          <p:nvPr/>
        </p:nvSpPr>
        <p:spPr>
          <a:xfrm>
            <a:off x="8838017" y="5460567"/>
            <a:ext cx="2576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Flye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65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BBFE1B-EFB3-48A3-915B-4A0A7591A892}"/>
              </a:ext>
            </a:extLst>
          </p:cNvPr>
          <p:cNvSpPr txBox="1"/>
          <p:nvPr/>
        </p:nvSpPr>
        <p:spPr>
          <a:xfrm>
            <a:off x="1014480" y="522800"/>
            <a:ext cx="101630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/>
              <a:t>Mix sample of </a:t>
            </a:r>
            <a:r>
              <a:rPr lang="en-GB" sz="3600" b="1" i="1" dirty="0"/>
              <a:t>E. coli </a:t>
            </a:r>
            <a:r>
              <a:rPr lang="en-GB" sz="3600" b="1" dirty="0"/>
              <a:t>4 and </a:t>
            </a:r>
            <a:r>
              <a:rPr lang="en-GB" sz="3600" b="1" i="1" dirty="0"/>
              <a:t>K. pneumoniae </a:t>
            </a:r>
            <a:r>
              <a:rPr lang="en-GB" sz="3600" b="1" dirty="0"/>
              <a:t>5 isolates</a:t>
            </a:r>
          </a:p>
        </p:txBody>
      </p:sp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A2EA73C2-4989-4F74-90D2-558B84F3E2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978" y="1302274"/>
            <a:ext cx="3537342" cy="3891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011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19809AC6-7988-4457-90A9-6FC3988344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32" y="1768485"/>
            <a:ext cx="3517119" cy="3314884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656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59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121DCB9A-9EE6-4A0C-B0CF-3EF0C60C78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2336" y="1786071"/>
            <a:ext cx="3517120" cy="327971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9213617-4C83-4BDA-BBD3-C28FB3F75D36}"/>
              </a:ext>
            </a:extLst>
          </p:cNvPr>
          <p:cNvSpPr txBox="1"/>
          <p:nvPr/>
        </p:nvSpPr>
        <p:spPr>
          <a:xfrm>
            <a:off x="5213137" y="330818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E. coli </a:t>
            </a:r>
            <a:r>
              <a:rPr lang="en-GB" sz="3600" b="1" dirty="0"/>
              <a:t>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370301-3DD8-401F-9787-0D9C5D5B06F3}"/>
              </a:ext>
            </a:extLst>
          </p:cNvPr>
          <p:cNvSpPr txBox="1"/>
          <p:nvPr/>
        </p:nvSpPr>
        <p:spPr>
          <a:xfrm>
            <a:off x="928568" y="5516705"/>
            <a:ext cx="2629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 94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B05B9D-BC7C-4FF8-8646-E71BAC10DA8E}"/>
              </a:ext>
            </a:extLst>
          </p:cNvPr>
          <p:cNvSpPr txBox="1"/>
          <p:nvPr/>
        </p:nvSpPr>
        <p:spPr>
          <a:xfrm>
            <a:off x="4807827" y="5516705"/>
            <a:ext cx="2576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Canu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29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DA1DF37-B931-46AB-A19A-D39D4CB28716}"/>
              </a:ext>
            </a:extLst>
          </p:cNvPr>
          <p:cNvSpPr txBox="1"/>
          <p:nvPr/>
        </p:nvSpPr>
        <p:spPr>
          <a:xfrm>
            <a:off x="8762879" y="5516704"/>
            <a:ext cx="2576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Flye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89</a:t>
            </a:r>
            <a:endParaRPr lang="en-GB" dirty="0"/>
          </a:p>
        </p:txBody>
      </p:sp>
      <p:pic>
        <p:nvPicPr>
          <p:cNvPr id="3" name="Picture 2" descr="A picture containing diagram&#10;&#10;Description automatically generated">
            <a:extLst>
              <a:ext uri="{FF2B5EF4-FFF2-40B4-BE49-F238E27FC236}">
                <a16:creationId xmlns:a16="http://schemas.microsoft.com/office/drawing/2014/main" id="{10D6E050-7A59-4FC7-9444-5E6839C0AE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3431" y="1923293"/>
            <a:ext cx="3645138" cy="3142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882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20293A2B-271C-4956-AD0B-F2EB850579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32" y="1569927"/>
            <a:ext cx="3517119" cy="3711999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656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59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CB1815DD-100F-4265-BF2C-7E6362E1A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2336" y="1786071"/>
            <a:ext cx="3517120" cy="32797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2FD484B-D1EB-4CD1-9C6F-53B8AECCE5D8}"/>
              </a:ext>
            </a:extLst>
          </p:cNvPr>
          <p:cNvSpPr txBox="1"/>
          <p:nvPr/>
        </p:nvSpPr>
        <p:spPr>
          <a:xfrm>
            <a:off x="5213137" y="330818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E. coli </a:t>
            </a:r>
            <a:r>
              <a:rPr lang="en-GB" sz="3600" b="1" dirty="0"/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3F5E50-F553-4CCF-B35F-45605B465973}"/>
              </a:ext>
            </a:extLst>
          </p:cNvPr>
          <p:cNvSpPr txBox="1"/>
          <p:nvPr/>
        </p:nvSpPr>
        <p:spPr>
          <a:xfrm>
            <a:off x="955018" y="5557685"/>
            <a:ext cx="2576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30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5BE422-3381-40D6-B905-5500D8FD82F4}"/>
              </a:ext>
            </a:extLst>
          </p:cNvPr>
          <p:cNvSpPr txBox="1"/>
          <p:nvPr/>
        </p:nvSpPr>
        <p:spPr>
          <a:xfrm>
            <a:off x="4749317" y="5516705"/>
            <a:ext cx="2693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Canu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236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601320B-0610-4787-8C4E-C0467F51201D}"/>
              </a:ext>
            </a:extLst>
          </p:cNvPr>
          <p:cNvSpPr txBox="1"/>
          <p:nvPr/>
        </p:nvSpPr>
        <p:spPr>
          <a:xfrm>
            <a:off x="8574213" y="5516704"/>
            <a:ext cx="2693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Flye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205</a:t>
            </a:r>
            <a:endParaRPr lang="en-GB" dirty="0"/>
          </a:p>
        </p:txBody>
      </p:sp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741DA8C0-AB84-46E0-BBE3-BE93C004A9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321" y="1786071"/>
            <a:ext cx="3641037" cy="336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422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D74C2EE-FA88-468F-BA75-DF7F469605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32" y="1579670"/>
            <a:ext cx="3517119" cy="369251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656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59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1BB114E7-44B7-4466-8D1D-77AE80CB5E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2336" y="1786071"/>
            <a:ext cx="3517120" cy="32797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38F9D50-A627-43DE-9119-FC923B87C384}"/>
              </a:ext>
            </a:extLst>
          </p:cNvPr>
          <p:cNvSpPr txBox="1"/>
          <p:nvPr/>
        </p:nvSpPr>
        <p:spPr>
          <a:xfrm>
            <a:off x="5213137" y="330818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E. coli </a:t>
            </a:r>
            <a:r>
              <a:rPr lang="en-GB" sz="3600" b="1" dirty="0"/>
              <a:t>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A4FFB2-A901-42B6-8102-E77C296FA881}"/>
              </a:ext>
            </a:extLst>
          </p:cNvPr>
          <p:cNvSpPr txBox="1"/>
          <p:nvPr/>
        </p:nvSpPr>
        <p:spPr>
          <a:xfrm>
            <a:off x="1013527" y="5557685"/>
            <a:ext cx="2459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4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4BC58-3F71-4A42-AFAD-6096AA891016}"/>
              </a:ext>
            </a:extLst>
          </p:cNvPr>
          <p:cNvSpPr txBox="1"/>
          <p:nvPr/>
        </p:nvSpPr>
        <p:spPr>
          <a:xfrm>
            <a:off x="4756416" y="5557684"/>
            <a:ext cx="2693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Canu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852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7DC109-3D91-4479-B86F-BE9688D894FF}"/>
              </a:ext>
            </a:extLst>
          </p:cNvPr>
          <p:cNvSpPr txBox="1"/>
          <p:nvPr/>
        </p:nvSpPr>
        <p:spPr>
          <a:xfrm>
            <a:off x="8887166" y="5557683"/>
            <a:ext cx="2459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Flye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4</a:t>
            </a:r>
            <a:endParaRPr lang="en-GB" dirty="0"/>
          </a:p>
        </p:txBody>
      </p:sp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E5844A73-3253-4563-B624-AC8B9A135F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9864" y="1786070"/>
            <a:ext cx="3666470" cy="3417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422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774C352D-6C43-4E4B-BE59-44364CE833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32" y="1966323"/>
            <a:ext cx="3517119" cy="2919208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656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59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Chart&#10;&#10;Description automatically generated with medium confidence">
            <a:extLst>
              <a:ext uri="{FF2B5EF4-FFF2-40B4-BE49-F238E27FC236}">
                <a16:creationId xmlns:a16="http://schemas.microsoft.com/office/drawing/2014/main" id="{9A704D36-F379-4E06-AAB0-E6F6A21AA2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2336" y="2071837"/>
            <a:ext cx="3517120" cy="27081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44B40D3-F035-43F1-B64B-F7FFF7890E0D}"/>
              </a:ext>
            </a:extLst>
          </p:cNvPr>
          <p:cNvSpPr txBox="1"/>
          <p:nvPr/>
        </p:nvSpPr>
        <p:spPr>
          <a:xfrm>
            <a:off x="5213137" y="330818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E. coli </a:t>
            </a:r>
            <a:r>
              <a:rPr lang="en-GB" sz="3600" b="1" dirty="0"/>
              <a:t>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E1DC04-E6E9-418C-82FB-958526ABF796}"/>
              </a:ext>
            </a:extLst>
          </p:cNvPr>
          <p:cNvSpPr txBox="1"/>
          <p:nvPr/>
        </p:nvSpPr>
        <p:spPr>
          <a:xfrm>
            <a:off x="896508" y="5511519"/>
            <a:ext cx="2693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112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1A80E3-E982-4FFF-938C-E8FEC38D8D44}"/>
              </a:ext>
            </a:extLst>
          </p:cNvPr>
          <p:cNvSpPr txBox="1"/>
          <p:nvPr/>
        </p:nvSpPr>
        <p:spPr>
          <a:xfrm>
            <a:off x="4807827" y="5511519"/>
            <a:ext cx="2576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Canu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28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A0002-1CF6-4A0A-ABF8-CB4137359D65}"/>
              </a:ext>
            </a:extLst>
          </p:cNvPr>
          <p:cNvSpPr txBox="1"/>
          <p:nvPr/>
        </p:nvSpPr>
        <p:spPr>
          <a:xfrm>
            <a:off x="8904921" y="5511518"/>
            <a:ext cx="2576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Flye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10</a:t>
            </a:r>
            <a:endParaRPr lang="en-GB" dirty="0"/>
          </a:p>
        </p:txBody>
      </p:sp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EE391689-FC7D-42C8-9A46-AEB56872BE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112" y="1783976"/>
            <a:ext cx="3522447" cy="329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827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con&#10;&#10;Description automatically generated with low confidence">
            <a:extLst>
              <a:ext uri="{FF2B5EF4-FFF2-40B4-BE49-F238E27FC236}">
                <a16:creationId xmlns:a16="http://schemas.microsoft.com/office/drawing/2014/main" id="{34AFCB12-51B6-47BC-9541-C2DA5756E2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0081" y="1786069"/>
            <a:ext cx="3517119" cy="327971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656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59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Shape, circle&#10;&#10;Description automatically generated">
            <a:extLst>
              <a:ext uri="{FF2B5EF4-FFF2-40B4-BE49-F238E27FC236}">
                <a16:creationId xmlns:a16="http://schemas.microsoft.com/office/drawing/2014/main" id="{C3AA2AD7-DE3C-472C-B9FE-67A07650FA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1" y="1786069"/>
            <a:ext cx="3517120" cy="297196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7EF0188-AD95-4551-84F4-2E8F483AD772}"/>
              </a:ext>
            </a:extLst>
          </p:cNvPr>
          <p:cNvSpPr txBox="1"/>
          <p:nvPr/>
        </p:nvSpPr>
        <p:spPr>
          <a:xfrm>
            <a:off x="4395053" y="330818"/>
            <a:ext cx="3401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K. pneumoniae </a:t>
            </a:r>
            <a:r>
              <a:rPr lang="en-GB" sz="3600" b="1" dirty="0"/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C848A4-A2F7-412A-BD43-44065EAC04DD}"/>
              </a:ext>
            </a:extLst>
          </p:cNvPr>
          <p:cNvSpPr txBox="1"/>
          <p:nvPr/>
        </p:nvSpPr>
        <p:spPr>
          <a:xfrm>
            <a:off x="864177" y="5470539"/>
            <a:ext cx="2459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0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75B96C-73C5-4A27-9517-40004B87799C}"/>
              </a:ext>
            </a:extLst>
          </p:cNvPr>
          <p:cNvSpPr txBox="1"/>
          <p:nvPr/>
        </p:nvSpPr>
        <p:spPr>
          <a:xfrm>
            <a:off x="4749316" y="5516705"/>
            <a:ext cx="2693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Canu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250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C07DB37-07A4-4BBF-9C1A-61B023B94F1D}"/>
              </a:ext>
            </a:extLst>
          </p:cNvPr>
          <p:cNvSpPr txBox="1"/>
          <p:nvPr/>
        </p:nvSpPr>
        <p:spPr>
          <a:xfrm>
            <a:off x="8868493" y="5470539"/>
            <a:ext cx="2576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Flye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55</a:t>
            </a:r>
            <a:endParaRPr lang="en-GB" dirty="0"/>
          </a:p>
        </p:txBody>
      </p:sp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333770D1-2AB9-424C-A5BD-5E69BC4545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561" y="1573887"/>
            <a:ext cx="3614691" cy="3351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429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656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C30FB612-657E-4AF3-8434-62172E0459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840" y="2528327"/>
            <a:ext cx="3537345" cy="1795202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59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Shape, circle&#10;&#10;Description automatically generated">
            <a:extLst>
              <a:ext uri="{FF2B5EF4-FFF2-40B4-BE49-F238E27FC236}">
                <a16:creationId xmlns:a16="http://schemas.microsoft.com/office/drawing/2014/main" id="{A17AB26A-5DD9-4EBE-877F-D784D3F19C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2336" y="1786071"/>
            <a:ext cx="3517120" cy="32797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CE04EFF-E90B-4C67-84AC-AD81A944E167}"/>
              </a:ext>
            </a:extLst>
          </p:cNvPr>
          <p:cNvSpPr txBox="1"/>
          <p:nvPr/>
        </p:nvSpPr>
        <p:spPr>
          <a:xfrm>
            <a:off x="4395053" y="330818"/>
            <a:ext cx="3401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K. pneumoniae </a:t>
            </a:r>
            <a:r>
              <a:rPr lang="en-GB" sz="3600" b="1" dirty="0"/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B3170B-2D74-45E2-AB01-C7F9C06F3378}"/>
              </a:ext>
            </a:extLst>
          </p:cNvPr>
          <p:cNvSpPr txBox="1"/>
          <p:nvPr/>
        </p:nvSpPr>
        <p:spPr>
          <a:xfrm>
            <a:off x="942339" y="5470539"/>
            <a:ext cx="2576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12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9FE39A-566E-4163-B5D7-9EAD8CE62CB8}"/>
              </a:ext>
            </a:extLst>
          </p:cNvPr>
          <p:cNvSpPr txBox="1"/>
          <p:nvPr/>
        </p:nvSpPr>
        <p:spPr>
          <a:xfrm>
            <a:off x="4775863" y="5470538"/>
            <a:ext cx="2576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Canu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16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B49340-3F76-4763-A439-F82B05E5774F}"/>
              </a:ext>
            </a:extLst>
          </p:cNvPr>
          <p:cNvSpPr txBox="1"/>
          <p:nvPr/>
        </p:nvSpPr>
        <p:spPr>
          <a:xfrm>
            <a:off x="8896043" y="5470537"/>
            <a:ext cx="25122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Flye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0 </a:t>
            </a:r>
            <a:endParaRPr lang="en-GB" dirty="0"/>
          </a:p>
        </p:txBody>
      </p:sp>
      <p:pic>
        <p:nvPicPr>
          <p:cNvPr id="4" name="Picture 3" descr="Chart&#10;&#10;Description automatically generated with medium confidence">
            <a:extLst>
              <a:ext uri="{FF2B5EF4-FFF2-40B4-BE49-F238E27FC236}">
                <a16:creationId xmlns:a16="http://schemas.microsoft.com/office/drawing/2014/main" id="{BB69C026-8F6E-42A1-BC23-3DE082C8AD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361" y="1976368"/>
            <a:ext cx="3697351" cy="3307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354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92E79340-605C-4D53-89FB-1485763E3F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121" y="1786069"/>
            <a:ext cx="3517119" cy="327971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656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59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0A19391A-AADA-4FDC-AD78-B96BAF7E7B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81" y="1927481"/>
            <a:ext cx="3517120" cy="324454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5665336-2F35-43A9-9F5C-9B4E0947A877}"/>
              </a:ext>
            </a:extLst>
          </p:cNvPr>
          <p:cNvSpPr txBox="1"/>
          <p:nvPr/>
        </p:nvSpPr>
        <p:spPr>
          <a:xfrm>
            <a:off x="4395053" y="330818"/>
            <a:ext cx="3401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K. pneumoniae </a:t>
            </a:r>
            <a:r>
              <a:rPr lang="en-GB" sz="3600" b="1" dirty="0"/>
              <a:t>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CB1B13-576C-46FD-A93F-E7EF56A47E7C}"/>
              </a:ext>
            </a:extLst>
          </p:cNvPr>
          <p:cNvSpPr txBox="1"/>
          <p:nvPr/>
        </p:nvSpPr>
        <p:spPr>
          <a:xfrm>
            <a:off x="903758" y="5511519"/>
            <a:ext cx="2693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182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CBBA48-9123-4CED-AE06-F18ADD9F8137}"/>
              </a:ext>
            </a:extLst>
          </p:cNvPr>
          <p:cNvSpPr txBox="1"/>
          <p:nvPr/>
        </p:nvSpPr>
        <p:spPr>
          <a:xfrm>
            <a:off x="4807826" y="5511519"/>
            <a:ext cx="2576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Canu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16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A2F254-4C7E-42E6-B3C5-4C87DCCE127E}"/>
              </a:ext>
            </a:extLst>
          </p:cNvPr>
          <p:cNvSpPr txBox="1"/>
          <p:nvPr/>
        </p:nvSpPr>
        <p:spPr>
          <a:xfrm>
            <a:off x="8838016" y="5458408"/>
            <a:ext cx="2459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Flye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4</a:t>
            </a:r>
            <a:endParaRPr lang="en-GB" dirty="0"/>
          </a:p>
        </p:txBody>
      </p:sp>
      <p:pic>
        <p:nvPicPr>
          <p:cNvPr id="4" name="Picture 3" descr="A picture containing chart&#10;&#10;Description automatically generated">
            <a:extLst>
              <a:ext uri="{FF2B5EF4-FFF2-40B4-BE49-F238E27FC236}">
                <a16:creationId xmlns:a16="http://schemas.microsoft.com/office/drawing/2014/main" id="{99766378-2C83-4902-B9B8-23EED7D182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596" y="1796790"/>
            <a:ext cx="3732328" cy="3673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234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B5EFEDCD-FA76-47E7-A7EE-FD335FE345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221" y="1573887"/>
            <a:ext cx="3517119" cy="327971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656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59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84E9B39A-A971-4F38-9A68-7A87C7C3CD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31" y="1803654"/>
            <a:ext cx="3517120" cy="324454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0DAB8F8-AA06-4C73-8930-7C3DF050965F}"/>
              </a:ext>
            </a:extLst>
          </p:cNvPr>
          <p:cNvSpPr txBox="1"/>
          <p:nvPr/>
        </p:nvSpPr>
        <p:spPr>
          <a:xfrm>
            <a:off x="4395053" y="330818"/>
            <a:ext cx="3401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K. pneumoniae </a:t>
            </a:r>
            <a:r>
              <a:rPr lang="en-GB" sz="3600" b="1" dirty="0"/>
              <a:t>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33446D-D92B-457A-B248-78AC845FF285}"/>
              </a:ext>
            </a:extLst>
          </p:cNvPr>
          <p:cNvSpPr txBox="1"/>
          <p:nvPr/>
        </p:nvSpPr>
        <p:spPr>
          <a:xfrm>
            <a:off x="986408" y="5511519"/>
            <a:ext cx="2693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300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7B6729-7984-4DB0-A219-FC1C81752CA8}"/>
              </a:ext>
            </a:extLst>
          </p:cNvPr>
          <p:cNvSpPr txBox="1"/>
          <p:nvPr/>
        </p:nvSpPr>
        <p:spPr>
          <a:xfrm>
            <a:off x="4749316" y="5511519"/>
            <a:ext cx="2693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Canu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195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5040D57-EAAA-448D-9FB2-812A7B25FD93}"/>
              </a:ext>
            </a:extLst>
          </p:cNvPr>
          <p:cNvSpPr txBox="1"/>
          <p:nvPr/>
        </p:nvSpPr>
        <p:spPr>
          <a:xfrm>
            <a:off x="8887166" y="5508266"/>
            <a:ext cx="2576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Flye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43</a:t>
            </a:r>
            <a:endParaRPr lang="en-GB" dirty="0"/>
          </a:p>
        </p:txBody>
      </p:sp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370CC827-CBF6-4C82-AD82-A931D37560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081" y="1803654"/>
            <a:ext cx="3698785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135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326</Words>
  <Application>Microsoft Office PowerPoint</Application>
  <PresentationFormat>Widescreen</PresentationFormat>
  <Paragraphs>71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Abdolrahman Khezri</dc:creator>
  <cp:lastModifiedBy>MDPI</cp:lastModifiedBy>
  <cp:revision>27</cp:revision>
  <dcterms:created xsi:type="dcterms:W3CDTF">2021-03-26T10:40:04Z</dcterms:created>
  <dcterms:modified xsi:type="dcterms:W3CDTF">2021-12-14T05:31:28Z</dcterms:modified>
</cp:coreProperties>
</file>