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0" d="100"/>
          <a:sy n="50" d="100"/>
        </p:scale>
        <p:origin x="38" y="1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A62E9-73F8-4E59-B4D9-8FBC08A7D2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4AC20-EFF3-49FB-8239-373F471559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CBF2A5-81BD-442F-B24C-2406A1A99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FFE7-B8CE-46CF-8A51-1FE8D6376547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D38AD5-58C9-4170-B28E-9343A7481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0D473-3110-41DB-BDF1-4D63C7C71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2442-B4D4-4CF1-8853-F26B556DA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603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E45B9-80F2-46D3-82D6-775DA1D9A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81988E-22F6-4435-BE52-5751D297EC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8CA0E-060B-4E92-A729-1E07B54C1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FFE7-B8CE-46CF-8A51-1FE8D6376547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8AA50F-286A-4D71-8065-4418021FF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3F0742-489C-4B50-95CF-055805146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2442-B4D4-4CF1-8853-F26B556DA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188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F0C8E6-45F7-470F-BCE4-B63824E41B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BC59E9-45B9-457A-8387-9BCDDEED20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32867-26EC-43A0-AC73-DDF8B74CF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FFE7-B8CE-46CF-8A51-1FE8D6376547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C705D-9DBC-44B3-98DD-DFC479587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B7B6CB-53E4-409C-A84D-335424DD7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2442-B4D4-4CF1-8853-F26B556DA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1583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4C86A-CF61-4690-9E52-8D8CFB8C5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8E9F18-9192-4097-A95F-839951F96D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B32F69-87BA-4A04-8754-D18829BBC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FFE7-B8CE-46CF-8A51-1FE8D6376547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0F335-FC8B-48DB-8622-5839A4E6E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F06A82-CCEE-4AA8-BF43-F06A90F82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2442-B4D4-4CF1-8853-F26B556DA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61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96CC5D-84A2-4A2D-B44D-F20EBAAC4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EF1BF7-0CE2-426B-B2A8-61CDBD450B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D0FAED-EF26-4189-9B0E-FAABF2BDC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FFE7-B8CE-46CF-8A51-1FE8D6376547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86FA98-07C9-4BA7-AA74-8C02A12C3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0A61EA-225D-4726-BA95-7CD6EDD24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2442-B4D4-4CF1-8853-F26B556DA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976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8FA7C-1531-4665-93C9-34AFC7563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6CC41-165B-47AD-B836-F405ED8504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CFCB6A-FD29-4557-BF39-AAC79C2EF5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9159F1-B62D-4230-B00D-DA654E74A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FFE7-B8CE-46CF-8A51-1FE8D6376547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9F98C2-281C-4973-B859-69241297F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F72140-6EA2-42A4-8D03-F07C2034D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2442-B4D4-4CF1-8853-F26B556DA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165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FC80EE-F74F-4783-AD4C-4471E13DF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266849-A393-4108-8C4B-4EDAC21AAF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4BFD2B-0C65-4F34-8659-C9FB4A1EA2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3E54D3-10DE-45B1-9F92-E223F51B41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B9361A-B020-447C-AAE2-882AC43248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DBD8A1-17F9-448B-A368-35331A958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FFE7-B8CE-46CF-8A51-1FE8D6376547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2F3055-8490-4CDA-A13B-CFE79C881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DBD0DC-4D58-4658-AC6D-D41404D3D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2442-B4D4-4CF1-8853-F26B556DA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724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418C1-19DB-46CE-90B1-E1A11441A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81B225-C36D-41FA-96D5-6C3D9A38D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FFE7-B8CE-46CF-8A51-1FE8D6376547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177EE2-7BDD-49FC-B1E7-A8ED69918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0238D6-CC45-461C-BDA5-F5D789B9A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2442-B4D4-4CF1-8853-F26B556DA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8723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5232C7-23CF-4A77-BC6D-A009F6855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FFE7-B8CE-46CF-8A51-1FE8D6376547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F497CB-58D5-4B96-9276-D9332CDF4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3BD73C-B08C-4E5F-80F1-47F794534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2442-B4D4-4CF1-8853-F26B556DA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9521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A044E-F594-4A2C-82BC-610484239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CDB758-3366-40AA-A10E-580CDC095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2ED274-E441-4A42-8C08-1507E0871A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59A61C-1BD5-4FBB-BDF2-CC8286BCA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FFE7-B8CE-46CF-8A51-1FE8D6376547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F78E5F-88C5-4B50-82FC-F6C2A62ED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42444C-2A1E-4918-A97A-98292EF9A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2442-B4D4-4CF1-8853-F26B556DA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045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7A70A-8088-4289-892B-E38EFBC94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A8CD49-4A8D-46B5-8D9E-DE7E152121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FDF5F1-9AF4-48EE-B9B4-3F14F9FCC6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076BA6-8255-4A9C-A940-05182A815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FFE7-B8CE-46CF-8A51-1FE8D6376547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FB745B-FE57-4BC1-A852-FAD95E56F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E1EB07-DA58-482B-8E88-587AB35AE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42442-B4D4-4CF1-8853-F26B556DA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290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1262843-9652-4D9A-9539-A64F7F63B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1282FC-FB9B-43E3-A4DC-29D96893D3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6D391A-9912-47CF-9F3E-72C213404F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1FFE7-B8CE-46CF-8A51-1FE8D6376547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1DDFA0-FE80-4168-842B-620FFD75ED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4834C0-AD5B-43EA-A0A1-E4889A3D6B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42442-B4D4-4CF1-8853-F26B556DA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129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18A089C3-3A30-4CDD-8CEC-29B3E1195A9A}"/>
              </a:ext>
            </a:extLst>
          </p:cNvPr>
          <p:cNvSpPr txBox="1">
            <a:spLocks/>
          </p:cNvSpPr>
          <p:nvPr/>
        </p:nvSpPr>
        <p:spPr>
          <a:xfrm>
            <a:off x="1083076" y="1294773"/>
            <a:ext cx="10134273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800" b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Supplementary Figure </a:t>
            </a: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S3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. Assembly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graphs for different assemblies constructed using both short and long reads. Hybrid reads were assembled using </a:t>
            </a:r>
            <a:r>
              <a:rPr lang="en-GB" sz="18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hybridSPAdes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latin typeface="Arial" panose="020B0604020202020204" pitchFamily="34" charset="0"/>
                <a:ea typeface="Calibri" panose="020F0502020204030204" pitchFamily="34" charset="0"/>
              </a:rPr>
              <a:t>Unicycler</a:t>
            </a:r>
            <a:r>
              <a:rPr lang="en-GB" sz="1800" dirty="0">
                <a:latin typeface="Arial" panose="020B0604020202020204" pitchFamily="34" charset="0"/>
                <a:ea typeface="Calibri" panose="020F0502020204030204" pitchFamily="34" charset="0"/>
              </a:rPr>
              <a:t> and </a:t>
            </a:r>
            <a:r>
              <a:rPr lang="en-GB" sz="1800" dirty="0" err="1">
                <a:latin typeface="Arial" panose="020B0604020202020204" pitchFamily="34" charset="0"/>
                <a:ea typeface="Calibri" panose="020F0502020204030204" pitchFamily="34" charset="0"/>
              </a:rPr>
              <a:t>MaSurCa</a:t>
            </a:r>
            <a:r>
              <a:rPr lang="en-GB" sz="1800" dirty="0">
                <a:latin typeface="Arial" panose="020B0604020202020204" pitchFamily="34" charset="0"/>
                <a:ea typeface="Calibri" panose="020F0502020204030204" pitchFamily="34" charset="0"/>
              </a:rPr>
              <a:t>.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GFA files were used to construct the assembly graphs in Bandage. </a:t>
            </a:r>
            <a:r>
              <a:rPr lang="en-GB" sz="1800" dirty="0" err="1">
                <a:latin typeface="Arial" panose="020B0604020202020204" pitchFamily="34" charset="0"/>
                <a:ea typeface="Calibri" panose="020F0502020204030204" pitchFamily="34" charset="0"/>
              </a:rPr>
              <a:t>MaSurCa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did not produce GFA file.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The mixed culture was obtained from the co-culturing of </a:t>
            </a: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E. coli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4 and </a:t>
            </a: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K. pneumoniae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5 isolates.</a:t>
            </a:r>
          </a:p>
          <a:p>
            <a:pPr algn="just"/>
            <a:endParaRPr lang="nb-NO" sz="1800" dirty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/>
            <a:endParaRPr lang="en-GB" sz="1800" dirty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13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79EECF-90F9-4264-B724-E4A4DDB7D4DE}"/>
              </a:ext>
            </a:extLst>
          </p:cNvPr>
          <p:cNvSpPr txBox="1"/>
          <p:nvPr/>
        </p:nvSpPr>
        <p:spPr>
          <a:xfrm>
            <a:off x="5213137" y="330818"/>
            <a:ext cx="34034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K. pneumoniae 5</a:t>
            </a:r>
            <a:endParaRPr lang="en-GB" sz="36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0B2A84-7D34-46DF-B4C8-6FD4F8A8D401}"/>
              </a:ext>
            </a:extLst>
          </p:cNvPr>
          <p:cNvSpPr txBox="1"/>
          <p:nvPr/>
        </p:nvSpPr>
        <p:spPr>
          <a:xfrm>
            <a:off x="1987428" y="5880851"/>
            <a:ext cx="28103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hybridSPAdes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8228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92D2BF-3474-48AE-838A-62C961F5AE39}"/>
              </a:ext>
            </a:extLst>
          </p:cNvPr>
          <p:cNvSpPr txBox="1"/>
          <p:nvPr/>
        </p:nvSpPr>
        <p:spPr>
          <a:xfrm>
            <a:off x="8327886" y="5880851"/>
            <a:ext cx="2459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0</a:t>
            </a:r>
            <a:endParaRPr lang="en-GB" dirty="0"/>
          </a:p>
        </p:txBody>
      </p:sp>
      <p:pic>
        <p:nvPicPr>
          <p:cNvPr id="7" name="Picture 6" descr="Shape, circle&#10;&#10;Description automatically generated">
            <a:extLst>
              <a:ext uri="{FF2B5EF4-FFF2-40B4-BE49-F238E27FC236}">
                <a16:creationId xmlns:a16="http://schemas.microsoft.com/office/drawing/2014/main" id="{C35CBCB0-D94E-45AE-AD87-2CA58E897C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23" b="9622"/>
          <a:stretch/>
        </p:blipFill>
        <p:spPr>
          <a:xfrm>
            <a:off x="6731952" y="1560250"/>
            <a:ext cx="5331598" cy="4014927"/>
          </a:xfrm>
          <a:prstGeom prst="rect">
            <a:avLst/>
          </a:prstGeom>
        </p:spPr>
      </p:pic>
      <p:pic>
        <p:nvPicPr>
          <p:cNvPr id="3" name="Picture 2" descr="A picture containing echinoderm, vector graphics&#10;&#10;Description automatically generated">
            <a:extLst>
              <a:ext uri="{FF2B5EF4-FFF2-40B4-BE49-F238E27FC236}">
                <a16:creationId xmlns:a16="http://schemas.microsoft.com/office/drawing/2014/main" id="{7727DB77-45CE-4F1A-B935-DC0C3676ED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30" y="966586"/>
            <a:ext cx="5767783" cy="492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4309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40B2A84-7D34-46DF-B4C8-6FD4F8A8D401}"/>
              </a:ext>
            </a:extLst>
          </p:cNvPr>
          <p:cNvSpPr txBox="1"/>
          <p:nvPr/>
        </p:nvSpPr>
        <p:spPr>
          <a:xfrm>
            <a:off x="1791889" y="6036815"/>
            <a:ext cx="29274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hybridSPAdes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12787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92D2BF-3474-48AE-838A-62C961F5AE39}"/>
              </a:ext>
            </a:extLst>
          </p:cNvPr>
          <p:cNvSpPr txBox="1"/>
          <p:nvPr/>
        </p:nvSpPr>
        <p:spPr>
          <a:xfrm>
            <a:off x="8249928" y="6036814"/>
            <a:ext cx="2459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0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D564867-5158-4BC8-922C-6C30F1592E95}"/>
              </a:ext>
            </a:extLst>
          </p:cNvPr>
          <p:cNvSpPr txBox="1"/>
          <p:nvPr/>
        </p:nvSpPr>
        <p:spPr>
          <a:xfrm>
            <a:off x="1014480" y="409671"/>
            <a:ext cx="101630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/>
              <a:t>Mix sample of </a:t>
            </a:r>
            <a:r>
              <a:rPr lang="en-GB" sz="3600" b="1" i="1" dirty="0"/>
              <a:t>E. coli </a:t>
            </a:r>
            <a:r>
              <a:rPr lang="en-GB" sz="3600" b="1" dirty="0"/>
              <a:t>4 and </a:t>
            </a:r>
            <a:r>
              <a:rPr lang="en-GB" sz="3600" b="1" i="1" dirty="0"/>
              <a:t>K. pneumoniae </a:t>
            </a:r>
            <a:r>
              <a:rPr lang="en-GB" sz="3600" b="1" dirty="0"/>
              <a:t>5 isolates</a:t>
            </a:r>
          </a:p>
        </p:txBody>
      </p:sp>
      <p:pic>
        <p:nvPicPr>
          <p:cNvPr id="8" name="Picture 7" descr="Shape, circle&#10;&#10;Description automatically generated">
            <a:extLst>
              <a:ext uri="{FF2B5EF4-FFF2-40B4-BE49-F238E27FC236}">
                <a16:creationId xmlns:a16="http://schemas.microsoft.com/office/drawing/2014/main" id="{E51AFDBD-4573-407D-B2F5-F88A8642DD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771" y="1236156"/>
            <a:ext cx="4653642" cy="4339521"/>
          </a:xfrm>
          <a:prstGeom prst="rect">
            <a:avLst/>
          </a:prstGeom>
        </p:spPr>
      </p:pic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8A35E13B-C901-4357-B54A-348D8D324FD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75" b="3920"/>
          <a:stretch/>
        </p:blipFill>
        <p:spPr>
          <a:xfrm>
            <a:off x="252422" y="1236156"/>
            <a:ext cx="6006335" cy="4800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684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79EECF-90F9-4264-B724-E4A4DDB7D4DE}"/>
              </a:ext>
            </a:extLst>
          </p:cNvPr>
          <p:cNvSpPr txBox="1"/>
          <p:nvPr/>
        </p:nvSpPr>
        <p:spPr>
          <a:xfrm>
            <a:off x="5213137" y="330818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E. coli </a:t>
            </a:r>
            <a:r>
              <a:rPr lang="en-GB" sz="3600" b="1" dirty="0"/>
              <a:t>1</a:t>
            </a:r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B24AD454-06F9-444E-B9DA-F6A011D19A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9672"/>
            <a:ext cx="6939956" cy="395561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E6064FD-E07F-44C4-B2FC-CDD5AB2D3784}"/>
              </a:ext>
            </a:extLst>
          </p:cNvPr>
          <p:cNvSpPr txBox="1"/>
          <p:nvPr/>
        </p:nvSpPr>
        <p:spPr>
          <a:xfrm>
            <a:off x="1903447" y="5325288"/>
            <a:ext cx="28103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hybridSPAdes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4753</a:t>
            </a:r>
            <a:endParaRPr lang="en-GB" dirty="0"/>
          </a:p>
        </p:txBody>
      </p:sp>
      <p:pic>
        <p:nvPicPr>
          <p:cNvPr id="10" name="Picture 9" descr="A picture containing lamp&#10;&#10;Description automatically generated">
            <a:extLst>
              <a:ext uri="{FF2B5EF4-FFF2-40B4-BE49-F238E27FC236}">
                <a16:creationId xmlns:a16="http://schemas.microsoft.com/office/drawing/2014/main" id="{98E6C4B9-DCE8-42D6-B679-6EF45CF914B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70" b="18832"/>
          <a:stretch/>
        </p:blipFill>
        <p:spPr>
          <a:xfrm>
            <a:off x="6844289" y="2253613"/>
            <a:ext cx="5347711" cy="307167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C1CF50A-53C6-459F-95AF-4B6511571112}"/>
              </a:ext>
            </a:extLst>
          </p:cNvPr>
          <p:cNvSpPr txBox="1"/>
          <p:nvPr/>
        </p:nvSpPr>
        <p:spPr>
          <a:xfrm>
            <a:off x="8288480" y="5325287"/>
            <a:ext cx="2459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0063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79EECF-90F9-4264-B724-E4A4DDB7D4DE}"/>
              </a:ext>
            </a:extLst>
          </p:cNvPr>
          <p:cNvSpPr txBox="1"/>
          <p:nvPr/>
        </p:nvSpPr>
        <p:spPr>
          <a:xfrm>
            <a:off x="5213137" y="330818"/>
            <a:ext cx="16326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E. coli </a:t>
            </a:r>
            <a:r>
              <a:rPr lang="en-GB" sz="3600" b="1" dirty="0"/>
              <a:t>2</a:t>
            </a: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88D30F3B-F9A3-41B4-9343-5F8BF5D1DD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887" y="925270"/>
            <a:ext cx="5838343" cy="50074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C097B78-34EC-41A9-9C4C-D6498F1E4DCC}"/>
              </a:ext>
            </a:extLst>
          </p:cNvPr>
          <p:cNvSpPr txBox="1"/>
          <p:nvPr/>
        </p:nvSpPr>
        <p:spPr>
          <a:xfrm>
            <a:off x="2133867" y="5836027"/>
            <a:ext cx="28103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hybridSPAdes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8028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357015-8E55-45A1-AD05-4AE019FE0131}"/>
              </a:ext>
            </a:extLst>
          </p:cNvPr>
          <p:cNvSpPr txBox="1"/>
          <p:nvPr/>
        </p:nvSpPr>
        <p:spPr>
          <a:xfrm>
            <a:off x="8470490" y="5828808"/>
            <a:ext cx="2459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3</a:t>
            </a:r>
            <a:endParaRPr lang="en-GB" dirty="0"/>
          </a:p>
        </p:txBody>
      </p:sp>
      <p:pic>
        <p:nvPicPr>
          <p:cNvPr id="7" name="Picture 6" descr="A picture containing necklet, accessory&#10;&#10;Description automatically generated">
            <a:extLst>
              <a:ext uri="{FF2B5EF4-FFF2-40B4-BE49-F238E27FC236}">
                <a16:creationId xmlns:a16="http://schemas.microsoft.com/office/drawing/2014/main" id="{D2D069B2-F901-44F3-8F5D-5FF1A51D4C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4198" y="925270"/>
            <a:ext cx="4691913" cy="437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999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79EECF-90F9-4264-B724-E4A4DDB7D4DE}"/>
              </a:ext>
            </a:extLst>
          </p:cNvPr>
          <p:cNvSpPr txBox="1"/>
          <p:nvPr/>
        </p:nvSpPr>
        <p:spPr>
          <a:xfrm>
            <a:off x="5213137" y="330818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E. coli </a:t>
            </a:r>
            <a:r>
              <a:rPr lang="en-GB" sz="3600" b="1" dirty="0"/>
              <a:t>3</a:t>
            </a:r>
          </a:p>
        </p:txBody>
      </p:sp>
      <p:pic>
        <p:nvPicPr>
          <p:cNvPr id="3" name="Picture 2" descr="A picture containing shape&#10;&#10;Description automatically generated">
            <a:extLst>
              <a:ext uri="{FF2B5EF4-FFF2-40B4-BE49-F238E27FC236}">
                <a16:creationId xmlns:a16="http://schemas.microsoft.com/office/drawing/2014/main" id="{B9F8A627-EE81-488F-B1D0-16727C333F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257" y="840808"/>
            <a:ext cx="5180271" cy="524397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261A863-D5FC-4FFC-8A64-D61423D2BF76}"/>
              </a:ext>
            </a:extLst>
          </p:cNvPr>
          <p:cNvSpPr txBox="1"/>
          <p:nvPr/>
        </p:nvSpPr>
        <p:spPr>
          <a:xfrm>
            <a:off x="1976201" y="6017192"/>
            <a:ext cx="28103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hybridSPAdes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6135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31ECFA-9E06-4EAD-8BD5-73DE4415B8B2}"/>
              </a:ext>
            </a:extLst>
          </p:cNvPr>
          <p:cNvSpPr txBox="1"/>
          <p:nvPr/>
        </p:nvSpPr>
        <p:spPr>
          <a:xfrm>
            <a:off x="8655097" y="5948439"/>
            <a:ext cx="2459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6</a:t>
            </a:r>
            <a:endParaRPr lang="en-GB" dirty="0"/>
          </a:p>
        </p:txBody>
      </p:sp>
      <p:pic>
        <p:nvPicPr>
          <p:cNvPr id="7" name="Picture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48DE64C3-DC87-47ED-BB0C-8CC50C49B1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8214" y="1384460"/>
            <a:ext cx="4781242" cy="4458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535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79EECF-90F9-4264-B724-E4A4DDB7D4DE}"/>
              </a:ext>
            </a:extLst>
          </p:cNvPr>
          <p:cNvSpPr txBox="1"/>
          <p:nvPr/>
        </p:nvSpPr>
        <p:spPr>
          <a:xfrm>
            <a:off x="5213137" y="330818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E. coli </a:t>
            </a:r>
            <a:r>
              <a:rPr lang="en-GB" sz="3600" b="1" dirty="0"/>
              <a:t>4</a:t>
            </a: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9A4353B0-8F26-40F7-96EC-DFDD60F1E9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58" y="0"/>
            <a:ext cx="4013042" cy="59989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40B2A84-7D34-46DF-B4C8-6FD4F8A8D401}"/>
              </a:ext>
            </a:extLst>
          </p:cNvPr>
          <p:cNvSpPr txBox="1"/>
          <p:nvPr/>
        </p:nvSpPr>
        <p:spPr>
          <a:xfrm>
            <a:off x="1751390" y="5814306"/>
            <a:ext cx="28103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hybridSPAdes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5372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92D2BF-3474-48AE-838A-62C961F5AE39}"/>
              </a:ext>
            </a:extLst>
          </p:cNvPr>
          <p:cNvSpPr txBox="1"/>
          <p:nvPr/>
        </p:nvSpPr>
        <p:spPr>
          <a:xfrm>
            <a:off x="8310133" y="5814306"/>
            <a:ext cx="2459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1</a:t>
            </a:r>
            <a:endParaRPr lang="en-GB" dirty="0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FB71D5A6-7064-42D1-8E78-EE7BDAAB42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72" b="17414"/>
          <a:stretch/>
        </p:blipFill>
        <p:spPr>
          <a:xfrm>
            <a:off x="6124543" y="1438182"/>
            <a:ext cx="5987957" cy="3568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343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79EECF-90F9-4264-B724-E4A4DDB7D4DE}"/>
              </a:ext>
            </a:extLst>
          </p:cNvPr>
          <p:cNvSpPr txBox="1"/>
          <p:nvPr/>
        </p:nvSpPr>
        <p:spPr>
          <a:xfrm>
            <a:off x="5213137" y="330818"/>
            <a:ext cx="34034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K. pneumoniae 1</a:t>
            </a:r>
            <a:endParaRPr lang="en-GB" sz="36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0B2A84-7D34-46DF-B4C8-6FD4F8A8D401}"/>
              </a:ext>
            </a:extLst>
          </p:cNvPr>
          <p:cNvSpPr txBox="1"/>
          <p:nvPr/>
        </p:nvSpPr>
        <p:spPr>
          <a:xfrm>
            <a:off x="2043691" y="5864223"/>
            <a:ext cx="28103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hybridSPAdes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2781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92D2BF-3474-48AE-838A-62C961F5AE39}"/>
              </a:ext>
            </a:extLst>
          </p:cNvPr>
          <p:cNvSpPr txBox="1"/>
          <p:nvPr/>
        </p:nvSpPr>
        <p:spPr>
          <a:xfrm>
            <a:off x="8018242" y="5864222"/>
            <a:ext cx="2459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5</a:t>
            </a:r>
            <a:endParaRPr lang="en-GB" dirty="0"/>
          </a:p>
        </p:txBody>
      </p:sp>
      <p:pic>
        <p:nvPicPr>
          <p:cNvPr id="8" name="Picture 7" descr="A picture containing echinoderm&#10;&#10;Description automatically generated">
            <a:extLst>
              <a:ext uri="{FF2B5EF4-FFF2-40B4-BE49-F238E27FC236}">
                <a16:creationId xmlns:a16="http://schemas.microsoft.com/office/drawing/2014/main" id="{A792C195-8B54-4594-9985-53B47E914A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765" y="993776"/>
            <a:ext cx="5294235" cy="4870447"/>
          </a:xfrm>
          <a:prstGeom prst="rect">
            <a:avLst/>
          </a:prstGeom>
        </p:spPr>
      </p:pic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3FD287B3-122C-4E84-A586-2236B950C9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10" b="22507"/>
          <a:stretch/>
        </p:blipFill>
        <p:spPr>
          <a:xfrm>
            <a:off x="6480977" y="1961964"/>
            <a:ext cx="5533858" cy="2759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894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79EECF-90F9-4264-B724-E4A4DDB7D4DE}"/>
              </a:ext>
            </a:extLst>
          </p:cNvPr>
          <p:cNvSpPr txBox="1"/>
          <p:nvPr/>
        </p:nvSpPr>
        <p:spPr>
          <a:xfrm>
            <a:off x="5213137" y="330818"/>
            <a:ext cx="34034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K. pneumoniae 2</a:t>
            </a:r>
            <a:endParaRPr lang="en-GB" sz="36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0B2A84-7D34-46DF-B4C8-6FD4F8A8D401}"/>
              </a:ext>
            </a:extLst>
          </p:cNvPr>
          <p:cNvSpPr txBox="1"/>
          <p:nvPr/>
        </p:nvSpPr>
        <p:spPr>
          <a:xfrm>
            <a:off x="2372826" y="5927274"/>
            <a:ext cx="28103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hybridSPAdes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7530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92D2BF-3474-48AE-838A-62C961F5AE39}"/>
              </a:ext>
            </a:extLst>
          </p:cNvPr>
          <p:cNvSpPr txBox="1"/>
          <p:nvPr/>
        </p:nvSpPr>
        <p:spPr>
          <a:xfrm>
            <a:off x="8272212" y="5927274"/>
            <a:ext cx="2459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0</a:t>
            </a:r>
            <a:endParaRPr lang="en-GB" dirty="0"/>
          </a:p>
        </p:txBody>
      </p:sp>
      <p:pic>
        <p:nvPicPr>
          <p:cNvPr id="7" name="Picture 6" descr="Shape, circle&#10;&#10;Description automatically generated">
            <a:extLst>
              <a:ext uri="{FF2B5EF4-FFF2-40B4-BE49-F238E27FC236}">
                <a16:creationId xmlns:a16="http://schemas.microsoft.com/office/drawing/2014/main" id="{81E7AE62-69F1-4B3D-B364-164C55B701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1322" y="1469525"/>
            <a:ext cx="4488525" cy="4185549"/>
          </a:xfrm>
          <a:prstGeom prst="rect">
            <a:avLst/>
          </a:prstGeom>
        </p:spPr>
      </p:pic>
      <p:pic>
        <p:nvPicPr>
          <p:cNvPr id="3" name="Picture 2" descr="Diagram&#10;&#10;Description automatically generated with low confidence">
            <a:extLst>
              <a:ext uri="{FF2B5EF4-FFF2-40B4-BE49-F238E27FC236}">
                <a16:creationId xmlns:a16="http://schemas.microsoft.com/office/drawing/2014/main" id="{FBBBA24A-8B27-48D5-B4E4-6F2CB442DA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32" y="1022874"/>
            <a:ext cx="6963250" cy="4812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298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79EECF-90F9-4264-B724-E4A4DDB7D4DE}"/>
              </a:ext>
            </a:extLst>
          </p:cNvPr>
          <p:cNvSpPr txBox="1"/>
          <p:nvPr/>
        </p:nvSpPr>
        <p:spPr>
          <a:xfrm>
            <a:off x="5213137" y="330818"/>
            <a:ext cx="34034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K. pneumoniae 3</a:t>
            </a:r>
            <a:endParaRPr lang="en-GB" sz="36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0B2A84-7D34-46DF-B4C8-6FD4F8A8D401}"/>
              </a:ext>
            </a:extLst>
          </p:cNvPr>
          <p:cNvSpPr txBox="1"/>
          <p:nvPr/>
        </p:nvSpPr>
        <p:spPr>
          <a:xfrm>
            <a:off x="2045960" y="6014647"/>
            <a:ext cx="25763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hybridSPAdes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51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92D2BF-3474-48AE-838A-62C961F5AE39}"/>
              </a:ext>
            </a:extLst>
          </p:cNvPr>
          <p:cNvSpPr txBox="1"/>
          <p:nvPr/>
        </p:nvSpPr>
        <p:spPr>
          <a:xfrm>
            <a:off x="8427816" y="5976208"/>
            <a:ext cx="2459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0</a:t>
            </a:r>
            <a:endParaRPr lang="en-GB" dirty="0"/>
          </a:p>
        </p:txBody>
      </p:sp>
      <p:pic>
        <p:nvPicPr>
          <p:cNvPr id="7" name="Picture 6" descr="A picture containing chart&#10;&#10;Description automatically generated">
            <a:extLst>
              <a:ext uri="{FF2B5EF4-FFF2-40B4-BE49-F238E27FC236}">
                <a16:creationId xmlns:a16="http://schemas.microsoft.com/office/drawing/2014/main" id="{54120077-B23D-4FE1-9B72-6A36CB8219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809" y="1245154"/>
            <a:ext cx="4683852" cy="4367691"/>
          </a:xfrm>
          <a:prstGeom prst="rect">
            <a:avLst/>
          </a:prstGeom>
        </p:spPr>
      </p:pic>
      <p:pic>
        <p:nvPicPr>
          <p:cNvPr id="3" name="Picture 2" descr="A close-up of a spider&#10;&#10;Description automatically generated with low confidence">
            <a:extLst>
              <a:ext uri="{FF2B5EF4-FFF2-40B4-BE49-F238E27FC236}">
                <a16:creationId xmlns:a16="http://schemas.microsoft.com/office/drawing/2014/main" id="{3ED71CFB-D049-4D34-90E9-090F395AF6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9" y="1015588"/>
            <a:ext cx="7139940" cy="496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3337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79EECF-90F9-4264-B724-E4A4DDB7D4DE}"/>
              </a:ext>
            </a:extLst>
          </p:cNvPr>
          <p:cNvSpPr txBox="1"/>
          <p:nvPr/>
        </p:nvSpPr>
        <p:spPr>
          <a:xfrm>
            <a:off x="5213137" y="330818"/>
            <a:ext cx="34034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K. pneumoniae 4</a:t>
            </a:r>
            <a:endParaRPr lang="en-GB" sz="36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0B2A84-7D34-46DF-B4C8-6FD4F8A8D401}"/>
              </a:ext>
            </a:extLst>
          </p:cNvPr>
          <p:cNvSpPr txBox="1"/>
          <p:nvPr/>
        </p:nvSpPr>
        <p:spPr>
          <a:xfrm>
            <a:off x="1926920" y="5706916"/>
            <a:ext cx="28103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hybridSPAdes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7122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92D2BF-3474-48AE-838A-62C961F5AE39}"/>
              </a:ext>
            </a:extLst>
          </p:cNvPr>
          <p:cNvSpPr txBox="1"/>
          <p:nvPr/>
        </p:nvSpPr>
        <p:spPr>
          <a:xfrm>
            <a:off x="8254457" y="5769060"/>
            <a:ext cx="2459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0</a:t>
            </a:r>
            <a:endParaRPr lang="en-GB" dirty="0"/>
          </a:p>
        </p:txBody>
      </p:sp>
      <p:pic>
        <p:nvPicPr>
          <p:cNvPr id="7" name="Picture 6" descr="Shape&#10;&#10;Description automatically generated with medium confidence">
            <a:extLst>
              <a:ext uri="{FF2B5EF4-FFF2-40B4-BE49-F238E27FC236}">
                <a16:creationId xmlns:a16="http://schemas.microsoft.com/office/drawing/2014/main" id="{01B0B9D2-89C8-4009-BB45-3B6EF3A5D9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483" y="1243292"/>
            <a:ext cx="4501319" cy="4197479"/>
          </a:xfrm>
          <a:prstGeom prst="rect">
            <a:avLst/>
          </a:prstGeom>
        </p:spPr>
      </p:pic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9B4DBBEF-4376-4681-80D2-D8808A8076F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9" r="2164"/>
          <a:stretch/>
        </p:blipFill>
        <p:spPr>
          <a:xfrm>
            <a:off x="476486" y="977149"/>
            <a:ext cx="5711250" cy="4729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601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8D01052D3A3DD45A53E84CB2D243E05" ma:contentTypeVersion="14" ma:contentTypeDescription="Opprett et nytt dokument." ma:contentTypeScope="" ma:versionID="186bd7f87e52dbc54567a87007ee4b4a">
  <xsd:schema xmlns:xsd="http://www.w3.org/2001/XMLSchema" xmlns:xs="http://www.w3.org/2001/XMLSchema" xmlns:p="http://schemas.microsoft.com/office/2006/metadata/properties" xmlns:ns3="d2fa5ba1-0edb-4307-94df-2fe0e0cbfb6b" xmlns:ns4="0ffeb131-d591-4624-abcd-66a4f9b19773" targetNamespace="http://schemas.microsoft.com/office/2006/metadata/properties" ma:root="true" ma:fieldsID="969b1333dad815ba28dd09782c7dddf5" ns3:_="" ns4:_="">
    <xsd:import namespace="d2fa5ba1-0edb-4307-94df-2fe0e0cbfb6b"/>
    <xsd:import namespace="0ffeb131-d591-4624-abcd-66a4f9b1977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LengthInSecond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fa5ba1-0edb-4307-94df-2fe0e0cbfb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feb131-d591-4624-abcd-66a4f9b19773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Delingsdetaljer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Hash for deling av tips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holdstype"/>
        <xsd:element ref="dc:title" minOccurs="0" maxOccurs="1" ma:index="4" ma:displayName="Tit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E1B60DC-DD4F-4299-B338-B37748A3B85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7693746-1F66-4D0E-BB3F-2F664F64E1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2fa5ba1-0edb-4307-94df-2fe0e0cbfb6b"/>
    <ds:schemaRef ds:uri="0ffeb131-d591-4624-abcd-66a4f9b1977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C65DAB9-54EF-4EF9-9AED-ED5560AE2835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0ffeb131-d591-4624-abcd-66a4f9b19773"/>
    <ds:schemaRef ds:uri="d2fa5ba1-0edb-4307-94df-2fe0e0cbfb6b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256</Words>
  <Application>Microsoft Office PowerPoint</Application>
  <PresentationFormat>Widescreen</PresentationFormat>
  <Paragraphs>51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Abdolrahman Khezri</dc:creator>
  <cp:lastModifiedBy>MDPI</cp:lastModifiedBy>
  <cp:revision>17</cp:revision>
  <dcterms:created xsi:type="dcterms:W3CDTF">2021-06-13T09:43:29Z</dcterms:created>
  <dcterms:modified xsi:type="dcterms:W3CDTF">2021-12-14T05:31:39Z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0x01010088D01052D3A3DD45A53E84CB2D243E05</vt:lpwstr>
  </property>
</Properties>
</file>