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61" r:id="rId3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4" userDrawn="1">
          <p15:clr>
            <a:srgbClr val="A4A3A4"/>
          </p15:clr>
        </p15:guide>
        <p15:guide id="2" pos="4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332" autoAdjust="0"/>
  </p:normalViewPr>
  <p:slideViewPr>
    <p:cSldViewPr>
      <p:cViewPr varScale="1">
        <p:scale>
          <a:sx n="88" d="100"/>
          <a:sy n="88" d="100"/>
        </p:scale>
        <p:origin x="1306" y="62"/>
      </p:cViewPr>
      <p:guideLst>
        <p:guide orient="horz" pos="3884"/>
        <p:guide pos="4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Feuille_de_calcul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Feuille_de_calcul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Feuille_de_calcul_Microsoft_Excel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Feuille_de_calcul_Microsoft_Excel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Feuille_de_calcul_Microsoft_Excel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Feuille_de_calcul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4923514652331455E-2"/>
          <c:y val="3.1458799330347877E-2"/>
          <c:w val="0.9467544030402878"/>
          <c:h val="0.921421549023442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strepto!$C$3</c:f>
              <c:strCache>
                <c:ptCount val="1"/>
                <c:pt idx="0">
                  <c:v>total 2016</c:v>
                </c:pt>
              </c:strCache>
            </c:strRef>
          </c:tx>
          <c:spPr>
            <a:solidFill>
              <a:schemeClr val="accent1">
                <a:shade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strepto!$B$4:$B$14</c:f>
              <c:strCache>
                <c:ptCount val="11"/>
                <c:pt idx="0">
                  <c:v>PEN</c:v>
                </c:pt>
                <c:pt idx="1">
                  <c:v>AMX</c:v>
                </c:pt>
                <c:pt idx="2">
                  <c:v>AMC</c:v>
                </c:pt>
                <c:pt idx="3">
                  <c:v>CEF</c:v>
                </c:pt>
                <c:pt idx="4">
                  <c:v>CEQ</c:v>
                </c:pt>
                <c:pt idx="5">
                  <c:v>STR</c:v>
                </c:pt>
                <c:pt idx="6">
                  <c:v>KAN</c:v>
                </c:pt>
                <c:pt idx="7">
                  <c:v>GEN</c:v>
                </c:pt>
                <c:pt idx="8">
                  <c:v>TET</c:v>
                </c:pt>
                <c:pt idx="9">
                  <c:v>ERY</c:v>
                </c:pt>
                <c:pt idx="10">
                  <c:v>SXT</c:v>
                </c:pt>
              </c:strCache>
            </c:strRef>
          </c:cat>
          <c:val>
            <c:numRef>
              <c:f>strepto!$C$4:$C$14</c:f>
              <c:numCache>
                <c:formatCode>General</c:formatCode>
                <c:ptCount val="11"/>
                <c:pt idx="0">
                  <c:v>412</c:v>
                </c:pt>
                <c:pt idx="1">
                  <c:v>412</c:v>
                </c:pt>
                <c:pt idx="2">
                  <c:v>412</c:v>
                </c:pt>
                <c:pt idx="3">
                  <c:v>412</c:v>
                </c:pt>
                <c:pt idx="4">
                  <c:v>412</c:v>
                </c:pt>
                <c:pt idx="5">
                  <c:v>412</c:v>
                </c:pt>
                <c:pt idx="6">
                  <c:v>412</c:v>
                </c:pt>
                <c:pt idx="7">
                  <c:v>412</c:v>
                </c:pt>
                <c:pt idx="8">
                  <c:v>412</c:v>
                </c:pt>
                <c:pt idx="9">
                  <c:v>412</c:v>
                </c:pt>
                <c:pt idx="10">
                  <c:v>412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49-4A77-AFD8-BA26556BE958}"/>
            </c:ext>
          </c:extLst>
        </c:ser>
        <c:ser>
          <c:idx val="2"/>
          <c:order val="2"/>
          <c:tx>
            <c:strRef>
              <c:f>strepto!$E$3</c:f>
              <c:strCache>
                <c:ptCount val="1"/>
                <c:pt idx="0">
                  <c:v>total 2017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strRef>
              <c:f>strepto!$B$4:$B$14</c:f>
              <c:strCache>
                <c:ptCount val="11"/>
                <c:pt idx="0">
                  <c:v>PEN</c:v>
                </c:pt>
                <c:pt idx="1">
                  <c:v>AMX</c:v>
                </c:pt>
                <c:pt idx="2">
                  <c:v>AMC</c:v>
                </c:pt>
                <c:pt idx="3">
                  <c:v>CEF</c:v>
                </c:pt>
                <c:pt idx="4">
                  <c:v>CEQ</c:v>
                </c:pt>
                <c:pt idx="5">
                  <c:v>STR</c:v>
                </c:pt>
                <c:pt idx="6">
                  <c:v>KAN</c:v>
                </c:pt>
                <c:pt idx="7">
                  <c:v>GEN</c:v>
                </c:pt>
                <c:pt idx="8">
                  <c:v>TET</c:v>
                </c:pt>
                <c:pt idx="9">
                  <c:v>ERY</c:v>
                </c:pt>
                <c:pt idx="10">
                  <c:v>SXT</c:v>
                </c:pt>
              </c:strCache>
            </c:strRef>
          </c:cat>
          <c:val>
            <c:numRef>
              <c:f>strepto!$E$4:$E$14</c:f>
              <c:numCache>
                <c:formatCode>General</c:formatCode>
                <c:ptCount val="11"/>
                <c:pt idx="0">
                  <c:v>322</c:v>
                </c:pt>
                <c:pt idx="1">
                  <c:v>322</c:v>
                </c:pt>
                <c:pt idx="2">
                  <c:v>322</c:v>
                </c:pt>
                <c:pt idx="3">
                  <c:v>322</c:v>
                </c:pt>
                <c:pt idx="4">
                  <c:v>322</c:v>
                </c:pt>
                <c:pt idx="5">
                  <c:v>322</c:v>
                </c:pt>
                <c:pt idx="6">
                  <c:v>322</c:v>
                </c:pt>
                <c:pt idx="7">
                  <c:v>322</c:v>
                </c:pt>
                <c:pt idx="8">
                  <c:v>322</c:v>
                </c:pt>
                <c:pt idx="9">
                  <c:v>322</c:v>
                </c:pt>
                <c:pt idx="10">
                  <c:v>322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49-4A77-AFD8-BA26556BE958}"/>
            </c:ext>
          </c:extLst>
        </c:ser>
        <c:ser>
          <c:idx val="4"/>
          <c:order val="4"/>
          <c:tx>
            <c:strRef>
              <c:f>strepto!$G$3</c:f>
              <c:strCache>
                <c:ptCount val="1"/>
                <c:pt idx="0">
                  <c:v>total 2018</c:v>
                </c:pt>
              </c:strCache>
            </c:strRef>
          </c:tx>
          <c:spPr>
            <a:solidFill>
              <a:schemeClr val="accent1">
                <a:tint val="93000"/>
              </a:schemeClr>
            </a:solidFill>
            <a:ln>
              <a:noFill/>
            </a:ln>
            <a:effectLst/>
          </c:spPr>
          <c:invertIfNegative val="0"/>
          <c:cat>
            <c:strRef>
              <c:f>strepto!$B$4:$B$14</c:f>
              <c:strCache>
                <c:ptCount val="11"/>
                <c:pt idx="0">
                  <c:v>PEN</c:v>
                </c:pt>
                <c:pt idx="1">
                  <c:v>AMX</c:v>
                </c:pt>
                <c:pt idx="2">
                  <c:v>AMC</c:v>
                </c:pt>
                <c:pt idx="3">
                  <c:v>CEF</c:v>
                </c:pt>
                <c:pt idx="4">
                  <c:v>CEQ</c:v>
                </c:pt>
                <c:pt idx="5">
                  <c:v>STR</c:v>
                </c:pt>
                <c:pt idx="6">
                  <c:v>KAN</c:v>
                </c:pt>
                <c:pt idx="7">
                  <c:v>GEN</c:v>
                </c:pt>
                <c:pt idx="8">
                  <c:v>TET</c:v>
                </c:pt>
                <c:pt idx="9">
                  <c:v>ERY</c:v>
                </c:pt>
                <c:pt idx="10">
                  <c:v>SXT</c:v>
                </c:pt>
              </c:strCache>
            </c:strRef>
          </c:cat>
          <c:val>
            <c:numRef>
              <c:f>strepto!$G$4:$G$14</c:f>
              <c:numCache>
                <c:formatCode>General</c:formatCode>
                <c:ptCount val="11"/>
                <c:pt idx="0">
                  <c:v>251</c:v>
                </c:pt>
                <c:pt idx="1">
                  <c:v>251</c:v>
                </c:pt>
                <c:pt idx="2">
                  <c:v>251</c:v>
                </c:pt>
                <c:pt idx="3">
                  <c:v>251</c:v>
                </c:pt>
                <c:pt idx="4">
                  <c:v>251</c:v>
                </c:pt>
                <c:pt idx="5">
                  <c:v>251</c:v>
                </c:pt>
                <c:pt idx="6">
                  <c:v>251</c:v>
                </c:pt>
                <c:pt idx="7">
                  <c:v>251</c:v>
                </c:pt>
                <c:pt idx="8">
                  <c:v>251</c:v>
                </c:pt>
                <c:pt idx="9">
                  <c:v>251</c:v>
                </c:pt>
                <c:pt idx="10">
                  <c:v>251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49-4A77-AFD8-BA26556BE958}"/>
            </c:ext>
          </c:extLst>
        </c:ser>
        <c:ser>
          <c:idx val="6"/>
          <c:order val="6"/>
          <c:tx>
            <c:strRef>
              <c:f>strepto!$I$3</c:f>
              <c:strCache>
                <c:ptCount val="1"/>
                <c:pt idx="0">
                  <c:v>total 2009</c:v>
                </c:pt>
              </c:strCache>
            </c:strRef>
          </c:tx>
          <c:spPr>
            <a:solidFill>
              <a:schemeClr val="accent1">
                <a:tint val="62000"/>
              </a:schemeClr>
            </a:solidFill>
            <a:ln>
              <a:noFill/>
            </a:ln>
            <a:effectLst/>
          </c:spPr>
          <c:invertIfNegative val="0"/>
          <c:cat>
            <c:strRef>
              <c:f>strepto!$B$4:$B$14</c:f>
              <c:strCache>
                <c:ptCount val="11"/>
                <c:pt idx="0">
                  <c:v>PEN</c:v>
                </c:pt>
                <c:pt idx="1">
                  <c:v>AMX</c:v>
                </c:pt>
                <c:pt idx="2">
                  <c:v>AMC</c:v>
                </c:pt>
                <c:pt idx="3">
                  <c:v>CEF</c:v>
                </c:pt>
                <c:pt idx="4">
                  <c:v>CEQ</c:v>
                </c:pt>
                <c:pt idx="5">
                  <c:v>STR</c:v>
                </c:pt>
                <c:pt idx="6">
                  <c:v>KAN</c:v>
                </c:pt>
                <c:pt idx="7">
                  <c:v>GEN</c:v>
                </c:pt>
                <c:pt idx="8">
                  <c:v>TET</c:v>
                </c:pt>
                <c:pt idx="9">
                  <c:v>ERY</c:v>
                </c:pt>
                <c:pt idx="10">
                  <c:v>SXT</c:v>
                </c:pt>
              </c:strCache>
            </c:strRef>
          </c:cat>
          <c:val>
            <c:numRef>
              <c:f>strepto!$I$4:$I$14</c:f>
              <c:numCache>
                <c:formatCode>General</c:formatCode>
                <c:ptCount val="11"/>
                <c:pt idx="0">
                  <c:v>210</c:v>
                </c:pt>
                <c:pt idx="1">
                  <c:v>210</c:v>
                </c:pt>
                <c:pt idx="2">
                  <c:v>210</c:v>
                </c:pt>
                <c:pt idx="3">
                  <c:v>210</c:v>
                </c:pt>
                <c:pt idx="4">
                  <c:v>210</c:v>
                </c:pt>
                <c:pt idx="5">
                  <c:v>210</c:v>
                </c:pt>
                <c:pt idx="6">
                  <c:v>210</c:v>
                </c:pt>
                <c:pt idx="7">
                  <c:v>210</c:v>
                </c:pt>
                <c:pt idx="8">
                  <c:v>210</c:v>
                </c:pt>
                <c:pt idx="9">
                  <c:v>210</c:v>
                </c:pt>
                <c:pt idx="10">
                  <c:v>210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49-4A77-AFD8-BA26556BE9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650432"/>
        <c:axId val="103651968"/>
      </c:barChart>
      <c:barChart>
        <c:barDir val="col"/>
        <c:grouping val="clustered"/>
        <c:varyColors val="0"/>
        <c:ser>
          <c:idx val="1"/>
          <c:order val="1"/>
          <c:tx>
            <c:strRef>
              <c:f>strepto!$D$3</c:f>
              <c:strCache>
                <c:ptCount val="1"/>
                <c:pt idx="0">
                  <c:v>res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strepto!$B$4:$B$14</c:f>
              <c:strCache>
                <c:ptCount val="11"/>
                <c:pt idx="0">
                  <c:v>PEN</c:v>
                </c:pt>
                <c:pt idx="1">
                  <c:v>AMX</c:v>
                </c:pt>
                <c:pt idx="2">
                  <c:v>AMC</c:v>
                </c:pt>
                <c:pt idx="3">
                  <c:v>CEF</c:v>
                </c:pt>
                <c:pt idx="4">
                  <c:v>CEQ</c:v>
                </c:pt>
                <c:pt idx="5">
                  <c:v>STR</c:v>
                </c:pt>
                <c:pt idx="6">
                  <c:v>KAN</c:v>
                </c:pt>
                <c:pt idx="7">
                  <c:v>GEN</c:v>
                </c:pt>
                <c:pt idx="8">
                  <c:v>TET</c:v>
                </c:pt>
                <c:pt idx="9">
                  <c:v>ERY</c:v>
                </c:pt>
                <c:pt idx="10">
                  <c:v>SXT</c:v>
                </c:pt>
              </c:strCache>
            </c:strRef>
          </c:cat>
          <c:val>
            <c:numRef>
              <c:f>strepto!$D$4:$D$14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32</c:v>
                </c:pt>
                <c:pt idx="6">
                  <c:v>33</c:v>
                </c:pt>
                <c:pt idx="7">
                  <c:v>4</c:v>
                </c:pt>
                <c:pt idx="8">
                  <c:v>344</c:v>
                </c:pt>
                <c:pt idx="9">
                  <c:v>58</c:v>
                </c:pt>
                <c:pt idx="1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49-4A77-AFD8-BA26556BE958}"/>
            </c:ext>
          </c:extLst>
        </c:ser>
        <c:ser>
          <c:idx val="3"/>
          <c:order val="3"/>
          <c:tx>
            <c:strRef>
              <c:f>strepto!$F$3</c:f>
              <c:strCache>
                <c:ptCount val="1"/>
                <c:pt idx="0">
                  <c:v>res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strepto!$B$4:$B$14</c:f>
              <c:strCache>
                <c:ptCount val="11"/>
                <c:pt idx="0">
                  <c:v>PEN</c:v>
                </c:pt>
                <c:pt idx="1">
                  <c:v>AMX</c:v>
                </c:pt>
                <c:pt idx="2">
                  <c:v>AMC</c:v>
                </c:pt>
                <c:pt idx="3">
                  <c:v>CEF</c:v>
                </c:pt>
                <c:pt idx="4">
                  <c:v>CEQ</c:v>
                </c:pt>
                <c:pt idx="5">
                  <c:v>STR</c:v>
                </c:pt>
                <c:pt idx="6">
                  <c:v>KAN</c:v>
                </c:pt>
                <c:pt idx="7">
                  <c:v>GEN</c:v>
                </c:pt>
                <c:pt idx="8">
                  <c:v>TET</c:v>
                </c:pt>
                <c:pt idx="9">
                  <c:v>ERY</c:v>
                </c:pt>
                <c:pt idx="10">
                  <c:v>SXT</c:v>
                </c:pt>
              </c:strCache>
            </c:strRef>
          </c:cat>
          <c:val>
            <c:numRef>
              <c:f>strepto!$F$4:$F$14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19</c:v>
                </c:pt>
                <c:pt idx="6">
                  <c:v>23</c:v>
                </c:pt>
                <c:pt idx="7">
                  <c:v>4</c:v>
                </c:pt>
                <c:pt idx="8">
                  <c:v>291</c:v>
                </c:pt>
                <c:pt idx="9">
                  <c:v>70</c:v>
                </c:pt>
                <c:pt idx="10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B49-4A77-AFD8-BA26556BE958}"/>
            </c:ext>
          </c:extLst>
        </c:ser>
        <c:ser>
          <c:idx val="5"/>
          <c:order val="5"/>
          <c:tx>
            <c:strRef>
              <c:f>strepto!$H$3</c:f>
              <c:strCache>
                <c:ptCount val="1"/>
                <c:pt idx="0">
                  <c:v>res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strepto!$B$4:$B$14</c:f>
              <c:strCache>
                <c:ptCount val="11"/>
                <c:pt idx="0">
                  <c:v>PEN</c:v>
                </c:pt>
                <c:pt idx="1">
                  <c:v>AMX</c:v>
                </c:pt>
                <c:pt idx="2">
                  <c:v>AMC</c:v>
                </c:pt>
                <c:pt idx="3">
                  <c:v>CEF</c:v>
                </c:pt>
                <c:pt idx="4">
                  <c:v>CEQ</c:v>
                </c:pt>
                <c:pt idx="5">
                  <c:v>STR</c:v>
                </c:pt>
                <c:pt idx="6">
                  <c:v>KAN</c:v>
                </c:pt>
                <c:pt idx="7">
                  <c:v>GEN</c:v>
                </c:pt>
                <c:pt idx="8">
                  <c:v>TET</c:v>
                </c:pt>
                <c:pt idx="9">
                  <c:v>ERY</c:v>
                </c:pt>
                <c:pt idx="10">
                  <c:v>SXT</c:v>
                </c:pt>
              </c:strCache>
            </c:strRef>
          </c:cat>
          <c:val>
            <c:numRef>
              <c:f>strepto!$H$4:$H$14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206</c:v>
                </c:pt>
                <c:pt idx="9">
                  <c:v>28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B49-4A77-AFD8-BA26556BE958}"/>
            </c:ext>
          </c:extLst>
        </c:ser>
        <c:ser>
          <c:idx val="7"/>
          <c:order val="7"/>
          <c:tx>
            <c:strRef>
              <c:f>strepto!$J$3</c:f>
              <c:strCache>
                <c:ptCount val="1"/>
                <c:pt idx="0">
                  <c:v>res</c:v>
                </c:pt>
              </c:strCache>
            </c:strRef>
          </c:tx>
          <c:spPr>
            <a:solidFill>
              <a:schemeClr val="accent1">
                <a:tint val="46000"/>
              </a:schemeClr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CB49-4A77-AFD8-BA26556BE958}"/>
              </c:ext>
            </c:extLst>
          </c:dPt>
          <c:cat>
            <c:strRef>
              <c:f>strepto!$B$4:$B$14</c:f>
              <c:strCache>
                <c:ptCount val="11"/>
                <c:pt idx="0">
                  <c:v>PEN</c:v>
                </c:pt>
                <c:pt idx="1">
                  <c:v>AMX</c:v>
                </c:pt>
                <c:pt idx="2">
                  <c:v>AMC</c:v>
                </c:pt>
                <c:pt idx="3">
                  <c:v>CEF</c:v>
                </c:pt>
                <c:pt idx="4">
                  <c:v>CEQ</c:v>
                </c:pt>
                <c:pt idx="5">
                  <c:v>STR</c:v>
                </c:pt>
                <c:pt idx="6">
                  <c:v>KAN</c:v>
                </c:pt>
                <c:pt idx="7">
                  <c:v>GEN</c:v>
                </c:pt>
                <c:pt idx="8">
                  <c:v>TET</c:v>
                </c:pt>
                <c:pt idx="9">
                  <c:v>ERY</c:v>
                </c:pt>
                <c:pt idx="10">
                  <c:v>SXT</c:v>
                </c:pt>
              </c:strCache>
            </c:strRef>
          </c:cat>
          <c:val>
            <c:numRef>
              <c:f>strepto!$J$4:$J$14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136</c:v>
                </c:pt>
                <c:pt idx="9">
                  <c:v>4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B49-4A77-AFD8-BA26556BE9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659392"/>
        <c:axId val="103657856"/>
      </c:barChart>
      <c:catAx>
        <c:axId val="103650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ysClr val="windowText" lastClr="000000"/>
            </a:solidFill>
            <a:prstDash val="solid"/>
            <a:round/>
          </a:ln>
          <a:effectLst/>
        </c:spPr>
        <c:txPr>
          <a:bodyPr rot="-204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fr-FR"/>
          </a:p>
        </c:txPr>
        <c:crossAx val="103651968"/>
        <c:crosses val="autoZero"/>
        <c:auto val="1"/>
        <c:lblAlgn val="ctr"/>
        <c:lblOffset val="100"/>
        <c:noMultiLvlLbl val="0"/>
      </c:catAx>
      <c:valAx>
        <c:axId val="103651968"/>
        <c:scaling>
          <c:orientation val="minMax"/>
          <c:max val="45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ysClr val="windowText" lastClr="000000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fr-FR"/>
          </a:p>
        </c:txPr>
        <c:crossAx val="103650432"/>
        <c:crosses val="autoZero"/>
        <c:crossBetween val="between"/>
        <c:majorUnit val="50"/>
      </c:valAx>
      <c:valAx>
        <c:axId val="103657856"/>
        <c:scaling>
          <c:orientation val="minMax"/>
          <c:max val="450"/>
          <c:min val="0"/>
        </c:scaling>
        <c:delete val="1"/>
        <c:axPos val="r"/>
        <c:numFmt formatCode="General" sourceLinked="1"/>
        <c:majorTickMark val="out"/>
        <c:minorTickMark val="none"/>
        <c:tickLblPos val="nextTo"/>
        <c:crossAx val="103659392"/>
        <c:crosses val="max"/>
        <c:crossBetween val="between"/>
        <c:majorUnit val="50"/>
      </c:valAx>
      <c:catAx>
        <c:axId val="1036593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365785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 sz="1000" b="0">
          <a:latin typeface="Palatino Linotype" panose="02040502050505030304" pitchFamily="18" charset="0"/>
        </a:defRPr>
      </a:pPr>
      <a:endParaRPr lang="fr-F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0718845547447325E-2"/>
          <c:y val="3.5179193858806336E-2"/>
          <c:w val="0.94682561984969538"/>
          <c:h val="0.918153483448458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coli!$B$2:$B$3</c:f>
              <c:strCache>
                <c:ptCount val="2"/>
                <c:pt idx="0">
                  <c:v>2016</c:v>
                </c:pt>
                <c:pt idx="1">
                  <c:v>total 2016</c:v>
                </c:pt>
              </c:strCache>
            </c:strRef>
          </c:tx>
          <c:spPr>
            <a:solidFill>
              <a:schemeClr val="accent1">
                <a:shade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coli!$A$4:$A$16</c:f>
              <c:strCache>
                <c:ptCount val="13"/>
                <c:pt idx="0">
                  <c:v>AMP/AMX</c:v>
                </c:pt>
                <c:pt idx="1">
                  <c:v>AMC</c:v>
                </c:pt>
                <c:pt idx="2">
                  <c:v>CEF</c:v>
                </c:pt>
                <c:pt idx="3">
                  <c:v>CEQ</c:v>
                </c:pt>
                <c:pt idx="4">
                  <c:v>STR</c:v>
                </c:pt>
                <c:pt idx="5">
                  <c:v>KAN</c:v>
                </c:pt>
                <c:pt idx="6">
                  <c:v>GEN</c:v>
                </c:pt>
                <c:pt idx="7">
                  <c:v>TET</c:v>
                </c:pt>
                <c:pt idx="8">
                  <c:v>SXT</c:v>
                </c:pt>
                <c:pt idx="9">
                  <c:v>NAL*</c:v>
                </c:pt>
                <c:pt idx="10">
                  <c:v>FLU</c:v>
                </c:pt>
                <c:pt idx="11">
                  <c:v>ENO</c:v>
                </c:pt>
                <c:pt idx="12">
                  <c:v>MAR</c:v>
                </c:pt>
              </c:strCache>
            </c:strRef>
          </c:cat>
          <c:val>
            <c:numRef>
              <c:f>coli!$B$4:$B$16</c:f>
              <c:numCache>
                <c:formatCode>General</c:formatCode>
                <c:ptCount val="13"/>
                <c:pt idx="0">
                  <c:v>236</c:v>
                </c:pt>
                <c:pt idx="1">
                  <c:v>236</c:v>
                </c:pt>
                <c:pt idx="2">
                  <c:v>236</c:v>
                </c:pt>
                <c:pt idx="3">
                  <c:v>236</c:v>
                </c:pt>
                <c:pt idx="4">
                  <c:v>236</c:v>
                </c:pt>
                <c:pt idx="5">
                  <c:v>236</c:v>
                </c:pt>
                <c:pt idx="6">
                  <c:v>236</c:v>
                </c:pt>
                <c:pt idx="7">
                  <c:v>236</c:v>
                </c:pt>
                <c:pt idx="8">
                  <c:v>236</c:v>
                </c:pt>
                <c:pt idx="9">
                  <c:v>236</c:v>
                </c:pt>
                <c:pt idx="10">
                  <c:v>236</c:v>
                </c:pt>
                <c:pt idx="11">
                  <c:v>236</c:v>
                </c:pt>
                <c:pt idx="12">
                  <c:v>236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42-4114-ACD2-30E4C32A7E32}"/>
            </c:ext>
          </c:extLst>
        </c:ser>
        <c:ser>
          <c:idx val="2"/>
          <c:order val="2"/>
          <c:tx>
            <c:strRef>
              <c:f>coli!$D$2:$D$3</c:f>
              <c:strCache>
                <c:ptCount val="2"/>
                <c:pt idx="0">
                  <c:v>2017</c:v>
                </c:pt>
                <c:pt idx="1">
                  <c:v>total 2017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strRef>
              <c:f>coli!$A$4:$A$16</c:f>
              <c:strCache>
                <c:ptCount val="13"/>
                <c:pt idx="0">
                  <c:v>AMP/AMX</c:v>
                </c:pt>
                <c:pt idx="1">
                  <c:v>AMC</c:v>
                </c:pt>
                <c:pt idx="2">
                  <c:v>CEF</c:v>
                </c:pt>
                <c:pt idx="3">
                  <c:v>CEQ</c:v>
                </c:pt>
                <c:pt idx="4">
                  <c:v>STR</c:v>
                </c:pt>
                <c:pt idx="5">
                  <c:v>KAN</c:v>
                </c:pt>
                <c:pt idx="6">
                  <c:v>GEN</c:v>
                </c:pt>
                <c:pt idx="7">
                  <c:v>TET</c:v>
                </c:pt>
                <c:pt idx="8">
                  <c:v>SXT</c:v>
                </c:pt>
                <c:pt idx="9">
                  <c:v>NAL*</c:v>
                </c:pt>
                <c:pt idx="10">
                  <c:v>FLU</c:v>
                </c:pt>
                <c:pt idx="11">
                  <c:v>ENO</c:v>
                </c:pt>
                <c:pt idx="12">
                  <c:v>MAR</c:v>
                </c:pt>
              </c:strCache>
            </c:strRef>
          </c:cat>
          <c:val>
            <c:numRef>
              <c:f>coli!$D$4:$D$16</c:f>
              <c:numCache>
                <c:formatCode>General</c:formatCode>
                <c:ptCount val="13"/>
                <c:pt idx="0">
                  <c:v>193</c:v>
                </c:pt>
                <c:pt idx="1">
                  <c:v>193</c:v>
                </c:pt>
                <c:pt idx="2">
                  <c:v>193</c:v>
                </c:pt>
                <c:pt idx="3">
                  <c:v>193</c:v>
                </c:pt>
                <c:pt idx="4">
                  <c:v>193</c:v>
                </c:pt>
                <c:pt idx="5">
                  <c:v>193</c:v>
                </c:pt>
                <c:pt idx="6">
                  <c:v>193</c:v>
                </c:pt>
                <c:pt idx="7">
                  <c:v>193</c:v>
                </c:pt>
                <c:pt idx="8">
                  <c:v>193</c:v>
                </c:pt>
                <c:pt idx="9">
                  <c:v>193</c:v>
                </c:pt>
                <c:pt idx="10">
                  <c:v>193</c:v>
                </c:pt>
                <c:pt idx="11">
                  <c:v>193</c:v>
                </c:pt>
                <c:pt idx="12">
                  <c:v>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42-4114-ACD2-30E4C32A7E32}"/>
            </c:ext>
          </c:extLst>
        </c:ser>
        <c:ser>
          <c:idx val="4"/>
          <c:order val="4"/>
          <c:tx>
            <c:strRef>
              <c:f>coli!$F$2:$F$3</c:f>
              <c:strCache>
                <c:ptCount val="2"/>
                <c:pt idx="0">
                  <c:v>2018</c:v>
                </c:pt>
                <c:pt idx="1">
                  <c:v>total 2018</c:v>
                </c:pt>
              </c:strCache>
            </c:strRef>
          </c:tx>
          <c:spPr>
            <a:solidFill>
              <a:schemeClr val="accent1">
                <a:tint val="93000"/>
              </a:schemeClr>
            </a:solidFill>
            <a:ln>
              <a:noFill/>
            </a:ln>
            <a:effectLst/>
          </c:spPr>
          <c:invertIfNegative val="0"/>
          <c:cat>
            <c:strRef>
              <c:f>coli!$A$4:$A$16</c:f>
              <c:strCache>
                <c:ptCount val="13"/>
                <c:pt idx="0">
                  <c:v>AMP/AMX</c:v>
                </c:pt>
                <c:pt idx="1">
                  <c:v>AMC</c:v>
                </c:pt>
                <c:pt idx="2">
                  <c:v>CEF</c:v>
                </c:pt>
                <c:pt idx="3">
                  <c:v>CEQ</c:v>
                </c:pt>
                <c:pt idx="4">
                  <c:v>STR</c:v>
                </c:pt>
                <c:pt idx="5">
                  <c:v>KAN</c:v>
                </c:pt>
                <c:pt idx="6">
                  <c:v>GEN</c:v>
                </c:pt>
                <c:pt idx="7">
                  <c:v>TET</c:v>
                </c:pt>
                <c:pt idx="8">
                  <c:v>SXT</c:v>
                </c:pt>
                <c:pt idx="9">
                  <c:v>NAL*</c:v>
                </c:pt>
                <c:pt idx="10">
                  <c:v>FLU</c:v>
                </c:pt>
                <c:pt idx="11">
                  <c:v>ENO</c:v>
                </c:pt>
                <c:pt idx="12">
                  <c:v>MAR</c:v>
                </c:pt>
              </c:strCache>
            </c:strRef>
          </c:cat>
          <c:val>
            <c:numRef>
              <c:f>coli!$F$4:$F$16</c:f>
              <c:numCache>
                <c:formatCode>General</c:formatCode>
                <c:ptCount val="13"/>
                <c:pt idx="0">
                  <c:v>264</c:v>
                </c:pt>
                <c:pt idx="1">
                  <c:v>264</c:v>
                </c:pt>
                <c:pt idx="2">
                  <c:v>264</c:v>
                </c:pt>
                <c:pt idx="3">
                  <c:v>264</c:v>
                </c:pt>
                <c:pt idx="4">
                  <c:v>264</c:v>
                </c:pt>
                <c:pt idx="5">
                  <c:v>264</c:v>
                </c:pt>
                <c:pt idx="6">
                  <c:v>264</c:v>
                </c:pt>
                <c:pt idx="7">
                  <c:v>264</c:v>
                </c:pt>
                <c:pt idx="8">
                  <c:v>264</c:v>
                </c:pt>
                <c:pt idx="9">
                  <c:v>264</c:v>
                </c:pt>
                <c:pt idx="10">
                  <c:v>264</c:v>
                </c:pt>
                <c:pt idx="11">
                  <c:v>264</c:v>
                </c:pt>
                <c:pt idx="12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42-4114-ACD2-30E4C32A7E32}"/>
            </c:ext>
          </c:extLst>
        </c:ser>
        <c:ser>
          <c:idx val="6"/>
          <c:order val="6"/>
          <c:tx>
            <c:strRef>
              <c:f>coli!$H$2:$H$3</c:f>
              <c:strCache>
                <c:ptCount val="2"/>
                <c:pt idx="0">
                  <c:v>2019</c:v>
                </c:pt>
                <c:pt idx="1">
                  <c:v>total 2019</c:v>
                </c:pt>
              </c:strCache>
            </c:strRef>
          </c:tx>
          <c:spPr>
            <a:solidFill>
              <a:schemeClr val="accent1">
                <a:tint val="62000"/>
              </a:schemeClr>
            </a:solidFill>
            <a:ln>
              <a:noFill/>
            </a:ln>
            <a:effectLst/>
          </c:spPr>
          <c:invertIfNegative val="0"/>
          <c:cat>
            <c:strRef>
              <c:f>coli!$A$4:$A$16</c:f>
              <c:strCache>
                <c:ptCount val="13"/>
                <c:pt idx="0">
                  <c:v>AMP/AMX</c:v>
                </c:pt>
                <c:pt idx="1">
                  <c:v>AMC</c:v>
                </c:pt>
                <c:pt idx="2">
                  <c:v>CEF</c:v>
                </c:pt>
                <c:pt idx="3">
                  <c:v>CEQ</c:v>
                </c:pt>
                <c:pt idx="4">
                  <c:v>STR</c:v>
                </c:pt>
                <c:pt idx="5">
                  <c:v>KAN</c:v>
                </c:pt>
                <c:pt idx="6">
                  <c:v>GEN</c:v>
                </c:pt>
                <c:pt idx="7">
                  <c:v>TET</c:v>
                </c:pt>
                <c:pt idx="8">
                  <c:v>SXT</c:v>
                </c:pt>
                <c:pt idx="9">
                  <c:v>NAL*</c:v>
                </c:pt>
                <c:pt idx="10">
                  <c:v>FLU</c:v>
                </c:pt>
                <c:pt idx="11">
                  <c:v>ENO</c:v>
                </c:pt>
                <c:pt idx="12">
                  <c:v>MAR</c:v>
                </c:pt>
              </c:strCache>
            </c:strRef>
          </c:cat>
          <c:val>
            <c:numRef>
              <c:f>coli!$H$4:$H$16</c:f>
              <c:numCache>
                <c:formatCode>General</c:formatCode>
                <c:ptCount val="13"/>
                <c:pt idx="0">
                  <c:v>259</c:v>
                </c:pt>
                <c:pt idx="1">
                  <c:v>259</c:v>
                </c:pt>
                <c:pt idx="2">
                  <c:v>259</c:v>
                </c:pt>
                <c:pt idx="3">
                  <c:v>259</c:v>
                </c:pt>
                <c:pt idx="4">
                  <c:v>259</c:v>
                </c:pt>
                <c:pt idx="5">
                  <c:v>259</c:v>
                </c:pt>
                <c:pt idx="6">
                  <c:v>259</c:v>
                </c:pt>
                <c:pt idx="7">
                  <c:v>259</c:v>
                </c:pt>
                <c:pt idx="8">
                  <c:v>259</c:v>
                </c:pt>
                <c:pt idx="9">
                  <c:v>259</c:v>
                </c:pt>
                <c:pt idx="10">
                  <c:v>259</c:v>
                </c:pt>
                <c:pt idx="11">
                  <c:v>259</c:v>
                </c:pt>
                <c:pt idx="12">
                  <c:v>259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A42-4114-ACD2-30E4C32A7E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183552"/>
        <c:axId val="110185088"/>
      </c:barChart>
      <c:barChart>
        <c:barDir val="col"/>
        <c:grouping val="clustered"/>
        <c:varyColors val="0"/>
        <c:ser>
          <c:idx val="1"/>
          <c:order val="1"/>
          <c:tx>
            <c:strRef>
              <c:f>coli!$C$2:$C$3</c:f>
              <c:strCache>
                <c:ptCount val="2"/>
                <c:pt idx="0">
                  <c:v>2016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A42-4114-ACD2-30E4C32A7E32}"/>
              </c:ext>
            </c:extLst>
          </c:dPt>
          <c:cat>
            <c:strRef>
              <c:f>coli!$A$4:$A$16</c:f>
              <c:strCache>
                <c:ptCount val="13"/>
                <c:pt idx="0">
                  <c:v>AMP/AMX</c:v>
                </c:pt>
                <c:pt idx="1">
                  <c:v>AMC</c:v>
                </c:pt>
                <c:pt idx="2">
                  <c:v>CEF</c:v>
                </c:pt>
                <c:pt idx="3">
                  <c:v>CEQ</c:v>
                </c:pt>
                <c:pt idx="4">
                  <c:v>STR</c:v>
                </c:pt>
                <c:pt idx="5">
                  <c:v>KAN</c:v>
                </c:pt>
                <c:pt idx="6">
                  <c:v>GEN</c:v>
                </c:pt>
                <c:pt idx="7">
                  <c:v>TET</c:v>
                </c:pt>
                <c:pt idx="8">
                  <c:v>SXT</c:v>
                </c:pt>
                <c:pt idx="9">
                  <c:v>NAL*</c:v>
                </c:pt>
                <c:pt idx="10">
                  <c:v>FLU</c:v>
                </c:pt>
                <c:pt idx="11">
                  <c:v>ENO</c:v>
                </c:pt>
                <c:pt idx="12">
                  <c:v>MAR</c:v>
                </c:pt>
              </c:strCache>
            </c:strRef>
          </c:cat>
          <c:val>
            <c:numRef>
              <c:f>coli!$C$4:$C$16</c:f>
              <c:numCache>
                <c:formatCode>General</c:formatCode>
                <c:ptCount val="13"/>
                <c:pt idx="0">
                  <c:v>94</c:v>
                </c:pt>
                <c:pt idx="1">
                  <c:v>79</c:v>
                </c:pt>
                <c:pt idx="2">
                  <c:v>12</c:v>
                </c:pt>
                <c:pt idx="3">
                  <c:v>11</c:v>
                </c:pt>
                <c:pt idx="4">
                  <c:v>67</c:v>
                </c:pt>
                <c:pt idx="5">
                  <c:v>16</c:v>
                </c:pt>
                <c:pt idx="6">
                  <c:v>10</c:v>
                </c:pt>
                <c:pt idx="7">
                  <c:v>39</c:v>
                </c:pt>
                <c:pt idx="8">
                  <c:v>65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A42-4114-ACD2-30E4C32A7E32}"/>
            </c:ext>
          </c:extLst>
        </c:ser>
        <c:ser>
          <c:idx val="3"/>
          <c:order val="3"/>
          <c:tx>
            <c:strRef>
              <c:f>coli!$E$2:$E$3</c:f>
              <c:strCache>
                <c:ptCount val="2"/>
                <c:pt idx="0">
                  <c:v>2017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coli!$A$4:$A$16</c:f>
              <c:strCache>
                <c:ptCount val="13"/>
                <c:pt idx="0">
                  <c:v>AMP/AMX</c:v>
                </c:pt>
                <c:pt idx="1">
                  <c:v>AMC</c:v>
                </c:pt>
                <c:pt idx="2">
                  <c:v>CEF</c:v>
                </c:pt>
                <c:pt idx="3">
                  <c:v>CEQ</c:v>
                </c:pt>
                <c:pt idx="4">
                  <c:v>STR</c:v>
                </c:pt>
                <c:pt idx="5">
                  <c:v>KAN</c:v>
                </c:pt>
                <c:pt idx="6">
                  <c:v>GEN</c:v>
                </c:pt>
                <c:pt idx="7">
                  <c:v>TET</c:v>
                </c:pt>
                <c:pt idx="8">
                  <c:v>SXT</c:v>
                </c:pt>
                <c:pt idx="9">
                  <c:v>NAL*</c:v>
                </c:pt>
                <c:pt idx="10">
                  <c:v>FLU</c:v>
                </c:pt>
                <c:pt idx="11">
                  <c:v>ENO</c:v>
                </c:pt>
                <c:pt idx="12">
                  <c:v>MAR</c:v>
                </c:pt>
              </c:strCache>
            </c:strRef>
          </c:cat>
          <c:val>
            <c:numRef>
              <c:f>coli!$E$4:$E$16</c:f>
              <c:numCache>
                <c:formatCode>General</c:formatCode>
                <c:ptCount val="13"/>
                <c:pt idx="0">
                  <c:v>64</c:v>
                </c:pt>
                <c:pt idx="1">
                  <c:v>37</c:v>
                </c:pt>
                <c:pt idx="2">
                  <c:v>9</c:v>
                </c:pt>
                <c:pt idx="3">
                  <c:v>9</c:v>
                </c:pt>
                <c:pt idx="4">
                  <c:v>47</c:v>
                </c:pt>
                <c:pt idx="5">
                  <c:v>16</c:v>
                </c:pt>
                <c:pt idx="6">
                  <c:v>10</c:v>
                </c:pt>
                <c:pt idx="7">
                  <c:v>37</c:v>
                </c:pt>
                <c:pt idx="8">
                  <c:v>54</c:v>
                </c:pt>
                <c:pt idx="9">
                  <c:v>6</c:v>
                </c:pt>
                <c:pt idx="10">
                  <c:v>6</c:v>
                </c:pt>
                <c:pt idx="11">
                  <c:v>6</c:v>
                </c:pt>
                <c:pt idx="1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A42-4114-ACD2-30E4C32A7E32}"/>
            </c:ext>
          </c:extLst>
        </c:ser>
        <c:ser>
          <c:idx val="5"/>
          <c:order val="5"/>
          <c:tx>
            <c:strRef>
              <c:f>coli!$G$2:$G$3</c:f>
              <c:strCache>
                <c:ptCount val="2"/>
                <c:pt idx="0">
                  <c:v>2018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coli!$A$4:$A$16</c:f>
              <c:strCache>
                <c:ptCount val="13"/>
                <c:pt idx="0">
                  <c:v>AMP/AMX</c:v>
                </c:pt>
                <c:pt idx="1">
                  <c:v>AMC</c:v>
                </c:pt>
                <c:pt idx="2">
                  <c:v>CEF</c:v>
                </c:pt>
                <c:pt idx="3">
                  <c:v>CEQ</c:v>
                </c:pt>
                <c:pt idx="4">
                  <c:v>STR</c:v>
                </c:pt>
                <c:pt idx="5">
                  <c:v>KAN</c:v>
                </c:pt>
                <c:pt idx="6">
                  <c:v>GEN</c:v>
                </c:pt>
                <c:pt idx="7">
                  <c:v>TET</c:v>
                </c:pt>
                <c:pt idx="8">
                  <c:v>SXT</c:v>
                </c:pt>
                <c:pt idx="9">
                  <c:v>NAL*</c:v>
                </c:pt>
                <c:pt idx="10">
                  <c:v>FLU</c:v>
                </c:pt>
                <c:pt idx="11">
                  <c:v>ENO</c:v>
                </c:pt>
                <c:pt idx="12">
                  <c:v>MAR</c:v>
                </c:pt>
              </c:strCache>
            </c:strRef>
          </c:cat>
          <c:val>
            <c:numRef>
              <c:f>coli!$G$4:$G$16</c:f>
              <c:numCache>
                <c:formatCode>General</c:formatCode>
                <c:ptCount val="13"/>
                <c:pt idx="0">
                  <c:v>61</c:v>
                </c:pt>
                <c:pt idx="1">
                  <c:v>36</c:v>
                </c:pt>
                <c:pt idx="2">
                  <c:v>10</c:v>
                </c:pt>
                <c:pt idx="3">
                  <c:v>10</c:v>
                </c:pt>
                <c:pt idx="4">
                  <c:v>58</c:v>
                </c:pt>
                <c:pt idx="5">
                  <c:v>14</c:v>
                </c:pt>
                <c:pt idx="6">
                  <c:v>13</c:v>
                </c:pt>
                <c:pt idx="7">
                  <c:v>48</c:v>
                </c:pt>
                <c:pt idx="8">
                  <c:v>69</c:v>
                </c:pt>
                <c:pt idx="9">
                  <c:v>5</c:v>
                </c:pt>
                <c:pt idx="10">
                  <c:v>5</c:v>
                </c:pt>
                <c:pt idx="11">
                  <c:v>2</c:v>
                </c:pt>
                <c:pt idx="1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A42-4114-ACD2-30E4C32A7E32}"/>
            </c:ext>
          </c:extLst>
        </c:ser>
        <c:ser>
          <c:idx val="7"/>
          <c:order val="7"/>
          <c:tx>
            <c:strRef>
              <c:f>coli!$I$2:$I$3</c:f>
              <c:strCache>
                <c:ptCount val="2"/>
                <c:pt idx="0">
                  <c:v>2019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coli!$A$4:$A$16</c:f>
              <c:strCache>
                <c:ptCount val="13"/>
                <c:pt idx="0">
                  <c:v>AMP/AMX</c:v>
                </c:pt>
                <c:pt idx="1">
                  <c:v>AMC</c:v>
                </c:pt>
                <c:pt idx="2">
                  <c:v>CEF</c:v>
                </c:pt>
                <c:pt idx="3">
                  <c:v>CEQ</c:v>
                </c:pt>
                <c:pt idx="4">
                  <c:v>STR</c:v>
                </c:pt>
                <c:pt idx="5">
                  <c:v>KAN</c:v>
                </c:pt>
                <c:pt idx="6">
                  <c:v>GEN</c:v>
                </c:pt>
                <c:pt idx="7">
                  <c:v>TET</c:v>
                </c:pt>
                <c:pt idx="8">
                  <c:v>SXT</c:v>
                </c:pt>
                <c:pt idx="9">
                  <c:v>NAL*</c:v>
                </c:pt>
                <c:pt idx="10">
                  <c:v>FLU</c:v>
                </c:pt>
                <c:pt idx="11">
                  <c:v>ENO</c:v>
                </c:pt>
                <c:pt idx="12">
                  <c:v>MAR</c:v>
                </c:pt>
              </c:strCache>
            </c:strRef>
          </c:cat>
          <c:val>
            <c:numRef>
              <c:f>coli!$I$4:$I$16</c:f>
              <c:numCache>
                <c:formatCode>General</c:formatCode>
                <c:ptCount val="13"/>
                <c:pt idx="0">
                  <c:v>83</c:v>
                </c:pt>
                <c:pt idx="1">
                  <c:v>43</c:v>
                </c:pt>
                <c:pt idx="2">
                  <c:v>6</c:v>
                </c:pt>
                <c:pt idx="3">
                  <c:v>7</c:v>
                </c:pt>
                <c:pt idx="4">
                  <c:v>95</c:v>
                </c:pt>
                <c:pt idx="5">
                  <c:v>22</c:v>
                </c:pt>
                <c:pt idx="6">
                  <c:v>11</c:v>
                </c:pt>
                <c:pt idx="7">
                  <c:v>49</c:v>
                </c:pt>
                <c:pt idx="8">
                  <c:v>78</c:v>
                </c:pt>
                <c:pt idx="9">
                  <c:v>6</c:v>
                </c:pt>
                <c:pt idx="10">
                  <c:v>6</c:v>
                </c:pt>
                <c:pt idx="11">
                  <c:v>5</c:v>
                </c:pt>
                <c:pt idx="1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A42-4114-ACD2-30E4C32A7E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196608"/>
        <c:axId val="110195072"/>
      </c:barChart>
      <c:catAx>
        <c:axId val="110183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fr-FR"/>
          </a:p>
        </c:txPr>
        <c:crossAx val="110185088"/>
        <c:crosses val="autoZero"/>
        <c:auto val="1"/>
        <c:lblAlgn val="ctr"/>
        <c:lblOffset val="100"/>
        <c:noMultiLvlLbl val="0"/>
      </c:catAx>
      <c:valAx>
        <c:axId val="110185088"/>
        <c:scaling>
          <c:orientation val="minMax"/>
          <c:max val="28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fr-FR"/>
          </a:p>
        </c:txPr>
        <c:crossAx val="110183552"/>
        <c:crosses val="autoZero"/>
        <c:crossBetween val="between"/>
        <c:majorUnit val="60"/>
      </c:valAx>
      <c:valAx>
        <c:axId val="110195072"/>
        <c:scaling>
          <c:orientation val="minMax"/>
          <c:max val="280"/>
          <c:min val="0"/>
        </c:scaling>
        <c:delete val="1"/>
        <c:axPos val="r"/>
        <c:numFmt formatCode="General" sourceLinked="1"/>
        <c:majorTickMark val="out"/>
        <c:minorTickMark val="none"/>
        <c:tickLblPos val="nextTo"/>
        <c:crossAx val="110196608"/>
        <c:crosses val="max"/>
        <c:crossBetween val="between"/>
        <c:majorUnit val="40"/>
      </c:valAx>
      <c:catAx>
        <c:axId val="1101966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019507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 sz="1000" b="0">
          <a:latin typeface="Palatino Linotype" panose="02040502050505030304" pitchFamily="18" charset="0"/>
        </a:defRPr>
      </a:pPr>
      <a:endParaRPr lang="fr-F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Klebsielle!$B$3:$B$4</c:f>
              <c:strCache>
                <c:ptCount val="2"/>
                <c:pt idx="0">
                  <c:v>2016</c:v>
                </c:pt>
                <c:pt idx="1">
                  <c:v>total 2016</c:v>
                </c:pt>
              </c:strCache>
            </c:strRef>
          </c:tx>
          <c:spPr>
            <a:solidFill>
              <a:schemeClr val="accent1">
                <a:shade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Klebsielle!$A$5:$A$16</c:f>
              <c:strCache>
                <c:ptCount val="12"/>
                <c:pt idx="0">
                  <c:v>AMC</c:v>
                </c:pt>
                <c:pt idx="1">
                  <c:v>CEF</c:v>
                </c:pt>
                <c:pt idx="2">
                  <c:v>CEQ</c:v>
                </c:pt>
                <c:pt idx="3">
                  <c:v>STR</c:v>
                </c:pt>
                <c:pt idx="4">
                  <c:v>KAN</c:v>
                </c:pt>
                <c:pt idx="5">
                  <c:v>GEN</c:v>
                </c:pt>
                <c:pt idx="6">
                  <c:v>TET</c:v>
                </c:pt>
                <c:pt idx="7">
                  <c:v>SXT</c:v>
                </c:pt>
                <c:pt idx="8">
                  <c:v>NAL*</c:v>
                </c:pt>
                <c:pt idx="9">
                  <c:v>FLU</c:v>
                </c:pt>
                <c:pt idx="10">
                  <c:v>ENO</c:v>
                </c:pt>
                <c:pt idx="11">
                  <c:v>MAR</c:v>
                </c:pt>
              </c:strCache>
            </c:strRef>
          </c:cat>
          <c:val>
            <c:numRef>
              <c:f>Klebsielle!$B$5:$B$16</c:f>
              <c:numCache>
                <c:formatCode>General</c:formatCode>
                <c:ptCount val="12"/>
                <c:pt idx="0">
                  <c:v>18</c:v>
                </c:pt>
                <c:pt idx="1">
                  <c:v>18</c:v>
                </c:pt>
                <c:pt idx="2">
                  <c:v>18</c:v>
                </c:pt>
                <c:pt idx="3">
                  <c:v>18</c:v>
                </c:pt>
                <c:pt idx="4">
                  <c:v>18</c:v>
                </c:pt>
                <c:pt idx="5">
                  <c:v>18</c:v>
                </c:pt>
                <c:pt idx="6">
                  <c:v>18</c:v>
                </c:pt>
                <c:pt idx="7">
                  <c:v>18</c:v>
                </c:pt>
                <c:pt idx="8">
                  <c:v>18</c:v>
                </c:pt>
                <c:pt idx="9">
                  <c:v>18</c:v>
                </c:pt>
                <c:pt idx="10">
                  <c:v>18</c:v>
                </c:pt>
                <c:pt idx="11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F3-4A15-9CB0-8B1CBAB719B3}"/>
            </c:ext>
          </c:extLst>
        </c:ser>
        <c:ser>
          <c:idx val="2"/>
          <c:order val="2"/>
          <c:tx>
            <c:strRef>
              <c:f>Klebsielle!$D$3:$D$4</c:f>
              <c:strCache>
                <c:ptCount val="2"/>
                <c:pt idx="0">
                  <c:v>2017</c:v>
                </c:pt>
                <c:pt idx="1">
                  <c:v>total 2017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strRef>
              <c:f>Klebsielle!$A$5:$A$16</c:f>
              <c:strCache>
                <c:ptCount val="12"/>
                <c:pt idx="0">
                  <c:v>AMC</c:v>
                </c:pt>
                <c:pt idx="1">
                  <c:v>CEF</c:v>
                </c:pt>
                <c:pt idx="2">
                  <c:v>CEQ</c:v>
                </c:pt>
                <c:pt idx="3">
                  <c:v>STR</c:v>
                </c:pt>
                <c:pt idx="4">
                  <c:v>KAN</c:v>
                </c:pt>
                <c:pt idx="5">
                  <c:v>GEN</c:v>
                </c:pt>
                <c:pt idx="6">
                  <c:v>TET</c:v>
                </c:pt>
                <c:pt idx="7">
                  <c:v>SXT</c:v>
                </c:pt>
                <c:pt idx="8">
                  <c:v>NAL*</c:v>
                </c:pt>
                <c:pt idx="9">
                  <c:v>FLU</c:v>
                </c:pt>
                <c:pt idx="10">
                  <c:v>ENO</c:v>
                </c:pt>
                <c:pt idx="11">
                  <c:v>MAR</c:v>
                </c:pt>
              </c:strCache>
            </c:strRef>
          </c:cat>
          <c:val>
            <c:numRef>
              <c:f>Klebsielle!$D$5:$D$16</c:f>
              <c:numCache>
                <c:formatCode>General</c:formatCode>
                <c:ptCount val="12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12</c:v>
                </c:pt>
                <c:pt idx="6">
                  <c:v>12</c:v>
                </c:pt>
                <c:pt idx="7">
                  <c:v>12</c:v>
                </c:pt>
                <c:pt idx="8">
                  <c:v>12</c:v>
                </c:pt>
                <c:pt idx="9">
                  <c:v>12</c:v>
                </c:pt>
                <c:pt idx="10">
                  <c:v>12</c:v>
                </c:pt>
                <c:pt idx="1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F3-4A15-9CB0-8B1CBAB719B3}"/>
            </c:ext>
          </c:extLst>
        </c:ser>
        <c:ser>
          <c:idx val="4"/>
          <c:order val="4"/>
          <c:tx>
            <c:strRef>
              <c:f>Klebsielle!$F$3:$F$4</c:f>
              <c:strCache>
                <c:ptCount val="2"/>
                <c:pt idx="0">
                  <c:v>2018</c:v>
                </c:pt>
                <c:pt idx="1">
                  <c:v>total 2008</c:v>
                </c:pt>
              </c:strCache>
            </c:strRef>
          </c:tx>
          <c:spPr>
            <a:solidFill>
              <a:schemeClr val="accent1">
                <a:tint val="93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tint val="93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6F3-4A15-9CB0-8B1CBAB719B3}"/>
              </c:ext>
            </c:extLst>
          </c:dPt>
          <c:cat>
            <c:strRef>
              <c:f>Klebsielle!$A$5:$A$16</c:f>
              <c:strCache>
                <c:ptCount val="12"/>
                <c:pt idx="0">
                  <c:v>AMC</c:v>
                </c:pt>
                <c:pt idx="1">
                  <c:v>CEF</c:v>
                </c:pt>
                <c:pt idx="2">
                  <c:v>CEQ</c:v>
                </c:pt>
                <c:pt idx="3">
                  <c:v>STR</c:v>
                </c:pt>
                <c:pt idx="4">
                  <c:v>KAN</c:v>
                </c:pt>
                <c:pt idx="5">
                  <c:v>GEN</c:v>
                </c:pt>
                <c:pt idx="6">
                  <c:v>TET</c:v>
                </c:pt>
                <c:pt idx="7">
                  <c:v>SXT</c:v>
                </c:pt>
                <c:pt idx="8">
                  <c:v>NAL*</c:v>
                </c:pt>
                <c:pt idx="9">
                  <c:v>FLU</c:v>
                </c:pt>
                <c:pt idx="10">
                  <c:v>ENO</c:v>
                </c:pt>
                <c:pt idx="11">
                  <c:v>MAR</c:v>
                </c:pt>
              </c:strCache>
            </c:strRef>
          </c:cat>
          <c:val>
            <c:numRef>
              <c:f>Klebsielle!$F$5:$F$16</c:f>
              <c:numCache>
                <c:formatCode>General</c:formatCode>
                <c:ptCount val="12"/>
                <c:pt idx="0">
                  <c:v>39</c:v>
                </c:pt>
                <c:pt idx="1">
                  <c:v>39</c:v>
                </c:pt>
                <c:pt idx="2">
                  <c:v>39</c:v>
                </c:pt>
                <c:pt idx="3">
                  <c:v>39</c:v>
                </c:pt>
                <c:pt idx="4">
                  <c:v>39</c:v>
                </c:pt>
                <c:pt idx="5">
                  <c:v>39</c:v>
                </c:pt>
                <c:pt idx="6">
                  <c:v>39</c:v>
                </c:pt>
                <c:pt idx="7">
                  <c:v>39</c:v>
                </c:pt>
                <c:pt idx="8">
                  <c:v>39</c:v>
                </c:pt>
                <c:pt idx="9">
                  <c:v>39</c:v>
                </c:pt>
                <c:pt idx="10">
                  <c:v>39</c:v>
                </c:pt>
                <c:pt idx="11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6F3-4A15-9CB0-8B1CBAB719B3}"/>
            </c:ext>
          </c:extLst>
        </c:ser>
        <c:ser>
          <c:idx val="6"/>
          <c:order val="6"/>
          <c:tx>
            <c:strRef>
              <c:f>Klebsielle!$H$3:$H$4</c:f>
              <c:strCache>
                <c:ptCount val="2"/>
                <c:pt idx="0">
                  <c:v>2019</c:v>
                </c:pt>
                <c:pt idx="1">
                  <c:v>total 2009</c:v>
                </c:pt>
              </c:strCache>
            </c:strRef>
          </c:tx>
          <c:spPr>
            <a:solidFill>
              <a:schemeClr val="accent1">
                <a:tint val="62000"/>
              </a:schemeClr>
            </a:solidFill>
            <a:ln>
              <a:noFill/>
            </a:ln>
            <a:effectLst/>
          </c:spPr>
          <c:invertIfNegative val="0"/>
          <c:cat>
            <c:strRef>
              <c:f>Klebsielle!$A$5:$A$16</c:f>
              <c:strCache>
                <c:ptCount val="12"/>
                <c:pt idx="0">
                  <c:v>AMC</c:v>
                </c:pt>
                <c:pt idx="1">
                  <c:v>CEF</c:v>
                </c:pt>
                <c:pt idx="2">
                  <c:v>CEQ</c:v>
                </c:pt>
                <c:pt idx="3">
                  <c:v>STR</c:v>
                </c:pt>
                <c:pt idx="4">
                  <c:v>KAN</c:v>
                </c:pt>
                <c:pt idx="5">
                  <c:v>GEN</c:v>
                </c:pt>
                <c:pt idx="6">
                  <c:v>TET</c:v>
                </c:pt>
                <c:pt idx="7">
                  <c:v>SXT</c:v>
                </c:pt>
                <c:pt idx="8">
                  <c:v>NAL*</c:v>
                </c:pt>
                <c:pt idx="9">
                  <c:v>FLU</c:v>
                </c:pt>
                <c:pt idx="10">
                  <c:v>ENO</c:v>
                </c:pt>
                <c:pt idx="11">
                  <c:v>MAR</c:v>
                </c:pt>
              </c:strCache>
            </c:strRef>
          </c:cat>
          <c:val>
            <c:numRef>
              <c:f>Klebsielle!$H$5:$H$16</c:f>
              <c:numCache>
                <c:formatCode>General</c:formatCode>
                <c:ptCount val="12"/>
                <c:pt idx="0">
                  <c:v>46</c:v>
                </c:pt>
                <c:pt idx="1">
                  <c:v>46</c:v>
                </c:pt>
                <c:pt idx="2">
                  <c:v>46</c:v>
                </c:pt>
                <c:pt idx="3">
                  <c:v>46</c:v>
                </c:pt>
                <c:pt idx="4">
                  <c:v>46</c:v>
                </c:pt>
                <c:pt idx="5">
                  <c:v>46</c:v>
                </c:pt>
                <c:pt idx="6">
                  <c:v>46</c:v>
                </c:pt>
                <c:pt idx="7">
                  <c:v>46</c:v>
                </c:pt>
                <c:pt idx="8">
                  <c:v>46</c:v>
                </c:pt>
                <c:pt idx="9">
                  <c:v>46</c:v>
                </c:pt>
                <c:pt idx="10">
                  <c:v>46</c:v>
                </c:pt>
                <c:pt idx="11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6F3-4A15-9CB0-8B1CBAB719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408320"/>
        <c:axId val="120422400"/>
      </c:barChart>
      <c:barChart>
        <c:barDir val="col"/>
        <c:grouping val="clustered"/>
        <c:varyColors val="0"/>
        <c:ser>
          <c:idx val="1"/>
          <c:order val="1"/>
          <c:tx>
            <c:strRef>
              <c:f>Klebsielle!$C$3:$C$4</c:f>
              <c:strCache>
                <c:ptCount val="2"/>
                <c:pt idx="0">
                  <c:v>2016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Klebsielle!$A$5:$A$16</c:f>
              <c:strCache>
                <c:ptCount val="12"/>
                <c:pt idx="0">
                  <c:v>AMC</c:v>
                </c:pt>
                <c:pt idx="1">
                  <c:v>CEF</c:v>
                </c:pt>
                <c:pt idx="2">
                  <c:v>CEQ</c:v>
                </c:pt>
                <c:pt idx="3">
                  <c:v>STR</c:v>
                </c:pt>
                <c:pt idx="4">
                  <c:v>KAN</c:v>
                </c:pt>
                <c:pt idx="5">
                  <c:v>GEN</c:v>
                </c:pt>
                <c:pt idx="6">
                  <c:v>TET</c:v>
                </c:pt>
                <c:pt idx="7">
                  <c:v>SXT</c:v>
                </c:pt>
                <c:pt idx="8">
                  <c:v>NAL*</c:v>
                </c:pt>
                <c:pt idx="9">
                  <c:v>FLU</c:v>
                </c:pt>
                <c:pt idx="10">
                  <c:v>ENO</c:v>
                </c:pt>
                <c:pt idx="11">
                  <c:v>MAR</c:v>
                </c:pt>
              </c:strCache>
            </c:strRef>
          </c:cat>
          <c:val>
            <c:numRef>
              <c:f>Klebsielle!$C$5:$C$16</c:f>
              <c:numCache>
                <c:formatCode>General</c:formatCode>
                <c:ptCount val="12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0</c:v>
                </c:pt>
                <c:pt idx="5">
                  <c:v>1</c:v>
                </c:pt>
                <c:pt idx="6">
                  <c:v>5</c:v>
                </c:pt>
                <c:pt idx="7">
                  <c:v>4</c:v>
                </c:pt>
                <c:pt idx="8">
                  <c:v>3</c:v>
                </c:pt>
                <c:pt idx="9">
                  <c:v>1</c:v>
                </c:pt>
                <c:pt idx="10">
                  <c:v>1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6F3-4A15-9CB0-8B1CBAB719B3}"/>
            </c:ext>
          </c:extLst>
        </c:ser>
        <c:ser>
          <c:idx val="3"/>
          <c:order val="3"/>
          <c:tx>
            <c:strRef>
              <c:f>Klebsielle!$E$3:$E$4</c:f>
              <c:strCache>
                <c:ptCount val="2"/>
                <c:pt idx="0">
                  <c:v>2017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Klebsielle!$A$5:$A$16</c:f>
              <c:strCache>
                <c:ptCount val="12"/>
                <c:pt idx="0">
                  <c:v>AMC</c:v>
                </c:pt>
                <c:pt idx="1">
                  <c:v>CEF</c:v>
                </c:pt>
                <c:pt idx="2">
                  <c:v>CEQ</c:v>
                </c:pt>
                <c:pt idx="3">
                  <c:v>STR</c:v>
                </c:pt>
                <c:pt idx="4">
                  <c:v>KAN</c:v>
                </c:pt>
                <c:pt idx="5">
                  <c:v>GEN</c:v>
                </c:pt>
                <c:pt idx="6">
                  <c:v>TET</c:v>
                </c:pt>
                <c:pt idx="7">
                  <c:v>SXT</c:v>
                </c:pt>
                <c:pt idx="8">
                  <c:v>NAL*</c:v>
                </c:pt>
                <c:pt idx="9">
                  <c:v>FLU</c:v>
                </c:pt>
                <c:pt idx="10">
                  <c:v>ENO</c:v>
                </c:pt>
                <c:pt idx="11">
                  <c:v>MAR</c:v>
                </c:pt>
              </c:strCache>
            </c:strRef>
          </c:cat>
          <c:val>
            <c:numRef>
              <c:f>Klebsielle!$E$5:$E$16</c:f>
              <c:numCache>
                <c:formatCode>General</c:formatCode>
                <c:ptCount val="12"/>
                <c:pt idx="0">
                  <c:v>7</c:v>
                </c:pt>
                <c:pt idx="1">
                  <c:v>2</c:v>
                </c:pt>
                <c:pt idx="2">
                  <c:v>2</c:v>
                </c:pt>
                <c:pt idx="3">
                  <c:v>6</c:v>
                </c:pt>
                <c:pt idx="4">
                  <c:v>1</c:v>
                </c:pt>
                <c:pt idx="5">
                  <c:v>2</c:v>
                </c:pt>
                <c:pt idx="6">
                  <c:v>8</c:v>
                </c:pt>
                <c:pt idx="7">
                  <c:v>6</c:v>
                </c:pt>
                <c:pt idx="8">
                  <c:v>1</c:v>
                </c:pt>
                <c:pt idx="9">
                  <c:v>1</c:v>
                </c:pt>
                <c:pt idx="10">
                  <c:v>2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6F3-4A15-9CB0-8B1CBAB719B3}"/>
            </c:ext>
          </c:extLst>
        </c:ser>
        <c:ser>
          <c:idx val="5"/>
          <c:order val="5"/>
          <c:tx>
            <c:strRef>
              <c:f>Klebsielle!$G$3:$G$4</c:f>
              <c:strCache>
                <c:ptCount val="2"/>
                <c:pt idx="0">
                  <c:v>2018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Klebsielle!$A$5:$A$16</c:f>
              <c:strCache>
                <c:ptCount val="12"/>
                <c:pt idx="0">
                  <c:v>AMC</c:v>
                </c:pt>
                <c:pt idx="1">
                  <c:v>CEF</c:v>
                </c:pt>
                <c:pt idx="2">
                  <c:v>CEQ</c:v>
                </c:pt>
                <c:pt idx="3">
                  <c:v>STR</c:v>
                </c:pt>
                <c:pt idx="4">
                  <c:v>KAN</c:v>
                </c:pt>
                <c:pt idx="5">
                  <c:v>GEN</c:v>
                </c:pt>
                <c:pt idx="6">
                  <c:v>TET</c:v>
                </c:pt>
                <c:pt idx="7">
                  <c:v>SXT</c:v>
                </c:pt>
                <c:pt idx="8">
                  <c:v>NAL*</c:v>
                </c:pt>
                <c:pt idx="9">
                  <c:v>FLU</c:v>
                </c:pt>
                <c:pt idx="10">
                  <c:v>ENO</c:v>
                </c:pt>
                <c:pt idx="11">
                  <c:v>MAR</c:v>
                </c:pt>
              </c:strCache>
            </c:strRef>
          </c:cat>
          <c:val>
            <c:numRef>
              <c:f>Klebsielle!$G$5:$G$16</c:f>
              <c:numCache>
                <c:formatCode>General</c:formatCode>
                <c:ptCount val="12"/>
                <c:pt idx="0">
                  <c:v>3</c:v>
                </c:pt>
                <c:pt idx="1">
                  <c:v>0</c:v>
                </c:pt>
                <c:pt idx="2">
                  <c:v>0</c:v>
                </c:pt>
                <c:pt idx="3">
                  <c:v>8</c:v>
                </c:pt>
                <c:pt idx="4">
                  <c:v>0</c:v>
                </c:pt>
                <c:pt idx="5">
                  <c:v>0</c:v>
                </c:pt>
                <c:pt idx="6">
                  <c:v>7</c:v>
                </c:pt>
                <c:pt idx="7">
                  <c:v>9</c:v>
                </c:pt>
                <c:pt idx="8">
                  <c:v>2</c:v>
                </c:pt>
                <c:pt idx="9">
                  <c:v>2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6F3-4A15-9CB0-8B1CBAB719B3}"/>
            </c:ext>
          </c:extLst>
        </c:ser>
        <c:ser>
          <c:idx val="7"/>
          <c:order val="7"/>
          <c:tx>
            <c:strRef>
              <c:f>Klebsielle!$I$3:$I$4</c:f>
              <c:strCache>
                <c:ptCount val="2"/>
                <c:pt idx="0">
                  <c:v>2019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Klebsielle!$A$5:$A$16</c:f>
              <c:strCache>
                <c:ptCount val="12"/>
                <c:pt idx="0">
                  <c:v>AMC</c:v>
                </c:pt>
                <c:pt idx="1">
                  <c:v>CEF</c:v>
                </c:pt>
                <c:pt idx="2">
                  <c:v>CEQ</c:v>
                </c:pt>
                <c:pt idx="3">
                  <c:v>STR</c:v>
                </c:pt>
                <c:pt idx="4">
                  <c:v>KAN</c:v>
                </c:pt>
                <c:pt idx="5">
                  <c:v>GEN</c:v>
                </c:pt>
                <c:pt idx="6">
                  <c:v>TET</c:v>
                </c:pt>
                <c:pt idx="7">
                  <c:v>SXT</c:v>
                </c:pt>
                <c:pt idx="8">
                  <c:v>NAL*</c:v>
                </c:pt>
                <c:pt idx="9">
                  <c:v>FLU</c:v>
                </c:pt>
                <c:pt idx="10">
                  <c:v>ENO</c:v>
                </c:pt>
                <c:pt idx="11">
                  <c:v>MAR</c:v>
                </c:pt>
              </c:strCache>
            </c:strRef>
          </c:cat>
          <c:val>
            <c:numRef>
              <c:f>Klebsielle!$I$5:$I$16</c:f>
              <c:numCache>
                <c:formatCode>General</c:formatCode>
                <c:ptCount val="12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5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6F3-4A15-9CB0-8B1CBAB719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425472"/>
        <c:axId val="120423936"/>
      </c:barChart>
      <c:catAx>
        <c:axId val="120408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ysClr val="windowText" lastClr="000000"/>
            </a:solidFill>
            <a:prstDash val="solid"/>
            <a:round/>
          </a:ln>
          <a:effectLst/>
        </c:spPr>
        <c:txPr>
          <a:bodyPr rot="-204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fr-FR"/>
          </a:p>
        </c:txPr>
        <c:crossAx val="120422400"/>
        <c:crosses val="autoZero"/>
        <c:auto val="1"/>
        <c:lblAlgn val="ctr"/>
        <c:lblOffset val="100"/>
        <c:noMultiLvlLbl val="0"/>
      </c:catAx>
      <c:valAx>
        <c:axId val="120422400"/>
        <c:scaling>
          <c:orientation val="minMax"/>
          <c:max val="5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ysClr val="windowText" lastClr="000000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fr-FR"/>
          </a:p>
        </c:txPr>
        <c:crossAx val="120408320"/>
        <c:crosses val="autoZero"/>
        <c:crossBetween val="between"/>
        <c:majorUnit val="10"/>
      </c:valAx>
      <c:valAx>
        <c:axId val="120423936"/>
        <c:scaling>
          <c:orientation val="minMax"/>
          <c:max val="50"/>
          <c:min val="0"/>
        </c:scaling>
        <c:delete val="1"/>
        <c:axPos val="r"/>
        <c:numFmt formatCode="General" sourceLinked="1"/>
        <c:majorTickMark val="out"/>
        <c:minorTickMark val="none"/>
        <c:tickLblPos val="nextTo"/>
        <c:crossAx val="120425472"/>
        <c:crosses val="max"/>
        <c:crossBetween val="between"/>
        <c:majorUnit val="5"/>
      </c:valAx>
      <c:catAx>
        <c:axId val="1204254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04239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 sz="1000" b="0">
          <a:latin typeface="Palatino Linotype" panose="02040502050505030304" pitchFamily="18" charset="0"/>
        </a:defRPr>
      </a:pPr>
      <a:endParaRPr lang="fr-F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entero!$B$3:$B$4</c:f>
              <c:strCache>
                <c:ptCount val="2"/>
                <c:pt idx="0">
                  <c:v>2016</c:v>
                </c:pt>
                <c:pt idx="1">
                  <c:v>total 2016</c:v>
                </c:pt>
              </c:strCache>
            </c:strRef>
          </c:tx>
          <c:spPr>
            <a:solidFill>
              <a:schemeClr val="accent1">
                <a:shade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entero!$A$5:$A$15</c:f>
              <c:strCache>
                <c:ptCount val="11"/>
                <c:pt idx="0">
                  <c:v>CEF</c:v>
                </c:pt>
                <c:pt idx="1">
                  <c:v>CEQ</c:v>
                </c:pt>
                <c:pt idx="2">
                  <c:v>STR</c:v>
                </c:pt>
                <c:pt idx="3">
                  <c:v>KAN</c:v>
                </c:pt>
                <c:pt idx="4">
                  <c:v>GEN</c:v>
                </c:pt>
                <c:pt idx="5">
                  <c:v>TET</c:v>
                </c:pt>
                <c:pt idx="6">
                  <c:v>SXT</c:v>
                </c:pt>
                <c:pt idx="7">
                  <c:v>NAL*</c:v>
                </c:pt>
                <c:pt idx="8">
                  <c:v>FLU</c:v>
                </c:pt>
                <c:pt idx="9">
                  <c:v>ENO</c:v>
                </c:pt>
                <c:pt idx="10">
                  <c:v>MAR</c:v>
                </c:pt>
              </c:strCache>
            </c:strRef>
          </c:cat>
          <c:val>
            <c:numRef>
              <c:f>entero!$B$5:$B$15</c:f>
              <c:numCache>
                <c:formatCode>General</c:formatCode>
                <c:ptCount val="11"/>
                <c:pt idx="0">
                  <c:v>13</c:v>
                </c:pt>
                <c:pt idx="1">
                  <c:v>13</c:v>
                </c:pt>
                <c:pt idx="2">
                  <c:v>13</c:v>
                </c:pt>
                <c:pt idx="3">
                  <c:v>13</c:v>
                </c:pt>
                <c:pt idx="4">
                  <c:v>13</c:v>
                </c:pt>
                <c:pt idx="5">
                  <c:v>13</c:v>
                </c:pt>
                <c:pt idx="6">
                  <c:v>13</c:v>
                </c:pt>
                <c:pt idx="7">
                  <c:v>13</c:v>
                </c:pt>
                <c:pt idx="8">
                  <c:v>13</c:v>
                </c:pt>
                <c:pt idx="9">
                  <c:v>13</c:v>
                </c:pt>
                <c:pt idx="10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49-4E8C-BA35-CC24A58FF0FC}"/>
            </c:ext>
          </c:extLst>
        </c:ser>
        <c:ser>
          <c:idx val="2"/>
          <c:order val="2"/>
          <c:tx>
            <c:strRef>
              <c:f>entero!$D$3:$D$4</c:f>
              <c:strCache>
                <c:ptCount val="2"/>
                <c:pt idx="0">
                  <c:v>2017</c:v>
                </c:pt>
                <c:pt idx="1">
                  <c:v>total 2017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strRef>
              <c:f>entero!$A$5:$A$15</c:f>
              <c:strCache>
                <c:ptCount val="11"/>
                <c:pt idx="0">
                  <c:v>CEF</c:v>
                </c:pt>
                <c:pt idx="1">
                  <c:v>CEQ</c:v>
                </c:pt>
                <c:pt idx="2">
                  <c:v>STR</c:v>
                </c:pt>
                <c:pt idx="3">
                  <c:v>KAN</c:v>
                </c:pt>
                <c:pt idx="4">
                  <c:v>GEN</c:v>
                </c:pt>
                <c:pt idx="5">
                  <c:v>TET</c:v>
                </c:pt>
                <c:pt idx="6">
                  <c:v>SXT</c:v>
                </c:pt>
                <c:pt idx="7">
                  <c:v>NAL*</c:v>
                </c:pt>
                <c:pt idx="8">
                  <c:v>FLU</c:v>
                </c:pt>
                <c:pt idx="9">
                  <c:v>ENO</c:v>
                </c:pt>
                <c:pt idx="10">
                  <c:v>MAR</c:v>
                </c:pt>
              </c:strCache>
            </c:strRef>
          </c:cat>
          <c:val>
            <c:numRef>
              <c:f>entero!$D$5:$D$15</c:f>
              <c:numCache>
                <c:formatCode>General</c:formatCode>
                <c:ptCount val="11"/>
                <c:pt idx="0">
                  <c:v>22</c:v>
                </c:pt>
                <c:pt idx="1">
                  <c:v>22</c:v>
                </c:pt>
                <c:pt idx="2">
                  <c:v>22</c:v>
                </c:pt>
                <c:pt idx="3">
                  <c:v>22</c:v>
                </c:pt>
                <c:pt idx="4">
                  <c:v>22</c:v>
                </c:pt>
                <c:pt idx="5">
                  <c:v>22</c:v>
                </c:pt>
                <c:pt idx="6">
                  <c:v>22</c:v>
                </c:pt>
                <c:pt idx="7">
                  <c:v>22</c:v>
                </c:pt>
                <c:pt idx="8">
                  <c:v>22</c:v>
                </c:pt>
                <c:pt idx="9">
                  <c:v>22</c:v>
                </c:pt>
                <c:pt idx="1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49-4E8C-BA35-CC24A58FF0FC}"/>
            </c:ext>
          </c:extLst>
        </c:ser>
        <c:ser>
          <c:idx val="4"/>
          <c:order val="4"/>
          <c:tx>
            <c:strRef>
              <c:f>entero!$F$3:$F$4</c:f>
              <c:strCache>
                <c:ptCount val="2"/>
                <c:pt idx="0">
                  <c:v>2018</c:v>
                </c:pt>
                <c:pt idx="1">
                  <c:v>total 2008</c:v>
                </c:pt>
              </c:strCache>
            </c:strRef>
          </c:tx>
          <c:spPr>
            <a:solidFill>
              <a:schemeClr val="accent1">
                <a:tint val="93000"/>
              </a:schemeClr>
            </a:solidFill>
            <a:ln>
              <a:noFill/>
            </a:ln>
            <a:effectLst/>
          </c:spPr>
          <c:invertIfNegative val="0"/>
          <c:cat>
            <c:strRef>
              <c:f>entero!$A$5:$A$15</c:f>
              <c:strCache>
                <c:ptCount val="11"/>
                <c:pt idx="0">
                  <c:v>CEF</c:v>
                </c:pt>
                <c:pt idx="1">
                  <c:v>CEQ</c:v>
                </c:pt>
                <c:pt idx="2">
                  <c:v>STR</c:v>
                </c:pt>
                <c:pt idx="3">
                  <c:v>KAN</c:v>
                </c:pt>
                <c:pt idx="4">
                  <c:v>GEN</c:v>
                </c:pt>
                <c:pt idx="5">
                  <c:v>TET</c:v>
                </c:pt>
                <c:pt idx="6">
                  <c:v>SXT</c:v>
                </c:pt>
                <c:pt idx="7">
                  <c:v>NAL*</c:v>
                </c:pt>
                <c:pt idx="8">
                  <c:v>FLU</c:v>
                </c:pt>
                <c:pt idx="9">
                  <c:v>ENO</c:v>
                </c:pt>
                <c:pt idx="10">
                  <c:v>MAR</c:v>
                </c:pt>
              </c:strCache>
            </c:strRef>
          </c:cat>
          <c:val>
            <c:numRef>
              <c:f>entero!$F$5:$F$15</c:f>
              <c:numCache>
                <c:formatCode>General</c:formatCode>
                <c:ptCount val="11"/>
                <c:pt idx="0">
                  <c:v>22</c:v>
                </c:pt>
                <c:pt idx="1">
                  <c:v>22</c:v>
                </c:pt>
                <c:pt idx="2">
                  <c:v>22</c:v>
                </c:pt>
                <c:pt idx="3">
                  <c:v>22</c:v>
                </c:pt>
                <c:pt idx="4">
                  <c:v>22</c:v>
                </c:pt>
                <c:pt idx="5">
                  <c:v>22</c:v>
                </c:pt>
                <c:pt idx="6">
                  <c:v>22</c:v>
                </c:pt>
                <c:pt idx="7">
                  <c:v>22</c:v>
                </c:pt>
                <c:pt idx="8">
                  <c:v>22</c:v>
                </c:pt>
                <c:pt idx="9">
                  <c:v>22</c:v>
                </c:pt>
                <c:pt idx="1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49-4E8C-BA35-CC24A58FF0FC}"/>
            </c:ext>
          </c:extLst>
        </c:ser>
        <c:ser>
          <c:idx val="6"/>
          <c:order val="6"/>
          <c:tx>
            <c:strRef>
              <c:f>entero!$H$3:$H$4</c:f>
              <c:strCache>
                <c:ptCount val="2"/>
                <c:pt idx="0">
                  <c:v>2019</c:v>
                </c:pt>
                <c:pt idx="1">
                  <c:v>total 2009</c:v>
                </c:pt>
              </c:strCache>
            </c:strRef>
          </c:tx>
          <c:spPr>
            <a:solidFill>
              <a:schemeClr val="accent1">
                <a:tint val="62000"/>
              </a:schemeClr>
            </a:solidFill>
            <a:ln>
              <a:noFill/>
            </a:ln>
            <a:effectLst/>
          </c:spPr>
          <c:invertIfNegative val="0"/>
          <c:cat>
            <c:strRef>
              <c:f>entero!$A$5:$A$15</c:f>
              <c:strCache>
                <c:ptCount val="11"/>
                <c:pt idx="0">
                  <c:v>CEF</c:v>
                </c:pt>
                <c:pt idx="1">
                  <c:v>CEQ</c:v>
                </c:pt>
                <c:pt idx="2">
                  <c:v>STR</c:v>
                </c:pt>
                <c:pt idx="3">
                  <c:v>KAN</c:v>
                </c:pt>
                <c:pt idx="4">
                  <c:v>GEN</c:v>
                </c:pt>
                <c:pt idx="5">
                  <c:v>TET</c:v>
                </c:pt>
                <c:pt idx="6">
                  <c:v>SXT</c:v>
                </c:pt>
                <c:pt idx="7">
                  <c:v>NAL*</c:v>
                </c:pt>
                <c:pt idx="8">
                  <c:v>FLU</c:v>
                </c:pt>
                <c:pt idx="9">
                  <c:v>ENO</c:v>
                </c:pt>
                <c:pt idx="10">
                  <c:v>MAR</c:v>
                </c:pt>
              </c:strCache>
            </c:strRef>
          </c:cat>
          <c:val>
            <c:numRef>
              <c:f>entero!$H$5:$H$15</c:f>
              <c:numCache>
                <c:formatCode>General</c:formatCode>
                <c:ptCount val="11"/>
                <c:pt idx="0">
                  <c:v>14</c:v>
                </c:pt>
                <c:pt idx="1">
                  <c:v>14</c:v>
                </c:pt>
                <c:pt idx="2">
                  <c:v>14</c:v>
                </c:pt>
                <c:pt idx="3">
                  <c:v>14</c:v>
                </c:pt>
                <c:pt idx="4">
                  <c:v>14</c:v>
                </c:pt>
                <c:pt idx="5">
                  <c:v>14</c:v>
                </c:pt>
                <c:pt idx="6">
                  <c:v>14</c:v>
                </c:pt>
                <c:pt idx="7">
                  <c:v>14</c:v>
                </c:pt>
                <c:pt idx="8">
                  <c:v>14</c:v>
                </c:pt>
                <c:pt idx="9">
                  <c:v>14</c:v>
                </c:pt>
                <c:pt idx="10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49-4E8C-BA35-CC24A58FF0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152640"/>
        <c:axId val="121154176"/>
      </c:barChart>
      <c:barChart>
        <c:barDir val="col"/>
        <c:grouping val="clustered"/>
        <c:varyColors val="0"/>
        <c:ser>
          <c:idx val="1"/>
          <c:order val="1"/>
          <c:tx>
            <c:strRef>
              <c:f>entero!$C$3:$C$4</c:f>
              <c:strCache>
                <c:ptCount val="2"/>
                <c:pt idx="0">
                  <c:v>2016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A49-4E8C-BA35-CC24A58FF0FC}"/>
              </c:ext>
            </c:extLst>
          </c:dPt>
          <c:cat>
            <c:strRef>
              <c:f>entero!$A$5:$A$15</c:f>
              <c:strCache>
                <c:ptCount val="11"/>
                <c:pt idx="0">
                  <c:v>CEF</c:v>
                </c:pt>
                <c:pt idx="1">
                  <c:v>CEQ</c:v>
                </c:pt>
                <c:pt idx="2">
                  <c:v>STR</c:v>
                </c:pt>
                <c:pt idx="3">
                  <c:v>KAN</c:v>
                </c:pt>
                <c:pt idx="4">
                  <c:v>GEN</c:v>
                </c:pt>
                <c:pt idx="5">
                  <c:v>TET</c:v>
                </c:pt>
                <c:pt idx="6">
                  <c:v>SXT</c:v>
                </c:pt>
                <c:pt idx="7">
                  <c:v>NAL*</c:v>
                </c:pt>
                <c:pt idx="8">
                  <c:v>FLU</c:v>
                </c:pt>
                <c:pt idx="9">
                  <c:v>ENO</c:v>
                </c:pt>
                <c:pt idx="10">
                  <c:v>MAR</c:v>
                </c:pt>
              </c:strCache>
            </c:strRef>
          </c:cat>
          <c:val>
            <c:numRef>
              <c:f>entero!$C$5:$C$15</c:f>
              <c:numCache>
                <c:formatCode>General</c:formatCode>
                <c:ptCount val="11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4</c:v>
                </c:pt>
                <c:pt idx="8">
                  <c:v>4</c:v>
                </c:pt>
                <c:pt idx="9">
                  <c:v>1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A49-4E8C-BA35-CC24A58FF0FC}"/>
            </c:ext>
          </c:extLst>
        </c:ser>
        <c:ser>
          <c:idx val="3"/>
          <c:order val="3"/>
          <c:tx>
            <c:strRef>
              <c:f>entero!$E$3:$E$4</c:f>
              <c:strCache>
                <c:ptCount val="2"/>
                <c:pt idx="0">
                  <c:v>2017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entero!$A$5:$A$15</c:f>
              <c:strCache>
                <c:ptCount val="11"/>
                <c:pt idx="0">
                  <c:v>CEF</c:v>
                </c:pt>
                <c:pt idx="1">
                  <c:v>CEQ</c:v>
                </c:pt>
                <c:pt idx="2">
                  <c:v>STR</c:v>
                </c:pt>
                <c:pt idx="3">
                  <c:v>KAN</c:v>
                </c:pt>
                <c:pt idx="4">
                  <c:v>GEN</c:v>
                </c:pt>
                <c:pt idx="5">
                  <c:v>TET</c:v>
                </c:pt>
                <c:pt idx="6">
                  <c:v>SXT</c:v>
                </c:pt>
                <c:pt idx="7">
                  <c:v>NAL*</c:v>
                </c:pt>
                <c:pt idx="8">
                  <c:v>FLU</c:v>
                </c:pt>
                <c:pt idx="9">
                  <c:v>ENO</c:v>
                </c:pt>
                <c:pt idx="10">
                  <c:v>MAR</c:v>
                </c:pt>
              </c:strCache>
            </c:strRef>
          </c:cat>
          <c:val>
            <c:numRef>
              <c:f>entero!$E$5:$E$15</c:f>
              <c:numCache>
                <c:formatCode>General</c:formatCode>
                <c:ptCount val="11"/>
                <c:pt idx="0">
                  <c:v>3</c:v>
                </c:pt>
                <c:pt idx="1">
                  <c:v>2</c:v>
                </c:pt>
                <c:pt idx="2">
                  <c:v>9</c:v>
                </c:pt>
                <c:pt idx="3">
                  <c:v>7</c:v>
                </c:pt>
                <c:pt idx="4">
                  <c:v>8</c:v>
                </c:pt>
                <c:pt idx="5">
                  <c:v>5</c:v>
                </c:pt>
                <c:pt idx="6">
                  <c:v>8</c:v>
                </c:pt>
                <c:pt idx="7">
                  <c:v>4</c:v>
                </c:pt>
                <c:pt idx="8">
                  <c:v>4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A49-4E8C-BA35-CC24A58FF0FC}"/>
            </c:ext>
          </c:extLst>
        </c:ser>
        <c:ser>
          <c:idx val="5"/>
          <c:order val="5"/>
          <c:tx>
            <c:strRef>
              <c:f>entero!$G$3:$G$4</c:f>
              <c:strCache>
                <c:ptCount val="2"/>
                <c:pt idx="0">
                  <c:v>2018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entero!$A$5:$A$15</c:f>
              <c:strCache>
                <c:ptCount val="11"/>
                <c:pt idx="0">
                  <c:v>CEF</c:v>
                </c:pt>
                <c:pt idx="1">
                  <c:v>CEQ</c:v>
                </c:pt>
                <c:pt idx="2">
                  <c:v>STR</c:v>
                </c:pt>
                <c:pt idx="3">
                  <c:v>KAN</c:v>
                </c:pt>
                <c:pt idx="4">
                  <c:v>GEN</c:v>
                </c:pt>
                <c:pt idx="5">
                  <c:v>TET</c:v>
                </c:pt>
                <c:pt idx="6">
                  <c:v>SXT</c:v>
                </c:pt>
                <c:pt idx="7">
                  <c:v>NAL*</c:v>
                </c:pt>
                <c:pt idx="8">
                  <c:v>FLU</c:v>
                </c:pt>
                <c:pt idx="9">
                  <c:v>ENO</c:v>
                </c:pt>
                <c:pt idx="10">
                  <c:v>MAR</c:v>
                </c:pt>
              </c:strCache>
            </c:strRef>
          </c:cat>
          <c:val>
            <c:numRef>
              <c:f>entero!$G$5:$G$15</c:f>
              <c:numCache>
                <c:formatCode>General</c:formatCode>
                <c:ptCount val="11"/>
                <c:pt idx="0">
                  <c:v>4</c:v>
                </c:pt>
                <c:pt idx="1">
                  <c:v>0</c:v>
                </c:pt>
                <c:pt idx="2">
                  <c:v>7</c:v>
                </c:pt>
                <c:pt idx="3">
                  <c:v>4</c:v>
                </c:pt>
                <c:pt idx="4">
                  <c:v>6</c:v>
                </c:pt>
                <c:pt idx="5">
                  <c:v>5</c:v>
                </c:pt>
                <c:pt idx="6">
                  <c:v>6</c:v>
                </c:pt>
                <c:pt idx="7">
                  <c:v>3</c:v>
                </c:pt>
                <c:pt idx="8">
                  <c:v>3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A49-4E8C-BA35-CC24A58FF0FC}"/>
            </c:ext>
          </c:extLst>
        </c:ser>
        <c:ser>
          <c:idx val="7"/>
          <c:order val="7"/>
          <c:tx>
            <c:strRef>
              <c:f>entero!$I$3:$I$4</c:f>
              <c:strCache>
                <c:ptCount val="2"/>
                <c:pt idx="0">
                  <c:v>2019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entero!$A$5:$A$15</c:f>
              <c:strCache>
                <c:ptCount val="11"/>
                <c:pt idx="0">
                  <c:v>CEF</c:v>
                </c:pt>
                <c:pt idx="1">
                  <c:v>CEQ</c:v>
                </c:pt>
                <c:pt idx="2">
                  <c:v>STR</c:v>
                </c:pt>
                <c:pt idx="3">
                  <c:v>KAN</c:v>
                </c:pt>
                <c:pt idx="4">
                  <c:v>GEN</c:v>
                </c:pt>
                <c:pt idx="5">
                  <c:v>TET</c:v>
                </c:pt>
                <c:pt idx="6">
                  <c:v>SXT</c:v>
                </c:pt>
                <c:pt idx="7">
                  <c:v>NAL*</c:v>
                </c:pt>
                <c:pt idx="8">
                  <c:v>FLU</c:v>
                </c:pt>
                <c:pt idx="9">
                  <c:v>ENO</c:v>
                </c:pt>
                <c:pt idx="10">
                  <c:v>MAR</c:v>
                </c:pt>
              </c:strCache>
            </c:strRef>
          </c:cat>
          <c:val>
            <c:numRef>
              <c:f>entero!$I$5:$I$15</c:f>
              <c:numCache>
                <c:formatCode>General</c:formatCode>
                <c:ptCount val="11"/>
                <c:pt idx="0">
                  <c:v>3</c:v>
                </c:pt>
                <c:pt idx="1">
                  <c:v>0</c:v>
                </c:pt>
                <c:pt idx="2">
                  <c:v>6</c:v>
                </c:pt>
                <c:pt idx="3">
                  <c:v>5</c:v>
                </c:pt>
                <c:pt idx="4">
                  <c:v>4</c:v>
                </c:pt>
                <c:pt idx="5">
                  <c:v>3</c:v>
                </c:pt>
                <c:pt idx="6">
                  <c:v>4</c:v>
                </c:pt>
                <c:pt idx="7">
                  <c:v>2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A49-4E8C-BA35-CC24A58FF0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165696"/>
        <c:axId val="121164160"/>
      </c:barChart>
      <c:catAx>
        <c:axId val="121152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20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fr-FR"/>
          </a:p>
        </c:txPr>
        <c:crossAx val="121154176"/>
        <c:crosses val="autoZero"/>
        <c:auto val="1"/>
        <c:lblAlgn val="ctr"/>
        <c:lblOffset val="100"/>
        <c:noMultiLvlLbl val="0"/>
      </c:catAx>
      <c:valAx>
        <c:axId val="121154176"/>
        <c:scaling>
          <c:orientation val="minMax"/>
          <c:max val="2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fr-FR"/>
          </a:p>
        </c:txPr>
        <c:crossAx val="121152640"/>
        <c:crosses val="autoZero"/>
        <c:crossBetween val="between"/>
        <c:majorUnit val="5"/>
      </c:valAx>
      <c:valAx>
        <c:axId val="121164160"/>
        <c:scaling>
          <c:orientation val="minMax"/>
          <c:max val="25"/>
          <c:min val="0"/>
        </c:scaling>
        <c:delete val="1"/>
        <c:axPos val="r"/>
        <c:numFmt formatCode="General" sourceLinked="1"/>
        <c:majorTickMark val="out"/>
        <c:minorTickMark val="none"/>
        <c:tickLblPos val="nextTo"/>
        <c:crossAx val="121165696"/>
        <c:crosses val="max"/>
        <c:crossBetween val="between"/>
        <c:majorUnit val="10"/>
      </c:valAx>
      <c:catAx>
        <c:axId val="1211656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11641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 sz="4400" b="1"/>
      </a:pPr>
      <a:endParaRPr lang="fr-FR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aeruginosa!$B$3:$B$4</c:f>
              <c:strCache>
                <c:ptCount val="2"/>
                <c:pt idx="0">
                  <c:v>2016</c:v>
                </c:pt>
                <c:pt idx="1">
                  <c:v>total 2016</c:v>
                </c:pt>
              </c:strCache>
            </c:strRef>
          </c:tx>
          <c:spPr>
            <a:solidFill>
              <a:schemeClr val="accent1">
                <a:shade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aeruginosa!$A$5:$A$7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aeruginosa!$B$5:$B$7</c:f>
              <c:numCache>
                <c:formatCode>General</c:formatCode>
                <c:ptCount val="3"/>
                <c:pt idx="0">
                  <c:v>24</c:v>
                </c:pt>
                <c:pt idx="1">
                  <c:v>24</c:v>
                </c:pt>
                <c:pt idx="2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1B-4DD6-8159-1F83DEFAA755}"/>
            </c:ext>
          </c:extLst>
        </c:ser>
        <c:ser>
          <c:idx val="2"/>
          <c:order val="2"/>
          <c:tx>
            <c:strRef>
              <c:f>aeruginosa!$D$3:$D$4</c:f>
              <c:strCache>
                <c:ptCount val="2"/>
                <c:pt idx="0">
                  <c:v>2017</c:v>
                </c:pt>
                <c:pt idx="1">
                  <c:v>total 2017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aeruginosa!$A$5:$A$7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aeruginosa!$D$5:$D$7</c:f>
              <c:numCache>
                <c:formatCode>General</c:formatCode>
                <c:ptCount val="3"/>
                <c:pt idx="0">
                  <c:v>23</c:v>
                </c:pt>
                <c:pt idx="1">
                  <c:v>23</c:v>
                </c:pt>
                <c:pt idx="2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11B-4DD6-8159-1F83DEFAA755}"/>
            </c:ext>
          </c:extLst>
        </c:ser>
        <c:ser>
          <c:idx val="4"/>
          <c:order val="4"/>
          <c:tx>
            <c:strRef>
              <c:f>aeruginosa!$F$3:$F$4</c:f>
              <c:strCache>
                <c:ptCount val="2"/>
                <c:pt idx="0">
                  <c:v>2018</c:v>
                </c:pt>
                <c:pt idx="1">
                  <c:v>total 2018</c:v>
                </c:pt>
              </c:strCache>
            </c:strRef>
          </c:tx>
          <c:spPr>
            <a:solidFill>
              <a:schemeClr val="accent1">
                <a:tint val="93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aeruginosa!$A$5:$A$7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aeruginosa!$F$5:$F$7</c:f>
              <c:numCache>
                <c:formatCode>General</c:formatCode>
                <c:ptCount val="3"/>
                <c:pt idx="0">
                  <c:v>28</c:v>
                </c:pt>
                <c:pt idx="1">
                  <c:v>28</c:v>
                </c:pt>
                <c:pt idx="2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11B-4DD6-8159-1F83DEFAA755}"/>
            </c:ext>
          </c:extLst>
        </c:ser>
        <c:ser>
          <c:idx val="6"/>
          <c:order val="6"/>
          <c:tx>
            <c:strRef>
              <c:f>aeruginosa!$H$3:$H$4</c:f>
              <c:strCache>
                <c:ptCount val="2"/>
                <c:pt idx="0">
                  <c:v>2019</c:v>
                </c:pt>
                <c:pt idx="1">
                  <c:v>total 2019</c:v>
                </c:pt>
              </c:strCache>
            </c:strRef>
          </c:tx>
          <c:spPr>
            <a:solidFill>
              <a:schemeClr val="accent1">
                <a:tint val="62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aeruginosa!$A$5:$A$7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aeruginosa!$H$5:$H$7</c:f>
              <c:numCache>
                <c:formatCode>General</c:formatCode>
                <c:ptCount val="3"/>
                <c:pt idx="0">
                  <c:v>15</c:v>
                </c:pt>
                <c:pt idx="1">
                  <c:v>15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11B-4DD6-8159-1F83DEFAA7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545216"/>
        <c:axId val="113546752"/>
      </c:barChart>
      <c:barChart>
        <c:barDir val="col"/>
        <c:grouping val="clustered"/>
        <c:varyColors val="0"/>
        <c:ser>
          <c:idx val="1"/>
          <c:order val="1"/>
          <c:tx>
            <c:strRef>
              <c:f>aeruginosa!$C$3:$C$4</c:f>
              <c:strCache>
                <c:ptCount val="2"/>
                <c:pt idx="0">
                  <c:v>2016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aeruginosa!$A$5:$A$7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aeruginosa!$C$5:$C$7</c:f>
              <c:numCache>
                <c:formatCode>General</c:formatCode>
                <c:ptCount val="3"/>
                <c:pt idx="0">
                  <c:v>4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11B-4DD6-8159-1F83DEFAA755}"/>
            </c:ext>
          </c:extLst>
        </c:ser>
        <c:ser>
          <c:idx val="3"/>
          <c:order val="3"/>
          <c:tx>
            <c:strRef>
              <c:f>aeruginosa!$E$3:$E$4</c:f>
              <c:strCache>
                <c:ptCount val="2"/>
                <c:pt idx="0">
                  <c:v>2017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aeruginosa!$A$5:$A$7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aeruginosa!$E$5:$E$7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11B-4DD6-8159-1F83DEFAA755}"/>
            </c:ext>
          </c:extLst>
        </c:ser>
        <c:ser>
          <c:idx val="5"/>
          <c:order val="5"/>
          <c:tx>
            <c:strRef>
              <c:f>aeruginosa!$G$3:$G$4</c:f>
              <c:strCache>
                <c:ptCount val="2"/>
                <c:pt idx="0">
                  <c:v>2018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aeruginosa!$A$5:$A$7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aeruginosa!$G$5:$G$7</c:f>
              <c:numCache>
                <c:formatCode>General</c:formatCode>
                <c:ptCount val="3"/>
                <c:pt idx="0">
                  <c:v>8</c:v>
                </c:pt>
                <c:pt idx="1">
                  <c:v>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11B-4DD6-8159-1F83DEFAA755}"/>
            </c:ext>
          </c:extLst>
        </c:ser>
        <c:ser>
          <c:idx val="7"/>
          <c:order val="7"/>
          <c:tx>
            <c:strRef>
              <c:f>aeruginosa!$I$3:$I$4</c:f>
              <c:strCache>
                <c:ptCount val="2"/>
                <c:pt idx="0">
                  <c:v>2019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aeruginosa!$A$5:$A$7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aeruginosa!$I$5:$I$7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11B-4DD6-8159-1F83DEFAA7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550080"/>
        <c:axId val="113548288"/>
      </c:barChart>
      <c:catAx>
        <c:axId val="113545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204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fr-FR"/>
          </a:p>
        </c:txPr>
        <c:crossAx val="113546752"/>
        <c:crosses val="autoZero"/>
        <c:auto val="1"/>
        <c:lblAlgn val="ctr"/>
        <c:lblOffset val="100"/>
        <c:noMultiLvlLbl val="0"/>
      </c:catAx>
      <c:valAx>
        <c:axId val="1135467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fr-FR"/>
          </a:p>
        </c:txPr>
        <c:crossAx val="113545216"/>
        <c:crosses val="autoZero"/>
        <c:crossBetween val="between"/>
      </c:valAx>
      <c:valAx>
        <c:axId val="113548288"/>
        <c:scaling>
          <c:orientation val="minMax"/>
          <c:max val="30"/>
        </c:scaling>
        <c:delete val="1"/>
        <c:axPos val="r"/>
        <c:numFmt formatCode="General" sourceLinked="1"/>
        <c:majorTickMark val="out"/>
        <c:minorTickMark val="none"/>
        <c:tickLblPos val="nextTo"/>
        <c:crossAx val="113550080"/>
        <c:crosses val="max"/>
        <c:crossBetween val="between"/>
      </c:valAx>
      <c:catAx>
        <c:axId val="1135500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354828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 sz="1000" b="0">
          <a:latin typeface="Palatino Linotype" panose="02040502050505030304" pitchFamily="18" charset="0"/>
        </a:defRPr>
      </a:pPr>
      <a:endParaRPr lang="fr-F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463558284041965"/>
          <c:y val="4.6516942615551393E-2"/>
          <c:w val="0.91546644712206648"/>
          <c:h val="0.860971334187549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aeruginosa!$B$38:$B$39</c:f>
              <c:strCache>
                <c:ptCount val="2"/>
                <c:pt idx="0">
                  <c:v>2016</c:v>
                </c:pt>
                <c:pt idx="1">
                  <c:v>total 2016</c:v>
                </c:pt>
              </c:strCache>
            </c:strRef>
          </c:tx>
          <c:spPr>
            <a:solidFill>
              <a:schemeClr val="accent1">
                <a:shade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aeruginosa!$A$40:$A$42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aeruginosa!$B$40:$B$42</c:f>
              <c:numCache>
                <c:formatCode>General</c:formatCode>
                <c:ptCount val="3"/>
                <c:pt idx="0">
                  <c:v>21</c:v>
                </c:pt>
                <c:pt idx="1">
                  <c:v>21</c:v>
                </c:pt>
                <c:pt idx="2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77-4793-B4D0-D1953ABB5BB8}"/>
            </c:ext>
          </c:extLst>
        </c:ser>
        <c:ser>
          <c:idx val="2"/>
          <c:order val="2"/>
          <c:tx>
            <c:strRef>
              <c:f>aeruginosa!$D$38:$D$39</c:f>
              <c:strCache>
                <c:ptCount val="2"/>
                <c:pt idx="0">
                  <c:v>2017</c:v>
                </c:pt>
                <c:pt idx="1">
                  <c:v>total 2017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aeruginosa!$A$40:$A$42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aeruginosa!$D$40:$D$42</c:f>
              <c:numCache>
                <c:formatCode>General</c:formatCode>
                <c:ptCount val="3"/>
                <c:pt idx="0">
                  <c:v>23</c:v>
                </c:pt>
                <c:pt idx="1">
                  <c:v>23</c:v>
                </c:pt>
                <c:pt idx="2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277-4793-B4D0-D1953ABB5BB8}"/>
            </c:ext>
          </c:extLst>
        </c:ser>
        <c:ser>
          <c:idx val="4"/>
          <c:order val="4"/>
          <c:tx>
            <c:strRef>
              <c:f>aeruginosa!$F$38:$F$39</c:f>
              <c:strCache>
                <c:ptCount val="2"/>
                <c:pt idx="0">
                  <c:v>2018</c:v>
                </c:pt>
                <c:pt idx="1">
                  <c:v>total 2018</c:v>
                </c:pt>
              </c:strCache>
            </c:strRef>
          </c:tx>
          <c:spPr>
            <a:solidFill>
              <a:schemeClr val="accent1">
                <a:tint val="93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aeruginosa!$A$40:$A$42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aeruginosa!$F$40:$F$42</c:f>
              <c:numCache>
                <c:formatCode>General</c:formatCode>
                <c:ptCount val="3"/>
                <c:pt idx="0">
                  <c:v>37</c:v>
                </c:pt>
                <c:pt idx="1">
                  <c:v>37</c:v>
                </c:pt>
                <c:pt idx="2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277-4793-B4D0-D1953ABB5BB8}"/>
            </c:ext>
          </c:extLst>
        </c:ser>
        <c:ser>
          <c:idx val="6"/>
          <c:order val="6"/>
          <c:tx>
            <c:strRef>
              <c:f>aeruginosa!$H$38:$H$39</c:f>
              <c:strCache>
                <c:ptCount val="2"/>
                <c:pt idx="0">
                  <c:v>2019</c:v>
                </c:pt>
                <c:pt idx="1">
                  <c:v>total 2019</c:v>
                </c:pt>
              </c:strCache>
            </c:strRef>
          </c:tx>
          <c:spPr>
            <a:solidFill>
              <a:schemeClr val="accent1">
                <a:tint val="62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aeruginosa!$A$40:$A$42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aeruginosa!$H$40:$H$42</c:f>
              <c:numCache>
                <c:formatCode>General</c:formatCode>
                <c:ptCount val="3"/>
                <c:pt idx="0">
                  <c:v>40</c:v>
                </c:pt>
                <c:pt idx="1">
                  <c:v>40</c:v>
                </c:pt>
                <c:pt idx="2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277-4793-B4D0-D1953ABB5B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964160"/>
        <c:axId val="113965696"/>
      </c:barChart>
      <c:barChart>
        <c:barDir val="col"/>
        <c:grouping val="clustered"/>
        <c:varyColors val="0"/>
        <c:ser>
          <c:idx val="1"/>
          <c:order val="1"/>
          <c:tx>
            <c:strRef>
              <c:f>aeruginosa!$C$38:$C$39</c:f>
              <c:strCache>
                <c:ptCount val="2"/>
                <c:pt idx="0">
                  <c:v>2016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aeruginosa!$A$40:$A$42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aeruginosa!$C$40:$C$42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277-4793-B4D0-D1953ABB5BB8}"/>
            </c:ext>
          </c:extLst>
        </c:ser>
        <c:ser>
          <c:idx val="3"/>
          <c:order val="3"/>
          <c:tx>
            <c:strRef>
              <c:f>aeruginosa!$E$38:$E$39</c:f>
              <c:strCache>
                <c:ptCount val="2"/>
                <c:pt idx="0">
                  <c:v>2017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aeruginosa!$A$40:$A$42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aeruginosa!$E$40:$E$42</c:f>
              <c:numCache>
                <c:formatCode>General</c:formatCode>
                <c:ptCount val="3"/>
                <c:pt idx="0">
                  <c:v>6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277-4793-B4D0-D1953ABB5BB8}"/>
            </c:ext>
          </c:extLst>
        </c:ser>
        <c:ser>
          <c:idx val="5"/>
          <c:order val="5"/>
          <c:tx>
            <c:strRef>
              <c:f>aeruginosa!$G$38:$G$39</c:f>
              <c:strCache>
                <c:ptCount val="2"/>
                <c:pt idx="0">
                  <c:v>2018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aeruginosa!$A$40:$A$42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aeruginosa!$G$40:$G$42</c:f>
              <c:numCache>
                <c:formatCode>General</c:formatCode>
                <c:ptCount val="3"/>
                <c:pt idx="0">
                  <c:v>6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277-4793-B4D0-D1953ABB5BB8}"/>
            </c:ext>
          </c:extLst>
        </c:ser>
        <c:ser>
          <c:idx val="7"/>
          <c:order val="7"/>
          <c:tx>
            <c:strRef>
              <c:f>aeruginosa!$I$38:$I$39</c:f>
              <c:strCache>
                <c:ptCount val="2"/>
                <c:pt idx="0">
                  <c:v>2019</c:v>
                </c:pt>
                <c:pt idx="1">
                  <c:v>res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aeruginosa!$A$40:$A$42</c:f>
              <c:strCache>
                <c:ptCount val="3"/>
                <c:pt idx="0">
                  <c:v>CEQ</c:v>
                </c:pt>
                <c:pt idx="1">
                  <c:v>GEN</c:v>
                </c:pt>
                <c:pt idx="2">
                  <c:v>MAR</c:v>
                </c:pt>
              </c:strCache>
            </c:strRef>
          </c:cat>
          <c:val>
            <c:numRef>
              <c:f>aeruginosa!$I$40:$I$42</c:f>
              <c:numCache>
                <c:formatCode>General</c:formatCode>
                <c:ptCount val="3"/>
                <c:pt idx="0">
                  <c:v>5</c:v>
                </c:pt>
                <c:pt idx="1">
                  <c:v>3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277-4793-B4D0-D1953ABB5B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989504"/>
        <c:axId val="113987968"/>
      </c:barChart>
      <c:catAx>
        <c:axId val="113964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204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fr-FR"/>
          </a:p>
        </c:txPr>
        <c:crossAx val="113965696"/>
        <c:crosses val="autoZero"/>
        <c:auto val="1"/>
        <c:lblAlgn val="ctr"/>
        <c:lblOffset val="100"/>
        <c:noMultiLvlLbl val="0"/>
      </c:catAx>
      <c:valAx>
        <c:axId val="113965696"/>
        <c:scaling>
          <c:orientation val="minMax"/>
          <c:max val="4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fr-FR"/>
          </a:p>
        </c:txPr>
        <c:crossAx val="113964160"/>
        <c:crosses val="autoZero"/>
        <c:crossBetween val="between"/>
        <c:majorUnit val="5"/>
      </c:valAx>
      <c:valAx>
        <c:axId val="113987968"/>
        <c:scaling>
          <c:orientation val="minMax"/>
          <c:max val="40"/>
          <c:min val="0"/>
        </c:scaling>
        <c:delete val="1"/>
        <c:axPos val="r"/>
        <c:numFmt formatCode="General" sourceLinked="1"/>
        <c:majorTickMark val="out"/>
        <c:minorTickMark val="none"/>
        <c:tickLblPos val="nextTo"/>
        <c:crossAx val="113989504"/>
        <c:crosses val="max"/>
        <c:crossBetween val="between"/>
        <c:majorUnit val="10"/>
      </c:valAx>
      <c:catAx>
        <c:axId val="113989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39879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 sz="1000" b="1">
          <a:latin typeface="Palatino Linotype" panose="02040502050505030304" pitchFamily="18" charset="0"/>
        </a:defRPr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6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02904-79DE-4251-BF76-CC9BC562B7AD}" type="datetimeFigureOut">
              <a:rPr lang="fr-FR" smtClean="0"/>
              <a:t>23/04/2020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E8DB7-146C-4D3B-93B4-726A8136E8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42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E8DB7-146C-4D3B-93B4-726A8136E8F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8281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47E3-3F7F-4A56-AA90-5E58D8FA342D}" type="datetimeFigureOut">
              <a:rPr lang="fr-FR" smtClean="0"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12628-695A-4BF5-B4F7-5722F3B5DA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8268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47E3-3F7F-4A56-AA90-5E58D8FA342D}" type="datetimeFigureOut">
              <a:rPr lang="fr-FR" smtClean="0"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12628-695A-4BF5-B4F7-5722F3B5DA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07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47E3-3F7F-4A56-AA90-5E58D8FA342D}" type="datetimeFigureOut">
              <a:rPr lang="fr-FR" smtClean="0"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12628-695A-4BF5-B4F7-5722F3B5DA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1162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47E3-3F7F-4A56-AA90-5E58D8FA342D}" type="datetimeFigureOut">
              <a:rPr lang="fr-FR" smtClean="0"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12628-695A-4BF5-B4F7-5722F3B5DA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1038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47E3-3F7F-4A56-AA90-5E58D8FA342D}" type="datetimeFigureOut">
              <a:rPr lang="fr-FR" smtClean="0"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12628-695A-4BF5-B4F7-5722F3B5DA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9895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47E3-3F7F-4A56-AA90-5E58D8FA342D}" type="datetimeFigureOut">
              <a:rPr lang="fr-FR" smtClean="0"/>
              <a:t>23/04/2020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12628-695A-4BF5-B4F7-5722F3B5DA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7769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47E3-3F7F-4A56-AA90-5E58D8FA342D}" type="datetimeFigureOut">
              <a:rPr lang="fr-FR" smtClean="0"/>
              <a:t>23/04/2020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12628-695A-4BF5-B4F7-5722F3B5DA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285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47E3-3F7F-4A56-AA90-5E58D8FA342D}" type="datetimeFigureOut">
              <a:rPr lang="fr-FR" smtClean="0"/>
              <a:t>23/04/2020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12628-695A-4BF5-B4F7-5722F3B5DA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9659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47E3-3F7F-4A56-AA90-5E58D8FA342D}" type="datetimeFigureOut">
              <a:rPr lang="fr-FR" smtClean="0"/>
              <a:t>23/04/2020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12628-695A-4BF5-B4F7-5722F3B5DA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26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47E3-3F7F-4A56-AA90-5E58D8FA342D}" type="datetimeFigureOut">
              <a:rPr lang="fr-FR" smtClean="0"/>
              <a:t>23/04/2020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12628-695A-4BF5-B4F7-5722F3B5DA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131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47E3-3F7F-4A56-AA90-5E58D8FA342D}" type="datetimeFigureOut">
              <a:rPr lang="fr-FR" smtClean="0"/>
              <a:t>23/04/2020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12628-695A-4BF5-B4F7-5722F3B5DA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354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C47E3-3F7F-4A56-AA90-5E58D8FA342D}" type="datetimeFigureOut">
              <a:rPr lang="fr-FR" smtClean="0"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12628-695A-4BF5-B4F7-5722F3B5DA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74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/>
          <p:cNvGrpSpPr/>
          <p:nvPr/>
        </p:nvGrpSpPr>
        <p:grpSpPr>
          <a:xfrm>
            <a:off x="35496" y="374601"/>
            <a:ext cx="9663150" cy="6309171"/>
            <a:chOff x="35496" y="374601"/>
            <a:chExt cx="9663150" cy="6309171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418" y="3899308"/>
              <a:ext cx="4411606" cy="2719052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55927" y="3854702"/>
              <a:ext cx="4424585" cy="2829070"/>
            </a:xfrm>
            <a:prstGeom prst="rect">
              <a:avLst/>
            </a:prstGeom>
          </p:spPr>
        </p:pic>
        <p:graphicFrame>
          <p:nvGraphicFramePr>
            <p:cNvPr id="30" name="Graphique 2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45679036"/>
                </p:ext>
              </p:extLst>
            </p:nvPr>
          </p:nvGraphicFramePr>
          <p:xfrm>
            <a:off x="2768717" y="613162"/>
            <a:ext cx="4601539" cy="28063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12" name="Groupe 11"/>
            <p:cNvGrpSpPr/>
            <p:nvPr/>
          </p:nvGrpSpPr>
          <p:grpSpPr>
            <a:xfrm>
              <a:off x="35496" y="374601"/>
              <a:ext cx="9663150" cy="6252189"/>
              <a:chOff x="35496" y="374601"/>
              <a:chExt cx="9663150" cy="6252189"/>
            </a:xfrm>
          </p:grpSpPr>
          <p:sp>
            <p:nvSpPr>
              <p:cNvPr id="17" name="ZoneTexte 16"/>
              <p:cNvSpPr txBox="1"/>
              <p:nvPr/>
            </p:nvSpPr>
            <p:spPr>
              <a:xfrm>
                <a:off x="2986577" y="379193"/>
                <a:ext cx="20572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i="1" dirty="0" smtClean="0">
                    <a:latin typeface="Palatino Linotype" panose="02040502050505030304" pitchFamily="18" charset="0"/>
                  </a:rPr>
                  <a:t>Streptococcus Group C</a:t>
                </a:r>
                <a:endParaRPr lang="en-US" sz="1100" b="1" i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0" name="ZoneTexte 39"/>
              <p:cNvSpPr txBox="1"/>
              <p:nvPr/>
            </p:nvSpPr>
            <p:spPr>
              <a:xfrm>
                <a:off x="6783547" y="379193"/>
                <a:ext cx="66877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Palatino Linotype" panose="02040502050505030304" pitchFamily="18" charset="0"/>
                  </a:rPr>
                  <a:t>Genital</a:t>
                </a:r>
                <a:endParaRPr lang="en-US" sz="1100" b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2" name="ZoneTexte 1"/>
              <p:cNvSpPr txBox="1"/>
              <p:nvPr/>
            </p:nvSpPr>
            <p:spPr>
              <a:xfrm>
                <a:off x="2139158" y="379198"/>
                <a:ext cx="184731" cy="3693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endParaRPr lang="en-US" b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99615" y="374601"/>
                <a:ext cx="4925014" cy="30543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35496" y="3485982"/>
                <a:ext cx="9051777" cy="31408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307111" y="3536077"/>
                <a:ext cx="20572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i="1" dirty="0" smtClean="0">
                    <a:latin typeface="Palatino Linotype" panose="02040502050505030304" pitchFamily="18" charset="0"/>
                  </a:rPr>
                  <a:t>Staphylococcus aureus</a:t>
                </a:r>
                <a:endParaRPr lang="en-US" sz="1100" b="1" i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56" name="ZoneTexte 55"/>
              <p:cNvSpPr txBox="1"/>
              <p:nvPr/>
            </p:nvSpPr>
            <p:spPr>
              <a:xfrm>
                <a:off x="8399864" y="3536077"/>
                <a:ext cx="66877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Palatino Linotype" panose="02040502050505030304" pitchFamily="18" charset="0"/>
                  </a:rPr>
                  <a:t>Genital</a:t>
                </a:r>
                <a:endParaRPr lang="en-US" sz="1100" b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57" name="ZoneTexte 56"/>
              <p:cNvSpPr txBox="1"/>
              <p:nvPr/>
            </p:nvSpPr>
            <p:spPr>
              <a:xfrm>
                <a:off x="3503608" y="3536077"/>
                <a:ext cx="87556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Palatino Linotype" panose="02040502050505030304" pitchFamily="18" charset="0"/>
                  </a:rPr>
                  <a:t>Cutaneous</a:t>
                </a:r>
                <a:endParaRPr lang="en-US" sz="1100" b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7385497" y="2348880"/>
                <a:ext cx="21235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>
                    <a:latin typeface="Palatino Linotype" panose="02040502050505030304" pitchFamily="18" charset="0"/>
                  </a:rPr>
                  <a:t>Number of total bacteria</a:t>
                </a:r>
                <a:endParaRPr lang="en-US" sz="1000" b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61" name="ZoneTexte 60"/>
              <p:cNvSpPr txBox="1"/>
              <p:nvPr/>
            </p:nvSpPr>
            <p:spPr>
              <a:xfrm>
                <a:off x="7380312" y="2887261"/>
                <a:ext cx="231833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>
                    <a:latin typeface="Palatino Linotype" panose="02040502050505030304" pitchFamily="18" charset="0"/>
                  </a:rPr>
                  <a:t>Number of resistant bacteria</a:t>
                </a:r>
                <a:endParaRPr lang="en-US" sz="1000" b="1" dirty="0">
                  <a:latin typeface="Palatino Linotype" panose="02040502050505030304" pitchFamily="18" charset="0"/>
                </a:endParaRPr>
              </a:p>
            </p:txBody>
          </p:sp>
          <p:grpSp>
            <p:nvGrpSpPr>
              <p:cNvPr id="7" name="Groupe 6"/>
              <p:cNvGrpSpPr/>
              <p:nvPr/>
            </p:nvGrpSpPr>
            <p:grpSpPr>
              <a:xfrm>
                <a:off x="7447355" y="3101024"/>
                <a:ext cx="1257966" cy="252753"/>
                <a:chOff x="7783553" y="1703584"/>
                <a:chExt cx="1257966" cy="252753"/>
              </a:xfrm>
            </p:grpSpPr>
            <p:sp>
              <p:nvSpPr>
                <p:cNvPr id="63" name="Pentagone 62"/>
                <p:cNvSpPr/>
                <p:nvPr/>
              </p:nvSpPr>
              <p:spPr>
                <a:xfrm>
                  <a:off x="7817383" y="1721392"/>
                  <a:ext cx="1224136" cy="216024"/>
                </a:xfrm>
                <a:prstGeom prst="homePlate">
                  <a:avLst/>
                </a:prstGeom>
                <a:gradFill flip="none" rotWithShape="1">
                  <a:gsLst>
                    <a:gs pos="1000">
                      <a:schemeClr val="accent2">
                        <a:lumMod val="50000"/>
                      </a:schemeClr>
                    </a:gs>
                    <a:gs pos="78000">
                      <a:schemeClr val="accent2">
                        <a:lumMod val="40000"/>
                        <a:lumOff val="6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fr-FR" sz="1050" dirty="0"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9" name="ZoneTexte 8"/>
                <p:cNvSpPr txBox="1"/>
                <p:nvPr/>
              </p:nvSpPr>
              <p:spPr>
                <a:xfrm>
                  <a:off x="7783553" y="1703584"/>
                  <a:ext cx="4411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smtClean="0">
                      <a:latin typeface="Palatino Linotype" panose="02040502050505030304" pitchFamily="18" charset="0"/>
                    </a:rPr>
                    <a:t>2016</a:t>
                  </a:r>
                  <a:endParaRPr lang="fr-FR" sz="1000" dirty="0"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64" name="ZoneTexte 63"/>
                <p:cNvSpPr txBox="1"/>
                <p:nvPr/>
              </p:nvSpPr>
              <p:spPr>
                <a:xfrm>
                  <a:off x="8539310" y="1710116"/>
                  <a:ext cx="4411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smtClean="0">
                      <a:latin typeface="Palatino Linotype" panose="02040502050505030304" pitchFamily="18" charset="0"/>
                    </a:rPr>
                    <a:t>2019</a:t>
                  </a:r>
                  <a:endParaRPr lang="fr-FR" sz="1000" dirty="0">
                    <a:latin typeface="Palatino Linotype" panose="02040502050505030304" pitchFamily="18" charset="0"/>
                  </a:endParaRPr>
                </a:p>
              </p:txBody>
            </p:sp>
          </p:grpSp>
          <p:grpSp>
            <p:nvGrpSpPr>
              <p:cNvPr id="4" name="Groupe 3"/>
              <p:cNvGrpSpPr/>
              <p:nvPr/>
            </p:nvGrpSpPr>
            <p:grpSpPr>
              <a:xfrm>
                <a:off x="7434953" y="2573296"/>
                <a:ext cx="1269566" cy="248312"/>
                <a:chOff x="7783553" y="750224"/>
                <a:chExt cx="1269566" cy="248312"/>
              </a:xfrm>
            </p:grpSpPr>
            <p:sp>
              <p:nvSpPr>
                <p:cNvPr id="8" name="Pentagone 7"/>
                <p:cNvSpPr/>
                <p:nvPr/>
              </p:nvSpPr>
              <p:spPr>
                <a:xfrm>
                  <a:off x="7828983" y="764704"/>
                  <a:ext cx="1224136" cy="216024"/>
                </a:xfrm>
                <a:prstGeom prst="homePlate">
                  <a:avLst/>
                </a:prstGeom>
                <a:gradFill flip="none" rotWithShape="1">
                  <a:gsLst>
                    <a:gs pos="1000">
                      <a:schemeClr val="bg2"/>
                    </a:gs>
                    <a:gs pos="78000">
                      <a:schemeClr val="accent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fr-FR" sz="1050" dirty="0"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65" name="ZoneTexte 64"/>
                <p:cNvSpPr txBox="1"/>
                <p:nvPr/>
              </p:nvSpPr>
              <p:spPr>
                <a:xfrm>
                  <a:off x="7783553" y="750224"/>
                  <a:ext cx="4411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smtClean="0">
                      <a:latin typeface="Palatino Linotype" panose="02040502050505030304" pitchFamily="18" charset="0"/>
                    </a:rPr>
                    <a:t>2016</a:t>
                  </a:r>
                  <a:endParaRPr lang="fr-FR" sz="1000" dirty="0"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66" name="ZoneTexte 65"/>
                <p:cNvSpPr txBox="1"/>
                <p:nvPr/>
              </p:nvSpPr>
              <p:spPr>
                <a:xfrm>
                  <a:off x="8558499" y="752315"/>
                  <a:ext cx="4411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smtClean="0">
                      <a:latin typeface="Palatino Linotype" panose="02040502050505030304" pitchFamily="18" charset="0"/>
                    </a:rPr>
                    <a:t>2019</a:t>
                  </a:r>
                  <a:endParaRPr lang="fr-FR" sz="1000" dirty="0">
                    <a:latin typeface="Palatino Linotype" panose="02040502050505030304" pitchFamily="18" charset="0"/>
                  </a:endParaRPr>
                </a:p>
              </p:txBody>
            </p:sp>
          </p:grpSp>
          <p:sp>
            <p:nvSpPr>
              <p:cNvPr id="3" name="ZoneTexte 2"/>
              <p:cNvSpPr txBox="1"/>
              <p:nvPr/>
            </p:nvSpPr>
            <p:spPr>
              <a:xfrm>
                <a:off x="2708730" y="379193"/>
                <a:ext cx="3481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Palatino Linotype" panose="02040502050505030304" pitchFamily="18" charset="0"/>
                  </a:rPr>
                  <a:t>(a)</a:t>
                </a:r>
                <a:endParaRPr lang="fr-FR" sz="1100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288475" y="3536077"/>
                <a:ext cx="35618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Palatino Linotype" panose="02040502050505030304" pitchFamily="18" charset="0"/>
                  </a:rPr>
                  <a:t>(b)</a:t>
                </a:r>
                <a:endParaRPr lang="fr-FR" sz="1100" dirty="0">
                  <a:latin typeface="Palatino Linotype" panose="02040502050505030304" pitchFamily="18" charset="0"/>
                </a:endParaRPr>
              </a:p>
            </p:txBody>
          </p:sp>
        </p:grpSp>
      </p:grpSp>
      <p:sp>
        <p:nvSpPr>
          <p:cNvPr id="6" name="Rectangle 5"/>
          <p:cNvSpPr/>
          <p:nvPr/>
        </p:nvSpPr>
        <p:spPr>
          <a:xfrm>
            <a:off x="-33354" y="460956"/>
            <a:ext cx="2468271" cy="2426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Figure </a:t>
            </a:r>
            <a:r>
              <a:rPr lang="en-US" sz="1100" dirty="0" smtClean="0">
                <a:latin typeface="Palatino Linotype" panose="02040502050505030304" pitchFamily="18" charset="0"/>
                <a:ea typeface="Times New Roman" panose="02020603050405020304" pitchFamily="18" charset="0"/>
              </a:rPr>
              <a:t>S1 (continued): 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(blue) and resistant (red) relevant Gram-positive (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a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b)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Gram-negative (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c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d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e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f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bacteria isolated per year and 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major 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sample group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s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 </a:t>
            </a:r>
            <a:endParaRPr lang="en-US" sz="1100" dirty="0" smtClean="0">
              <a:latin typeface="Palatino Linotype" panose="0204050205050503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ts val="1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900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PEN-penicillin</a:t>
            </a:r>
            <a:r>
              <a:rPr lang="en-US" sz="9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AMP/AMX-ampicillin or amoxicillin; AMC-amoxicillin-clavulanic acid; CEF-</a:t>
            </a:r>
            <a:r>
              <a:rPr lang="en-US" sz="900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ceftiofur</a:t>
            </a:r>
            <a:r>
              <a:rPr lang="en-US" sz="9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CEQ-</a:t>
            </a:r>
            <a:r>
              <a:rPr lang="en-US" sz="900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cefquinome</a:t>
            </a:r>
            <a:r>
              <a:rPr lang="en-US" sz="9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900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STR-streptomycin</a:t>
            </a:r>
            <a:r>
              <a:rPr lang="en-US" sz="9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900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KAN-kanamycin</a:t>
            </a:r>
            <a:r>
              <a:rPr lang="en-US" sz="9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GEN-gentamicin; </a:t>
            </a:r>
            <a:r>
              <a:rPr lang="en-US" sz="900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TET-tetracycline; </a:t>
            </a:r>
            <a:r>
              <a:rPr lang="en-US" sz="9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ERY-erythromycin; RIF-rifampicin; SXT-trimethoprim-sulfamethoxazole; ENO-</a:t>
            </a:r>
            <a:r>
              <a:rPr lang="en-US" sz="900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enrofloxacin</a:t>
            </a:r>
            <a:r>
              <a:rPr lang="en-US" sz="9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MAR-</a:t>
            </a:r>
            <a:r>
              <a:rPr lang="en-US" sz="900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marbofloxacine</a:t>
            </a:r>
            <a:r>
              <a:rPr lang="en-US" sz="9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FLU-</a:t>
            </a:r>
            <a:r>
              <a:rPr lang="en-US" sz="900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flumequine</a:t>
            </a:r>
            <a:r>
              <a:rPr lang="en-US" sz="9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OXA*-</a:t>
            </a:r>
            <a:r>
              <a:rPr lang="en-US" sz="900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oxacillin</a:t>
            </a:r>
            <a:r>
              <a:rPr lang="en-US" sz="9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marker of methicillin resistance; FOX*-</a:t>
            </a:r>
            <a:r>
              <a:rPr lang="en-US" sz="900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cefoxitin</a:t>
            </a:r>
            <a:r>
              <a:rPr lang="en-US" sz="9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marker of </a:t>
            </a:r>
            <a:r>
              <a:rPr lang="en-US" sz="900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methicillin; </a:t>
            </a:r>
            <a:r>
              <a:rPr lang="en-US" sz="9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NAL*-</a:t>
            </a:r>
            <a:r>
              <a:rPr lang="en-US" sz="900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nalidixic</a:t>
            </a:r>
            <a:r>
              <a:rPr lang="en-US" sz="9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acid, marker of fluoroquinolone resistance.</a:t>
            </a:r>
            <a:endParaRPr lang="fr-FR" sz="900" dirty="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 rot="16200000">
            <a:off x="1961634" y="1763571"/>
            <a:ext cx="1348051" cy="22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100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strains</a:t>
            </a:r>
            <a:endParaRPr lang="fr-FR" sz="900" dirty="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 rot="16200000">
            <a:off x="-468069" y="4943373"/>
            <a:ext cx="1348051" cy="22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100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strains</a:t>
            </a:r>
            <a:endParaRPr lang="fr-FR" sz="900" dirty="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765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899592" y="116629"/>
            <a:ext cx="7416825" cy="6706002"/>
            <a:chOff x="-110598" y="118964"/>
            <a:chExt cx="7416825" cy="6706002"/>
          </a:xfrm>
        </p:grpSpPr>
        <p:graphicFrame>
          <p:nvGraphicFramePr>
            <p:cNvPr id="41" name="Graphique 4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96120571"/>
                </p:ext>
              </p:extLst>
            </p:nvPr>
          </p:nvGraphicFramePr>
          <p:xfrm>
            <a:off x="141640" y="374598"/>
            <a:ext cx="4695243" cy="18866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46" name="Graphique 4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20880081"/>
                </p:ext>
              </p:extLst>
            </p:nvPr>
          </p:nvGraphicFramePr>
          <p:xfrm>
            <a:off x="133091" y="2595985"/>
            <a:ext cx="4802824" cy="202694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8" name="ZoneTexte 27"/>
            <p:cNvSpPr txBox="1"/>
            <p:nvPr/>
          </p:nvSpPr>
          <p:spPr>
            <a:xfrm>
              <a:off x="291801" y="2344486"/>
              <a:ext cx="1643621" cy="2515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i="1" dirty="0" err="1" smtClean="0">
                  <a:latin typeface="Palatino Linotype" panose="02040502050505030304" pitchFamily="18" charset="0"/>
                </a:rPr>
                <a:t>Klebsiella</a:t>
              </a:r>
              <a:r>
                <a:rPr lang="en-US" sz="1000" b="1" i="1" dirty="0" smtClean="0">
                  <a:latin typeface="Palatino Linotype" panose="02040502050505030304" pitchFamily="18" charset="0"/>
                </a:rPr>
                <a:t> </a:t>
              </a:r>
              <a:r>
                <a:rPr lang="en-US" sz="1000" b="1" i="1" dirty="0" err="1" smtClean="0">
                  <a:latin typeface="Palatino Linotype" panose="02040502050505030304" pitchFamily="18" charset="0"/>
                </a:rPr>
                <a:t>pneumoniae</a:t>
              </a:r>
              <a:endParaRPr lang="en-US" sz="1000" b="1" i="1" dirty="0">
                <a:latin typeface="Palatino Linotype" panose="02040502050505030304" pitchFamily="18" charset="0"/>
              </a:endParaRPr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4232655" y="2434919"/>
              <a:ext cx="6286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Palatino Linotype" panose="02040502050505030304" pitchFamily="18" charset="0"/>
                </a:rPr>
                <a:t>Genital</a:t>
              </a:r>
              <a:endParaRPr lang="en-US" sz="1000" b="1" dirty="0">
                <a:latin typeface="Palatino Linotype" panose="02040502050505030304" pitchFamily="18" charset="0"/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277583" y="138090"/>
              <a:ext cx="12009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i="1" dirty="0" smtClean="0"/>
                <a:t>Escherichia coli</a:t>
              </a:r>
              <a:endParaRPr lang="en-US" sz="1000" b="1" i="1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4319658" y="185951"/>
              <a:ext cx="6286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Palatino Linotype" panose="02040502050505030304" pitchFamily="18" charset="0"/>
                </a:rPr>
                <a:t>Genital</a:t>
              </a:r>
              <a:endParaRPr lang="en-US" sz="1000" b="1" dirty="0">
                <a:latin typeface="Palatino Linotype" panose="02040502050505030304" pitchFamily="18" charset="0"/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122141" y="130395"/>
              <a:ext cx="348172" cy="26161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Palatino Linotype" panose="02040502050505030304" pitchFamily="18" charset="0"/>
                </a:rPr>
                <a:t>(c)</a:t>
              </a:r>
              <a:endParaRPr lang="en-US" sz="1100" b="1" dirty="0">
                <a:latin typeface="Palatino Linotype" panose="02040502050505030304" pitchFamily="18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-110598" y="118964"/>
              <a:ext cx="5058955" cy="215460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e 6"/>
            <p:cNvGrpSpPr/>
            <p:nvPr/>
          </p:nvGrpSpPr>
          <p:grpSpPr>
            <a:xfrm>
              <a:off x="-110598" y="4608092"/>
              <a:ext cx="5042240" cy="2216874"/>
              <a:chOff x="1978033" y="2276872"/>
              <a:chExt cx="5042240" cy="2216874"/>
            </a:xfrm>
          </p:grpSpPr>
          <p:sp>
            <p:nvSpPr>
              <p:cNvPr id="52" name="ZoneTexte 51"/>
              <p:cNvSpPr txBox="1"/>
              <p:nvPr/>
            </p:nvSpPr>
            <p:spPr>
              <a:xfrm>
                <a:off x="2194057" y="2276872"/>
                <a:ext cx="367408" cy="26161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Palatino Linotype" panose="02040502050505030304" pitchFamily="18" charset="0"/>
                  </a:rPr>
                  <a:t>(f) </a:t>
                </a:r>
                <a:endParaRPr lang="en-US" sz="1100" b="1" dirty="0">
                  <a:latin typeface="Palatino Linotype" panose="02040502050505030304" pitchFamily="18" charset="0"/>
                </a:endParaRPr>
              </a:p>
            </p:txBody>
          </p:sp>
          <p:grpSp>
            <p:nvGrpSpPr>
              <p:cNvPr id="4" name="Groupe 3"/>
              <p:cNvGrpSpPr/>
              <p:nvPr/>
            </p:nvGrpSpPr>
            <p:grpSpPr>
              <a:xfrm>
                <a:off x="1978033" y="2277325"/>
                <a:ext cx="5042240" cy="2216421"/>
                <a:chOff x="1978033" y="2277325"/>
                <a:chExt cx="5042240" cy="2216421"/>
              </a:xfrm>
            </p:grpSpPr>
            <p:graphicFrame>
              <p:nvGraphicFramePr>
                <p:cNvPr id="42" name="Graphique 41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864758459"/>
                    </p:ext>
                  </p:extLst>
                </p:nvPr>
              </p:nvGraphicFramePr>
              <p:xfrm>
                <a:off x="2217446" y="2543794"/>
                <a:ext cx="4802826" cy="1949952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27" name="ZoneTexte 26"/>
                <p:cNvSpPr txBox="1"/>
                <p:nvPr/>
              </p:nvSpPr>
              <p:spPr>
                <a:xfrm>
                  <a:off x="2331586" y="2284567"/>
                  <a:ext cx="1383581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i="1" dirty="0" err="1" smtClean="0">
                      <a:latin typeface="Palatino Linotype" panose="02040502050505030304" pitchFamily="18" charset="0"/>
                    </a:rPr>
                    <a:t>Enterobacter</a:t>
                  </a:r>
                  <a:r>
                    <a:rPr lang="en-US" sz="1000" b="1" i="1" dirty="0" smtClean="0">
                      <a:latin typeface="Palatino Linotype" panose="02040502050505030304" pitchFamily="18" charset="0"/>
                    </a:rPr>
                    <a:t> </a:t>
                  </a:r>
                  <a:r>
                    <a:rPr lang="en-US" sz="1000" b="1" i="1" dirty="0" err="1" smtClean="0">
                      <a:latin typeface="Palatino Linotype" panose="02040502050505030304" pitchFamily="18" charset="0"/>
                    </a:rPr>
                    <a:t>spp</a:t>
                  </a:r>
                  <a:endParaRPr lang="en-US" sz="1000" b="1" i="1" dirty="0"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63" name="ZoneTexte 62"/>
                <p:cNvSpPr txBox="1"/>
                <p:nvPr/>
              </p:nvSpPr>
              <p:spPr>
                <a:xfrm>
                  <a:off x="6330381" y="2285517"/>
                  <a:ext cx="6286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Palatino Linotype" panose="02040502050505030304" pitchFamily="18" charset="0"/>
                    </a:rPr>
                    <a:t>Genital</a:t>
                  </a:r>
                  <a:endParaRPr lang="en-US" sz="1000" b="1" dirty="0"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1978033" y="2277325"/>
                  <a:ext cx="5042240" cy="2179541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56" name="Rectangle 55"/>
            <p:cNvSpPr/>
            <p:nvPr/>
          </p:nvSpPr>
          <p:spPr>
            <a:xfrm>
              <a:off x="-110598" y="2338009"/>
              <a:ext cx="5046514" cy="220564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109700" y="2339431"/>
              <a:ext cx="348172" cy="26161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Palatino Linotype" panose="02040502050505030304" pitchFamily="18" charset="0"/>
                </a:rPr>
                <a:t>(e)</a:t>
              </a:r>
              <a:endParaRPr lang="en-US" sz="1100" b="1" dirty="0">
                <a:latin typeface="Palatino Linotype" panose="02040502050505030304" pitchFamily="18" charset="0"/>
              </a:endParaRPr>
            </a:p>
          </p:txBody>
        </p:sp>
        <p:grpSp>
          <p:nvGrpSpPr>
            <p:cNvPr id="8" name="Groupe 7"/>
            <p:cNvGrpSpPr/>
            <p:nvPr/>
          </p:nvGrpSpPr>
          <p:grpSpPr>
            <a:xfrm>
              <a:off x="4807214" y="118964"/>
              <a:ext cx="2499013" cy="6421926"/>
              <a:chOff x="-124277" y="44624"/>
              <a:chExt cx="2499013" cy="6421926"/>
            </a:xfrm>
          </p:grpSpPr>
          <p:sp>
            <p:nvSpPr>
              <p:cNvPr id="26" name="ZoneTexte 25"/>
              <p:cNvSpPr txBox="1"/>
              <p:nvPr/>
            </p:nvSpPr>
            <p:spPr>
              <a:xfrm>
                <a:off x="452327" y="127751"/>
                <a:ext cx="19059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latin typeface="Palatino Linotype" panose="02040502050505030304" pitchFamily="18" charset="0"/>
                  </a:rPr>
                  <a:t>Pseudomonas </a:t>
                </a:r>
                <a:r>
                  <a:rPr lang="en-US" sz="1000" b="1" i="1" dirty="0" err="1" smtClean="0">
                    <a:latin typeface="Palatino Linotype" panose="02040502050505030304" pitchFamily="18" charset="0"/>
                  </a:rPr>
                  <a:t>aeruginosa</a:t>
                </a:r>
                <a:endParaRPr lang="en-US" sz="1000" b="1" i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58" name="ZoneTexte 57"/>
              <p:cNvSpPr txBox="1"/>
              <p:nvPr/>
            </p:nvSpPr>
            <p:spPr>
              <a:xfrm>
                <a:off x="387069" y="442374"/>
                <a:ext cx="86754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Palatino Linotype" panose="02040502050505030304" pitchFamily="18" charset="0"/>
                  </a:rPr>
                  <a:t>Respiratory</a:t>
                </a:r>
                <a:endParaRPr lang="en-US" sz="1000" b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457688" y="2654249"/>
                <a:ext cx="6286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Palatino Linotype" panose="02040502050505030304" pitchFamily="18" charset="0"/>
                  </a:rPr>
                  <a:t>Genital</a:t>
                </a:r>
                <a:endParaRPr lang="en-US" sz="1000" b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51" name="ZoneTexte 50"/>
              <p:cNvSpPr txBox="1"/>
              <p:nvPr/>
            </p:nvSpPr>
            <p:spPr>
              <a:xfrm>
                <a:off x="354349" y="118964"/>
                <a:ext cx="364202" cy="26161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Palatino Linotype" panose="02040502050505030304" pitchFamily="18" charset="0"/>
                  </a:rPr>
                  <a:t>(d)</a:t>
                </a:r>
                <a:endParaRPr lang="en-US" sz="1100" b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72308" y="44624"/>
                <a:ext cx="2202428" cy="49311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aphicFrame>
            <p:nvGraphicFramePr>
              <p:cNvPr id="48" name="Graphique 4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80098962"/>
                  </p:ext>
                </p:extLst>
              </p:nvPr>
            </p:nvGraphicFramePr>
            <p:xfrm>
              <a:off x="384475" y="726715"/>
              <a:ext cx="1980000" cy="198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57" name="Graphique 5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21632890"/>
                  </p:ext>
                </p:extLst>
              </p:nvPr>
            </p:nvGraphicFramePr>
            <p:xfrm>
              <a:off x="457687" y="2876459"/>
              <a:ext cx="1775662" cy="198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32" name="Pentagone 31"/>
              <p:cNvSpPr/>
              <p:nvPr/>
            </p:nvSpPr>
            <p:spPr>
              <a:xfrm>
                <a:off x="324563" y="5274917"/>
                <a:ext cx="1224136" cy="216024"/>
              </a:xfrm>
              <a:prstGeom prst="homePlate">
                <a:avLst/>
              </a:prstGeom>
              <a:gradFill flip="none" rotWithShape="1">
                <a:gsLst>
                  <a:gs pos="1000">
                    <a:schemeClr val="bg2"/>
                  </a:gs>
                  <a:gs pos="78000">
                    <a:schemeClr val="accent1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50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33" name="Pentagone 32"/>
              <p:cNvSpPr/>
              <p:nvPr/>
            </p:nvSpPr>
            <p:spPr>
              <a:xfrm>
                <a:off x="312963" y="6231605"/>
                <a:ext cx="1224136" cy="216024"/>
              </a:xfrm>
              <a:prstGeom prst="homePlate">
                <a:avLst/>
              </a:prstGeom>
              <a:gradFill flip="none" rotWithShape="1">
                <a:gsLst>
                  <a:gs pos="1000">
                    <a:schemeClr val="accent2">
                      <a:lumMod val="50000"/>
                    </a:schemeClr>
                  </a:gs>
                  <a:gs pos="78000">
                    <a:schemeClr val="accent2">
                      <a:lumMod val="40000"/>
                      <a:lumOff val="6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50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>
                <a:off x="279133" y="6213797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>
                    <a:latin typeface="Palatino Linotype" panose="02040502050505030304" pitchFamily="18" charset="0"/>
                  </a:rPr>
                  <a:t>2016</a:t>
                </a:r>
                <a:endParaRPr lang="fr-FR" sz="1000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35" name="ZoneTexte 34"/>
              <p:cNvSpPr txBox="1"/>
              <p:nvPr/>
            </p:nvSpPr>
            <p:spPr>
              <a:xfrm>
                <a:off x="1034890" y="6220329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>
                    <a:latin typeface="Palatino Linotype" panose="02040502050505030304" pitchFamily="18" charset="0"/>
                  </a:rPr>
                  <a:t>2019</a:t>
                </a:r>
                <a:endParaRPr lang="fr-FR" sz="1000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279133" y="5260437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>
                    <a:latin typeface="Palatino Linotype" panose="02040502050505030304" pitchFamily="18" charset="0"/>
                  </a:rPr>
                  <a:t>2016</a:t>
                </a:r>
                <a:endParaRPr lang="fr-FR" sz="1000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38" name="ZoneTexte 37"/>
              <p:cNvSpPr txBox="1"/>
              <p:nvPr/>
            </p:nvSpPr>
            <p:spPr>
              <a:xfrm>
                <a:off x="1054079" y="5262528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>
                    <a:latin typeface="Palatino Linotype" panose="02040502050505030304" pitchFamily="18" charset="0"/>
                  </a:rPr>
                  <a:t>2019</a:t>
                </a:r>
              </a:p>
              <a:p>
                <a:endParaRPr lang="fr-FR" sz="1000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39" name="ZoneTexte 38"/>
              <p:cNvSpPr txBox="1"/>
              <p:nvPr/>
            </p:nvSpPr>
            <p:spPr>
              <a:xfrm>
                <a:off x="-71401" y="5043014"/>
                <a:ext cx="21235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Palatino Linotype" panose="02040502050505030304" pitchFamily="18" charset="0"/>
                  </a:rPr>
                  <a:t>Number of total bacteria</a:t>
                </a:r>
                <a:endParaRPr lang="en-US" sz="1000" b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0" name="ZoneTexte 39"/>
              <p:cNvSpPr txBox="1"/>
              <p:nvPr/>
            </p:nvSpPr>
            <p:spPr>
              <a:xfrm>
                <a:off x="-124277" y="5947263"/>
                <a:ext cx="231833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Palatino Linotype" panose="02040502050505030304" pitchFamily="18" charset="0"/>
                  </a:rPr>
                  <a:t>Number of resistant bacteria</a:t>
                </a:r>
                <a:endParaRPr lang="en-US" sz="1000" b="1" dirty="0">
                  <a:latin typeface="Palatino Linotype" panose="02040502050505030304" pitchFamily="18" charset="0"/>
                </a:endParaRPr>
              </a:p>
            </p:txBody>
          </p:sp>
        </p:grpSp>
      </p:grpSp>
      <p:sp>
        <p:nvSpPr>
          <p:cNvPr id="43" name="Rectangle 42"/>
          <p:cNvSpPr/>
          <p:nvPr/>
        </p:nvSpPr>
        <p:spPr>
          <a:xfrm rot="16200000">
            <a:off x="365061" y="952696"/>
            <a:ext cx="1348051" cy="22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100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strains</a:t>
            </a:r>
            <a:endParaRPr lang="fr-FR" sz="900" dirty="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 rot="16200000">
            <a:off x="365061" y="3287267"/>
            <a:ext cx="1348051" cy="22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100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strains</a:t>
            </a:r>
            <a:endParaRPr lang="fr-FR" sz="900" dirty="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 rot="16200000">
            <a:off x="365061" y="5582967"/>
            <a:ext cx="1348051" cy="22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100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strains</a:t>
            </a:r>
            <a:endParaRPr lang="fr-FR" sz="900" dirty="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 rot="16200000">
            <a:off x="5595163" y="1484198"/>
            <a:ext cx="1348051" cy="22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100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strains</a:t>
            </a:r>
            <a:endParaRPr lang="fr-FR" sz="900" dirty="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Rectangle 48"/>
          <p:cNvSpPr/>
          <p:nvPr/>
        </p:nvSpPr>
        <p:spPr>
          <a:xfrm rot="16200000">
            <a:off x="5595163" y="3660931"/>
            <a:ext cx="1348051" cy="22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100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strains</a:t>
            </a:r>
            <a:endParaRPr lang="fr-FR" sz="900" dirty="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1079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1405</TotalTime>
  <Words>186</Words>
  <Application>Microsoft Office PowerPoint</Application>
  <PresentationFormat>Affichage à l'écran (4:3)</PresentationFormat>
  <Paragraphs>42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Palatino Linotype</vt:lpstr>
      <vt:lpstr>Times New Roman</vt:lpstr>
      <vt:lpstr>Thème Office</vt:lpstr>
      <vt:lpstr>Présentation PowerPoint</vt:lpstr>
      <vt:lpstr>Présentation PowerPoint</vt:lpstr>
    </vt:vector>
  </TitlesOfParts>
  <Company>Labeo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Rachel DUCHESNE</dc:creator>
  <cp:lastModifiedBy>Albertine LEON</cp:lastModifiedBy>
  <cp:revision>68</cp:revision>
  <cp:lastPrinted>2018-07-09T16:19:16Z</cp:lastPrinted>
  <dcterms:created xsi:type="dcterms:W3CDTF">2017-10-13T08:38:20Z</dcterms:created>
  <dcterms:modified xsi:type="dcterms:W3CDTF">2020-04-23T12:55:06Z</dcterms:modified>
</cp:coreProperties>
</file>