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43" autoAdjust="0"/>
    <p:restoredTop sz="94660"/>
  </p:normalViewPr>
  <p:slideViewPr>
    <p:cSldViewPr snapToGrid="0">
      <p:cViewPr varScale="1">
        <p:scale>
          <a:sx n="55" d="100"/>
          <a:sy n="55" d="100"/>
        </p:scale>
        <p:origin x="11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F5D066-7899-4F98-9167-D71C2FC80D6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26B28-1A94-4FA0-A264-7D86F780C896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37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8798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0897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1348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6591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914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8002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9776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97024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5996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6921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23493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07834-5330-460F-A04F-3A83D98F4AA7}" type="datetimeFigureOut">
              <a:rPr lang="es-ES" smtClean="0"/>
              <a:t>31/05/2020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62414-D2F8-4D1C-83DE-AAA88D0BB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7506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o 19">
            <a:extLst>
              <a:ext uri="{FF2B5EF4-FFF2-40B4-BE49-F238E27FC236}">
                <a16:creationId xmlns:a16="http://schemas.microsoft.com/office/drawing/2014/main" xmlns="" id="{D7CE5625-2CC5-4919-8B2E-896FEA8472B9}"/>
              </a:ext>
            </a:extLst>
          </p:cNvPr>
          <p:cNvGrpSpPr/>
          <p:nvPr/>
        </p:nvGrpSpPr>
        <p:grpSpPr>
          <a:xfrm>
            <a:off x="938005" y="497681"/>
            <a:ext cx="6968221" cy="4837748"/>
            <a:chOff x="396985" y="269081"/>
            <a:chExt cx="6968221" cy="4837748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xmlns="" id="{EEA399BE-3713-42F1-BAF7-5A7953D7A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93" t="7208" r="79881" b="8439"/>
            <a:stretch/>
          </p:blipFill>
          <p:spPr>
            <a:xfrm>
              <a:off x="400051" y="269081"/>
              <a:ext cx="1793081" cy="216931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xmlns="" id="{5AB3ECB5-94AD-4627-883A-459B69E05747}"/>
                </a:ext>
              </a:extLst>
            </p:cNvPr>
            <p:cNvSpPr txBox="1"/>
            <p:nvPr/>
          </p:nvSpPr>
          <p:spPr>
            <a:xfrm>
              <a:off x="883841" y="2438400"/>
              <a:ext cx="61427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/>
                <a:t>HAUT27</a:t>
              </a:r>
            </a:p>
          </p:txBody>
        </p:sp>
        <p:pic>
          <p:nvPicPr>
            <p:cNvPr id="6" name="Imagen 5">
              <a:extLst>
                <a:ext uri="{FF2B5EF4-FFF2-40B4-BE49-F238E27FC236}">
                  <a16:creationId xmlns:a16="http://schemas.microsoft.com/office/drawing/2014/main" xmlns="" id="{7ADFB161-FEDE-42F3-8EDC-EC3A29D188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5833" t="6544" r="66458" b="10493"/>
            <a:stretch/>
          </p:blipFill>
          <p:spPr>
            <a:xfrm>
              <a:off x="2284412" y="269081"/>
              <a:ext cx="1654176" cy="217962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xmlns="" id="{913E737F-1939-4D85-83F8-22CC81BF46B4}"/>
                </a:ext>
              </a:extLst>
            </p:cNvPr>
            <p:cNvSpPr txBox="1"/>
            <p:nvPr/>
          </p:nvSpPr>
          <p:spPr>
            <a:xfrm>
              <a:off x="2804364" y="2448702"/>
              <a:ext cx="64953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/>
                <a:t>ILSTS011</a:t>
              </a:r>
            </a:p>
          </p:txBody>
        </p:sp>
        <p:pic>
          <p:nvPicPr>
            <p:cNvPr id="8" name="Imagen 7">
              <a:extLst>
                <a:ext uri="{FF2B5EF4-FFF2-40B4-BE49-F238E27FC236}">
                  <a16:creationId xmlns:a16="http://schemas.microsoft.com/office/drawing/2014/main" xmlns="" id="{19C76AAA-AF27-48A2-8E31-C5E2FF800B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6383" t="6236" r="66438" b="10364"/>
            <a:stretch/>
          </p:blipFill>
          <p:spPr>
            <a:xfrm>
              <a:off x="4029868" y="269081"/>
              <a:ext cx="1589882" cy="218116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xmlns="" id="{3F1683AF-4F45-4735-BA64-43AC0866DF8D}"/>
                </a:ext>
              </a:extLst>
            </p:cNvPr>
            <p:cNvSpPr txBox="1"/>
            <p:nvPr/>
          </p:nvSpPr>
          <p:spPr>
            <a:xfrm>
              <a:off x="4500040" y="2448702"/>
              <a:ext cx="65755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/>
                <a:t>CRSD247</a:t>
              </a:r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xmlns="" id="{AD0D6895-DD85-4979-8C5B-18B4ACED6C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799" t="6377" r="66450" b="10198"/>
            <a:stretch/>
          </p:blipFill>
          <p:spPr>
            <a:xfrm>
              <a:off x="5711030" y="269081"/>
              <a:ext cx="1654176" cy="218645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xmlns="" id="{F0C55313-B4D3-49B3-81D6-4BBA09CCBF82}"/>
                </a:ext>
              </a:extLst>
            </p:cNvPr>
            <p:cNvSpPr txBox="1"/>
            <p:nvPr/>
          </p:nvSpPr>
          <p:spPr>
            <a:xfrm>
              <a:off x="6173188" y="2448702"/>
              <a:ext cx="58702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/>
                <a:t>TGLA53</a:t>
              </a:r>
            </a:p>
          </p:txBody>
        </p:sp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xmlns="" id="{58AFBD98-650C-4D35-B127-F54E2ECAFB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4054" t="8025" r="65764" b="8339"/>
            <a:stretch/>
          </p:blipFill>
          <p:spPr>
            <a:xfrm>
              <a:off x="2274940" y="2675869"/>
              <a:ext cx="1658838" cy="218473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xmlns="" id="{1B5603AC-E2B0-4C5C-9254-C6941964F8D0}"/>
                </a:ext>
              </a:extLst>
            </p:cNvPr>
            <p:cNvSpPr txBox="1"/>
            <p:nvPr/>
          </p:nvSpPr>
          <p:spPr>
            <a:xfrm>
              <a:off x="2784399" y="4841554"/>
              <a:ext cx="63991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/>
                <a:t>INRA023</a:t>
              </a:r>
            </a:p>
          </p:txBody>
        </p:sp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xmlns="" id="{59068DBD-0179-4F5F-8C08-BC5549CAB2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1253" t="6301" r="69536" b="6785"/>
            <a:stretch/>
          </p:blipFill>
          <p:spPr>
            <a:xfrm>
              <a:off x="4025057" y="2667076"/>
              <a:ext cx="1594429" cy="2181167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xmlns="" id="{DE330D9C-1D75-4CE3-B64A-BE64EB80E77F}"/>
                </a:ext>
              </a:extLst>
            </p:cNvPr>
            <p:cNvSpPr txBox="1"/>
            <p:nvPr/>
          </p:nvSpPr>
          <p:spPr>
            <a:xfrm>
              <a:off x="4443237" y="4860608"/>
              <a:ext cx="62709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/>
                <a:t>BM6526</a:t>
              </a:r>
            </a:p>
          </p:txBody>
        </p:sp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xmlns="" id="{A63EFD8F-8544-46C9-95A7-AF9A46AE7E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1288" t="6889" r="69582" b="10240"/>
            <a:stretch/>
          </p:blipFill>
          <p:spPr>
            <a:xfrm>
              <a:off x="396985" y="2676568"/>
              <a:ext cx="1793081" cy="216931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xmlns="" id="{44289FBB-54FE-4B4A-9A69-A2FEC8BAA98F}"/>
                </a:ext>
              </a:extLst>
            </p:cNvPr>
            <p:cNvSpPr txBox="1"/>
            <p:nvPr/>
          </p:nvSpPr>
          <p:spPr>
            <a:xfrm>
              <a:off x="858193" y="4837834"/>
              <a:ext cx="65434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/>
                <a:t>McM527</a:t>
              </a:r>
            </a:p>
          </p:txBody>
        </p:sp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xmlns="" id="{343FC05C-5878-4DF9-9FEE-4DDE4079AF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15790" t="6245" r="66461" b="10597"/>
            <a:stretch/>
          </p:blipFill>
          <p:spPr>
            <a:xfrm>
              <a:off x="5708385" y="2664500"/>
              <a:ext cx="1654175" cy="218645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xmlns="" id="{33BF7C81-53F3-423E-94AB-3B64B634D104}"/>
                </a:ext>
              </a:extLst>
            </p:cNvPr>
            <p:cNvSpPr txBox="1"/>
            <p:nvPr/>
          </p:nvSpPr>
          <p:spPr>
            <a:xfrm>
              <a:off x="6324857" y="4845887"/>
              <a:ext cx="62709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/>
                <a:t>BM1818</a:t>
              </a:r>
            </a:p>
          </p:txBody>
        </p:sp>
      </p:grpSp>
      <p:sp>
        <p:nvSpPr>
          <p:cNvPr id="21" name="CuadroTexto 20">
            <a:extLst>
              <a:ext uri="{FF2B5EF4-FFF2-40B4-BE49-F238E27FC236}">
                <a16:creationId xmlns:a16="http://schemas.microsoft.com/office/drawing/2014/main" xmlns="" id="{CCF84C81-999E-4237-B2E7-7867D12E5BA1}"/>
              </a:ext>
            </a:extLst>
          </p:cNvPr>
          <p:cNvSpPr txBox="1"/>
          <p:nvPr/>
        </p:nvSpPr>
        <p:spPr>
          <a:xfrm>
            <a:off x="2096940" y="5584592"/>
            <a:ext cx="4938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b="1" dirty="0" smtClean="0"/>
              <a:t>Figure S1</a:t>
            </a:r>
            <a:r>
              <a:rPr lang="es-ES" sz="1200" b="1" dirty="0"/>
              <a:t>: </a:t>
            </a:r>
            <a:r>
              <a:rPr lang="es-ES" sz="1200" dirty="0" err="1"/>
              <a:t>Genotyping</a:t>
            </a:r>
            <a:r>
              <a:rPr lang="es-ES" sz="1200" dirty="0"/>
              <a:t> of 8 </a:t>
            </a:r>
            <a:r>
              <a:rPr lang="es-ES" sz="1200" dirty="0" err="1"/>
              <a:t>microsatellites</a:t>
            </a:r>
            <a:r>
              <a:rPr lang="es-ES" sz="1200" dirty="0"/>
              <a:t> </a:t>
            </a:r>
            <a:r>
              <a:rPr lang="es-ES" sz="1200" dirty="0" err="1"/>
              <a:t>using</a:t>
            </a:r>
            <a:r>
              <a:rPr lang="es-ES" sz="1200" dirty="0"/>
              <a:t> </a:t>
            </a:r>
            <a:r>
              <a:rPr lang="es-ES" sz="1200" dirty="0" err="1"/>
              <a:t>Genotyper</a:t>
            </a:r>
            <a:r>
              <a:rPr lang="es-ES" sz="1200" dirty="0"/>
              <a:t> 3.7NT software</a:t>
            </a:r>
          </a:p>
        </p:txBody>
      </p:sp>
    </p:spTree>
    <p:extLst>
      <p:ext uri="{BB962C8B-B14F-4D97-AF65-F5344CB8AC3E}">
        <p14:creationId xmlns:p14="http://schemas.microsoft.com/office/powerpoint/2010/main" val="323512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919" y="1770927"/>
            <a:ext cx="8773610" cy="332494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uadroTexto 4"/>
          <p:cNvSpPr txBox="1"/>
          <p:nvPr/>
        </p:nvSpPr>
        <p:spPr>
          <a:xfrm>
            <a:off x="856526" y="972274"/>
            <a:ext cx="7755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Table </a:t>
            </a:r>
            <a:r>
              <a:rPr lang="en-US" sz="1200" b="1" dirty="0" smtClean="0"/>
              <a:t>S1</a:t>
            </a:r>
            <a:r>
              <a:rPr lang="en-US" sz="1200" dirty="0"/>
              <a:t> </a:t>
            </a:r>
            <a:r>
              <a:rPr lang="en-US" sz="1200" b="1" dirty="0"/>
              <a:t>. </a:t>
            </a:r>
            <a:r>
              <a:rPr lang="en-US" sz="1200" dirty="0"/>
              <a:t>Reynolds’ genetic distances (below the diagonal) and the F</a:t>
            </a:r>
            <a:r>
              <a:rPr lang="en-US" sz="1200" baseline="-25000" dirty="0"/>
              <a:t>ST</a:t>
            </a:r>
            <a:r>
              <a:rPr lang="en-US" sz="1200" dirty="0"/>
              <a:t> (above the diagonal) between pairs of populations.</a:t>
            </a:r>
            <a:endParaRPr lang="es-EC" sz="1200" dirty="0"/>
          </a:p>
          <a:p>
            <a:r>
              <a:rPr lang="en-US" sz="1200" dirty="0"/>
              <a:t> </a:t>
            </a:r>
            <a:endParaRPr lang="es-EC" sz="1200" dirty="0"/>
          </a:p>
        </p:txBody>
      </p:sp>
    </p:spTree>
    <p:extLst>
      <p:ext uri="{BB962C8B-B14F-4D97-AF65-F5344CB8AC3E}">
        <p14:creationId xmlns:p14="http://schemas.microsoft.com/office/powerpoint/2010/main" val="162725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</TotalTime>
  <Words>21</Words>
  <Application>Microsoft Office PowerPoint</Application>
  <PresentationFormat>Presentación en pantalla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AMPARO MARTINEZ</dc:creator>
  <cp:lastModifiedBy>DR. LENIN AGUIRRE</cp:lastModifiedBy>
  <cp:revision>9</cp:revision>
  <dcterms:created xsi:type="dcterms:W3CDTF">2020-04-30T17:33:02Z</dcterms:created>
  <dcterms:modified xsi:type="dcterms:W3CDTF">2020-06-01T02:04:52Z</dcterms:modified>
</cp:coreProperties>
</file>