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colors10.xml" ContentType="application/vnd.ms-office.chartcolorstyle+xml"/>
  <Override PartName="/ppt/charts/colors11.xml" ContentType="application/vnd.ms-office.chartcolorstyle+xml"/>
  <Override PartName="/ppt/charts/colors12.xml" ContentType="application/vnd.ms-office.chartcolorstyle+xml"/>
  <Override PartName="/ppt/charts/colors13.xml" ContentType="application/vnd.ms-office.chartcolorstyle+xml"/>
  <Override PartName="/ppt/charts/colors14.xml" ContentType="application/vnd.ms-office.chartcolorstyle+xml"/>
  <Override PartName="/ppt/charts/colors15.xml" ContentType="application/vnd.ms-office.chartcolorstyle+xml"/>
  <Override PartName="/ppt/charts/colors16.xml" ContentType="application/vnd.ms-office.chartcolorstyle+xml"/>
  <Override PartName="/ppt/charts/colors17.xml" ContentType="application/vnd.ms-office.chartcolorstyle+xml"/>
  <Override PartName="/ppt/charts/colors18.xml" ContentType="application/vnd.ms-office.chartcolorstyle+xml"/>
  <Override PartName="/ppt/charts/colors19.xml" ContentType="application/vnd.ms-office.chartcolorstyle+xml"/>
  <Override PartName="/ppt/charts/colors2.xml" ContentType="application/vnd.ms-office.chartcolorstyle+xml"/>
  <Override PartName="/ppt/charts/colors20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colors9.xml" ContentType="application/vnd.ms-office.chartcolorstyle+xml"/>
  <Override PartName="/ppt/charts/style1.xml" ContentType="application/vnd.ms-office.chartstyle+xml"/>
  <Override PartName="/ppt/charts/style10.xml" ContentType="application/vnd.ms-office.chartstyle+xml"/>
  <Override PartName="/ppt/charts/style11.xml" ContentType="application/vnd.ms-office.chartstyle+xml"/>
  <Override PartName="/ppt/charts/style12.xml" ContentType="application/vnd.ms-office.chartstyle+xml"/>
  <Override PartName="/ppt/charts/style13.xml" ContentType="application/vnd.ms-office.chartstyle+xml"/>
  <Override PartName="/ppt/charts/style14.xml" ContentType="application/vnd.ms-office.chartstyle+xml"/>
  <Override PartName="/ppt/charts/style15.xml" ContentType="application/vnd.ms-office.chartstyle+xml"/>
  <Override PartName="/ppt/charts/style16.xml" ContentType="application/vnd.ms-office.chartstyle+xml"/>
  <Override PartName="/ppt/charts/style17.xml" ContentType="application/vnd.ms-office.chartstyle+xml"/>
  <Override PartName="/ppt/charts/style18.xml" ContentType="application/vnd.ms-office.chartstyle+xml"/>
  <Override PartName="/ppt/charts/style19.xml" ContentType="application/vnd.ms-office.chartstyle+xml"/>
  <Override PartName="/ppt/charts/style2.xml" ContentType="application/vnd.ms-office.chartstyle+xml"/>
  <Override PartName="/ppt/charts/style20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style9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668" r:id="rId3"/>
    <p:sldId id="412" r:id="rId4"/>
    <p:sldId id="675" r:id="rId5"/>
    <p:sldId id="658" r:id="rId6"/>
    <p:sldId id="537" r:id="rId7"/>
    <p:sldId id="670" r:id="rId8"/>
    <p:sldId id="66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E"/>
    <a:srgbClr val="FFDF7E"/>
    <a:srgbClr val="B797CF"/>
    <a:srgbClr val="7EB7DF"/>
    <a:srgbClr val="0070C0"/>
    <a:srgbClr val="A61C23"/>
    <a:srgbClr val="2564A2"/>
    <a:srgbClr val="4D425E"/>
    <a:srgbClr val="683A47"/>
    <a:srgbClr val="F9C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64"/>
        <p:guide pos="374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F:\&#27605;&#19994;&#35770;&#25991;\&#25972;&#29702;\IUGR&#29482;&#33040;&#24102;&#34880;&#22806;&#27852;&#20307;miRNA\&#27719;&#24635;\&#25972;&#29702;&#25968;&#25454;\&#21151;&#33021;&#23500;&#38598;&#20998;&#26512;\&#21046;&#22270;&#25968;&#25454;-6.26&#65288;&#32454;&#32990;&#65289;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oleObject" Target="file:///F:\&#27605;&#19994;&#35770;&#25991;\&#25972;&#29702;\IUGR&#29482;&#33040;&#24102;&#34880;&#22806;&#27852;&#20307;miRNA\&#27719;&#24635;\&#25972;&#29702;&#25968;&#25454;\&#27491;&#24120;&#33040;&#38745;&#33033;&#21644;&#33040;&#21160;&#33033;&#20043;&#38388;&#65288;TOP20&#65289;&#24046;&#24322;miRNA&#21151;&#33021;&#23500;&#38598;&#20998;&#26512;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oleObject" Target="file:///F:\&#27605;&#19994;&#35770;&#25991;\&#25972;&#29702;\IUGR&#29482;&#33040;&#24102;&#34880;&#22806;&#27852;&#20307;miRNA\&#27719;&#24635;\&#25972;&#29702;&#25968;&#25454;\&#27491;&#24120;&#33040;&#38745;&#33033;&#21644;&#33040;&#21160;&#33033;&#20043;&#38388;&#65288;TOP20&#65289;&#24046;&#24322;miRNA&#21151;&#33021;&#23500;&#38598;&#20998;&#26512;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-2.22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microsoft.com/office/2011/relationships/chartStyle" Target="style13.xml"/><Relationship Id="rId1" Type="http://schemas.openxmlformats.org/officeDocument/2006/relationships/oleObject" Target="&#24037;&#20316;&#31807;2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4.xml"/><Relationship Id="rId2" Type="http://schemas.microsoft.com/office/2011/relationships/chartStyle" Target="style14.xml"/><Relationship Id="rId1" Type="http://schemas.openxmlformats.org/officeDocument/2006/relationships/oleObject" Target="&#24037;&#20316;&#31807;2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ColorStyle" Target="colors15.xml"/><Relationship Id="rId2" Type="http://schemas.microsoft.com/office/2011/relationships/chartStyle" Target="style15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ColorStyle" Target="colors16.xml"/><Relationship Id="rId2" Type="http://schemas.microsoft.com/office/2011/relationships/chartStyle" Target="style16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ColorStyle" Target="colors17.xml"/><Relationship Id="rId2" Type="http://schemas.microsoft.com/office/2011/relationships/chartStyle" Target="style17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ColorStyle" Target="colors18.xml"/><Relationship Id="rId2" Type="http://schemas.microsoft.com/office/2011/relationships/chartStyle" Target="style18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ColorStyle" Target="colors19.xml"/><Relationship Id="rId2" Type="http://schemas.microsoft.com/office/2011/relationships/chartStyle" Target="style19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&#25237;&#31295;\2\RT-qPCR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F:\&#27605;&#19994;&#35770;&#25991;\&#25972;&#29702;\IUGR&#29482;&#33040;&#24102;&#34880;&#22806;&#27852;&#20307;miRNA\&#27719;&#24635;\&#25972;&#29702;&#25968;&#25454;\&#21151;&#33021;&#23500;&#38598;&#20998;&#26512;\&#21046;&#22270;&#25968;&#25454;-6.26&#65288;&#32454;&#32990;&#65289;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ColorStyle" Target="colors20.xml"/><Relationship Id="rId2" Type="http://schemas.microsoft.com/office/2011/relationships/chartStyle" Target="style20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&#25237;&#31295;\2\RT-qPCR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-2.22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oleObject" Target="file:///F:\&#27605;&#19994;&#35770;&#25991;\&#25972;&#29702;\IUGR&#29482;&#33040;&#24102;&#34880;&#22806;&#27852;&#20307;miRNA\&#25286;&#20998;\&#29482;&#33040;&#21160;&#33033;&#19982;&#33040;&#38745;&#33033;&#34880;&#28082;miRNA&#24046;&#24322;&#34920;&#36798;&#29305;&#24449;\miRNA&#25968;&#25454;-2.21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oleObject" Target="file:///F:\&#27605;&#19994;&#35770;&#25991;\&#25972;&#29702;\IUGR&#29482;&#33040;&#24102;&#34880;&#22806;&#27852;&#20307;miRNA\&#27719;&#24635;\&#25972;&#29702;&#25968;&#25454;\&#27491;&#24120;&#33040;&#38745;&#33033;&#21644;&#33040;&#21160;&#33033;&#20043;&#38388;&#65288;TOP20&#65289;&#24046;&#24322;miRNA&#21151;&#33021;&#23500;&#38598;&#20998;&#2651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96928199975"/>
          <c:y val="0.0551173783920761"/>
          <c:w val="0.715928209818501"/>
          <c:h val="0.78048904953416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00"/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elete val="1"/>
          </c:dLbls>
          <c:errBars>
            <c:errBarType val="plus"/>
            <c:errValType val="cust"/>
            <c:noEndCap val="0"/>
            <c:plus>
              <c:numRef>
                <c:f>'[制图数据-6.26（细胞）.xlsx]脐带'!$J$13:$L$13</c:f>
                <c:numCache>
                  <c:formatCode>General</c:formatCode>
                  <c:ptCount val="3"/>
                  <c:pt idx="0">
                    <c:v>0.567027336201704</c:v>
                  </c:pt>
                  <c:pt idx="1">
                    <c:v>0.169469761314519</c:v>
                  </c:pt>
                  <c:pt idx="2">
                    <c:v>0.101636607578175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'[制图数据-6.26（细胞）.xlsx]脐带'!$J$11:$L$11</c:f>
              <c:strCache>
                <c:ptCount val="3"/>
                <c:pt idx="0">
                  <c:v>UC</c:v>
                </c:pt>
                <c:pt idx="1">
                  <c:v>UV</c:v>
                </c:pt>
                <c:pt idx="2">
                  <c:v>UA</c:v>
                </c:pt>
              </c:strCache>
            </c:strRef>
          </c:cat>
          <c:val>
            <c:numRef>
              <c:f>'[制图数据-6.26（细胞）.xlsx]脐带'!$J$12:$L$12</c:f>
              <c:numCache>
                <c:formatCode>General</c:formatCode>
                <c:ptCount val="3"/>
                <c:pt idx="0">
                  <c:v>9.942</c:v>
                </c:pt>
                <c:pt idx="1">
                  <c:v>2.742</c:v>
                </c:pt>
                <c:pt idx="2">
                  <c:v>1.766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401375700"/>
        <c:axId val="235973843"/>
      </c:barChart>
      <c:catAx>
        <c:axId val="4013757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235973843"/>
        <c:crosses val="autoZero"/>
        <c:auto val="1"/>
        <c:lblAlgn val="ctr"/>
        <c:lblOffset val="100"/>
        <c:noMultiLvlLbl val="0"/>
      </c:catAx>
      <c:valAx>
        <c:axId val="235973843"/>
        <c:scaling>
          <c:orientation val="minMax"/>
          <c:max val="12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Diameter (mm)</a:t>
                </a:r>
                <a:endParaRPr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118819020394173"/>
              <c:y val="0.15590825226107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01375700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ysClr val="windowText" lastClr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16335034899469"/>
          <c:y val="0.0363062352012628"/>
          <c:w val="0.794957808105011"/>
          <c:h val="0.34922388845040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'[正常脐静脉和脐动脉之间（TOP20）差异miRNA功能富集分析.xlsx]Sheet2'!$A$64:$A$80</c:f>
              <c:strCache>
                <c:ptCount val="17"/>
                <c:pt idx="0">
                  <c:v>Wnt signaling pathway</c:v>
                </c:pt>
                <c:pt idx="1">
                  <c:v>Adherens junction</c:v>
                </c:pt>
                <c:pt idx="2">
                  <c:v>Oocyte meiosis</c:v>
                </c:pt>
                <c:pt idx="3">
                  <c:v>T cell receptor signaling pathway</c:v>
                </c:pt>
                <c:pt idx="4">
                  <c:v>Long-term depression</c:v>
                </c:pt>
                <c:pt idx="5">
                  <c:v>Vascular smooth muscle contraction</c:v>
                </c:pt>
                <c:pt idx="6">
                  <c:v>Adipocytokine signaling pathway</c:v>
                </c:pt>
                <c:pt idx="7">
                  <c:v>Melanogenesis</c:v>
                </c:pt>
                <c:pt idx="8">
                  <c:v>Progesterone-mediated oocyte maturation</c:v>
                </c:pt>
                <c:pt idx="9">
                  <c:v>Tight junction</c:v>
                </c:pt>
                <c:pt idx="10">
                  <c:v>Fructose and mannose metabolism</c:v>
                </c:pt>
                <c:pt idx="11">
                  <c:v>Basal cell carcinoma</c:v>
                </c:pt>
                <c:pt idx="12">
                  <c:v>Thyroid cancer</c:v>
                </c:pt>
                <c:pt idx="13">
                  <c:v>Calcium signaling pathway</c:v>
                </c:pt>
                <c:pt idx="14">
                  <c:v>Gap junction</c:v>
                </c:pt>
                <c:pt idx="15">
                  <c:v>VEGF signaling pathway</c:v>
                </c:pt>
                <c:pt idx="16">
                  <c:v>ALS</c:v>
                </c:pt>
              </c:strCache>
            </c:strRef>
          </c:cat>
          <c:val>
            <c:numRef>
              <c:f>'[正常脐静脉和脐动脉之间（TOP20）差异miRNA功能富集分析.xlsx]Sheet2'!$B$64:$B$80</c:f>
              <c:numCache>
                <c:formatCode>General</c:formatCode>
                <c:ptCount val="17"/>
                <c:pt idx="0">
                  <c:v>50</c:v>
                </c:pt>
                <c:pt idx="1">
                  <c:v>25</c:v>
                </c:pt>
                <c:pt idx="2">
                  <c:v>30</c:v>
                </c:pt>
                <c:pt idx="3">
                  <c:v>28</c:v>
                </c:pt>
                <c:pt idx="4">
                  <c:v>20</c:v>
                </c:pt>
                <c:pt idx="5">
                  <c:v>28</c:v>
                </c:pt>
                <c:pt idx="6">
                  <c:v>19</c:v>
                </c:pt>
                <c:pt idx="7">
                  <c:v>25</c:v>
                </c:pt>
                <c:pt idx="8">
                  <c:v>22</c:v>
                </c:pt>
                <c:pt idx="9">
                  <c:v>30</c:v>
                </c:pt>
                <c:pt idx="10">
                  <c:v>11</c:v>
                </c:pt>
                <c:pt idx="11">
                  <c:v>15</c:v>
                </c:pt>
                <c:pt idx="12">
                  <c:v>9</c:v>
                </c:pt>
                <c:pt idx="13">
                  <c:v>35</c:v>
                </c:pt>
                <c:pt idx="14">
                  <c:v>20</c:v>
                </c:pt>
                <c:pt idx="15">
                  <c:v>17</c:v>
                </c:pt>
                <c:pt idx="1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0"/>
        <c:axId val="910779757"/>
        <c:axId val="620545754"/>
      </c:barChart>
      <c:lineChart>
        <c:grouping val="standard"/>
        <c:varyColors val="0"/>
        <c:ser>
          <c:idx val="2"/>
          <c:order val="1"/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'[正常脐静脉和脐动脉之间（TOP20）差异miRNA功能富集分析.xlsx]Sheet2'!$A$64:$A$80</c:f>
              <c:strCache>
                <c:ptCount val="17"/>
                <c:pt idx="0">
                  <c:v>Wnt signaling pathway</c:v>
                </c:pt>
                <c:pt idx="1">
                  <c:v>Adherens junction</c:v>
                </c:pt>
                <c:pt idx="2">
                  <c:v>Oocyte meiosis</c:v>
                </c:pt>
                <c:pt idx="3">
                  <c:v>T cell receptor signaling pathway</c:v>
                </c:pt>
                <c:pt idx="4">
                  <c:v>Long-term depression</c:v>
                </c:pt>
                <c:pt idx="5">
                  <c:v>Vascular smooth muscle contraction</c:v>
                </c:pt>
                <c:pt idx="6">
                  <c:v>Adipocytokine signaling pathway</c:v>
                </c:pt>
                <c:pt idx="7">
                  <c:v>Melanogenesis</c:v>
                </c:pt>
                <c:pt idx="8">
                  <c:v>Progesterone-mediated oocyte maturation</c:v>
                </c:pt>
                <c:pt idx="9">
                  <c:v>Tight junction</c:v>
                </c:pt>
                <c:pt idx="10">
                  <c:v>Fructose and mannose metabolism</c:v>
                </c:pt>
                <c:pt idx="11">
                  <c:v>Basal cell carcinoma</c:v>
                </c:pt>
                <c:pt idx="12">
                  <c:v>Thyroid cancer</c:v>
                </c:pt>
                <c:pt idx="13">
                  <c:v>Calcium signaling pathway</c:v>
                </c:pt>
                <c:pt idx="14">
                  <c:v>Gap junction</c:v>
                </c:pt>
                <c:pt idx="15">
                  <c:v>VEGF signaling pathway</c:v>
                </c:pt>
                <c:pt idx="16">
                  <c:v>ALS</c:v>
                </c:pt>
              </c:strCache>
            </c:strRef>
          </c:cat>
          <c:val>
            <c:numRef>
              <c:f>'[正常脐静脉和脐动脉之间（TOP20）差异miRNA功能富集分析.xlsx]Sheet2'!$D$64:$D$80</c:f>
              <c:numCache>
                <c:formatCode>General</c:formatCode>
                <c:ptCount val="17"/>
                <c:pt idx="0">
                  <c:v>3.14358599115886e-8</c:v>
                </c:pt>
                <c:pt idx="1">
                  <c:v>0.000220571505588234</c:v>
                </c:pt>
                <c:pt idx="2">
                  <c:v>0.00117499284126352</c:v>
                </c:pt>
                <c:pt idx="3">
                  <c:v>0.00388922635264882</c:v>
                </c:pt>
                <c:pt idx="4">
                  <c:v>0.0047604932016433</c:v>
                </c:pt>
                <c:pt idx="5">
                  <c:v>0.00659421921706174</c:v>
                </c:pt>
                <c:pt idx="6">
                  <c:v>0.0078081995434779</c:v>
                </c:pt>
                <c:pt idx="7">
                  <c:v>0.00940087215482667</c:v>
                </c:pt>
                <c:pt idx="8">
                  <c:v>0.0134208866077274</c:v>
                </c:pt>
                <c:pt idx="9">
                  <c:v>0.0224321690186314</c:v>
                </c:pt>
                <c:pt idx="10">
                  <c:v>0.0230334241994415</c:v>
                </c:pt>
                <c:pt idx="11">
                  <c:v>0.0281594486730313</c:v>
                </c:pt>
                <c:pt idx="12">
                  <c:v>0.0570144505014032</c:v>
                </c:pt>
                <c:pt idx="13">
                  <c:v>0.0642333967402528</c:v>
                </c:pt>
                <c:pt idx="14">
                  <c:v>0.064247761002462</c:v>
                </c:pt>
                <c:pt idx="15">
                  <c:v>0.0850316841625395</c:v>
                </c:pt>
                <c:pt idx="16">
                  <c:v>0.0876571800171792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562342578"/>
        <c:axId val="553247706"/>
      </c:lineChart>
      <c:catAx>
        <c:axId val="91077975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0" vertOverflow="ellipsis" vert="eaVert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20545754"/>
        <c:crosses val="autoZero"/>
        <c:auto val="1"/>
        <c:lblAlgn val="ctr"/>
        <c:lblOffset val="100"/>
        <c:noMultiLvlLbl val="0"/>
      </c:catAx>
      <c:valAx>
        <c:axId val="620545754"/>
        <c:scaling>
          <c:orientation val="minMax"/>
          <c:max val="60"/>
          <c:min val="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910779757"/>
        <c:crosses val="autoZero"/>
        <c:crossBetween val="between"/>
        <c:majorUnit val="15"/>
      </c:valAx>
      <c:catAx>
        <c:axId val="562342578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pPr>
          </a:p>
        </c:txPr>
        <c:crossAx val="553247706"/>
        <c:crosses val="autoZero"/>
        <c:auto val="1"/>
        <c:lblAlgn val="ctr"/>
        <c:lblOffset val="100"/>
        <c:noMultiLvlLbl val="0"/>
      </c:catAx>
      <c:valAx>
        <c:axId val="553247706"/>
        <c:scaling>
          <c:orientation val="minMax"/>
          <c:min val="-0.1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Pvalue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94738609923736"/>
              <c:y val="0.049372026675741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562342578"/>
        <c:crosses val="max"/>
        <c:crossBetween val="between"/>
        <c:majorUnit val="0.0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547667342799"/>
          <c:y val="0.0365659777424483"/>
          <c:w val="0.461044626273165"/>
          <c:h val="0.26772655007949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'[正常脐静脉和脐动脉之间（TOP20）差异miRNA功能富集分析.xlsx]Sheet2'!$A$83:$A$87</c:f>
              <c:strCache>
                <c:ptCount val="5"/>
                <c:pt idx="0">
                  <c:v>ECM-receptor interaction</c:v>
                </c:pt>
                <c:pt idx="1">
                  <c:v>Phosphatidylinositol signaling system</c:v>
                </c:pt>
                <c:pt idx="2">
                  <c:v>Inositol phosphate metabolism</c:v>
                </c:pt>
                <c:pt idx="3">
                  <c:v>Aldosterone-regulated sodium reabsorption</c:v>
                </c:pt>
                <c:pt idx="4">
                  <c:v>Basal transcription factors</c:v>
                </c:pt>
              </c:strCache>
            </c:strRef>
          </c:cat>
          <c:val>
            <c:numRef>
              <c:f>'[正常脐静脉和脐动脉之间（TOP20）差异miRNA功能富集分析.xlsx]Sheet2'!$B$83:$B$87</c:f>
              <c:numCache>
                <c:formatCode>General</c:formatCode>
                <c:ptCount val="5"/>
                <c:pt idx="0">
                  <c:v>16</c:v>
                </c:pt>
                <c:pt idx="1">
                  <c:v>15</c:v>
                </c:pt>
                <c:pt idx="2">
                  <c:v>11</c:v>
                </c:pt>
                <c:pt idx="3">
                  <c:v>9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0"/>
        <c:axId val="910779757"/>
        <c:axId val="620545754"/>
      </c:barChart>
      <c:lineChart>
        <c:grouping val="standard"/>
        <c:varyColors val="0"/>
        <c:ser>
          <c:idx val="2"/>
          <c:order val="1"/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'[正常脐静脉和脐动脉之间（TOP20）差异miRNA功能富集分析.xlsx]Sheet2'!$A$83:$A$87</c:f>
              <c:strCache>
                <c:ptCount val="5"/>
                <c:pt idx="0">
                  <c:v>ECM-receptor interaction</c:v>
                </c:pt>
                <c:pt idx="1">
                  <c:v>Phosphatidylinositol signaling system</c:v>
                </c:pt>
                <c:pt idx="2">
                  <c:v>Inositol phosphate metabolism</c:v>
                </c:pt>
                <c:pt idx="3">
                  <c:v>Aldosterone-regulated sodium reabsorption</c:v>
                </c:pt>
                <c:pt idx="4">
                  <c:v>Basal transcription factors</c:v>
                </c:pt>
              </c:strCache>
            </c:strRef>
          </c:cat>
          <c:val>
            <c:numRef>
              <c:f>'[正常脐静脉和脐动脉之间（TOP20）差异miRNA功能富集分析.xlsx]Sheet2'!$D$83:$D$87</c:f>
              <c:numCache>
                <c:formatCode>General</c:formatCode>
                <c:ptCount val="5"/>
                <c:pt idx="0">
                  <c:v>0.000317649191268648</c:v>
                </c:pt>
                <c:pt idx="1">
                  <c:v>0.000269033641956773</c:v>
                </c:pt>
                <c:pt idx="2">
                  <c:v>0.00237530310069203</c:v>
                </c:pt>
                <c:pt idx="3">
                  <c:v>0.00457613010420601</c:v>
                </c:pt>
                <c:pt idx="4">
                  <c:v>0.0768905824537449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562342578"/>
        <c:axId val="553247706"/>
      </c:lineChart>
      <c:catAx>
        <c:axId val="91077975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0" vertOverflow="ellipsis" vert="eaVert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20545754"/>
        <c:crosses val="autoZero"/>
        <c:auto val="1"/>
        <c:lblAlgn val="ctr"/>
        <c:lblOffset val="100"/>
        <c:noMultiLvlLbl val="0"/>
      </c:catAx>
      <c:valAx>
        <c:axId val="62054575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910779757"/>
        <c:crosses val="autoZero"/>
        <c:crossBetween val="between"/>
        <c:majorUnit val="15"/>
      </c:valAx>
      <c:catAx>
        <c:axId val="562342578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pPr>
          </a:p>
        </c:txPr>
        <c:crossAx val="553247706"/>
        <c:crosses val="autoZero"/>
        <c:auto val="1"/>
        <c:lblAlgn val="ctr"/>
        <c:lblOffset val="100"/>
        <c:noMultiLvlLbl val="0"/>
      </c:catAx>
      <c:valAx>
        <c:axId val="553247706"/>
        <c:scaling>
          <c:orientation val="minMax"/>
          <c:min val="-0.1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Pvalue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694587173386147"/>
              <c:y val="0.12137418343818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562342578"/>
        <c:crosses val="max"/>
        <c:crossBetween val="between"/>
        <c:majorUnit val="0.0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83708301008534"/>
          <c:y val="0.0378185804329953"/>
          <c:w val="0.770042721184864"/>
          <c:h val="0.3632228007673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'[miRNA数据-2.22.xlsx]KEGG-交集'!$E$95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7EB7DF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'[miRNA数据-2.22.xlsx]KEGG-交集'!$E$102:$E$106</c:f>
              <c:numCache>
                <c:formatCode>General</c:formatCode>
                <c:ptCount val="5"/>
                <c:pt idx="0">
                  <c:v>79</c:v>
                </c:pt>
                <c:pt idx="1">
                  <c:v>50</c:v>
                </c:pt>
                <c:pt idx="2">
                  <c:v>53</c:v>
                </c:pt>
                <c:pt idx="3">
                  <c:v>55</c:v>
                </c:pt>
                <c:pt idx="4">
                  <c:v>86</c:v>
                </c:pt>
              </c:numCache>
            </c:numRef>
          </c:val>
        </c:ser>
        <c:ser>
          <c:idx val="1"/>
          <c:order val="1"/>
          <c:tx>
            <c:strRef>
              <c:f>'[miRNA数据-2.22.xlsx]KEGG-交集'!$F$95</c:f>
              <c:strCache>
                <c:ptCount val="1"/>
                <c:pt idx="0">
                  <c:v>Down</c:v>
                </c:pt>
              </c:strCache>
            </c:strRef>
          </c:tx>
          <c:spPr>
            <a:solidFill>
              <a:srgbClr val="B797CF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'[miRNA数据-2.22.xlsx]KEGG-交集'!$F$102:$F$106</c:f>
              <c:numCache>
                <c:formatCode>General</c:formatCode>
                <c:ptCount val="5"/>
                <c:pt idx="0">
                  <c:v>46</c:v>
                </c:pt>
                <c:pt idx="1">
                  <c:v>27</c:v>
                </c:pt>
                <c:pt idx="2">
                  <c:v>29</c:v>
                </c:pt>
                <c:pt idx="3">
                  <c:v>35</c:v>
                </c:pt>
                <c:pt idx="4">
                  <c:v>46</c:v>
                </c:pt>
              </c:numCache>
            </c:numRef>
          </c:val>
        </c:ser>
        <c:ser>
          <c:idx val="2"/>
          <c:order val="2"/>
          <c:tx>
            <c:strRef>
              <c:f>'[miRNA数据-2.22.xlsx]KEGG-交集'!$G$95</c:f>
              <c:strCache>
                <c:ptCount val="1"/>
                <c:pt idx="0">
                  <c:v>Lose</c:v>
                </c:pt>
              </c:strCache>
            </c:strRef>
          </c:tx>
          <c:spPr>
            <a:solidFill>
              <a:srgbClr val="FFDF7E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'[miRNA数据-2.22.xlsx]KEGG-交集'!$G$102:$G$106</c:f>
              <c:numCache>
                <c:formatCode>General</c:formatCode>
                <c:ptCount val="5"/>
                <c:pt idx="0">
                  <c:v>27</c:v>
                </c:pt>
                <c:pt idx="1">
                  <c:v>20</c:v>
                </c:pt>
                <c:pt idx="2">
                  <c:v>34</c:v>
                </c:pt>
                <c:pt idx="3">
                  <c:v>35</c:v>
                </c:pt>
                <c:pt idx="4">
                  <c:v>45</c:v>
                </c:pt>
              </c:numCache>
            </c:numRef>
          </c:val>
        </c:ser>
        <c:ser>
          <c:idx val="3"/>
          <c:order val="3"/>
          <c:tx>
            <c:strRef>
              <c:f>'[miRNA数据-2.22.xlsx]KEGG-交集'!$H$95</c:f>
              <c:strCache>
                <c:ptCount val="1"/>
                <c:pt idx="0">
                  <c:v>Up</c:v>
                </c:pt>
              </c:strCache>
            </c:strRef>
          </c:tx>
          <c:spPr>
            <a:solidFill>
              <a:srgbClr val="FF7E7E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'[miRNA数据-2.22.xlsx]KEGG-交集'!$H$102:$H$106</c:f>
              <c:numCache>
                <c:formatCode>General</c:formatCode>
                <c:ptCount val="5"/>
                <c:pt idx="0">
                  <c:v>37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441481733"/>
        <c:axId val="395147892"/>
      </c:barChart>
      <c:lineChart>
        <c:grouping val="standard"/>
        <c:varyColors val="0"/>
        <c:ser>
          <c:idx val="4"/>
          <c:order val="4"/>
          <c:tx>
            <c:strRef>
              <c:f>'[miRNA数据-2.22.xlsx]KEGG-交集'!$I$95</c:f>
              <c:strCache>
                <c:ptCount val="1"/>
                <c:pt idx="0">
                  <c:v>Gain</c:v>
                </c:pt>
              </c:strCache>
            </c:strRef>
          </c:tx>
          <c:spPr>
            <a:ln w="19050" cap="rnd">
              <a:solidFill>
                <a:srgbClr val="7EB7DF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'[miRNA数据-2.22.xlsx]KEGG-交集'!$I$102:$I$106</c:f>
              <c:numCache>
                <c:formatCode>General</c:formatCode>
                <c:ptCount val="5"/>
                <c:pt idx="0">
                  <c:v>9.18789557466991</c:v>
                </c:pt>
                <c:pt idx="1">
                  <c:v>4.69640233371779</c:v>
                </c:pt>
                <c:pt idx="2">
                  <c:v>4.57087767998708</c:v>
                </c:pt>
                <c:pt idx="3">
                  <c:v>4.33805128676996</c:v>
                </c:pt>
                <c:pt idx="4">
                  <c:v>7.22466850991547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'[miRNA数据-2.22.xlsx]KEGG-交集'!$J$95</c:f>
              <c:strCache>
                <c:ptCount val="1"/>
                <c:pt idx="0">
                  <c:v>Down</c:v>
                </c:pt>
              </c:strCache>
            </c:strRef>
          </c:tx>
          <c:spPr>
            <a:ln w="19050" cap="rnd">
              <a:solidFill>
                <a:srgbClr val="B797CF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'[miRNA数据-2.22.xlsx]KEGG-交集'!$J$102:$J$106</c:f>
              <c:numCache>
                <c:formatCode>General</c:formatCode>
                <c:ptCount val="5"/>
                <c:pt idx="0">
                  <c:v>5.16123060866519</c:v>
                </c:pt>
                <c:pt idx="1">
                  <c:v>2.09785075475395</c:v>
                </c:pt>
                <c:pt idx="2">
                  <c:v>2.13539743398825</c:v>
                </c:pt>
                <c:pt idx="3">
                  <c:v>3.46826215286859</c:v>
                </c:pt>
                <c:pt idx="4">
                  <c:v>2.98715056123669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'[miRNA数据-2.22.xlsx]KEGG-交集'!$K$95</c:f>
              <c:strCache>
                <c:ptCount val="1"/>
                <c:pt idx="0">
                  <c:v>Lose</c:v>
                </c:pt>
              </c:strCache>
            </c:strRef>
          </c:tx>
          <c:spPr>
            <a:ln w="19050" cap="rnd">
              <a:solidFill>
                <a:srgbClr val="FFDF7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'[miRNA数据-2.22.xlsx]KEGG-交集'!$K$102:$K$106</c:f>
              <c:numCache>
                <c:formatCode>General</c:formatCode>
                <c:ptCount val="5"/>
                <c:pt idx="0">
                  <c:v>1.56628169058162</c:v>
                </c:pt>
                <c:pt idx="1">
                  <c:v>1.48602769565229</c:v>
                </c:pt>
                <c:pt idx="2">
                  <c:v>6.19299147226907</c:v>
                </c:pt>
                <c:pt idx="3">
                  <c:v>5.97535616900592</c:v>
                </c:pt>
                <c:pt idx="4">
                  <c:v>5.54626487824038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'[miRNA数据-2.22.xlsx]KEGG-交集'!$L$95</c:f>
              <c:strCache>
                <c:ptCount val="1"/>
                <c:pt idx="0">
                  <c:v>Up</c:v>
                </c:pt>
              </c:strCache>
            </c:strRef>
          </c:tx>
          <c:spPr>
            <a:ln w="19050" cap="rnd">
              <a:solidFill>
                <a:srgbClr val="FF7E7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'[miRNA数据-2.22.xlsx]KEGG-交集'!$D$102:$D$106</c:f>
              <c:strCache>
                <c:ptCount val="5"/>
                <c:pt idx="0">
                  <c:v>MAPK signaling pathway</c:v>
                </c:pt>
                <c:pt idx="1">
                  <c:v>Endocytosis</c:v>
                </c:pt>
                <c:pt idx="2">
                  <c:v>Focal adhesion</c:v>
                </c:pt>
                <c:pt idx="3">
                  <c:v>Regulation of actin cytoskeleton</c:v>
                </c:pt>
                <c:pt idx="4">
                  <c:v>Pathways in cancer</c:v>
                </c:pt>
              </c:strCache>
            </c:strRef>
          </c:cat>
          <c:val>
            <c:numRef>
              <c:f>'[miRNA数据-2.22.xlsx]KEGG-交集'!$L$102:$L$106</c:f>
              <c:numCache>
                <c:formatCode>General</c:formatCode>
                <c:ptCount val="5"/>
                <c:pt idx="0">
                  <c:v>8.37300465473977</c:v>
                </c:pt>
                <c:pt idx="1">
                  <c:v>4.41400477723591</c:v>
                </c:pt>
                <c:pt idx="2">
                  <c:v>4.2863731114102</c:v>
                </c:pt>
                <c:pt idx="3">
                  <c:v>4.27485125361833</c:v>
                </c:pt>
                <c:pt idx="4">
                  <c:v>6.511191565113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617525604"/>
        <c:axId val="962308340"/>
      </c:lineChart>
      <c:catAx>
        <c:axId val="441481733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0" vertOverflow="ellipsis" vert="eaVert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395147892"/>
        <c:crosses val="autoZero"/>
        <c:auto val="1"/>
        <c:lblAlgn val="ctr"/>
        <c:lblOffset val="100"/>
        <c:noMultiLvlLbl val="0"/>
      </c:catAx>
      <c:valAx>
        <c:axId val="395147892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41481733"/>
        <c:crosses val="autoZero"/>
        <c:crossBetween val="between"/>
        <c:majorUnit val="20"/>
      </c:valAx>
      <c:catAx>
        <c:axId val="617525604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962308340"/>
        <c:crosses val="autoZero"/>
        <c:auto val="1"/>
        <c:lblAlgn val="ctr"/>
        <c:lblOffset val="100"/>
        <c:noMultiLvlLbl val="0"/>
      </c:catAx>
      <c:valAx>
        <c:axId val="962308340"/>
        <c:scaling>
          <c:orientation val="minMax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-Log(Pvalue)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911134188851627"/>
              <c:y val="0.056419948723335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17525604"/>
        <c:crosses val="max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5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6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7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192729690790203"/>
          <c:y val="0.755036433776254"/>
          <c:w val="0.424027485315305"/>
          <c:h val="0.195456493784826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218614718615"/>
          <c:y val="0.0459693537641572"/>
          <c:w val="0.812202380952381"/>
          <c:h val="0.583744170552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[工作簿2]Sheet3!$H$140</c:f>
              <c:strCache>
                <c:ptCount val="1"/>
                <c:pt idx="0">
                  <c:v>PCR-UVB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[工作簿2]Sheet3!$I$139:$O$139</c:f>
              <c:strCache>
                <c:ptCount val="7"/>
                <c:pt idx="0">
                  <c:v>miR-191-5p</c:v>
                </c:pt>
                <c:pt idx="1">
                  <c:v>miR-423-3p</c:v>
                </c:pt>
                <c:pt idx="2">
                  <c:v>miR-19b-3p</c:v>
                </c:pt>
                <c:pt idx="3">
                  <c:v>miR-125a-5p</c:v>
                </c:pt>
                <c:pt idx="4">
                  <c:v>miR-10b-5p</c:v>
                </c:pt>
                <c:pt idx="5">
                  <c:v>miR-150-5p</c:v>
                </c:pt>
                <c:pt idx="6">
                  <c:v>miR-19a-3p</c:v>
                </c:pt>
              </c:strCache>
            </c:strRef>
          </c:cat>
          <c:val>
            <c:numRef>
              <c:f>[工作簿2]Sheet3!$I$140:$O$140</c:f>
              <c:numCache>
                <c:formatCode>General</c:formatCode>
                <c:ptCount val="7"/>
                <c:pt idx="0">
                  <c:v>8.52181582060837</c:v>
                </c:pt>
                <c:pt idx="1">
                  <c:v>4.9678215581219</c:v>
                </c:pt>
                <c:pt idx="2">
                  <c:v>4.80997853430081</c:v>
                </c:pt>
                <c:pt idx="3">
                  <c:v>6.10067580276283</c:v>
                </c:pt>
                <c:pt idx="4">
                  <c:v>2.23053727266046</c:v>
                </c:pt>
                <c:pt idx="5">
                  <c:v>0.331573116512869</c:v>
                </c:pt>
                <c:pt idx="6">
                  <c:v>1.0553364506961</c:v>
                </c:pt>
              </c:numCache>
            </c:numRef>
          </c:val>
        </c:ser>
        <c:ser>
          <c:idx val="1"/>
          <c:order val="1"/>
          <c:tx>
            <c:strRef>
              <c:f>[工作簿2]Sheet3!$H$141</c:f>
              <c:strCache>
                <c:ptCount val="1"/>
                <c:pt idx="0">
                  <c:v>PCR-UAB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[工作簿2]Sheet3!$I$139:$O$139</c:f>
              <c:strCache>
                <c:ptCount val="7"/>
                <c:pt idx="0">
                  <c:v>miR-191-5p</c:v>
                </c:pt>
                <c:pt idx="1">
                  <c:v>miR-423-3p</c:v>
                </c:pt>
                <c:pt idx="2">
                  <c:v>miR-19b-3p</c:v>
                </c:pt>
                <c:pt idx="3">
                  <c:v>miR-125a-5p</c:v>
                </c:pt>
                <c:pt idx="4">
                  <c:v>miR-10b-5p</c:v>
                </c:pt>
                <c:pt idx="5">
                  <c:v>miR-150-5p</c:v>
                </c:pt>
                <c:pt idx="6">
                  <c:v>miR-19a-3p</c:v>
                </c:pt>
              </c:strCache>
            </c:strRef>
          </c:cat>
          <c:val>
            <c:numRef>
              <c:f>[工作簿2]Sheet3!$I$141:$O$141</c:f>
              <c:numCache>
                <c:formatCode>General</c:formatCode>
                <c:ptCount val="7"/>
                <c:pt idx="0">
                  <c:v>1.55914933048953</c:v>
                </c:pt>
                <c:pt idx="1">
                  <c:v>2.52082118064376</c:v>
                </c:pt>
                <c:pt idx="2">
                  <c:v>2.3047825230448</c:v>
                </c:pt>
                <c:pt idx="3">
                  <c:v>0.616167081929738</c:v>
                </c:pt>
                <c:pt idx="4">
                  <c:v>0.511177222319378</c:v>
                </c:pt>
                <c:pt idx="5">
                  <c:v>0.0960287723827098</c:v>
                </c:pt>
                <c:pt idx="6">
                  <c:v>3.23523371539548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610821861"/>
        <c:axId val="696892945"/>
      </c:barChart>
      <c:lineChart>
        <c:grouping val="standard"/>
        <c:varyColors val="0"/>
        <c:ser>
          <c:idx val="4"/>
          <c:order val="4"/>
          <c:tx>
            <c:strRef>
              <c:f>[工作簿2]Sheet3!$H$144</c:f>
              <c:strCache>
                <c:ptCount val="1"/>
                <c:pt idx="0">
                  <c:v>Seq-UVB/UAB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[工作簿2]Sheet3!$I$139:$O$139</c:f>
              <c:strCache>
                <c:ptCount val="7"/>
                <c:pt idx="0">
                  <c:v>miR-191-5p</c:v>
                </c:pt>
                <c:pt idx="1">
                  <c:v>miR-423-3p</c:v>
                </c:pt>
                <c:pt idx="2">
                  <c:v>miR-19b-3p</c:v>
                </c:pt>
                <c:pt idx="3">
                  <c:v>miR-125a-5p</c:v>
                </c:pt>
                <c:pt idx="4">
                  <c:v>miR-10b-5p</c:v>
                </c:pt>
                <c:pt idx="5">
                  <c:v>miR-150-5p</c:v>
                </c:pt>
                <c:pt idx="6">
                  <c:v>miR-19a-3p</c:v>
                </c:pt>
              </c:strCache>
            </c:strRef>
          </c:cat>
          <c:val>
            <c:numRef>
              <c:f>[工作簿2]Sheet3!$I$144:$O$144</c:f>
              <c:numCache>
                <c:formatCode>General</c:formatCode>
                <c:ptCount val="7"/>
                <c:pt idx="0">
                  <c:v>4.47300174536147</c:v>
                </c:pt>
                <c:pt idx="1">
                  <c:v>4.47565372268086</c:v>
                </c:pt>
                <c:pt idx="2">
                  <c:v>2.86613634635971</c:v>
                </c:pt>
                <c:pt idx="3">
                  <c:v>3.38975740963698</c:v>
                </c:pt>
                <c:pt idx="4">
                  <c:v>5.68994993760493</c:v>
                </c:pt>
                <c:pt idx="5">
                  <c:v>3.73949428523445</c:v>
                </c:pt>
                <c:pt idx="6">
                  <c:v>3.72726572315062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610821861"/>
        <c:axId val="696892945"/>
      </c:lineChart>
      <c:lineChart>
        <c:grouping val="standard"/>
        <c:varyColors val="0"/>
        <c:ser>
          <c:idx val="2"/>
          <c:order val="2"/>
          <c:tx>
            <c:strRef>
              <c:f>[工作簿2]Sheet3!$H$142</c:f>
              <c:strCache>
                <c:ptCount val="1"/>
                <c:pt idx="0">
                  <c:v>Seq-UVB%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[工作簿2]Sheet3!$I$139:$O$139</c:f>
              <c:strCache>
                <c:ptCount val="7"/>
                <c:pt idx="0">
                  <c:v>miR-191-5p</c:v>
                </c:pt>
                <c:pt idx="1">
                  <c:v>miR-423-3p</c:v>
                </c:pt>
                <c:pt idx="2">
                  <c:v>miR-19b-3p</c:v>
                </c:pt>
                <c:pt idx="3">
                  <c:v>miR-125a-5p</c:v>
                </c:pt>
                <c:pt idx="4">
                  <c:v>miR-10b-5p</c:v>
                </c:pt>
                <c:pt idx="5">
                  <c:v>miR-150-5p</c:v>
                </c:pt>
                <c:pt idx="6">
                  <c:v>miR-19a-3p</c:v>
                </c:pt>
              </c:strCache>
            </c:strRef>
          </c:cat>
          <c:val>
            <c:numRef>
              <c:f>[工作簿2]Sheet3!$I$142:$O$142</c:f>
              <c:numCache>
                <c:formatCode>General</c:formatCode>
                <c:ptCount val="7"/>
                <c:pt idx="0">
                  <c:v>3.65792757727504</c:v>
                </c:pt>
                <c:pt idx="1">
                  <c:v>1.94029201925024</c:v>
                </c:pt>
                <c:pt idx="2">
                  <c:v>0.578906799186137</c:v>
                </c:pt>
                <c:pt idx="3">
                  <c:v>0.534375506941051</c:v>
                </c:pt>
                <c:pt idx="4">
                  <c:v>0.44849372903981</c:v>
                </c:pt>
                <c:pt idx="5">
                  <c:v>0.442132115861941</c:v>
                </c:pt>
                <c:pt idx="6">
                  <c:v>0.403962436794722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[工作簿2]Sheet3!$H$143</c:f>
              <c:strCache>
                <c:ptCount val="1"/>
                <c:pt idx="0">
                  <c:v>Seq-UAB%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[工作簿2]Sheet3!$I$139:$O$139</c:f>
              <c:strCache>
                <c:ptCount val="7"/>
                <c:pt idx="0">
                  <c:v>miR-191-5p</c:v>
                </c:pt>
                <c:pt idx="1">
                  <c:v>miR-423-3p</c:v>
                </c:pt>
                <c:pt idx="2">
                  <c:v>miR-19b-3p</c:v>
                </c:pt>
                <c:pt idx="3">
                  <c:v>miR-125a-5p</c:v>
                </c:pt>
                <c:pt idx="4">
                  <c:v>miR-10b-5p</c:v>
                </c:pt>
                <c:pt idx="5">
                  <c:v>miR-150-5p</c:v>
                </c:pt>
                <c:pt idx="6">
                  <c:v>miR-19a-3p</c:v>
                </c:pt>
              </c:strCache>
            </c:strRef>
          </c:cat>
          <c:val>
            <c:numRef>
              <c:f>[工作簿2]Sheet3!$I$143:$O$143</c:f>
              <c:numCache>
                <c:formatCode>General</c:formatCode>
                <c:ptCount val="7"/>
                <c:pt idx="0">
                  <c:v>1.25488219730377</c:v>
                </c:pt>
                <c:pt idx="1">
                  <c:v>0.665238755197179</c:v>
                </c:pt>
                <c:pt idx="2">
                  <c:v>0.309940783671414</c:v>
                </c:pt>
                <c:pt idx="3">
                  <c:v>0.241905001889883</c:v>
                </c:pt>
                <c:pt idx="4">
                  <c:v>0.120952500944942</c:v>
                </c:pt>
                <c:pt idx="5">
                  <c:v>0.181428751417413</c:v>
                </c:pt>
                <c:pt idx="6">
                  <c:v>0.166309688799295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406911508"/>
        <c:axId val="78449928"/>
      </c:lineChart>
      <c:catAx>
        <c:axId val="61082186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96892945"/>
        <c:crosses val="autoZero"/>
        <c:auto val="1"/>
        <c:lblAlgn val="ctr"/>
        <c:lblOffset val="100"/>
        <c:noMultiLvlLbl val="0"/>
      </c:catAx>
      <c:valAx>
        <c:axId val="696892945"/>
        <c:scaling>
          <c:orientation val="minMax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miRNA expression</a:t>
                </a:r>
                <a:endParaRPr lang="en-US" altLang="zh-CN"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10821861"/>
        <c:crosses val="autoZero"/>
        <c:crossBetween val="between"/>
      </c:valAx>
      <c:catAx>
        <c:axId val="406911508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78449928"/>
        <c:crosses val="autoZero"/>
        <c:auto val="1"/>
        <c:lblAlgn val="ctr"/>
        <c:lblOffset val="100"/>
        <c:noMultiLvlLbl val="0"/>
      </c:catAx>
      <c:valAx>
        <c:axId val="7844992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06911508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400465367965368"/>
          <c:y val="0.0219853431045969"/>
          <c:w val="0.505277777777778"/>
          <c:h val="0.213191205862758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700" b="0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677519916869"/>
          <c:y val="0.0463024650233178"/>
          <c:w val="0.801835815725667"/>
          <c:h val="0.5874083944037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[工作簿2]Sheet3!$P$140</c:f>
              <c:strCache>
                <c:ptCount val="1"/>
                <c:pt idx="0">
                  <c:v>UVB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[工作簿2]Sheet3!$Q$139:$U$139</c:f>
              <c:strCache>
                <c:ptCount val="5"/>
                <c:pt idx="0">
                  <c:v>miR-122-5p</c:v>
                </c:pt>
                <c:pt idx="1">
                  <c:v>miR-202-5p</c:v>
                </c:pt>
                <c:pt idx="2">
                  <c:v>miR-30e-5p</c:v>
                </c:pt>
                <c:pt idx="3">
                  <c:v>let-7a-5p</c:v>
                </c:pt>
                <c:pt idx="4">
                  <c:v>miR-192-5p</c:v>
                </c:pt>
              </c:strCache>
            </c:strRef>
          </c:cat>
          <c:val>
            <c:numRef>
              <c:f>[工作簿2]Sheet3!$Q$140:$U$140</c:f>
              <c:numCache>
                <c:formatCode>General</c:formatCode>
                <c:ptCount val="5"/>
                <c:pt idx="0">
                  <c:v>2.14507582021142</c:v>
                </c:pt>
                <c:pt idx="1">
                  <c:v>2.5531368402966</c:v>
                </c:pt>
                <c:pt idx="2">
                  <c:v>0.76646414874471</c:v>
                </c:pt>
                <c:pt idx="3">
                  <c:v>0.20043705043613</c:v>
                </c:pt>
                <c:pt idx="4">
                  <c:v>0.22214668793493</c:v>
                </c:pt>
              </c:numCache>
            </c:numRef>
          </c:val>
        </c:ser>
        <c:ser>
          <c:idx val="1"/>
          <c:order val="1"/>
          <c:tx>
            <c:strRef>
              <c:f>[工作簿2]Sheet3!$P$141</c:f>
              <c:strCache>
                <c:ptCount val="1"/>
                <c:pt idx="0">
                  <c:v>UAB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[工作簿2]Sheet3!$Q$139:$U$139</c:f>
              <c:strCache>
                <c:ptCount val="5"/>
                <c:pt idx="0">
                  <c:v>miR-122-5p</c:v>
                </c:pt>
                <c:pt idx="1">
                  <c:v>miR-202-5p</c:v>
                </c:pt>
                <c:pt idx="2">
                  <c:v>miR-30e-5p</c:v>
                </c:pt>
                <c:pt idx="3">
                  <c:v>let-7a-5p</c:v>
                </c:pt>
                <c:pt idx="4">
                  <c:v>miR-192-5p</c:v>
                </c:pt>
              </c:strCache>
            </c:strRef>
          </c:cat>
          <c:val>
            <c:numRef>
              <c:f>[工作簿2]Sheet3!$Q$141:$U$141</c:f>
              <c:numCache>
                <c:formatCode>General</c:formatCode>
                <c:ptCount val="5"/>
                <c:pt idx="0">
                  <c:v>3.75980354782162</c:v>
                </c:pt>
                <c:pt idx="1">
                  <c:v>2.87545580301484</c:v>
                </c:pt>
                <c:pt idx="2">
                  <c:v>3.21887307218709</c:v>
                </c:pt>
                <c:pt idx="3">
                  <c:v>0.874250873653699</c:v>
                </c:pt>
                <c:pt idx="4">
                  <c:v>0.66327770480931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610821861"/>
        <c:axId val="696892945"/>
      </c:barChart>
      <c:lineChart>
        <c:grouping val="standard"/>
        <c:varyColors val="0"/>
        <c:ser>
          <c:idx val="4"/>
          <c:order val="4"/>
          <c:tx>
            <c:strRef>
              <c:f>[工作簿2]Sheet3!$P$144</c:f>
              <c:strCache>
                <c:ptCount val="1"/>
                <c:pt idx="0">
                  <c:v>Seq-UAB/UVB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[工作簿2]Sheet3!$Q$139:$U$139</c:f>
              <c:strCache>
                <c:ptCount val="5"/>
                <c:pt idx="0">
                  <c:v>miR-122-5p</c:v>
                </c:pt>
                <c:pt idx="1">
                  <c:v>miR-202-5p</c:v>
                </c:pt>
                <c:pt idx="2">
                  <c:v>miR-30e-5p</c:v>
                </c:pt>
                <c:pt idx="3">
                  <c:v>let-7a-5p</c:v>
                </c:pt>
                <c:pt idx="4">
                  <c:v>miR-192-5p</c:v>
                </c:pt>
              </c:strCache>
            </c:strRef>
          </c:cat>
          <c:val>
            <c:numRef>
              <c:f>[工作簿2]Sheet3!$Q$144:$U$144</c:f>
              <c:numCache>
                <c:formatCode>General</c:formatCode>
                <c:ptCount val="5"/>
                <c:pt idx="0">
                  <c:v>9.15503075385468</c:v>
                </c:pt>
                <c:pt idx="1">
                  <c:v>3.48476264596913</c:v>
                </c:pt>
                <c:pt idx="2">
                  <c:v>3.97755736358092</c:v>
                </c:pt>
                <c:pt idx="3">
                  <c:v>4.02683683534209</c:v>
                </c:pt>
                <c:pt idx="4">
                  <c:v>4.64635019462551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610821861"/>
        <c:axId val="696892945"/>
      </c:lineChart>
      <c:lineChart>
        <c:grouping val="standard"/>
        <c:varyColors val="0"/>
        <c:ser>
          <c:idx val="2"/>
          <c:order val="2"/>
          <c:tx>
            <c:strRef>
              <c:f>[工作簿2]Sheet3!$P$142</c:f>
              <c:strCache>
                <c:ptCount val="1"/>
                <c:pt idx="0">
                  <c:v>Seq-UVB%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[工作簿2]Sheet3!$Q$139:$U$139</c:f>
              <c:strCache>
                <c:ptCount val="5"/>
                <c:pt idx="0">
                  <c:v>miR-122-5p</c:v>
                </c:pt>
                <c:pt idx="1">
                  <c:v>miR-202-5p</c:v>
                </c:pt>
                <c:pt idx="2">
                  <c:v>miR-30e-5p</c:v>
                </c:pt>
                <c:pt idx="3">
                  <c:v>let-7a-5p</c:v>
                </c:pt>
                <c:pt idx="4">
                  <c:v>miR-192-5p</c:v>
                </c:pt>
              </c:strCache>
            </c:strRef>
          </c:cat>
          <c:val>
            <c:numRef>
              <c:f>[工作簿2]Sheet3!$Q$142:$U$142</c:f>
              <c:numCache>
                <c:formatCode>General</c:formatCode>
                <c:ptCount val="5"/>
                <c:pt idx="0">
                  <c:v>0.143136296502067</c:v>
                </c:pt>
                <c:pt idx="1">
                  <c:v>0.279910979826264</c:v>
                </c:pt>
                <c:pt idx="2">
                  <c:v>0.0954241976680446</c:v>
                </c:pt>
                <c:pt idx="3">
                  <c:v>0.0974387085077032</c:v>
                </c:pt>
                <c:pt idx="4">
                  <c:v>0.0349888724782831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[工作簿2]Sheet3!$P$143</c:f>
              <c:strCache>
                <c:ptCount val="1"/>
                <c:pt idx="0">
                  <c:v>Seq-UAB%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[工作簿2]Sheet3!$Q$139:$U$139</c:f>
              <c:strCache>
                <c:ptCount val="5"/>
                <c:pt idx="0">
                  <c:v>miR-122-5p</c:v>
                </c:pt>
                <c:pt idx="1">
                  <c:v>miR-202-5p</c:v>
                </c:pt>
                <c:pt idx="2">
                  <c:v>miR-30e-5p</c:v>
                </c:pt>
                <c:pt idx="3">
                  <c:v>let-7a-5p</c:v>
                </c:pt>
                <c:pt idx="4">
                  <c:v>miR-192-5p</c:v>
                </c:pt>
              </c:strCache>
            </c:strRef>
          </c:cat>
          <c:val>
            <c:numRef>
              <c:f>[工作簿2]Sheet3!$Q$143:$U$143</c:f>
              <c:numCache>
                <c:formatCode>General</c:formatCode>
                <c:ptCount val="5"/>
                <c:pt idx="0">
                  <c:v>2.01083532820966</c:v>
                </c:pt>
                <c:pt idx="1">
                  <c:v>1.7084540758473</c:v>
                </c:pt>
                <c:pt idx="2">
                  <c:v>0.58964344210659</c:v>
                </c:pt>
                <c:pt idx="3">
                  <c:v>0.486329847549454</c:v>
                </c:pt>
                <c:pt idx="4">
                  <c:v>0.332619377598589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406911508"/>
        <c:axId val="78449928"/>
      </c:lineChart>
      <c:catAx>
        <c:axId val="61082186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96892945"/>
        <c:crosses val="autoZero"/>
        <c:auto val="1"/>
        <c:lblAlgn val="ctr"/>
        <c:lblOffset val="100"/>
        <c:noMultiLvlLbl val="0"/>
      </c:catAx>
      <c:valAx>
        <c:axId val="696892945"/>
        <c:scaling>
          <c:orientation val="minMax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miRNA expression</a:t>
                </a:r>
                <a:endParaRPr lang="en-US" altLang="zh-CN"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10821861"/>
        <c:crosses val="autoZero"/>
        <c:crossBetween val="between"/>
      </c:valAx>
      <c:catAx>
        <c:axId val="406911508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78449928"/>
        <c:crosses val="autoZero"/>
        <c:auto val="1"/>
        <c:lblAlgn val="ctr"/>
        <c:lblOffset val="100"/>
        <c:noMultiLvlLbl val="0"/>
      </c:catAx>
      <c:valAx>
        <c:axId val="7844992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06911508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7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408218641569779"/>
          <c:y val="0.0469686875416389"/>
          <c:w val="0.505277777777778"/>
          <c:h val="0.213191205862758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700" b="0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837862155839"/>
          <c:y val="0.0879091154990533"/>
          <c:w val="0.776570091776138"/>
          <c:h val="0.652799567216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[miRNA数据.xlsx]Sheet2!$B$68</c:f>
              <c:strCache>
                <c:ptCount val="1"/>
                <c:pt idx="0">
                  <c:v>ssc-miR-191-5p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</c:dLbl>
            <c:dLbl>
              <c:idx val="3"/>
              <c:layout>
                <c:manualLayout>
                  <c:x val="-0.00278697091099112"/>
                  <c:y val="-0.125168964585023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[miRNA数据.xlsx]Sheet2!$C$72:$H$72</c:f>
                <c:numCache>
                  <c:formatCode>General</c:formatCode>
                  <c:ptCount val="6"/>
                  <c:pt idx="0">
                    <c:v>0.203740722587212</c:v>
                  </c:pt>
                  <c:pt idx="1">
                    <c:v>0.506497608333159</c:v>
                  </c:pt>
                  <c:pt idx="2">
                    <c:v>0.466984306140592</c:v>
                  </c:pt>
                  <c:pt idx="3">
                    <c:v>2.13396063416404</c:v>
                  </c:pt>
                  <c:pt idx="4">
                    <c:v>0.589714263976267</c:v>
                  </c:pt>
                  <c:pt idx="5">
                    <c:v>0.0296963531399622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[miRNA数据.xlsx]Sheet2!$C$67:$H$67</c:f>
              <c:strCache>
                <c:ptCount val="6"/>
                <c:pt idx="0">
                  <c:v>placenta</c:v>
                </c:pt>
                <c:pt idx="1">
                  <c:v>heart</c:v>
                </c:pt>
                <c:pt idx="2">
                  <c:v>liver</c:v>
                </c:pt>
                <c:pt idx="3">
                  <c:v>spleen</c:v>
                </c:pt>
                <c:pt idx="4" c:formatCode="0.00_ ">
                  <c:v>lung</c:v>
                </c:pt>
                <c:pt idx="5">
                  <c:v>kidney</c:v>
                </c:pt>
              </c:strCache>
            </c:strRef>
          </c:cat>
          <c:val>
            <c:numRef>
              <c:f>[miRNA数据.xlsx]Sheet2!$C$68:$H$68</c:f>
              <c:numCache>
                <c:formatCode>General</c:formatCode>
                <c:ptCount val="6"/>
                <c:pt idx="0">
                  <c:v>1</c:v>
                </c:pt>
                <c:pt idx="1">
                  <c:v>2.57186496036626</c:v>
                </c:pt>
                <c:pt idx="2">
                  <c:v>1.56666707579812</c:v>
                </c:pt>
                <c:pt idx="3">
                  <c:v>5.78119528654605</c:v>
                </c:pt>
                <c:pt idx="4">
                  <c:v>1.28702967360458</c:v>
                </c:pt>
                <c:pt idx="5">
                  <c:v>0.548411407151506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193790920"/>
        <c:axId val="301245723"/>
      </c:barChart>
      <c:catAx>
        <c:axId val="1937909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301245723"/>
        <c:crosses val="autoZero"/>
        <c:auto val="1"/>
        <c:lblAlgn val="ctr"/>
        <c:lblOffset val="100"/>
        <c:noMultiLvlLbl val="0"/>
      </c:catAx>
      <c:valAx>
        <c:axId val="301245723"/>
        <c:scaling>
          <c:orientation val="minMax"/>
          <c:max val="1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The expression of </a:t>
                </a:r>
                <a:endParaRPr lang="en-US" altLang="zh-CN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ssc-miR-191-5p</a:t>
                </a:r>
                <a:endParaRPr lang="en-US" altLang="zh-CN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293323735828685"/>
              <c:y val="0.19772997876155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9379092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657962486208"/>
          <c:y val="0.0929358044587698"/>
          <c:w val="0.809194556822361"/>
          <c:h val="0.661133494493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[miRNA数据.xlsx]Sheet2!$B$69</c:f>
              <c:strCache>
                <c:ptCount val="1"/>
                <c:pt idx="0">
                  <c:v>ssc-miR-423-3p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[miRNA数据.xlsx]Sheet2!$C$73:$H$73</c:f>
                <c:numCache>
                  <c:formatCode>General</c:formatCode>
                  <c:ptCount val="6"/>
                  <c:pt idx="0">
                    <c:v>0.35831892371589</c:v>
                  </c:pt>
                  <c:pt idx="1">
                    <c:v>0.0702223885512263</c:v>
                  </c:pt>
                  <c:pt idx="2">
                    <c:v>0.0416161189911543</c:v>
                  </c:pt>
                  <c:pt idx="3">
                    <c:v>0.0293019843201363</c:v>
                  </c:pt>
                  <c:pt idx="4">
                    <c:v>0.0472445109950798</c:v>
                  </c:pt>
                  <c:pt idx="5">
                    <c:v>0.0146156879170945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[miRNA数据.xlsx]Sheet2!$C$67:$H$67</c:f>
              <c:strCache>
                <c:ptCount val="6"/>
                <c:pt idx="0">
                  <c:v>placenta</c:v>
                </c:pt>
                <c:pt idx="1">
                  <c:v>heart</c:v>
                </c:pt>
                <c:pt idx="2">
                  <c:v>liver</c:v>
                </c:pt>
                <c:pt idx="3">
                  <c:v>spleen</c:v>
                </c:pt>
                <c:pt idx="4" c:formatCode="0.00_ ">
                  <c:v>lung</c:v>
                </c:pt>
                <c:pt idx="5">
                  <c:v>kidney</c:v>
                </c:pt>
              </c:strCache>
            </c:strRef>
          </c:cat>
          <c:val>
            <c:numRef>
              <c:f>[miRNA数据.xlsx]Sheet2!$C$69:$H$69</c:f>
              <c:numCache>
                <c:formatCode>General</c:formatCode>
                <c:ptCount val="6"/>
                <c:pt idx="0">
                  <c:v>1</c:v>
                </c:pt>
                <c:pt idx="1">
                  <c:v>0.253724573505689</c:v>
                </c:pt>
                <c:pt idx="2">
                  <c:v>0.234557736313646</c:v>
                </c:pt>
                <c:pt idx="3">
                  <c:v>0.138658936488735</c:v>
                </c:pt>
                <c:pt idx="4">
                  <c:v>0.169507291203668</c:v>
                </c:pt>
                <c:pt idx="5">
                  <c:v>0.054777868135628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193790920"/>
        <c:axId val="301245723"/>
      </c:barChart>
      <c:catAx>
        <c:axId val="1937909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301245723"/>
        <c:crosses val="autoZero"/>
        <c:auto val="1"/>
        <c:lblAlgn val="ctr"/>
        <c:lblOffset val="100"/>
        <c:noMultiLvlLbl val="0"/>
      </c:catAx>
      <c:valAx>
        <c:axId val="301245723"/>
        <c:scaling>
          <c:orientation val="minMax"/>
          <c:max val="2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The expression of </a:t>
                </a:r>
                <a:endParaRPr lang="en-US" altLang="zh-CN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ssc-miR-423-3p</a:t>
                </a:r>
                <a:endParaRPr lang="en-US" altLang="zh-CN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0999820014398851"/>
              <c:y val="0.20340343062643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93790920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973076254994"/>
          <c:y val="0.124826629680999"/>
          <c:w val="0.754455445544554"/>
          <c:h val="0.7780859916782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[miRNA数据.xlsx]Sheet2!$B$70</c:f>
              <c:strCache>
                <c:ptCount val="1"/>
                <c:pt idx="0">
                  <c:v>ssc-miR-122-5p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Lbl>
              <c:idx val="2"/>
              <c:layout>
                <c:manualLayout>
                  <c:x val="-0.00557872984913794"/>
                  <c:y val="-0.3076255404772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[miRNA数据.xlsx]Sheet2!$C$74:$H$74</c:f>
                <c:numCache>
                  <c:formatCode>General</c:formatCode>
                  <c:ptCount val="6"/>
                  <c:pt idx="0">
                    <c:v>0.0425491447504762</c:v>
                  </c:pt>
                  <c:pt idx="1">
                    <c:v>2.22979116121798</c:v>
                  </c:pt>
                  <c:pt idx="2">
                    <c:v>138.27958634436</c:v>
                  </c:pt>
                  <c:pt idx="3">
                    <c:v>1.5821598299962</c:v>
                  </c:pt>
                  <c:pt idx="4">
                    <c:v>0.654654900272929</c:v>
                  </c:pt>
                  <c:pt idx="5">
                    <c:v>0.129604439748704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[miRNA数据.xlsx]Sheet2!$C$67:$H$67</c:f>
              <c:strCache>
                <c:ptCount val="6"/>
                <c:pt idx="0">
                  <c:v>placenta</c:v>
                </c:pt>
                <c:pt idx="1">
                  <c:v>heart</c:v>
                </c:pt>
                <c:pt idx="2">
                  <c:v>liver</c:v>
                </c:pt>
                <c:pt idx="3">
                  <c:v>spleen</c:v>
                </c:pt>
                <c:pt idx="4" c:formatCode="0.00_ ">
                  <c:v>lung</c:v>
                </c:pt>
                <c:pt idx="5">
                  <c:v>kidney</c:v>
                </c:pt>
              </c:strCache>
            </c:strRef>
          </c:cat>
          <c:val>
            <c:numRef>
              <c:f>[miRNA数据.xlsx]Sheet2!$C$70:$H$70</c:f>
              <c:numCache>
                <c:formatCode>General</c:formatCode>
                <c:ptCount val="6"/>
                <c:pt idx="0">
                  <c:v>1</c:v>
                </c:pt>
                <c:pt idx="1">
                  <c:v>8.62256473486759</c:v>
                </c:pt>
                <c:pt idx="2">
                  <c:v>626.311222094058</c:v>
                </c:pt>
                <c:pt idx="3">
                  <c:v>5.770303201533</c:v>
                </c:pt>
                <c:pt idx="4">
                  <c:v>4.30369180325981</c:v>
                </c:pt>
                <c:pt idx="5">
                  <c:v>1.88799405433447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0"/>
        <c:axId val="193790920"/>
        <c:axId val="301245723"/>
      </c:barChart>
      <c:catAx>
        <c:axId val="193790920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301245723"/>
        <c:crosses val="autoZero"/>
        <c:auto val="1"/>
        <c:lblAlgn val="ctr"/>
        <c:lblOffset val="100"/>
        <c:noMultiLvlLbl val="0"/>
      </c:catAx>
      <c:valAx>
        <c:axId val="301245723"/>
        <c:scaling>
          <c:orientation val="minMax"/>
          <c:max val="800"/>
          <c:min val="5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93790920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067222511725"/>
          <c:y val="0.0655893536121673"/>
          <c:w val="0.760361299287823"/>
          <c:h val="0.5567490494296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[miRNA数据.xlsx]Sheet2!$B$70</c:f>
              <c:strCache>
                <c:ptCount val="1"/>
                <c:pt idx="0">
                  <c:v>ssc-miR-122-5p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"/>
                  <c:y val="0.00676895306859206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[miRNA数据.xlsx]Sheet2!$C$74:$H$74</c:f>
                <c:numCache>
                  <c:formatCode>General</c:formatCode>
                  <c:ptCount val="6"/>
                  <c:pt idx="0">
                    <c:v>0.0425491447504762</c:v>
                  </c:pt>
                  <c:pt idx="1">
                    <c:v>2.22979116121798</c:v>
                  </c:pt>
                  <c:pt idx="2">
                    <c:v>138.27958634436</c:v>
                  </c:pt>
                  <c:pt idx="3">
                    <c:v>1.5821598299962</c:v>
                  </c:pt>
                  <c:pt idx="4">
                    <c:v>0.654654900272929</c:v>
                  </c:pt>
                  <c:pt idx="5">
                    <c:v>0.129604439748704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[miRNA数据.xlsx]Sheet2!$C$67:$H$67</c:f>
              <c:strCache>
                <c:ptCount val="6"/>
                <c:pt idx="0">
                  <c:v>placenta</c:v>
                </c:pt>
                <c:pt idx="1">
                  <c:v>heart</c:v>
                </c:pt>
                <c:pt idx="2">
                  <c:v>liver</c:v>
                </c:pt>
                <c:pt idx="3">
                  <c:v>spleen</c:v>
                </c:pt>
                <c:pt idx="4" c:formatCode="0.00_ ">
                  <c:v>lung</c:v>
                </c:pt>
                <c:pt idx="5">
                  <c:v>kidney</c:v>
                </c:pt>
              </c:strCache>
            </c:strRef>
          </c:cat>
          <c:val>
            <c:numRef>
              <c:f>[miRNA数据.xlsx]Sheet2!$C$70:$H$70</c:f>
              <c:numCache>
                <c:formatCode>General</c:formatCode>
                <c:ptCount val="6"/>
                <c:pt idx="0">
                  <c:v>1</c:v>
                </c:pt>
                <c:pt idx="1">
                  <c:v>8.62256473486759</c:v>
                </c:pt>
                <c:pt idx="2">
                  <c:v>626.311222094058</c:v>
                </c:pt>
                <c:pt idx="3">
                  <c:v>5.770303201533</c:v>
                </c:pt>
                <c:pt idx="4">
                  <c:v>4.30369180325981</c:v>
                </c:pt>
                <c:pt idx="5">
                  <c:v>1.88799405433447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0"/>
        <c:axId val="193790920"/>
        <c:axId val="301245723"/>
      </c:barChart>
      <c:catAx>
        <c:axId val="1937909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301245723"/>
        <c:crosses val="autoZero"/>
        <c:auto val="1"/>
        <c:lblAlgn val="ctr"/>
        <c:lblOffset val="100"/>
        <c:noMultiLvlLbl val="0"/>
      </c:catAx>
      <c:valAx>
        <c:axId val="301245723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9379092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30346732126419"/>
          <c:y val="0.119910736424498"/>
          <c:w val="0.851835941495346"/>
          <c:h val="0.760178527151004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rgbClr val="ED7D31"/>
            </a:solidFill>
            <a:ln w="19050">
              <a:solidFill>
                <a:sysClr val="windowText" lastClr="000000"/>
              </a:solidFill>
            </a:ln>
            <a:effectLst/>
            <a:sp3d contourW="19050"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7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0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3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6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00163649381200777"/>
                  <c:y val="0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000">
                        <a:solidFill>
                          <a:schemeClr val="tx1"/>
                        </a:solidFill>
                      </a:rPr>
                      <a:t>0.060</a:t>
                    </a:r>
                    <a:endParaRPr lang="en-US" altLang="zh-CN" sz="100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</c:dLbl>
            <c:dLbl>
              <c:idx val="4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dLbl>
              <c:idx val="10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</c:dLbl>
            <c:dLbl>
              <c:idx val="13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delete val="1"/>
            </c:dLbl>
            <c:dLbl>
              <c:idx val="16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'[RT-qPCR.xlsx]Sheet2'!$H$41:$H$57</c:f>
                <c:numCache>
                  <c:formatCode>General</c:formatCode>
                  <c:ptCount val="17"/>
                  <c:pt idx="0">
                    <c:v>0.544477503608785</c:v>
                  </c:pt>
                  <c:pt idx="1">
                    <c:v>0.0305823861071958</c:v>
                  </c:pt>
                  <c:pt idx="3">
                    <c:v>0.099443271544965</c:v>
                  </c:pt>
                  <c:pt idx="4">
                    <c:v>0.117586609846626</c:v>
                  </c:pt>
                  <c:pt idx="6">
                    <c:v>0.661632331362042</c:v>
                  </c:pt>
                  <c:pt idx="7">
                    <c:v>0.108486078965002</c:v>
                  </c:pt>
                  <c:pt idx="9">
                    <c:v>0.124410004952792</c:v>
                  </c:pt>
                  <c:pt idx="10">
                    <c:v>0.0239453593793461</c:v>
                  </c:pt>
                  <c:pt idx="12">
                    <c:v>0.539906687042496</c:v>
                  </c:pt>
                  <c:pt idx="13">
                    <c:v>0.0586194921955112</c:v>
                  </c:pt>
                  <c:pt idx="15">
                    <c:v>0.13810068582542</c:v>
                  </c:pt>
                  <c:pt idx="16">
                    <c:v>0.0521360384544874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'[RT-qPCR.xlsx]Sheet2'!$C$41:$C$57</c:f>
              <c:strCache>
                <c:ptCount val="17"/>
                <c:pt idx="0">
                  <c:v>miR-191-5p</c:v>
                </c:pt>
                <c:pt idx="3">
                  <c:v>miR-423-3p</c:v>
                </c:pt>
                <c:pt idx="6">
                  <c:v>miR-19b-3p</c:v>
                </c:pt>
                <c:pt idx="9">
                  <c:v>miR-125a-5p</c:v>
                </c:pt>
                <c:pt idx="12">
                  <c:v>miR-10b-5p</c:v>
                </c:pt>
                <c:pt idx="15">
                  <c:v>miR-150-5p</c:v>
                </c:pt>
              </c:strCache>
            </c:strRef>
          </c:cat>
          <c:val>
            <c:numRef>
              <c:f>'[RT-qPCR.xlsx]Sheet2'!$D$41:$D$57</c:f>
              <c:numCache>
                <c:formatCode>General</c:formatCode>
                <c:ptCount val="17"/>
                <c:pt idx="0">
                  <c:v>1</c:v>
                </c:pt>
                <c:pt idx="1">
                  <c:v>0.182959754506666</c:v>
                </c:pt>
                <c:pt idx="3">
                  <c:v>1</c:v>
                </c:pt>
                <c:pt idx="4">
                  <c:v>0.507429896817142</c:v>
                </c:pt>
                <c:pt idx="6">
                  <c:v>1</c:v>
                </c:pt>
                <c:pt idx="7">
                  <c:v>0.4791669040951</c:v>
                </c:pt>
                <c:pt idx="9">
                  <c:v>1</c:v>
                </c:pt>
                <c:pt idx="10">
                  <c:v>0.100999807537829</c:v>
                </c:pt>
                <c:pt idx="12">
                  <c:v>1</c:v>
                </c:pt>
                <c:pt idx="13">
                  <c:v>0.229172239614572</c:v>
                </c:pt>
                <c:pt idx="15">
                  <c:v>1</c:v>
                </c:pt>
                <c:pt idx="16">
                  <c:v>0.289615676302825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-8"/>
        <c:axId val="665524044"/>
        <c:axId val="178961768"/>
      </c:barChart>
      <c:scatterChart>
        <c:scatterStyle val="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diamond"/>
            <c:size val="4"/>
            <c:spPr>
              <a:solidFill>
                <a:srgbClr val="FFC000">
                  <a:lumMod val="60000"/>
                  <a:lumOff val="40000"/>
                </a:srgbClr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dLbls>
            <c:delete val="1"/>
          </c:dLbls>
          <c:xVal>
            <c:numRef>
              <c:f>'[RT-qPCR.xlsx]Sheet2'!$C$3:$C$38</c:f>
              <c:numCache>
                <c:formatCode>General</c:formatCode>
                <c:ptCount val="36"/>
                <c:pt idx="0">
                  <c:v>0.19</c:v>
                </c:pt>
                <c:pt idx="1">
                  <c:v>0.276</c:v>
                </c:pt>
                <c:pt idx="2">
                  <c:v>0.16</c:v>
                </c:pt>
                <c:pt idx="3">
                  <c:v>0.61</c:v>
                </c:pt>
                <c:pt idx="4">
                  <c:v>0.45</c:v>
                </c:pt>
                <c:pt idx="5">
                  <c:v>0.49</c:v>
                </c:pt>
                <c:pt idx="6">
                  <c:v>1.19</c:v>
                </c:pt>
                <c:pt idx="7">
                  <c:v>1.276</c:v>
                </c:pt>
                <c:pt idx="8">
                  <c:v>1.2</c:v>
                </c:pt>
                <c:pt idx="9">
                  <c:v>1.55</c:v>
                </c:pt>
                <c:pt idx="10">
                  <c:v>1.65</c:v>
                </c:pt>
                <c:pt idx="11">
                  <c:v>1.69</c:v>
                </c:pt>
                <c:pt idx="12">
                  <c:v>2.29</c:v>
                </c:pt>
                <c:pt idx="13">
                  <c:v>2.276</c:v>
                </c:pt>
                <c:pt idx="14">
                  <c:v>2.36</c:v>
                </c:pt>
                <c:pt idx="15">
                  <c:v>2.69</c:v>
                </c:pt>
                <c:pt idx="16">
                  <c:v>2.73</c:v>
                </c:pt>
                <c:pt idx="17">
                  <c:v>2.59</c:v>
                </c:pt>
                <c:pt idx="18">
                  <c:v>3.42</c:v>
                </c:pt>
                <c:pt idx="19">
                  <c:v>3.296</c:v>
                </c:pt>
                <c:pt idx="20">
                  <c:v>3.36</c:v>
                </c:pt>
                <c:pt idx="21">
                  <c:v>3.72</c:v>
                </c:pt>
                <c:pt idx="22">
                  <c:v>3.8</c:v>
                </c:pt>
                <c:pt idx="23">
                  <c:v>3.69</c:v>
                </c:pt>
                <c:pt idx="24">
                  <c:v>4.37</c:v>
                </c:pt>
                <c:pt idx="25">
                  <c:v>4.476</c:v>
                </c:pt>
                <c:pt idx="26">
                  <c:v>4.51</c:v>
                </c:pt>
                <c:pt idx="27">
                  <c:v>4.85</c:v>
                </c:pt>
                <c:pt idx="28">
                  <c:v>4.75</c:v>
                </c:pt>
                <c:pt idx="29">
                  <c:v>4.79</c:v>
                </c:pt>
                <c:pt idx="30">
                  <c:v>5.39</c:v>
                </c:pt>
                <c:pt idx="31">
                  <c:v>5.476</c:v>
                </c:pt>
                <c:pt idx="32">
                  <c:v>5.56</c:v>
                </c:pt>
                <c:pt idx="33">
                  <c:v>5.87</c:v>
                </c:pt>
                <c:pt idx="34">
                  <c:v>5.78</c:v>
                </c:pt>
                <c:pt idx="35">
                  <c:v>5.93</c:v>
                </c:pt>
              </c:numCache>
            </c:numRef>
          </c:xVal>
          <c:yVal>
            <c:numRef>
              <c:f>'[RT-qPCR.xlsx]Sheet2'!$D$3:$D$38</c:f>
              <c:numCache>
                <c:formatCode>General</c:formatCode>
                <c:ptCount val="36"/>
                <c:pt idx="0">
                  <c:v>0.635168561110381</c:v>
                </c:pt>
                <c:pt idx="1">
                  <c:v>0.738986730953583</c:v>
                </c:pt>
                <c:pt idx="2">
                  <c:v>1.62584470793604</c:v>
                </c:pt>
                <c:pt idx="3">
                  <c:v>0.188210455353803</c:v>
                </c:pt>
                <c:pt idx="4">
                  <c:v>0.150091967913537</c:v>
                </c:pt>
                <c:pt idx="5">
                  <c:v>0.21057684025266</c:v>
                </c:pt>
                <c:pt idx="6">
                  <c:v>0.959740905010361</c:v>
                </c:pt>
                <c:pt idx="7">
                  <c:v>0.926998627771416</c:v>
                </c:pt>
                <c:pt idx="8">
                  <c:v>1.11326046721822</c:v>
                </c:pt>
                <c:pt idx="9">
                  <c:v>0.507429896817142</c:v>
                </c:pt>
                <c:pt idx="10">
                  <c:v>0.625016506663767</c:v>
                </c:pt>
                <c:pt idx="11">
                  <c:v>0.389843286970516</c:v>
                </c:pt>
                <c:pt idx="12">
                  <c:v>1.09622891565417</c:v>
                </c:pt>
                <c:pt idx="13">
                  <c:v>0.295522579516132</c:v>
                </c:pt>
                <c:pt idx="14">
                  <c:v>1.60824850482969</c:v>
                </c:pt>
                <c:pt idx="15">
                  <c:v>0.602297883698161</c:v>
                </c:pt>
                <c:pt idx="16">
                  <c:v>0.437558887222113</c:v>
                </c:pt>
                <c:pt idx="17">
                  <c:v>0.397643941365025</c:v>
                </c:pt>
                <c:pt idx="18">
                  <c:v>0.983608373361732</c:v>
                </c:pt>
                <c:pt idx="19">
                  <c:v>1.131793286046</c:v>
                </c:pt>
                <c:pt idx="20">
                  <c:v>0.884598340592272</c:v>
                </c:pt>
                <c:pt idx="21">
                  <c:v>0.128123807699333</c:v>
                </c:pt>
                <c:pt idx="22">
                  <c:v>0.0920850321380104</c:v>
                </c:pt>
                <c:pt idx="23">
                  <c:v>0.0827905827761438</c:v>
                </c:pt>
                <c:pt idx="24">
                  <c:v>1.02398053732261</c:v>
                </c:pt>
                <c:pt idx="25">
                  <c:v>1.52751684999932</c:v>
                </c:pt>
                <c:pt idx="26">
                  <c:v>0.448502612678069</c:v>
                </c:pt>
                <c:pt idx="27">
                  <c:v>0.205639354606823</c:v>
                </c:pt>
                <c:pt idx="28">
                  <c:v>0.185975991521382</c:v>
                </c:pt>
                <c:pt idx="29">
                  <c:v>0.295901372715511</c:v>
                </c:pt>
                <c:pt idx="30">
                  <c:v>1.0433191944971</c:v>
                </c:pt>
                <c:pt idx="31">
                  <c:v>1.11124783281668</c:v>
                </c:pt>
                <c:pt idx="32">
                  <c:v>0.845432972686224</c:v>
                </c:pt>
                <c:pt idx="33">
                  <c:v>0.341552819204309</c:v>
                </c:pt>
                <c:pt idx="34">
                  <c:v>0.23728299295445</c:v>
                </c:pt>
                <c:pt idx="35">
                  <c:v>0.290011216749716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917447"/>
        <c:axId val="766829290"/>
      </c:scatterChart>
      <c:catAx>
        <c:axId val="6655240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78961768"/>
        <c:crosses val="autoZero"/>
        <c:auto val="1"/>
        <c:lblAlgn val="ctr"/>
        <c:lblOffset val="100"/>
        <c:noMultiLvlLbl val="0"/>
      </c:catAx>
      <c:valAx>
        <c:axId val="178961768"/>
        <c:scaling>
          <c:orientation val="minMax"/>
          <c:max val="2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The expression of </a:t>
                </a: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miRNA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172671072266041"/>
              <c:y val="0.23692040664517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65524044"/>
        <c:crosses val="autoZero"/>
        <c:crossBetween val="between"/>
        <c:majorUnit val="0.5"/>
      </c:valAx>
      <c:valAx>
        <c:axId val="433917447"/>
        <c:scaling>
          <c:orientation val="minMax"/>
          <c:max val="6"/>
        </c:scaling>
        <c:delete val="0"/>
        <c:axPos val="t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" lastClr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766829290"/>
        <c:crosses val="max"/>
        <c:crossBetween val="midCat"/>
      </c:valAx>
      <c:valAx>
        <c:axId val="766829290"/>
        <c:scaling>
          <c:orientation val="minMax"/>
          <c:max val="2"/>
        </c:scaling>
        <c:delete val="1"/>
        <c:axPos val="r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33917447"/>
        <c:crosses val="max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ysClr val="windowText" lastClr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869079595626"/>
          <c:y val="0.0521105066605487"/>
          <c:w val="0.779041664470387"/>
          <c:h val="0.768214599639277"/>
        </c:manualLayout>
      </c:layout>
      <c:scatterChart>
        <c:scatterStyle val="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12700">
                <a:solidFill>
                  <a:schemeClr val="tx1"/>
                </a:solidFill>
              </a:ln>
              <a:effectLst/>
            </c:spPr>
          </c:marker>
          <c:dLbls>
            <c:delete val="1"/>
          </c:dLbls>
          <c:trendline>
            <c:spPr>
              <a:ln w="19050" cap="rnd" cmpd="sng">
                <a:solidFill>
                  <a:schemeClr val="tx1"/>
                </a:solidFill>
                <a:prstDash val="sysDash"/>
              </a:ln>
              <a:effectLst/>
            </c:spPr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0.136611120277182"/>
                  <c:y val="0.489159891598916"/>
                </c:manualLayout>
              </c:layout>
              <c:tx>
                <c:rich>
                  <a:bodyPr rot="0" spcFirstLastPara="0" vertOverflow="ellipsis" vert="horz" wrap="square" anchor="ctr" anchorCtr="1"/>
                  <a:lstStyle/>
                  <a:p>
                    <a:pPr>
                      <a:defRPr lang="zh-CN" sz="9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t>y = 0.2207x - 0.4639</a:t>
                    </a:r>
                    <a:br/>
                    <a:r>
                      <a:t>R</a:t>
                    </a:r>
                    <a:r>
                      <a:rPr baseline="35000"/>
                      <a:t>2</a:t>
                    </a:r>
                    <a:r>
                      <a:t> = 0.8442</a:t>
                    </a:r>
                  </a:p>
                  <a:p>
                    <a:pPr>
                      <a:defRPr lang="zh-CN" sz="9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rPr>
                      <a:t>P </a:t>
                    </a:r>
                    <a:r>
                      <a:rPr lang="en-US" altLang="zh-CN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rPr>
                      <a:t>&lt; 0.001</a:t>
                    </a:r>
                    <a:endParaRPr lang="en-US" altLang="zh-CN">
                      <a:solidFill>
                        <a:schemeClr val="tx1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anchor="ctr" anchorCtr="1"/>
                <a:lstStyle/>
                <a:p>
                  <a:pPr>
                    <a:defRPr lang="zh-CN" sz="9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pPr>
                </a:p>
              </c:txPr>
            </c:trendlineLbl>
          </c:trendline>
          <c:xVal>
            <c:numRef>
              <c:f>'[制图数据-6.26（细胞）.xlsx]脐带'!$B$25:$B$35</c:f>
              <c:numCache>
                <c:formatCode>General</c:formatCode>
                <c:ptCount val="11"/>
                <c:pt idx="0">
                  <c:v>9.5</c:v>
                </c:pt>
                <c:pt idx="1">
                  <c:v>7.98</c:v>
                </c:pt>
                <c:pt idx="2">
                  <c:v>7.38</c:v>
                </c:pt>
                <c:pt idx="3">
                  <c:v>8.02</c:v>
                </c:pt>
                <c:pt idx="4">
                  <c:v>9.54</c:v>
                </c:pt>
                <c:pt idx="6">
                  <c:v>9.84</c:v>
                </c:pt>
                <c:pt idx="7">
                  <c:v>8.56</c:v>
                </c:pt>
                <c:pt idx="8">
                  <c:v>8.66</c:v>
                </c:pt>
                <c:pt idx="9">
                  <c:v>8.34</c:v>
                </c:pt>
                <c:pt idx="10">
                  <c:v>9.37</c:v>
                </c:pt>
              </c:numCache>
            </c:numRef>
          </c:xVal>
          <c:yVal>
            <c:numRef>
              <c:f>'[制图数据-6.26（细胞）.xlsx]脐带'!$E$25:$E$35</c:f>
              <c:numCache>
                <c:formatCode>General</c:formatCode>
                <c:ptCount val="11"/>
                <c:pt idx="0">
                  <c:v>1.7</c:v>
                </c:pt>
                <c:pt idx="1">
                  <c:v>1.3</c:v>
                </c:pt>
                <c:pt idx="2">
                  <c:v>1.1</c:v>
                </c:pt>
                <c:pt idx="3">
                  <c:v>1.45</c:v>
                </c:pt>
                <c:pt idx="4">
                  <c:v>1.6</c:v>
                </c:pt>
                <c:pt idx="6">
                  <c:v>1.7</c:v>
                </c:pt>
                <c:pt idx="7">
                  <c:v>1.45</c:v>
                </c:pt>
                <c:pt idx="8">
                  <c:v>1.5</c:v>
                </c:pt>
                <c:pt idx="9">
                  <c:v>1.25</c:v>
                </c:pt>
                <c:pt idx="10">
                  <c:v>1.55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46655"/>
        <c:axId val="545745177"/>
      </c:scatterChart>
      <c:valAx>
        <c:axId val="11446655"/>
        <c:scaling>
          <c:orientation val="minMax"/>
          <c:min val="6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UC (mm)</a:t>
                </a:r>
                <a:endParaRPr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545745177"/>
        <c:crosses val="autoZero"/>
        <c:crossBetween val="midCat"/>
      </c:valAx>
      <c:valAx>
        <c:axId val="545745177"/>
        <c:scaling>
          <c:orientation val="minMax"/>
          <c:min val="0.8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body weight (kg)</a:t>
                </a:r>
                <a:endParaRPr lang="en-US" altLang="zh-CN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189214830648614"/>
              <c:y val="0.13456607883798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1446655"/>
        <c:crosses val="autoZero"/>
        <c:crossBetween val="midCat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01108505649115"/>
          <c:y val="0.119910736424498"/>
          <c:w val="0.864783628224259"/>
          <c:h val="0.760178527151004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rgbClr val="FF0000"/>
            </a:solidFill>
            <a:ln w="19050">
              <a:solidFill>
                <a:sysClr val="windowText" lastClr="000000"/>
              </a:solidFill>
            </a:ln>
            <a:effectLst/>
            <a:sp3d contourW="19050"/>
          </c:spPr>
          <c:invertIfNegative val="0"/>
          <c:dPt>
            <c:idx val="1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7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0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Pt>
            <c:idx val="13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ysClr val="windowText" lastClr="000000"/>
                </a:solidFill>
              </a:ln>
              <a:effectLst/>
              <a:sp3d contourW="19050"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0.00204525118241084"/>
                  <c:y val="-0.0632283659806596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dLbl>
              <c:idx val="7"/>
              <c:layout>
                <c:manualLayout>
                  <c:x val="-0.00204525118241084"/>
                  <c:y val="-0.174311926605505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delete val="1"/>
            </c:dLbl>
            <c:dLbl>
              <c:idx val="10"/>
              <c:layout>
                <c:manualLayout>
                  <c:x val="0.00204525118241084"/>
                  <c:y val="-0.24944210265311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000">
                        <a:solidFill>
                          <a:schemeClr val="tx1"/>
                        </a:solidFill>
                      </a:rPr>
                      <a:t>0.071</a:t>
                    </a:r>
                    <a:endParaRPr lang="en-US" altLang="zh-CN" sz="100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delete val="1"/>
            </c:dLbl>
            <c:dLbl>
              <c:idx val="13"/>
              <c:layout>
                <c:manualLayout>
                  <c:x val="-0.00204525118241084"/>
                  <c:y val="-0.0555417803124225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6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pPr>
                    <a:r>
                      <a:rPr lang="en-US" altLang="zh-CN" sz="1600">
                        <a:solidFill>
                          <a:schemeClr val="tx1"/>
                        </a:solidFill>
                      </a:rPr>
                      <a:t>*</a:t>
                    </a:r>
                    <a:endParaRPr lang="en-US" altLang="zh-CN" sz="160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'[RT-qPCR.xlsx]Sheet2'!$I$41:$I$54</c:f>
                <c:numCache>
                  <c:formatCode>General</c:formatCode>
                  <c:ptCount val="14"/>
                  <c:pt idx="0">
                    <c:v>0.1175480085141</c:v>
                  </c:pt>
                  <c:pt idx="1">
                    <c:v>0.352042653664929</c:v>
                  </c:pt>
                  <c:pt idx="3">
                    <c:v>0.522773957220554</c:v>
                  </c:pt>
                  <c:pt idx="4">
                    <c:v>0.486104644074183</c:v>
                  </c:pt>
                  <c:pt idx="6">
                    <c:v>0.117144151534185</c:v>
                  </c:pt>
                  <c:pt idx="7">
                    <c:v>1.6924271796027</c:v>
                  </c:pt>
                  <c:pt idx="9">
                    <c:v>0.244897564759663</c:v>
                  </c:pt>
                  <c:pt idx="10">
                    <c:v>2.36906900123298</c:v>
                  </c:pt>
                  <c:pt idx="12">
                    <c:v>0.621066920659586</c:v>
                  </c:pt>
                  <c:pt idx="13">
                    <c:v>0.722938728399674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'[RT-qPCR.xlsx]Sheet2'!$F$41:$F$54</c:f>
              <c:strCache>
                <c:ptCount val="14"/>
                <c:pt idx="0">
                  <c:v>miR-122-5p</c:v>
                </c:pt>
                <c:pt idx="3">
                  <c:v>miR-202-5p</c:v>
                </c:pt>
                <c:pt idx="6">
                  <c:v>miR-30e-5p</c:v>
                </c:pt>
                <c:pt idx="9">
                  <c:v>let-7a-5p</c:v>
                </c:pt>
                <c:pt idx="12">
                  <c:v>miR-192-5p</c:v>
                </c:pt>
              </c:strCache>
            </c:strRef>
          </c:cat>
          <c:val>
            <c:numRef>
              <c:f>'[RT-qPCR.xlsx]Sheet2'!$E$41:$E$54</c:f>
              <c:numCache>
                <c:formatCode>General</c:formatCode>
                <c:ptCount val="14"/>
                <c:pt idx="0">
                  <c:v>1</c:v>
                </c:pt>
                <c:pt idx="1">
                  <c:v>1.75276021126892</c:v>
                </c:pt>
                <c:pt idx="3">
                  <c:v>1</c:v>
                </c:pt>
                <c:pt idx="4">
                  <c:v>1.12624429589164</c:v>
                </c:pt>
                <c:pt idx="6">
                  <c:v>1</c:v>
                </c:pt>
                <c:pt idx="7">
                  <c:v>4.19963944492231</c:v>
                </c:pt>
                <c:pt idx="9">
                  <c:v>1</c:v>
                </c:pt>
                <c:pt idx="10">
                  <c:v>4.36172290378161</c:v>
                </c:pt>
                <c:pt idx="12">
                  <c:v>1</c:v>
                </c:pt>
                <c:pt idx="13">
                  <c:v>2.98576454582835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-8"/>
        <c:axId val="665524044"/>
        <c:axId val="178961768"/>
      </c:barChart>
      <c:scatterChart>
        <c:scatterStyle val="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C000">
                  <a:lumMod val="60000"/>
                  <a:lumOff val="40000"/>
                </a:srgbClr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dLbls>
            <c:delete val="1"/>
          </c:dLbls>
          <c:xVal>
            <c:numRef>
              <c:f>'[RT-qPCR.xlsx]Sheet2'!$C$3:$C$38</c:f>
              <c:numCache>
                <c:formatCode>General</c:formatCode>
                <c:ptCount val="36"/>
                <c:pt idx="0">
                  <c:v>0.19</c:v>
                </c:pt>
                <c:pt idx="1">
                  <c:v>0.276</c:v>
                </c:pt>
                <c:pt idx="2">
                  <c:v>0.16</c:v>
                </c:pt>
                <c:pt idx="3">
                  <c:v>0.61</c:v>
                </c:pt>
                <c:pt idx="4">
                  <c:v>0.45</c:v>
                </c:pt>
                <c:pt idx="5">
                  <c:v>0.49</c:v>
                </c:pt>
                <c:pt idx="6">
                  <c:v>1.19</c:v>
                </c:pt>
                <c:pt idx="7">
                  <c:v>1.276</c:v>
                </c:pt>
                <c:pt idx="8">
                  <c:v>1.2</c:v>
                </c:pt>
                <c:pt idx="9">
                  <c:v>1.55</c:v>
                </c:pt>
                <c:pt idx="10">
                  <c:v>1.65</c:v>
                </c:pt>
                <c:pt idx="11">
                  <c:v>1.69</c:v>
                </c:pt>
                <c:pt idx="12">
                  <c:v>2.29</c:v>
                </c:pt>
                <c:pt idx="13">
                  <c:v>2.276</c:v>
                </c:pt>
                <c:pt idx="14">
                  <c:v>2.36</c:v>
                </c:pt>
                <c:pt idx="15">
                  <c:v>2.69</c:v>
                </c:pt>
                <c:pt idx="16">
                  <c:v>2.73</c:v>
                </c:pt>
                <c:pt idx="17">
                  <c:v>2.59</c:v>
                </c:pt>
                <c:pt idx="18">
                  <c:v>3.42</c:v>
                </c:pt>
                <c:pt idx="19">
                  <c:v>3.296</c:v>
                </c:pt>
                <c:pt idx="20">
                  <c:v>3.36</c:v>
                </c:pt>
                <c:pt idx="21">
                  <c:v>3.72</c:v>
                </c:pt>
                <c:pt idx="22">
                  <c:v>3.8</c:v>
                </c:pt>
                <c:pt idx="23">
                  <c:v>3.69</c:v>
                </c:pt>
                <c:pt idx="24">
                  <c:v>4.37</c:v>
                </c:pt>
                <c:pt idx="25">
                  <c:v>4.476</c:v>
                </c:pt>
                <c:pt idx="26">
                  <c:v>4.51</c:v>
                </c:pt>
                <c:pt idx="27">
                  <c:v>4.85</c:v>
                </c:pt>
                <c:pt idx="28">
                  <c:v>4.75</c:v>
                </c:pt>
                <c:pt idx="29">
                  <c:v>4.79</c:v>
                </c:pt>
                <c:pt idx="30">
                  <c:v>5.39</c:v>
                </c:pt>
                <c:pt idx="31">
                  <c:v>5.476</c:v>
                </c:pt>
                <c:pt idx="32">
                  <c:v>5.56</c:v>
                </c:pt>
                <c:pt idx="33">
                  <c:v>5.87</c:v>
                </c:pt>
                <c:pt idx="34">
                  <c:v>5.78</c:v>
                </c:pt>
                <c:pt idx="35">
                  <c:v>5.93</c:v>
                </c:pt>
              </c:numCache>
            </c:numRef>
          </c:xVal>
          <c:yVal>
            <c:numRef>
              <c:f>'[RT-qPCR.xlsx]Sheet2'!$E$3:$E$32</c:f>
              <c:numCache>
                <c:formatCode>General</c:formatCode>
                <c:ptCount val="30"/>
                <c:pt idx="0">
                  <c:v>1.13471663984034</c:v>
                </c:pt>
                <c:pt idx="1">
                  <c:v>0.946998020777492</c:v>
                </c:pt>
                <c:pt idx="2">
                  <c:v>0.91828533938217</c:v>
                </c:pt>
                <c:pt idx="3">
                  <c:v>1.79937861004894</c:v>
                </c:pt>
                <c:pt idx="4">
                  <c:v>2.07917100511755</c:v>
                </c:pt>
                <c:pt idx="5">
                  <c:v>1.37973101864027</c:v>
                </c:pt>
                <c:pt idx="6">
                  <c:v>0.566170578930033</c:v>
                </c:pt>
                <c:pt idx="7">
                  <c:v>1.58042074268385</c:v>
                </c:pt>
                <c:pt idx="8">
                  <c:v>0.853408678386119</c:v>
                </c:pt>
                <c:pt idx="9">
                  <c:v>1.31522414237335</c:v>
                </c:pt>
                <c:pt idx="10">
                  <c:v>1.48947993257539</c:v>
                </c:pt>
                <c:pt idx="11">
                  <c:v>0.57402881272617</c:v>
                </c:pt>
                <c:pt idx="12">
                  <c:v>1.03906746828808</c:v>
                </c:pt>
                <c:pt idx="13">
                  <c:v>0.868314351338934</c:v>
                </c:pt>
                <c:pt idx="14">
                  <c:v>1.09261818037298</c:v>
                </c:pt>
                <c:pt idx="15">
                  <c:v>3.4650788091581</c:v>
                </c:pt>
                <c:pt idx="16">
                  <c:v>2.99860051515513</c:v>
                </c:pt>
                <c:pt idx="17">
                  <c:v>6.1352390104537</c:v>
                </c:pt>
                <c:pt idx="18">
                  <c:v>1.19943787290802</c:v>
                </c:pt>
                <c:pt idx="19">
                  <c:v>0.726663039243624</c:v>
                </c:pt>
                <c:pt idx="20">
                  <c:v>1.07389908784836</c:v>
                </c:pt>
                <c:pt idx="21">
                  <c:v>2.7233047444674</c:v>
                </c:pt>
                <c:pt idx="22">
                  <c:v>3.28378217806617</c:v>
                </c:pt>
                <c:pt idx="23">
                  <c:v>7.07808178881127</c:v>
                </c:pt>
                <c:pt idx="24">
                  <c:v>0.48869119410014</c:v>
                </c:pt>
                <c:pt idx="25">
                  <c:v>1.69113872952728</c:v>
                </c:pt>
                <c:pt idx="26">
                  <c:v>0.820170076372583</c:v>
                </c:pt>
                <c:pt idx="27">
                  <c:v>2.32009694119557</c:v>
                </c:pt>
                <c:pt idx="28">
                  <c:v>2.8823582936713</c:v>
                </c:pt>
                <c:pt idx="29">
                  <c:v>3.75483840261817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33917447"/>
        <c:axId val="766829290"/>
      </c:scatterChart>
      <c:catAx>
        <c:axId val="6655240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78961768"/>
        <c:crosses val="autoZero"/>
        <c:auto val="1"/>
        <c:lblAlgn val="ctr"/>
        <c:lblOffset val="100"/>
        <c:noMultiLvlLbl val="0"/>
      </c:catAx>
      <c:valAx>
        <c:axId val="178961768"/>
        <c:scaling>
          <c:orientation val="minMax"/>
          <c:max val="8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The expression of miRNA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0995889578126885"/>
              <c:y val="0.23652225274749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65524044"/>
        <c:crosses val="autoZero"/>
        <c:crossBetween val="between"/>
        <c:majorUnit val="2"/>
      </c:valAx>
      <c:valAx>
        <c:axId val="433917447"/>
        <c:scaling>
          <c:orientation val="minMax"/>
          <c:max val="5"/>
          <c:min val="0"/>
        </c:scaling>
        <c:delete val="0"/>
        <c:axPos val="t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" lastClr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766829290"/>
        <c:crosses val="max"/>
        <c:crossBetween val="midCat"/>
      </c:valAx>
      <c:valAx>
        <c:axId val="766829290"/>
        <c:scaling>
          <c:orientation val="minMax"/>
          <c:max val="8"/>
        </c:scaling>
        <c:delete val="1"/>
        <c:axPos val="r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33917447"/>
        <c:crosses val="max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ysClr val="windowText" lastClr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403233956544"/>
          <c:y val="0.0462328767123288"/>
          <c:w val="0.47155128852956"/>
          <c:h val="0.81638943248532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'[miRNA数据.xlsx]Top100'!$P$5</c:f>
              <c:strCache>
                <c:ptCount val="1"/>
                <c:pt idx="0">
                  <c:v>ssc-miR-451-5p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'[miRNA数据.xlsx]Top100'!$Q$5:$R$5</c:f>
              <c:numCache>
                <c:formatCode>General</c:formatCode>
                <c:ptCount val="2"/>
                <c:pt idx="0">
                  <c:v>40.2403841566143</c:v>
                </c:pt>
                <c:pt idx="1">
                  <c:v>36.3613455965731</c:v>
                </c:pt>
              </c:numCache>
            </c:numRef>
          </c:val>
        </c:ser>
        <c:ser>
          <c:idx val="1"/>
          <c:order val="1"/>
          <c:tx>
            <c:strRef>
              <c:f>'[miRNA数据.xlsx]Top100'!$P$6</c:f>
              <c:strCache>
                <c:ptCount val="1"/>
                <c:pt idx="0">
                  <c:v>ssc-miR-92a-3p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'[miRNA数据.xlsx]Top100'!$Q$6:$R$6</c:f>
              <c:numCache>
                <c:formatCode>General</c:formatCode>
                <c:ptCount val="2"/>
                <c:pt idx="0">
                  <c:v>9.47880363502577</c:v>
                </c:pt>
                <c:pt idx="1">
                  <c:v>7.28738818193275</c:v>
                </c:pt>
              </c:numCache>
            </c:numRef>
          </c:val>
        </c:ser>
        <c:ser>
          <c:idx val="2"/>
          <c:order val="2"/>
          <c:tx>
            <c:strRef>
              <c:f>'[miRNA数据.xlsx]Top100'!$P$7</c:f>
              <c:strCache>
                <c:ptCount val="1"/>
                <c:pt idx="0">
                  <c:v>ssc-miR-486-5p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'[miRNA数据.xlsx]Top100'!$Q$7:$R$7</c:f>
              <c:numCache>
                <c:formatCode>General</c:formatCode>
                <c:ptCount val="2"/>
                <c:pt idx="0">
                  <c:v>8.60726262965763</c:v>
                </c:pt>
                <c:pt idx="1">
                  <c:v>5.17071941539627</c:v>
                </c:pt>
              </c:numCache>
            </c:numRef>
          </c:val>
        </c:ser>
        <c:ser>
          <c:idx val="3"/>
          <c:order val="3"/>
          <c:tx>
            <c:strRef>
              <c:f>'[miRNA数据.xlsx]Top100'!$P$8</c:f>
              <c:strCache>
                <c:ptCount val="1"/>
                <c:pt idx="0">
                  <c:v>ssc-miR-144-3p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'[miRNA数据.xlsx]Top100'!$Q$8:$R$8</c:f>
              <c:numCache>
                <c:formatCode>General</c:formatCode>
                <c:ptCount val="2"/>
                <c:pt idx="1">
                  <c:v>4.05190878165555</c:v>
                </c:pt>
              </c:numCache>
            </c:numRef>
          </c:val>
        </c:ser>
        <c:ser>
          <c:idx val="4"/>
          <c:order val="4"/>
          <c:tx>
            <c:strRef>
              <c:f>'[miRNA数据.xlsx]Top100'!$P$9</c:f>
              <c:strCache>
                <c:ptCount val="1"/>
                <c:pt idx="0">
                  <c:v>ssc-miR-21-5p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'[miRNA数据.xlsx]Top100'!$Q$9:$R$9</c:f>
              <c:numCache>
                <c:formatCode>General</c:formatCode>
                <c:ptCount val="2"/>
                <c:pt idx="1">
                  <c:v>2.76678845911554</c:v>
                </c:pt>
              </c:numCache>
            </c:numRef>
          </c:val>
        </c:ser>
        <c:ser>
          <c:idx val="5"/>
          <c:order val="5"/>
          <c:tx>
            <c:strRef>
              <c:f>'[miRNA数据.xlsx]Top100'!$P$10</c:f>
              <c:strCache>
                <c:ptCount val="1"/>
                <c:pt idx="0">
                  <c:v>ssc-miR-15a-5p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'[miRNA数据.xlsx]Top100'!$Q$10:$R$10</c:f>
              <c:numCache>
                <c:formatCode>General</c:formatCode>
                <c:ptCount val="2"/>
                <c:pt idx="1">
                  <c:v>2.67607408340683</c:v>
                </c:pt>
              </c:numCache>
            </c:numRef>
          </c:val>
        </c:ser>
        <c:ser>
          <c:idx val="6"/>
          <c:order val="6"/>
          <c:tx>
            <c:strRef>
              <c:f>'[miRNA数据.xlsx]Top100'!$P$11</c:f>
              <c:strCache>
                <c:ptCount val="1"/>
                <c:pt idx="0">
                  <c:v>ssc-miR-122-5p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'[miRNA数据.xlsx]Top100'!$Q$11:$R$11</c:f>
              <c:numCache>
                <c:formatCode>General</c:formatCode>
                <c:ptCount val="2"/>
                <c:pt idx="1">
                  <c:v>2.01083532820966</c:v>
                </c:pt>
              </c:numCache>
            </c:numRef>
          </c:val>
        </c:ser>
        <c:ser>
          <c:idx val="7"/>
          <c:order val="7"/>
          <c:tx>
            <c:strRef>
              <c:f>'[miRNA数据.xlsx]Top100'!$P$12</c:f>
              <c:strCache>
                <c:ptCount val="1"/>
                <c:pt idx="0">
                  <c:v>ssc-miR-125b-5p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'[miRNA数据.xlsx]Top100'!$Q$12:$R$12</c:f>
              <c:numCache>
                <c:formatCode>General</c:formatCode>
                <c:ptCount val="2"/>
                <c:pt idx="1">
                  <c:v>1.81428751417413</c:v>
                </c:pt>
              </c:numCache>
            </c:numRef>
          </c:val>
        </c:ser>
        <c:ser>
          <c:idx val="8"/>
          <c:order val="8"/>
          <c:tx>
            <c:strRef>
              <c:f>'[miRNA数据.xlsx]Top100'!$P$13</c:f>
              <c:strCache>
                <c:ptCount val="1"/>
                <c:pt idx="0">
                  <c:v>ssc-miR-202-5p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'[miRNA数据.xlsx]Top100'!$Q$13:$R$13</c:f>
              <c:numCache>
                <c:formatCode>General</c:formatCode>
                <c:ptCount val="2"/>
                <c:pt idx="1">
                  <c:v>1.7084540758473</c:v>
                </c:pt>
              </c:numCache>
            </c:numRef>
          </c:val>
        </c:ser>
        <c:ser>
          <c:idx val="9"/>
          <c:order val="9"/>
          <c:tx>
            <c:strRef>
              <c:f>'[miRNA数据.xlsx]Top100'!$P$14</c:f>
              <c:strCache>
                <c:ptCount val="1"/>
                <c:pt idx="0">
                  <c:v>ssc-miR-16-5p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'[miRNA数据.xlsx]Top100'!$Q$14:$R$14</c:f>
              <c:numCache>
                <c:formatCode>General</c:formatCode>
                <c:ptCount val="2"/>
                <c:pt idx="0">
                  <c:v>1.80987894910391</c:v>
                </c:pt>
                <c:pt idx="1">
                  <c:v>1.54970391835707</c:v>
                </c:pt>
              </c:numCache>
            </c:numRef>
          </c:val>
        </c:ser>
        <c:ser>
          <c:idx val="10"/>
          <c:order val="10"/>
          <c:tx>
            <c:strRef>
              <c:f>'[miRNA数据.xlsx]Top100'!$P$15</c:f>
              <c:strCache>
                <c:ptCount val="1"/>
                <c:pt idx="0">
                  <c:v>ssc-miR-143-3p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'[miRNA数据.xlsx]Top100'!$Q$15:$R$15</c:f>
              <c:numCache>
                <c:formatCode>General</c:formatCode>
                <c:ptCount val="2"/>
                <c:pt idx="0">
                  <c:v>1.51088312974404</c:v>
                </c:pt>
              </c:numCache>
            </c:numRef>
          </c:val>
        </c:ser>
        <c:ser>
          <c:idx val="11"/>
          <c:order val="11"/>
          <c:tx>
            <c:strRef>
              <c:f>'[miRNA数据.xlsx]Top100'!$P$16</c:f>
              <c:strCache>
                <c:ptCount val="1"/>
                <c:pt idx="0">
                  <c:v>ssc-miR-339-5p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'[miRNA数据.xlsx]Top100'!$Q$16:$R$16</c:f>
              <c:numCache>
                <c:formatCode>General</c:formatCode>
                <c:ptCount val="2"/>
                <c:pt idx="0">
                  <c:v>1.77011886674223</c:v>
                </c:pt>
              </c:numCache>
            </c:numRef>
          </c:val>
        </c:ser>
        <c:ser>
          <c:idx val="12"/>
          <c:order val="12"/>
          <c:tx>
            <c:strRef>
              <c:f>'[miRNA数据.xlsx]Top100'!$P$17</c:f>
              <c:strCache>
                <c:ptCount val="1"/>
                <c:pt idx="0">
                  <c:v>ssc-miR-191-5p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'[miRNA数据.xlsx]Top100'!$Q$17:$R$17</c:f>
              <c:numCache>
                <c:formatCode>General</c:formatCode>
                <c:ptCount val="2"/>
                <c:pt idx="0">
                  <c:v>3.65792757727504</c:v>
                </c:pt>
              </c:numCache>
            </c:numRef>
          </c:val>
        </c:ser>
        <c:ser>
          <c:idx val="13"/>
          <c:order val="13"/>
          <c:tx>
            <c:strRef>
              <c:f>'[miRNA数据.xlsx]Top100'!$P$18</c:f>
              <c:strCache>
                <c:ptCount val="1"/>
                <c:pt idx="0">
                  <c:v>ssc-miR-223-3p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'[miRNA数据.xlsx]Top100'!$Q$18:$R$18</c:f>
              <c:numCache>
                <c:formatCode>General</c:formatCode>
                <c:ptCount val="2"/>
                <c:pt idx="0">
                  <c:v>1.6349345867125</c:v>
                </c:pt>
              </c:numCache>
            </c:numRef>
          </c:val>
        </c:ser>
        <c:ser>
          <c:idx val="14"/>
          <c:order val="14"/>
          <c:tx>
            <c:strRef>
              <c:f>'[miRNA数据.xlsx]Top100'!$P$19</c:f>
              <c:strCache>
                <c:ptCount val="1"/>
                <c:pt idx="0">
                  <c:v>ssc-miR-148a-3p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'[miRNA数据.xlsx]Top100'!$Q$19:$R$19</c:f>
              <c:numCache>
                <c:formatCode>General</c:formatCode>
                <c:ptCount val="2"/>
                <c:pt idx="0">
                  <c:v>1.81465015898731</c:v>
                </c:pt>
              </c:numCache>
            </c:numRef>
          </c:val>
        </c:ser>
        <c:ser>
          <c:idx val="15"/>
          <c:order val="15"/>
          <c:tx>
            <c:strRef>
              <c:f>'[miRNA数据.xlsx]Top100'!$P$20</c:f>
              <c:strCache>
                <c:ptCount val="1"/>
                <c:pt idx="0">
                  <c:v>ssc-miR-423-3p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'[miRNA数据.xlsx]Top100'!$Q$20:$R$20</c:f>
              <c:numCache>
                <c:formatCode>General</c:formatCode>
                <c:ptCount val="2"/>
                <c:pt idx="0">
                  <c:v>1.94029201925024</c:v>
                </c:pt>
              </c:numCache>
            </c:numRef>
          </c:val>
        </c:ser>
        <c:ser>
          <c:idx val="16"/>
          <c:order val="16"/>
          <c:tx>
            <c:strRef>
              <c:f>'[miRNA数据.xlsx]Top100'!$P$21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'[miRNA数据.xlsx]Top100'!$Q$4:$R$4</c:f>
              <c:strCache>
                <c:ptCount val="2"/>
                <c:pt idx="0">
                  <c:v>Top-UV</c:v>
                </c:pt>
                <c:pt idx="1">
                  <c:v>Top-UA</c:v>
                </c:pt>
              </c:strCache>
            </c:strRef>
          </c:cat>
          <c:val>
            <c:numRef>
              <c:f>'[miRNA数据.xlsx]Top100'!$Q$21:$R$21</c:f>
              <c:numCache>
                <c:formatCode>General</c:formatCode>
                <c:ptCount val="2"/>
                <c:pt idx="0">
                  <c:v>27.534864290887</c:v>
                </c:pt>
                <c:pt idx="1">
                  <c:v>34.6024946453318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1585157"/>
        <c:axId val="27627014"/>
      </c:barChart>
      <c:catAx>
        <c:axId val="50158515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27627014"/>
        <c:crosses val="autoZero"/>
        <c:auto val="1"/>
        <c:lblAlgn val="ctr"/>
        <c:lblOffset val="100"/>
        <c:noMultiLvlLbl val="0"/>
      </c:catAx>
      <c:valAx>
        <c:axId val="27627014"/>
        <c:scaling>
          <c:orientation val="minMax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Percentage</a:t>
                </a:r>
                <a:endParaRPr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1431718061674"/>
              <c:y val="0.31663025006069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501585157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5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6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7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8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9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0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1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2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3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4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5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6"/>
        <c:txPr>
          <a:bodyPr rot="0" spcFirstLastPara="0" vertOverflow="ellipsis" vert="horz" wrap="square" anchor="ctr" anchorCtr="1"/>
          <a:lstStyle/>
          <a:p>
            <a:pPr>
              <a:defRPr lang="zh-CN" sz="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714249621020718"/>
          <c:y val="0.0435420743639922"/>
          <c:w val="0.277412834765033"/>
          <c:h val="0.821917808219178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6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514001806685"/>
          <c:y val="0.134920634920635"/>
          <c:w val="0.75776874435411"/>
          <c:h val="0.7382086167800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'[miRNA数据-2.22.xlsx]Top100'!$T$5</c:f>
              <c:strCache>
                <c:ptCount val="1"/>
                <c:pt idx="0">
                  <c:v>Up/Lose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02710027100271"/>
                  <c:y val="-0.00340136054421769"/>
                </c:manualLayout>
              </c:layout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1680216802168"/>
                  <c:y val="0.00340136054421769"/>
                </c:manualLayout>
              </c:layout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'[miRNA数据-2.22.xlsx]Top100'!$S$6:$S$7</c:f>
              <c:strCache>
                <c:ptCount val="2"/>
                <c:pt idx="0">
                  <c:v>UV/UA</c:v>
                </c:pt>
                <c:pt idx="1">
                  <c:v>UV-UA</c:v>
                </c:pt>
              </c:strCache>
            </c:strRef>
          </c:cat>
          <c:val>
            <c:numRef>
              <c:f>'[miRNA数据-2.22.xlsx]Top100'!$T$6:$T$7</c:f>
              <c:numCache>
                <c:formatCode>General</c:formatCode>
                <c:ptCount val="2"/>
                <c:pt idx="0">
                  <c:v>5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'[miRNA数据-2.22.xlsx]Top100'!$U$5</c:f>
              <c:strCache>
                <c:ptCount val="1"/>
                <c:pt idx="0">
                  <c:v>——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235772357723577"/>
                  <c:y val="0.00680272108843537"/>
                </c:manualLayout>
              </c:layout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6260162601626"/>
                  <c:y val="-0.00340136054421769"/>
                </c:manualLayout>
              </c:layout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'[miRNA数据-2.22.xlsx]Top100'!$S$6:$S$7</c:f>
              <c:strCache>
                <c:ptCount val="2"/>
                <c:pt idx="0">
                  <c:v>UV/UA</c:v>
                </c:pt>
                <c:pt idx="1">
                  <c:v>UV-UA</c:v>
                </c:pt>
              </c:strCache>
            </c:strRef>
          </c:cat>
          <c:val>
            <c:numRef>
              <c:f>'[miRNA数据-2.22.xlsx]Top100'!$U$6:$U$7</c:f>
              <c:numCache>
                <c:formatCode>General</c:formatCode>
                <c:ptCount val="2"/>
                <c:pt idx="0">
                  <c:v>90</c:v>
                </c:pt>
                <c:pt idx="1">
                  <c:v>86</c:v>
                </c:pt>
              </c:numCache>
            </c:numRef>
          </c:val>
        </c:ser>
        <c:ser>
          <c:idx val="2"/>
          <c:order val="2"/>
          <c:tx>
            <c:strRef>
              <c:f>'[miRNA数据-2.22.xlsx]Top100'!$V$5</c:f>
              <c:strCache>
                <c:ptCount val="1"/>
                <c:pt idx="0">
                  <c:v>Down/Gain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024390243902439"/>
                  <c:y val="-0.00340136054421769"/>
                </c:manualLayout>
              </c:layout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3550135501355"/>
                  <c:y val="0"/>
                </c:manualLayout>
              </c:layout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'[miRNA数据-2.22.xlsx]Top100'!$S$6:$S$7</c:f>
              <c:strCache>
                <c:ptCount val="2"/>
                <c:pt idx="0">
                  <c:v>UV/UA</c:v>
                </c:pt>
                <c:pt idx="1">
                  <c:v>UV-UA</c:v>
                </c:pt>
              </c:strCache>
            </c:strRef>
          </c:cat>
          <c:val>
            <c:numRef>
              <c:f>'[miRNA数据-2.22.xlsx]Top100'!$V$6:$V$7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"/>
        <c:axId val="854424497"/>
        <c:axId val="422268648"/>
      </c:barChart>
      <c:catAx>
        <c:axId val="854424497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422268648"/>
        <c:crosses val="autoZero"/>
        <c:auto val="1"/>
        <c:lblAlgn val="ctr"/>
        <c:lblOffset val="100"/>
        <c:noMultiLvlLbl val="0"/>
      </c:catAx>
      <c:valAx>
        <c:axId val="42226864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85442449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65018066847335"/>
          <c:y val="0.0136054421768707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 charset="0"/>
              <a:ea typeface="宋体" panose="02010600030101010101" pitchFamily="2" charset="-122"/>
              <a:cs typeface="+mn-ea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Down</a:t>
            </a:r>
            <a:endParaRPr lang="en-US" altLang="zh-CN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89093221167955"/>
          <c:y val="0.00645855758880517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469766862173"/>
          <c:y val="0.031657653377269"/>
          <c:w val="0.774967627423905"/>
          <c:h val="0.250370745622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[miRNA数据.xlsx]Sheet2!$C$1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[miRNA数据.xlsx]Sheet2!$B$21:$B$37</c:f>
              <c:strCache>
                <c:ptCount val="17"/>
                <c:pt idx="0">
                  <c:v>regulation of transcription 
from RNA polymerase II promoter</c:v>
                </c:pt>
                <c:pt idx="1">
                  <c:v>regulation of transcription</c:v>
                </c:pt>
                <c:pt idx="2">
                  <c:v>negative regulation of gene
 expression</c:v>
                </c:pt>
                <c:pt idx="3">
                  <c:v>transcription</c:v>
                </c:pt>
                <c:pt idx="4">
                  <c:v>negative regulation of transcription</c:v>
                </c:pt>
                <c:pt idx="6">
                  <c:v>synapse</c:v>
                </c:pt>
                <c:pt idx="7">
                  <c:v>cytoskeleton</c:v>
                </c:pt>
                <c:pt idx="8">
                  <c:v>synaptosome</c:v>
                </c:pt>
                <c:pt idx="9">
                  <c:v>plasma membrane part</c:v>
                </c:pt>
                <c:pt idx="10">
                  <c:v>insoluble fraction</c:v>
                </c:pt>
                <c:pt idx="12">
                  <c:v>transcription regulator activity</c:v>
                </c:pt>
                <c:pt idx="13">
                  <c:v>RNA polymerase II transcription
 factor activity</c:v>
                </c:pt>
                <c:pt idx="14">
                  <c:v>protein kinase activity</c:v>
                </c:pt>
                <c:pt idx="15">
                  <c:v>transcription factor activity</c:v>
                </c:pt>
                <c:pt idx="16">
                  <c:v>transcription repressor activity</c:v>
                </c:pt>
              </c:strCache>
            </c:strRef>
          </c:cat>
          <c:val>
            <c:numRef>
              <c:f>[miRNA数据.xlsx]Sheet2!$C$21:$C$37</c:f>
              <c:numCache>
                <c:formatCode>General</c:formatCode>
                <c:ptCount val="17"/>
                <c:pt idx="0">
                  <c:v>130</c:v>
                </c:pt>
                <c:pt idx="1">
                  <c:v>328</c:v>
                </c:pt>
                <c:pt idx="2">
                  <c:v>94</c:v>
                </c:pt>
                <c:pt idx="3">
                  <c:v>268</c:v>
                </c:pt>
                <c:pt idx="4">
                  <c:v>84</c:v>
                </c:pt>
                <c:pt idx="6">
                  <c:v>59</c:v>
                </c:pt>
                <c:pt idx="7">
                  <c:v>161</c:v>
                </c:pt>
                <c:pt idx="8">
                  <c:v>22</c:v>
                </c:pt>
                <c:pt idx="9">
                  <c:v>231</c:v>
                </c:pt>
                <c:pt idx="10">
                  <c:v>105</c:v>
                </c:pt>
                <c:pt idx="12">
                  <c:v>206</c:v>
                </c:pt>
                <c:pt idx="13">
                  <c:v>49</c:v>
                </c:pt>
                <c:pt idx="14">
                  <c:v>94</c:v>
                </c:pt>
                <c:pt idx="15">
                  <c:v>134</c:v>
                </c:pt>
                <c:pt idx="16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501261394"/>
        <c:axId val="158825470"/>
      </c:barChart>
      <c:lineChart>
        <c:grouping val="standard"/>
        <c:varyColors val="0"/>
        <c:ser>
          <c:idx val="1"/>
          <c:order val="1"/>
          <c:tx>
            <c:strRef>
              <c:f>[miRNA数据.xlsx]Sheet2!$F$1</c:f>
              <c:strCache>
                <c:ptCount val="1"/>
                <c:pt idx="0">
                  <c:v>-Log(Pvalue)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[miRNA数据.xlsx]Sheet2!$B$2:$B$18</c:f>
              <c:strCache>
                <c:ptCount val="17"/>
                <c:pt idx="0">
                  <c:v>positive regulation of transcription,
 DNA-dependent</c:v>
                </c:pt>
                <c:pt idx="1">
                  <c:v>positive regulation of RNA 
metabolic process</c:v>
                </c:pt>
                <c:pt idx="2">
                  <c:v>positive regulation of transcription
 from RNA polymerase II promoter</c:v>
                </c:pt>
                <c:pt idx="3">
                  <c:v>positive regulation of gene
 expression</c:v>
                </c:pt>
                <c:pt idx="4">
                  <c:v>tube development</c:v>
                </c:pt>
                <c:pt idx="6">
                  <c:v>cell leading edge</c:v>
                </c:pt>
                <c:pt idx="7">
                  <c:v>cell projection</c:v>
                </c:pt>
                <c:pt idx="8">
                  <c:v>cell fraction</c:v>
                </c:pt>
                <c:pt idx="9">
                  <c:v>nucleoplasm part</c:v>
                </c:pt>
                <c:pt idx="10">
                  <c:v>membrane fraction</c:v>
                </c:pt>
                <c:pt idx="12">
                  <c:v>transcription regulator activity</c:v>
                </c:pt>
                <c:pt idx="13">
                  <c:v>nucleoside-triphosphatase
 regulator activity</c:v>
                </c:pt>
                <c:pt idx="14">
                  <c:v>transcription factor activity</c:v>
                </c:pt>
                <c:pt idx="15">
                  <c:v>GTPase regulator activity</c:v>
                </c:pt>
                <c:pt idx="16">
                  <c:v>protein domain specific binding</c:v>
                </c:pt>
              </c:strCache>
            </c:strRef>
          </c:cat>
          <c:val>
            <c:numRef>
              <c:f>[miRNA数据.xlsx]Sheet2!$F$21:$F$37</c:f>
              <c:numCache>
                <c:formatCode>0.00_ </c:formatCode>
                <c:ptCount val="17"/>
                <c:pt idx="0">
                  <c:v>13.894480369584</c:v>
                </c:pt>
                <c:pt idx="1">
                  <c:v>11.4021054641896</c:v>
                </c:pt>
                <c:pt idx="2">
                  <c:v>11.0567983919315</c:v>
                </c:pt>
                <c:pt idx="3">
                  <c:v>9.56306734484123</c:v>
                </c:pt>
                <c:pt idx="4">
                  <c:v>9.46752847697568</c:v>
                </c:pt>
                <c:pt idx="6">
                  <c:v>7.06466908565277</c:v>
                </c:pt>
                <c:pt idx="7">
                  <c:v>6.5729588538471</c:v>
                </c:pt>
                <c:pt idx="8">
                  <c:v>5.69410158219926</c:v>
                </c:pt>
                <c:pt idx="9">
                  <c:v>5.65349666251167</c:v>
                </c:pt>
                <c:pt idx="10">
                  <c:v>5.6366913599644</c:v>
                </c:pt>
                <c:pt idx="12">
                  <c:v>9.32653750612381</c:v>
                </c:pt>
                <c:pt idx="13">
                  <c:v>6.72902506302812</c:v>
                </c:pt>
                <c:pt idx="14">
                  <c:v>6.67676264645259</c:v>
                </c:pt>
                <c:pt idx="15">
                  <c:v>6.21720610399755</c:v>
                </c:pt>
                <c:pt idx="16">
                  <c:v>6.16044066311247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16525893"/>
        <c:axId val="710804314"/>
      </c:lineChart>
      <c:catAx>
        <c:axId val="50126139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5400000" spcFirstLastPara="0" vertOverflow="ellipsis" vert="horz" wrap="square" anchor="t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58825470"/>
        <c:crosses val="autoZero"/>
        <c:auto val="1"/>
        <c:lblAlgn val="ctr"/>
        <c:lblOffset val="100"/>
        <c:noMultiLvlLbl val="0"/>
      </c:catAx>
      <c:valAx>
        <c:axId val="158825470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 lang="en-US" altLang="zh-CN"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176839140998537"/>
              <c:y val="0.083879473729946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501261394"/>
        <c:crosses val="autoZero"/>
        <c:crossBetween val="between"/>
      </c:valAx>
      <c:catAx>
        <c:axId val="116525893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pPr>
          </a:p>
        </c:txPr>
        <c:crossAx val="710804314"/>
        <c:crosses val="autoZero"/>
        <c:auto val="1"/>
        <c:lblAlgn val="ctr"/>
        <c:lblOffset val="100"/>
        <c:noMultiLvlLbl val="0"/>
      </c:catAx>
      <c:valAx>
        <c:axId val="710804314"/>
        <c:scaling>
          <c:orientation val="minMax"/>
          <c:min val="5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-Log(Pvalue)</a:t>
                </a:r>
                <a:endParaRPr lang="en-US" altLang="zh-CN"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_ 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16525893"/>
        <c:crosses val="max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Up</a:t>
            </a:r>
            <a:endParaRPr lang="en-US" altLang="zh-CN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89093221167955"/>
          <c:y val="0.00645855758880517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7834101382488"/>
          <c:y val="0.0357257322298706"/>
          <c:w val="0.77134478424801"/>
          <c:h val="0.2508146112385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[miRNA数据.xlsx]Sheet2!$C$1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[miRNA数据.xlsx]Sheet2!$B$2:$B$18</c:f>
              <c:strCache>
                <c:ptCount val="17"/>
                <c:pt idx="0">
                  <c:v>positive regulation of transcription,
 DNA-dependent</c:v>
                </c:pt>
                <c:pt idx="1">
                  <c:v>positive regulation of RNA 
metabolic process</c:v>
                </c:pt>
                <c:pt idx="2">
                  <c:v>positive regulation of transcription
 from RNA polymerase II promoter</c:v>
                </c:pt>
                <c:pt idx="3">
                  <c:v>positive regulation of gene
 expression</c:v>
                </c:pt>
                <c:pt idx="4">
                  <c:v>tube development</c:v>
                </c:pt>
                <c:pt idx="6">
                  <c:v>cell leading edge</c:v>
                </c:pt>
                <c:pt idx="7">
                  <c:v>cell projection</c:v>
                </c:pt>
                <c:pt idx="8">
                  <c:v>cell fraction</c:v>
                </c:pt>
                <c:pt idx="9">
                  <c:v>nucleoplasm part</c:v>
                </c:pt>
                <c:pt idx="10">
                  <c:v>membrane fraction</c:v>
                </c:pt>
                <c:pt idx="12">
                  <c:v>transcription regulator activity</c:v>
                </c:pt>
                <c:pt idx="13">
                  <c:v>nucleoside-triphosphatase
 regulator activity</c:v>
                </c:pt>
                <c:pt idx="14">
                  <c:v>transcription factor activity</c:v>
                </c:pt>
                <c:pt idx="15">
                  <c:v>GTPase regulator activity</c:v>
                </c:pt>
                <c:pt idx="16">
                  <c:v>protein domain specific binding</c:v>
                </c:pt>
              </c:strCache>
            </c:strRef>
          </c:cat>
          <c:val>
            <c:numRef>
              <c:f>[miRNA数据.xlsx]Sheet2!$C$2:$C$18</c:f>
              <c:numCache>
                <c:formatCode>General</c:formatCode>
                <c:ptCount val="17"/>
                <c:pt idx="0">
                  <c:v>62</c:v>
                </c:pt>
                <c:pt idx="1">
                  <c:v>62</c:v>
                </c:pt>
                <c:pt idx="2">
                  <c:v>53</c:v>
                </c:pt>
                <c:pt idx="3">
                  <c:v>69</c:v>
                </c:pt>
                <c:pt idx="4">
                  <c:v>39</c:v>
                </c:pt>
                <c:pt idx="6">
                  <c:v>21</c:v>
                </c:pt>
                <c:pt idx="7">
                  <c:v>57</c:v>
                </c:pt>
                <c:pt idx="8">
                  <c:v>78</c:v>
                </c:pt>
                <c:pt idx="9">
                  <c:v>48</c:v>
                </c:pt>
                <c:pt idx="10">
                  <c:v>62</c:v>
                </c:pt>
                <c:pt idx="12">
                  <c:v>124</c:v>
                </c:pt>
                <c:pt idx="13">
                  <c:v>51</c:v>
                </c:pt>
                <c:pt idx="14">
                  <c:v>89</c:v>
                </c:pt>
                <c:pt idx="15">
                  <c:v>49</c:v>
                </c:pt>
                <c:pt idx="16">
                  <c:v>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0"/>
        <c:axId val="501261394"/>
        <c:axId val="158825470"/>
      </c:barChart>
      <c:lineChart>
        <c:grouping val="standard"/>
        <c:varyColors val="0"/>
        <c:ser>
          <c:idx val="1"/>
          <c:order val="1"/>
          <c:tx>
            <c:strRef>
              <c:f>[miRNA数据.xlsx]Sheet2!$F$1</c:f>
              <c:strCache>
                <c:ptCount val="1"/>
                <c:pt idx="0">
                  <c:v>-Log(Pvalue)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[miRNA数据.xlsx]Sheet2!$B$2:$B$18</c:f>
              <c:strCache>
                <c:ptCount val="17"/>
                <c:pt idx="0">
                  <c:v>positive regulation of transcription,
 DNA-dependent</c:v>
                </c:pt>
                <c:pt idx="1">
                  <c:v>positive regulation of RNA 
metabolic process</c:v>
                </c:pt>
                <c:pt idx="2">
                  <c:v>positive regulation of transcription
 from RNA polymerase II promoter</c:v>
                </c:pt>
                <c:pt idx="3">
                  <c:v>positive regulation of gene
 expression</c:v>
                </c:pt>
                <c:pt idx="4">
                  <c:v>tube development</c:v>
                </c:pt>
                <c:pt idx="6">
                  <c:v>cell leading edge</c:v>
                </c:pt>
                <c:pt idx="7">
                  <c:v>cell projection</c:v>
                </c:pt>
                <c:pt idx="8">
                  <c:v>cell fraction</c:v>
                </c:pt>
                <c:pt idx="9">
                  <c:v>nucleoplasm part</c:v>
                </c:pt>
                <c:pt idx="10">
                  <c:v>membrane fraction</c:v>
                </c:pt>
                <c:pt idx="12">
                  <c:v>transcription regulator activity</c:v>
                </c:pt>
                <c:pt idx="13">
                  <c:v>nucleoside-triphosphatase
 regulator activity</c:v>
                </c:pt>
                <c:pt idx="14">
                  <c:v>transcription factor activity</c:v>
                </c:pt>
                <c:pt idx="15">
                  <c:v>GTPase regulator activity</c:v>
                </c:pt>
                <c:pt idx="16">
                  <c:v>protein domain specific binding</c:v>
                </c:pt>
              </c:strCache>
            </c:strRef>
          </c:cat>
          <c:val>
            <c:numRef>
              <c:f>[miRNA数据.xlsx]Sheet2!$F$2:$F$18</c:f>
              <c:numCache>
                <c:formatCode>0.00_ </c:formatCode>
                <c:ptCount val="17"/>
                <c:pt idx="0">
                  <c:v>12.4982578669245</c:v>
                </c:pt>
                <c:pt idx="1">
                  <c:v>12.337115227812</c:v>
                </c:pt>
                <c:pt idx="2">
                  <c:v>12.2576127019348</c:v>
                </c:pt>
                <c:pt idx="3">
                  <c:v>12.0409622410345</c:v>
                </c:pt>
                <c:pt idx="4">
                  <c:v>11.8577961569774</c:v>
                </c:pt>
                <c:pt idx="6">
                  <c:v>6.0894938039917</c:v>
                </c:pt>
                <c:pt idx="7">
                  <c:v>6.0526899155285</c:v>
                </c:pt>
                <c:pt idx="8">
                  <c:v>6.01626330543905</c:v>
                </c:pt>
                <c:pt idx="9">
                  <c:v>5.77498294963477</c:v>
                </c:pt>
                <c:pt idx="10">
                  <c:v>5.6317067131755</c:v>
                </c:pt>
                <c:pt idx="12">
                  <c:v>8.96703797202176</c:v>
                </c:pt>
                <c:pt idx="13">
                  <c:v>8.95096547569122</c:v>
                </c:pt>
                <c:pt idx="14">
                  <c:v>8.49389763969001</c:v>
                </c:pt>
                <c:pt idx="15">
                  <c:v>8.34147264171139</c:v>
                </c:pt>
                <c:pt idx="16">
                  <c:v>7.24023289920234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16525893"/>
        <c:axId val="710804314"/>
      </c:lineChart>
      <c:catAx>
        <c:axId val="50126139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5400000" spcFirstLastPara="0" vertOverflow="ellipsis" vert="horz" wrap="square" anchor="t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58825470"/>
        <c:crosses val="autoZero"/>
        <c:auto val="1"/>
        <c:lblAlgn val="ctr"/>
        <c:lblOffset val="100"/>
        <c:noMultiLvlLbl val="0"/>
      </c:catAx>
      <c:valAx>
        <c:axId val="158825470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 lang="en-US" altLang="zh-CN"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260886872922353"/>
              <c:y val="0.056867375781646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501261394"/>
        <c:crosses val="autoZero"/>
        <c:crossBetween val="between"/>
      </c:valAx>
      <c:catAx>
        <c:axId val="116525893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pPr>
          </a:p>
        </c:txPr>
        <c:crossAx val="710804314"/>
        <c:crosses val="autoZero"/>
        <c:auto val="1"/>
        <c:lblAlgn val="ctr"/>
        <c:lblOffset val="100"/>
        <c:noMultiLvlLbl val="0"/>
      </c:catAx>
      <c:valAx>
        <c:axId val="710804314"/>
        <c:scaling>
          <c:orientation val="minMax"/>
          <c:min val="5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-Log(Pvalue)</a:t>
                </a:r>
                <a:endParaRPr lang="en-US" altLang="zh-CN"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955009130636626"/>
              <c:y val="0.05722984067731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_ 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16525893"/>
        <c:crosses val="max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15941869426401"/>
          <c:y val="0.0303964757709251"/>
          <c:w val="0.894176293898713"/>
          <c:h val="0.2723348017621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'[miRNA数据.xlsx]Sheet2 (2)'!$G$2</c:f>
              <c:strCache>
                <c:ptCount val="1"/>
                <c:pt idx="0">
                  <c:v>Up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'[miRNA数据.xlsx]Sheet2 (2)'!$F$3:$F$48</c:f>
              <c:strCache>
                <c:ptCount val="46"/>
                <c:pt idx="0">
                  <c:v>Chemokine signaling pathway</c:v>
                </c:pt>
                <c:pt idx="1">
                  <c:v>Oocyte meiosis</c:v>
                </c:pt>
                <c:pt idx="2">
                  <c:v>Leukocyte transendothelial migration</c:v>
                </c:pt>
                <c:pt idx="3">
                  <c:v>TGF-beta signaling pathway</c:v>
                </c:pt>
                <c:pt idx="4">
                  <c:v>GnRH signaling pathway</c:v>
                </c:pt>
                <c:pt idx="5">
                  <c:v>Adherens junction</c:v>
                </c:pt>
                <c:pt idx="6">
                  <c:v>Inositol phosphate metabolism</c:v>
                </c:pt>
                <c:pt idx="7">
                  <c:v>Fc gamma R-mediated phagocytosis</c:v>
                </c:pt>
                <c:pt idx="8">
                  <c:v>Pancreatic cancer</c:v>
                </c:pt>
                <c:pt idx="9">
                  <c:v>Prostate cancer</c:v>
                </c:pt>
                <c:pt idx="10">
                  <c:v>Wnt signaling pathway</c:v>
                </c:pt>
                <c:pt idx="11">
                  <c:v>Endocytosis</c:v>
                </c:pt>
                <c:pt idx="12">
                  <c:v>Focal adhesion</c:v>
                </c:pt>
                <c:pt idx="13">
                  <c:v>Colorectal cancer</c:v>
                </c:pt>
                <c:pt idx="14">
                  <c:v>Renal cell carcinoma</c:v>
                </c:pt>
                <c:pt idx="15">
                  <c:v>Pathways in cancer</c:v>
                </c:pt>
                <c:pt idx="16">
                  <c:v>Chronic myeloid leukemia</c:v>
                </c:pt>
                <c:pt idx="17">
                  <c:v>Regulation of actin cytoskeleton</c:v>
                </c:pt>
                <c:pt idx="18">
                  <c:v>MAPK signaling pathway</c:v>
                </c:pt>
                <c:pt idx="19">
                  <c:v>Neurotrophin signaling pathway</c:v>
                </c:pt>
                <c:pt idx="20">
                  <c:v>Axon guidance</c:v>
                </c:pt>
                <c:pt idx="21">
                  <c:v>Phosphatidylinositol signaling system</c:v>
                </c:pt>
                <c:pt idx="22">
                  <c:v>Glioma</c:v>
                </c:pt>
                <c:pt idx="23">
                  <c:v>Non-small cell lung cancer</c:v>
                </c:pt>
                <c:pt idx="24">
                  <c:v>ErbB signaling pathway</c:v>
                </c:pt>
                <c:pt idx="25">
                  <c:v>Melanoma</c:v>
                </c:pt>
                <c:pt idx="26">
                  <c:v>Melanogenesis</c:v>
                </c:pt>
                <c:pt idx="27">
                  <c:v>Gap junction</c:v>
                </c:pt>
                <c:pt idx="28">
                  <c:v>Small cell lung cancer</c:v>
                </c:pt>
                <c:pt idx="29">
                  <c:v>Aldosterone-regulated sodium reabsorption</c:v>
                </c:pt>
                <c:pt idx="30">
                  <c:v>Hypertrophic cardiomyopathy (HCM)</c:v>
                </c:pt>
                <c:pt idx="31">
                  <c:v>Calcium signaling pathway</c:v>
                </c:pt>
                <c:pt idx="32">
                  <c:v>Dilated cardiomyopathy</c:v>
                </c:pt>
                <c:pt idx="33">
                  <c:v>Insulin signaling pathway</c:v>
                </c:pt>
                <c:pt idx="34">
                  <c:v>Long-term potentiation</c:v>
                </c:pt>
                <c:pt idx="35">
                  <c:v>Ubiquitin mediated proteolysis</c:v>
                </c:pt>
                <c:pt idx="36">
                  <c:v>Type II diabetes mellitus</c:v>
                </c:pt>
                <c:pt idx="37">
                  <c:v>Arrhythmogenic right ventricular cardiomyopathy (ARVC)</c:v>
                </c:pt>
                <c:pt idx="38">
                  <c:v>Long-term depression</c:v>
                </c:pt>
                <c:pt idx="39">
                  <c:v>T cell receptor signaling pathway</c:v>
                </c:pt>
                <c:pt idx="40">
                  <c:v>B cell receptor signaling pathway</c:v>
                </c:pt>
                <c:pt idx="41">
                  <c:v>TCA cycle</c:v>
                </c:pt>
                <c:pt idx="42">
                  <c:v>VEGF signaling pathway</c:v>
                </c:pt>
                <c:pt idx="43">
                  <c:v>Dorso-ventral axis formation</c:v>
                </c:pt>
                <c:pt idx="44">
                  <c:v>Acute myeloid leukemia</c:v>
                </c:pt>
                <c:pt idx="45">
                  <c:v>Bladder cancer</c:v>
                </c:pt>
              </c:strCache>
            </c:strRef>
          </c:cat>
          <c:val>
            <c:numRef>
              <c:f>'[miRNA数据.xlsx]Sheet2 (2)'!$G$3:$G$48</c:f>
              <c:numCache>
                <c:formatCode>General</c:formatCode>
                <c:ptCount val="46"/>
                <c:pt idx="0">
                  <c:v>14</c:v>
                </c:pt>
                <c:pt idx="1">
                  <c:v>10</c:v>
                </c:pt>
                <c:pt idx="2">
                  <c:v>11</c:v>
                </c:pt>
                <c:pt idx="3">
                  <c:v>15</c:v>
                </c:pt>
                <c:pt idx="4">
                  <c:v>12</c:v>
                </c:pt>
                <c:pt idx="5">
                  <c:v>14</c:v>
                </c:pt>
                <c:pt idx="6">
                  <c:v>7</c:v>
                </c:pt>
                <c:pt idx="7">
                  <c:v>11</c:v>
                </c:pt>
                <c:pt idx="8">
                  <c:v>13</c:v>
                </c:pt>
                <c:pt idx="9">
                  <c:v>13</c:v>
                </c:pt>
                <c:pt idx="10">
                  <c:v>18</c:v>
                </c:pt>
                <c:pt idx="11">
                  <c:v>23</c:v>
                </c:pt>
                <c:pt idx="12">
                  <c:v>24</c:v>
                </c:pt>
                <c:pt idx="13">
                  <c:v>17</c:v>
                </c:pt>
                <c:pt idx="14">
                  <c:v>11</c:v>
                </c:pt>
                <c:pt idx="15">
                  <c:v>38</c:v>
                </c:pt>
                <c:pt idx="16">
                  <c:v>15</c:v>
                </c:pt>
                <c:pt idx="17">
                  <c:v>25</c:v>
                </c:pt>
                <c:pt idx="18">
                  <c:v>37</c:v>
                </c:pt>
                <c:pt idx="19">
                  <c:v>19</c:v>
                </c:pt>
                <c:pt idx="20">
                  <c:v>15</c:v>
                </c:pt>
                <c:pt idx="21">
                  <c:v>8</c:v>
                </c:pt>
                <c:pt idx="22">
                  <c:v>9</c:v>
                </c:pt>
                <c:pt idx="23">
                  <c:v>8</c:v>
                </c:pt>
                <c:pt idx="24">
                  <c:v>11</c:v>
                </c:pt>
                <c:pt idx="25">
                  <c:v>8</c:v>
                </c:pt>
                <c:pt idx="26">
                  <c:v>9</c:v>
                </c:pt>
                <c:pt idx="27">
                  <c:v>9</c:v>
                </c:pt>
                <c:pt idx="28">
                  <c:v>9</c:v>
                </c:pt>
                <c:pt idx="29">
                  <c:v>6</c:v>
                </c:pt>
                <c:pt idx="30">
                  <c:v>9</c:v>
                </c:pt>
                <c:pt idx="31">
                  <c:v>14</c:v>
                </c:pt>
                <c:pt idx="32">
                  <c:v>9</c:v>
                </c:pt>
                <c:pt idx="33">
                  <c:v>12</c:v>
                </c:pt>
                <c:pt idx="34">
                  <c:v>7</c:v>
                </c:pt>
              </c:numCache>
            </c:numRef>
          </c:val>
        </c:ser>
        <c:ser>
          <c:idx val="1"/>
          <c:order val="1"/>
          <c:tx>
            <c:strRef>
              <c:f>'[miRNA数据.xlsx]Sheet2 (2)'!$H$2</c:f>
              <c:strCache>
                <c:ptCount val="1"/>
                <c:pt idx="0">
                  <c:v>Down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'[miRNA数据.xlsx]Sheet2 (2)'!$F$3:$F$48</c:f>
              <c:strCache>
                <c:ptCount val="46"/>
                <c:pt idx="0">
                  <c:v>Chemokine signaling pathway</c:v>
                </c:pt>
                <c:pt idx="1">
                  <c:v>Oocyte meiosis</c:v>
                </c:pt>
                <c:pt idx="2">
                  <c:v>Leukocyte transendothelial migration</c:v>
                </c:pt>
                <c:pt idx="3">
                  <c:v>TGF-beta signaling pathway</c:v>
                </c:pt>
                <c:pt idx="4">
                  <c:v>GnRH signaling pathway</c:v>
                </c:pt>
                <c:pt idx="5">
                  <c:v>Adherens junction</c:v>
                </c:pt>
                <c:pt idx="6">
                  <c:v>Inositol phosphate metabolism</c:v>
                </c:pt>
                <c:pt idx="7">
                  <c:v>Fc gamma R-mediated phagocytosis</c:v>
                </c:pt>
                <c:pt idx="8">
                  <c:v>Pancreatic cancer</c:v>
                </c:pt>
                <c:pt idx="9">
                  <c:v>Prostate cancer</c:v>
                </c:pt>
                <c:pt idx="10">
                  <c:v>Wnt signaling pathway</c:v>
                </c:pt>
                <c:pt idx="11">
                  <c:v>Endocytosis</c:v>
                </c:pt>
                <c:pt idx="12">
                  <c:v>Focal adhesion</c:v>
                </c:pt>
                <c:pt idx="13">
                  <c:v>Colorectal cancer</c:v>
                </c:pt>
                <c:pt idx="14">
                  <c:v>Renal cell carcinoma</c:v>
                </c:pt>
                <c:pt idx="15">
                  <c:v>Pathways in cancer</c:v>
                </c:pt>
                <c:pt idx="16">
                  <c:v>Chronic myeloid leukemia</c:v>
                </c:pt>
                <c:pt idx="17">
                  <c:v>Regulation of actin cytoskeleton</c:v>
                </c:pt>
                <c:pt idx="18">
                  <c:v>MAPK signaling pathway</c:v>
                </c:pt>
                <c:pt idx="19">
                  <c:v>Neurotrophin signaling pathway</c:v>
                </c:pt>
                <c:pt idx="20">
                  <c:v>Axon guidance</c:v>
                </c:pt>
                <c:pt idx="21">
                  <c:v>Phosphatidylinositol signaling system</c:v>
                </c:pt>
                <c:pt idx="22">
                  <c:v>Glioma</c:v>
                </c:pt>
                <c:pt idx="23">
                  <c:v>Non-small cell lung cancer</c:v>
                </c:pt>
                <c:pt idx="24">
                  <c:v>ErbB signaling pathway</c:v>
                </c:pt>
                <c:pt idx="25">
                  <c:v>Melanoma</c:v>
                </c:pt>
                <c:pt idx="26">
                  <c:v>Melanogenesis</c:v>
                </c:pt>
                <c:pt idx="27">
                  <c:v>Gap junction</c:v>
                </c:pt>
                <c:pt idx="28">
                  <c:v>Small cell lung cancer</c:v>
                </c:pt>
                <c:pt idx="29">
                  <c:v>Aldosterone-regulated sodium reabsorption</c:v>
                </c:pt>
                <c:pt idx="30">
                  <c:v>Hypertrophic cardiomyopathy (HCM)</c:v>
                </c:pt>
                <c:pt idx="31">
                  <c:v>Calcium signaling pathway</c:v>
                </c:pt>
                <c:pt idx="32">
                  <c:v>Dilated cardiomyopathy</c:v>
                </c:pt>
                <c:pt idx="33">
                  <c:v>Insulin signaling pathway</c:v>
                </c:pt>
                <c:pt idx="34">
                  <c:v>Long-term potentiation</c:v>
                </c:pt>
                <c:pt idx="35">
                  <c:v>Ubiquitin mediated proteolysis</c:v>
                </c:pt>
                <c:pt idx="36">
                  <c:v>Type II diabetes mellitus</c:v>
                </c:pt>
                <c:pt idx="37">
                  <c:v>Arrhythmogenic right ventricular cardiomyopathy (ARVC)</c:v>
                </c:pt>
                <c:pt idx="38">
                  <c:v>Long-term depression</c:v>
                </c:pt>
                <c:pt idx="39">
                  <c:v>T cell receptor signaling pathway</c:v>
                </c:pt>
                <c:pt idx="40">
                  <c:v>B cell receptor signaling pathway</c:v>
                </c:pt>
                <c:pt idx="41">
                  <c:v>TCA cycle</c:v>
                </c:pt>
                <c:pt idx="42">
                  <c:v>VEGF signaling pathway</c:v>
                </c:pt>
                <c:pt idx="43">
                  <c:v>Dorso-ventral axis formation</c:v>
                </c:pt>
                <c:pt idx="44">
                  <c:v>Acute myeloid leukemia</c:v>
                </c:pt>
                <c:pt idx="45">
                  <c:v>Bladder cancer</c:v>
                </c:pt>
              </c:strCache>
            </c:strRef>
          </c:cat>
          <c:val>
            <c:numRef>
              <c:f>'[miRNA数据.xlsx]Sheet2 (2)'!$H$3:$H$48</c:f>
              <c:numCache>
                <c:formatCode>General</c:formatCode>
                <c:ptCount val="46"/>
                <c:pt idx="4">
                  <c:v>14</c:v>
                </c:pt>
                <c:pt idx="5">
                  <c:v>12</c:v>
                </c:pt>
                <c:pt idx="6">
                  <c:v>9</c:v>
                </c:pt>
                <c:pt idx="7">
                  <c:v>14</c:v>
                </c:pt>
                <c:pt idx="8">
                  <c:v>12</c:v>
                </c:pt>
                <c:pt idx="9">
                  <c:v>14</c:v>
                </c:pt>
                <c:pt idx="10">
                  <c:v>23</c:v>
                </c:pt>
                <c:pt idx="11">
                  <c:v>27</c:v>
                </c:pt>
                <c:pt idx="12">
                  <c:v>29</c:v>
                </c:pt>
                <c:pt idx="13">
                  <c:v>16</c:v>
                </c:pt>
                <c:pt idx="14">
                  <c:v>14</c:v>
                </c:pt>
                <c:pt idx="15">
                  <c:v>46</c:v>
                </c:pt>
                <c:pt idx="16">
                  <c:v>17</c:v>
                </c:pt>
                <c:pt idx="17">
                  <c:v>35</c:v>
                </c:pt>
                <c:pt idx="18">
                  <c:v>46</c:v>
                </c:pt>
                <c:pt idx="19">
                  <c:v>29</c:v>
                </c:pt>
                <c:pt idx="20">
                  <c:v>33</c:v>
                </c:pt>
                <c:pt idx="21">
                  <c:v>12</c:v>
                </c:pt>
                <c:pt idx="22">
                  <c:v>14</c:v>
                </c:pt>
                <c:pt idx="23">
                  <c:v>12</c:v>
                </c:pt>
                <c:pt idx="24">
                  <c:v>25</c:v>
                </c:pt>
                <c:pt idx="25">
                  <c:v>12</c:v>
                </c:pt>
                <c:pt idx="26">
                  <c:v>14</c:v>
                </c:pt>
                <c:pt idx="27">
                  <c:v>14</c:v>
                </c:pt>
                <c:pt idx="28">
                  <c:v>14</c:v>
                </c:pt>
                <c:pt idx="29">
                  <c:v>9</c:v>
                </c:pt>
                <c:pt idx="30">
                  <c:v>15</c:v>
                </c:pt>
                <c:pt idx="31">
                  <c:v>24</c:v>
                </c:pt>
                <c:pt idx="32">
                  <c:v>15</c:v>
                </c:pt>
                <c:pt idx="33">
                  <c:v>23</c:v>
                </c:pt>
                <c:pt idx="34">
                  <c:v>18</c:v>
                </c:pt>
                <c:pt idx="35">
                  <c:v>27</c:v>
                </c:pt>
                <c:pt idx="36">
                  <c:v>12</c:v>
                </c:pt>
                <c:pt idx="37">
                  <c:v>16</c:v>
                </c:pt>
                <c:pt idx="38">
                  <c:v>15</c:v>
                </c:pt>
                <c:pt idx="39">
                  <c:v>20</c:v>
                </c:pt>
                <c:pt idx="40">
                  <c:v>14</c:v>
                </c:pt>
                <c:pt idx="41">
                  <c:v>7</c:v>
                </c:pt>
                <c:pt idx="42">
                  <c:v>12</c:v>
                </c:pt>
                <c:pt idx="43">
                  <c:v>6</c:v>
                </c:pt>
                <c:pt idx="44">
                  <c:v>10</c:v>
                </c:pt>
                <c:pt idx="45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0"/>
        <c:axId val="680679529"/>
        <c:axId val="688831031"/>
      </c:barChart>
      <c:lineChart>
        <c:grouping val="standard"/>
        <c:varyColors val="0"/>
        <c:ser>
          <c:idx val="2"/>
          <c:order val="2"/>
          <c:tx>
            <c:strRef>
              <c:f>'[miRNA数据.xlsx]Sheet2 (2)'!$I$2</c:f>
              <c:strCache>
                <c:ptCount val="1"/>
                <c:pt idx="0">
                  <c:v>Up</c:v>
                </c:pt>
              </c:strCache>
            </c:strRef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'[miRNA数据.xlsx]Sheet2 (2)'!$F$3:$F$48</c:f>
              <c:strCache>
                <c:ptCount val="46"/>
                <c:pt idx="0">
                  <c:v>Chemokine signaling pathway</c:v>
                </c:pt>
                <c:pt idx="1">
                  <c:v>Oocyte meiosis</c:v>
                </c:pt>
                <c:pt idx="2">
                  <c:v>Leukocyte transendothelial migration</c:v>
                </c:pt>
                <c:pt idx="3">
                  <c:v>TGF-beta signaling pathway</c:v>
                </c:pt>
                <c:pt idx="4">
                  <c:v>GnRH signaling pathway</c:v>
                </c:pt>
                <c:pt idx="5">
                  <c:v>Adherens junction</c:v>
                </c:pt>
                <c:pt idx="6">
                  <c:v>Inositol phosphate metabolism</c:v>
                </c:pt>
                <c:pt idx="7">
                  <c:v>Fc gamma R-mediated phagocytosis</c:v>
                </c:pt>
                <c:pt idx="8">
                  <c:v>Pancreatic cancer</c:v>
                </c:pt>
                <c:pt idx="9">
                  <c:v>Prostate cancer</c:v>
                </c:pt>
                <c:pt idx="10">
                  <c:v>Wnt signaling pathway</c:v>
                </c:pt>
                <c:pt idx="11">
                  <c:v>Endocytosis</c:v>
                </c:pt>
                <c:pt idx="12">
                  <c:v>Focal adhesion</c:v>
                </c:pt>
                <c:pt idx="13">
                  <c:v>Colorectal cancer</c:v>
                </c:pt>
                <c:pt idx="14">
                  <c:v>Renal cell carcinoma</c:v>
                </c:pt>
                <c:pt idx="15">
                  <c:v>Pathways in cancer</c:v>
                </c:pt>
                <c:pt idx="16">
                  <c:v>Chronic myeloid leukemia</c:v>
                </c:pt>
                <c:pt idx="17">
                  <c:v>Regulation of actin cytoskeleton</c:v>
                </c:pt>
                <c:pt idx="18">
                  <c:v>MAPK signaling pathway</c:v>
                </c:pt>
                <c:pt idx="19">
                  <c:v>Neurotrophin signaling pathway</c:v>
                </c:pt>
                <c:pt idx="20">
                  <c:v>Axon guidance</c:v>
                </c:pt>
                <c:pt idx="21">
                  <c:v>Phosphatidylinositol signaling system</c:v>
                </c:pt>
                <c:pt idx="22">
                  <c:v>Glioma</c:v>
                </c:pt>
                <c:pt idx="23">
                  <c:v>Non-small cell lung cancer</c:v>
                </c:pt>
                <c:pt idx="24">
                  <c:v>ErbB signaling pathway</c:v>
                </c:pt>
                <c:pt idx="25">
                  <c:v>Melanoma</c:v>
                </c:pt>
                <c:pt idx="26">
                  <c:v>Melanogenesis</c:v>
                </c:pt>
                <c:pt idx="27">
                  <c:v>Gap junction</c:v>
                </c:pt>
                <c:pt idx="28">
                  <c:v>Small cell lung cancer</c:v>
                </c:pt>
                <c:pt idx="29">
                  <c:v>Aldosterone-regulated sodium reabsorption</c:v>
                </c:pt>
                <c:pt idx="30">
                  <c:v>Hypertrophic cardiomyopathy (HCM)</c:v>
                </c:pt>
                <c:pt idx="31">
                  <c:v>Calcium signaling pathway</c:v>
                </c:pt>
                <c:pt idx="32">
                  <c:v>Dilated cardiomyopathy</c:v>
                </c:pt>
                <c:pt idx="33">
                  <c:v>Insulin signaling pathway</c:v>
                </c:pt>
                <c:pt idx="34">
                  <c:v>Long-term potentiation</c:v>
                </c:pt>
                <c:pt idx="35">
                  <c:v>Ubiquitin mediated proteolysis</c:v>
                </c:pt>
                <c:pt idx="36">
                  <c:v>Type II diabetes mellitus</c:v>
                </c:pt>
                <c:pt idx="37">
                  <c:v>Arrhythmogenic right ventricular cardiomyopathy (ARVC)</c:v>
                </c:pt>
                <c:pt idx="38">
                  <c:v>Long-term depression</c:v>
                </c:pt>
                <c:pt idx="39">
                  <c:v>T cell receptor signaling pathway</c:v>
                </c:pt>
                <c:pt idx="40">
                  <c:v>B cell receptor signaling pathway</c:v>
                </c:pt>
                <c:pt idx="41">
                  <c:v>TCA cycle</c:v>
                </c:pt>
                <c:pt idx="42">
                  <c:v>VEGF signaling pathway</c:v>
                </c:pt>
                <c:pt idx="43">
                  <c:v>Dorso-ventral axis formation</c:v>
                </c:pt>
                <c:pt idx="44">
                  <c:v>Acute myeloid leukemia</c:v>
                </c:pt>
                <c:pt idx="45">
                  <c:v>Bladder cancer</c:v>
                </c:pt>
              </c:strCache>
            </c:strRef>
          </c:cat>
          <c:val>
            <c:numRef>
              <c:f>'[miRNA数据.xlsx]Sheet2 (2)'!$I$3:$I$48</c:f>
              <c:numCache>
                <c:formatCode>General</c:formatCode>
                <c:ptCount val="46"/>
                <c:pt idx="0">
                  <c:v>0.0977018110279596</c:v>
                </c:pt>
                <c:pt idx="1">
                  <c:v>0.0711758573356294</c:v>
                </c:pt>
                <c:pt idx="2">
                  <c:v>0.048558548243588</c:v>
                </c:pt>
                <c:pt idx="3">
                  <c:v>4.19333697862495e-5</c:v>
                </c:pt>
                <c:pt idx="4">
                  <c:v>0.00569915581841363</c:v>
                </c:pt>
                <c:pt idx="5">
                  <c:v>4.70982618536778e-5</c:v>
                </c:pt>
                <c:pt idx="6">
                  <c:v>0.0389749452388636</c:v>
                </c:pt>
                <c:pt idx="7">
                  <c:v>0.0127457722725681</c:v>
                </c:pt>
                <c:pt idx="8">
                  <c:v>0.000105295819927559</c:v>
                </c:pt>
                <c:pt idx="9">
                  <c:v>0.000802105581365825</c:v>
                </c:pt>
                <c:pt idx="10">
                  <c:v>0.00061230451821999</c:v>
                </c:pt>
                <c:pt idx="11">
                  <c:v>3.8547411743017e-5</c:v>
                </c:pt>
                <c:pt idx="12">
                  <c:v>5.17162336135085e-5</c:v>
                </c:pt>
                <c:pt idx="13">
                  <c:v>1.18132201951508e-6</c:v>
                </c:pt>
                <c:pt idx="14">
                  <c:v>0.00138922234627693</c:v>
                </c:pt>
                <c:pt idx="15">
                  <c:v>3.08182827143783e-7</c:v>
                </c:pt>
                <c:pt idx="16">
                  <c:v>7.19234942744366e-6</c:v>
                </c:pt>
                <c:pt idx="17">
                  <c:v>5.31066303932575e-5</c:v>
                </c:pt>
                <c:pt idx="18">
                  <c:v>4.23638425496354e-9</c:v>
                </c:pt>
                <c:pt idx="19">
                  <c:v>1.46469975435541e-5</c:v>
                </c:pt>
                <c:pt idx="20">
                  <c:v>0.00261106585384576</c:v>
                </c:pt>
                <c:pt idx="21">
                  <c:v>0.0565949830357379</c:v>
                </c:pt>
                <c:pt idx="22">
                  <c:v>0.00852744583215444</c:v>
                </c:pt>
                <c:pt idx="23">
                  <c:v>0.0121712996129929</c:v>
                </c:pt>
                <c:pt idx="24">
                  <c:v>0.00698831670009184</c:v>
                </c:pt>
                <c:pt idx="25">
                  <c:v>0.0469842932343651</c:v>
                </c:pt>
                <c:pt idx="26">
                  <c:v>0.0909005639506072</c:v>
                </c:pt>
                <c:pt idx="27">
                  <c:v>0.0554434598031099</c:v>
                </c:pt>
                <c:pt idx="28">
                  <c:v>0.0416661294708457</c:v>
                </c:pt>
                <c:pt idx="29">
                  <c:v>0.0408452048859606</c:v>
                </c:pt>
                <c:pt idx="30">
                  <c:v>0.0442173593903324</c:v>
                </c:pt>
                <c:pt idx="31">
                  <c:v>0.067578341947999</c:v>
                </c:pt>
                <c:pt idx="32">
                  <c:v>0.0649601732407598</c:v>
                </c:pt>
                <c:pt idx="33">
                  <c:v>0.0503983051682134</c:v>
                </c:pt>
                <c:pt idx="34">
                  <c:v>0.0970913196611075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'[miRNA数据.xlsx]Sheet2 (2)'!$J$2</c:f>
              <c:strCache>
                <c:ptCount val="1"/>
                <c:pt idx="0">
                  <c:v>Down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'[miRNA数据.xlsx]Sheet2 (2)'!$F$3:$F$48</c:f>
              <c:strCache>
                <c:ptCount val="46"/>
                <c:pt idx="0">
                  <c:v>Chemokine signaling pathway</c:v>
                </c:pt>
                <c:pt idx="1">
                  <c:v>Oocyte meiosis</c:v>
                </c:pt>
                <c:pt idx="2">
                  <c:v>Leukocyte transendothelial migration</c:v>
                </c:pt>
                <c:pt idx="3">
                  <c:v>TGF-beta signaling pathway</c:v>
                </c:pt>
                <c:pt idx="4">
                  <c:v>GnRH signaling pathway</c:v>
                </c:pt>
                <c:pt idx="5">
                  <c:v>Adherens junction</c:v>
                </c:pt>
                <c:pt idx="6">
                  <c:v>Inositol phosphate metabolism</c:v>
                </c:pt>
                <c:pt idx="7">
                  <c:v>Fc gamma R-mediated phagocytosis</c:v>
                </c:pt>
                <c:pt idx="8">
                  <c:v>Pancreatic cancer</c:v>
                </c:pt>
                <c:pt idx="9">
                  <c:v>Prostate cancer</c:v>
                </c:pt>
                <c:pt idx="10">
                  <c:v>Wnt signaling pathway</c:v>
                </c:pt>
                <c:pt idx="11">
                  <c:v>Endocytosis</c:v>
                </c:pt>
                <c:pt idx="12">
                  <c:v>Focal adhesion</c:v>
                </c:pt>
                <c:pt idx="13">
                  <c:v>Colorectal cancer</c:v>
                </c:pt>
                <c:pt idx="14">
                  <c:v>Renal cell carcinoma</c:v>
                </c:pt>
                <c:pt idx="15">
                  <c:v>Pathways in cancer</c:v>
                </c:pt>
                <c:pt idx="16">
                  <c:v>Chronic myeloid leukemia</c:v>
                </c:pt>
                <c:pt idx="17">
                  <c:v>Regulation of actin cytoskeleton</c:v>
                </c:pt>
                <c:pt idx="18">
                  <c:v>MAPK signaling pathway</c:v>
                </c:pt>
                <c:pt idx="19">
                  <c:v>Neurotrophin signaling pathway</c:v>
                </c:pt>
                <c:pt idx="20">
                  <c:v>Axon guidance</c:v>
                </c:pt>
                <c:pt idx="21">
                  <c:v>Phosphatidylinositol signaling system</c:v>
                </c:pt>
                <c:pt idx="22">
                  <c:v>Glioma</c:v>
                </c:pt>
                <c:pt idx="23">
                  <c:v>Non-small cell lung cancer</c:v>
                </c:pt>
                <c:pt idx="24">
                  <c:v>ErbB signaling pathway</c:v>
                </c:pt>
                <c:pt idx="25">
                  <c:v>Melanoma</c:v>
                </c:pt>
                <c:pt idx="26">
                  <c:v>Melanogenesis</c:v>
                </c:pt>
                <c:pt idx="27">
                  <c:v>Gap junction</c:v>
                </c:pt>
                <c:pt idx="28">
                  <c:v>Small cell lung cancer</c:v>
                </c:pt>
                <c:pt idx="29">
                  <c:v>Aldosterone-regulated sodium reabsorption</c:v>
                </c:pt>
                <c:pt idx="30">
                  <c:v>Hypertrophic cardiomyopathy (HCM)</c:v>
                </c:pt>
                <c:pt idx="31">
                  <c:v>Calcium signaling pathway</c:v>
                </c:pt>
                <c:pt idx="32">
                  <c:v>Dilated cardiomyopathy</c:v>
                </c:pt>
                <c:pt idx="33">
                  <c:v>Insulin signaling pathway</c:v>
                </c:pt>
                <c:pt idx="34">
                  <c:v>Long-term potentiation</c:v>
                </c:pt>
                <c:pt idx="35">
                  <c:v>Ubiquitin mediated proteolysis</c:v>
                </c:pt>
                <c:pt idx="36">
                  <c:v>Type II diabetes mellitus</c:v>
                </c:pt>
                <c:pt idx="37">
                  <c:v>Arrhythmogenic right ventricular cardiomyopathy (ARVC)</c:v>
                </c:pt>
                <c:pt idx="38">
                  <c:v>Long-term depression</c:v>
                </c:pt>
                <c:pt idx="39">
                  <c:v>T cell receptor signaling pathway</c:v>
                </c:pt>
                <c:pt idx="40">
                  <c:v>B cell receptor signaling pathway</c:v>
                </c:pt>
                <c:pt idx="41">
                  <c:v>TCA cycle</c:v>
                </c:pt>
                <c:pt idx="42">
                  <c:v>VEGF signaling pathway</c:v>
                </c:pt>
                <c:pt idx="43">
                  <c:v>Dorso-ventral axis formation</c:v>
                </c:pt>
                <c:pt idx="44">
                  <c:v>Acute myeloid leukemia</c:v>
                </c:pt>
                <c:pt idx="45">
                  <c:v>Bladder cancer</c:v>
                </c:pt>
              </c:strCache>
            </c:strRef>
          </c:cat>
          <c:val>
            <c:numRef>
              <c:f>'[miRNA数据.xlsx]Sheet2 (2)'!$J$3:$J$48</c:f>
              <c:numCache>
                <c:formatCode>General</c:formatCode>
                <c:ptCount val="46"/>
                <c:pt idx="4">
                  <c:v>0.0781772494067588</c:v>
                </c:pt>
                <c:pt idx="5">
                  <c:v>0.065714754056004</c:v>
                </c:pt>
                <c:pt idx="6">
                  <c:v>0.0907719080450901</c:v>
                </c:pt>
                <c:pt idx="7">
                  <c:v>0.0640891194232885</c:v>
                </c:pt>
                <c:pt idx="8">
                  <c:v>0.0436825175385276</c:v>
                </c:pt>
                <c:pt idx="9">
                  <c:v>0.0412343901938336</c:v>
                </c:pt>
                <c:pt idx="10">
                  <c:v>0.00997988566555053</c:v>
                </c:pt>
                <c:pt idx="11">
                  <c:v>0.00798268965170595</c:v>
                </c:pt>
                <c:pt idx="12">
                  <c:v>0.00732154213425469</c:v>
                </c:pt>
                <c:pt idx="13">
                  <c:v>0.0050160441008377</c:v>
                </c:pt>
                <c:pt idx="14">
                  <c:v>0.00622621954100816</c:v>
                </c:pt>
                <c:pt idx="15">
                  <c:v>0.00103002896803278</c:v>
                </c:pt>
                <c:pt idx="16">
                  <c:v>0.000533265601685255</c:v>
                </c:pt>
                <c:pt idx="17">
                  <c:v>0.000340202771352564</c:v>
                </c:pt>
                <c:pt idx="18">
                  <c:v>6.89873386505441e-6</c:v>
                </c:pt>
                <c:pt idx="19">
                  <c:v>1.45270180344464e-6</c:v>
                </c:pt>
                <c:pt idx="20">
                  <c:v>2.35387821125529e-8</c:v>
                </c:pt>
                <c:pt idx="21">
                  <c:v>0.051776720514667</c:v>
                </c:pt>
                <c:pt idx="22">
                  <c:v>0.00239693978286597</c:v>
                </c:pt>
                <c:pt idx="23">
                  <c:v>0.00562677265859278</c:v>
                </c:pt>
                <c:pt idx="24">
                  <c:v>1.66270790751718e-7</c:v>
                </c:pt>
                <c:pt idx="25">
                  <c:v>0.0399815589989126</c:v>
                </c:pt>
                <c:pt idx="26">
                  <c:v>0.0832824864244359</c:v>
                </c:pt>
                <c:pt idx="27">
                  <c:v>0.0412343901938336</c:v>
                </c:pt>
                <c:pt idx="28">
                  <c:v>0.0271617955901716</c:v>
                </c:pt>
                <c:pt idx="29">
                  <c:v>0.0220743012722528</c:v>
                </c:pt>
                <c:pt idx="30">
                  <c:v>0.0134141377943273</c:v>
                </c:pt>
                <c:pt idx="31">
                  <c:v>0.0286456623635647</c:v>
                </c:pt>
                <c:pt idx="32">
                  <c:v>0.0255534178508997</c:v>
                </c:pt>
                <c:pt idx="33">
                  <c:v>0.00255144652596259</c:v>
                </c:pt>
                <c:pt idx="34">
                  <c:v>4.44014772839482e-5</c:v>
                </c:pt>
                <c:pt idx="35">
                  <c:v>8.90580417481523e-5</c:v>
                </c:pt>
                <c:pt idx="36">
                  <c:v>0.00177765724868319</c:v>
                </c:pt>
                <c:pt idx="37">
                  <c:v>0.00182857262764698</c:v>
                </c:pt>
                <c:pt idx="38">
                  <c:v>0.0019560104062625</c:v>
                </c:pt>
                <c:pt idx="39">
                  <c:v>0.00201241196273861</c:v>
                </c:pt>
                <c:pt idx="40">
                  <c:v>0.0111727352600398</c:v>
                </c:pt>
                <c:pt idx="41">
                  <c:v>0.0465484808887752</c:v>
                </c:pt>
                <c:pt idx="42">
                  <c:v>0.0561792823518301</c:v>
                </c:pt>
                <c:pt idx="43">
                  <c:v>0.0593352177236669</c:v>
                </c:pt>
                <c:pt idx="44">
                  <c:v>0.0593913528405978</c:v>
                </c:pt>
                <c:pt idx="45">
                  <c:v>0.0662640799034022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80476921"/>
        <c:axId val="639378900"/>
      </c:lineChart>
      <c:catAx>
        <c:axId val="680679529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0" vertOverflow="ellipsis" vert="eaVert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88831031"/>
        <c:crosses val="autoZero"/>
        <c:auto val="1"/>
        <c:lblAlgn val="ctr"/>
        <c:lblOffset val="100"/>
        <c:noMultiLvlLbl val="0"/>
      </c:catAx>
      <c:valAx>
        <c:axId val="688831031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0226588978411405"/>
              <c:y val="0.14508810572687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80679529"/>
        <c:crosses val="autoZero"/>
        <c:crossBetween val="between"/>
        <c:majorUnit val="20"/>
      </c:valAx>
      <c:catAx>
        <c:axId val="180476921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39378900"/>
        <c:crosses val="autoZero"/>
        <c:auto val="1"/>
        <c:lblAlgn val="ctr"/>
        <c:lblOffset val="100"/>
        <c:noMultiLvlLbl val="0"/>
      </c:catAx>
      <c:valAx>
        <c:axId val="639378900"/>
        <c:scaling>
          <c:orientation val="minMax"/>
          <c:max val="0.09"/>
          <c:min val="-0.05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</a:t>
                </a:r>
                <a:r>
                  <a:rPr lang="en-US" altLang="zh-CN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v</a:t>
                </a:r>
                <a:r>
                  <a:rPr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alue</a:t>
                </a:r>
                <a:endParaRPr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96939145510463"/>
              <c:y val="0.081173485331793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80476921"/>
        <c:crosses val="max"/>
        <c:crossBetween val="between"/>
        <c:majorUnit val="0.02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297453442541382"/>
          <c:y val="0.0066079295154185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84245617808367"/>
          <c:y val="0.0322000653808434"/>
          <c:w val="0.892719647273901"/>
          <c:h val="0.4469434455704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'[miRNA数据-2.21.xlsx]KEGG-lose-gain'!$AS$39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'[miRNA数据-2.21.xlsx]KEGG-lose-gain'!$AR$40:$AR$66</c:f>
              <c:strCache>
                <c:ptCount val="27"/>
                <c:pt idx="1">
                  <c:v>cell cycle</c:v>
                </c:pt>
                <c:pt idx="2">
                  <c:v>regulation of transcription</c:v>
                </c:pt>
                <c:pt idx="3">
                  <c:v>transcription</c:v>
                </c:pt>
                <c:pt idx="4">
                  <c:v>regulation of RNA metabolic process</c:v>
                </c:pt>
                <c:pt idx="5">
                  <c:v>regulation of transcription, DNA-dependent</c:v>
                </c:pt>
                <c:pt idx="6">
                  <c:v>intracellular signaling cascade</c:v>
                </c:pt>
                <c:pt idx="7">
                  <c:v>ion homeostasis</c:v>
                </c:pt>
                <c:pt idx="10">
                  <c:v>cytosol</c:v>
                </c:pt>
                <c:pt idx="11">
                  <c:v>plasma membrane</c:v>
                </c:pt>
                <c:pt idx="12">
                  <c:v>intracellular non-membrane-bounded organelle</c:v>
                </c:pt>
                <c:pt idx="13">
                  <c:v>non-membrane-bounded organelle</c:v>
                </c:pt>
                <c:pt idx="14">
                  <c:v>plasma membrane part</c:v>
                </c:pt>
                <c:pt idx="15">
                  <c:v>membrane-enclosed lumen</c:v>
                </c:pt>
                <c:pt idx="16">
                  <c:v>organelle membrane</c:v>
                </c:pt>
                <c:pt idx="19">
                  <c:v>transition metal ion binding</c:v>
                </c:pt>
                <c:pt idx="20">
                  <c:v>ion binding</c:v>
                </c:pt>
                <c:pt idx="21">
                  <c:v>cation binding</c:v>
                </c:pt>
                <c:pt idx="22">
                  <c:v>metal ion binding</c:v>
                </c:pt>
                <c:pt idx="23">
                  <c:v>nucleotide binding</c:v>
                </c:pt>
                <c:pt idx="24">
                  <c:v>purine nucleotide binding</c:v>
                </c:pt>
                <c:pt idx="25">
                  <c:v>DNA binding</c:v>
                </c:pt>
              </c:strCache>
            </c:strRef>
          </c:cat>
          <c:val>
            <c:numRef>
              <c:f>'[miRNA数据-2.21.xlsx]KEGG-lose-gain'!$AS$40:$AS$66</c:f>
              <c:numCache>
                <c:formatCode>General</c:formatCode>
                <c:ptCount val="27"/>
                <c:pt idx="1">
                  <c:v>148</c:v>
                </c:pt>
                <c:pt idx="2">
                  <c:v>488</c:v>
                </c:pt>
                <c:pt idx="3">
                  <c:v>389</c:v>
                </c:pt>
                <c:pt idx="4">
                  <c:v>343</c:v>
                </c:pt>
                <c:pt idx="5">
                  <c:v>332</c:v>
                </c:pt>
                <c:pt idx="6">
                  <c:v>274</c:v>
                </c:pt>
                <c:pt idx="10">
                  <c:v>233</c:v>
                </c:pt>
                <c:pt idx="11">
                  <c:v>572</c:v>
                </c:pt>
                <c:pt idx="12">
                  <c:v>395</c:v>
                </c:pt>
                <c:pt idx="13">
                  <c:v>395</c:v>
                </c:pt>
                <c:pt idx="14">
                  <c:v>385</c:v>
                </c:pt>
                <c:pt idx="15">
                  <c:v>301</c:v>
                </c:pt>
                <c:pt idx="19">
                  <c:v>441</c:v>
                </c:pt>
                <c:pt idx="20">
                  <c:v>692</c:v>
                </c:pt>
                <c:pt idx="21">
                  <c:v>679</c:v>
                </c:pt>
                <c:pt idx="22">
                  <c:v>674</c:v>
                </c:pt>
                <c:pt idx="23">
                  <c:v>408</c:v>
                </c:pt>
                <c:pt idx="24">
                  <c:v>351</c:v>
                </c:pt>
              </c:numCache>
            </c:numRef>
          </c:val>
        </c:ser>
        <c:ser>
          <c:idx val="1"/>
          <c:order val="1"/>
          <c:tx>
            <c:strRef>
              <c:f>'[miRNA数据-2.21.xlsx]KEGG-lose-gain'!$AT$39</c:f>
              <c:strCache>
                <c:ptCount val="1"/>
                <c:pt idx="0">
                  <c:v>lose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'[miRNA数据-2.21.xlsx]KEGG-lose-gain'!$AR$40:$AR$66</c:f>
              <c:strCache>
                <c:ptCount val="27"/>
                <c:pt idx="1">
                  <c:v>cell cycle</c:v>
                </c:pt>
                <c:pt idx="2">
                  <c:v>regulation of transcription</c:v>
                </c:pt>
                <c:pt idx="3">
                  <c:v>transcription</c:v>
                </c:pt>
                <c:pt idx="4">
                  <c:v>regulation of RNA metabolic process</c:v>
                </c:pt>
                <c:pt idx="5">
                  <c:v>regulation of transcription, DNA-dependent</c:v>
                </c:pt>
                <c:pt idx="6">
                  <c:v>intracellular signaling cascade</c:v>
                </c:pt>
                <c:pt idx="7">
                  <c:v>ion homeostasis</c:v>
                </c:pt>
                <c:pt idx="10">
                  <c:v>cytosol</c:v>
                </c:pt>
                <c:pt idx="11">
                  <c:v>plasma membrane</c:v>
                </c:pt>
                <c:pt idx="12">
                  <c:v>intracellular non-membrane-bounded organelle</c:v>
                </c:pt>
                <c:pt idx="13">
                  <c:v>non-membrane-bounded organelle</c:v>
                </c:pt>
                <c:pt idx="14">
                  <c:v>plasma membrane part</c:v>
                </c:pt>
                <c:pt idx="15">
                  <c:v>membrane-enclosed lumen</c:v>
                </c:pt>
                <c:pt idx="16">
                  <c:v>organelle membrane</c:v>
                </c:pt>
                <c:pt idx="19">
                  <c:v>transition metal ion binding</c:v>
                </c:pt>
                <c:pt idx="20">
                  <c:v>ion binding</c:v>
                </c:pt>
                <c:pt idx="21">
                  <c:v>cation binding</c:v>
                </c:pt>
                <c:pt idx="22">
                  <c:v>metal ion binding</c:v>
                </c:pt>
                <c:pt idx="23">
                  <c:v>nucleotide binding</c:v>
                </c:pt>
                <c:pt idx="24">
                  <c:v>purine nucleotide binding</c:v>
                </c:pt>
                <c:pt idx="25">
                  <c:v>DNA binding</c:v>
                </c:pt>
              </c:strCache>
            </c:strRef>
          </c:cat>
          <c:val>
            <c:numRef>
              <c:f>'[miRNA数据-2.21.xlsx]KEGG-lose-gain'!$AT$40:$AT$66</c:f>
              <c:numCache>
                <c:formatCode>General</c:formatCode>
                <c:ptCount val="27"/>
                <c:pt idx="2">
                  <c:v>260</c:v>
                </c:pt>
                <c:pt idx="3">
                  <c:v>206</c:v>
                </c:pt>
                <c:pt idx="4">
                  <c:v>188</c:v>
                </c:pt>
                <c:pt idx="5">
                  <c:v>182</c:v>
                </c:pt>
                <c:pt idx="6">
                  <c:v>126</c:v>
                </c:pt>
                <c:pt idx="7">
                  <c:v>43</c:v>
                </c:pt>
                <c:pt idx="11">
                  <c:v>242</c:v>
                </c:pt>
                <c:pt idx="12">
                  <c:v>174</c:v>
                </c:pt>
                <c:pt idx="13">
                  <c:v>174</c:v>
                </c:pt>
                <c:pt idx="14">
                  <c:v>158</c:v>
                </c:pt>
                <c:pt idx="15">
                  <c:v>132</c:v>
                </c:pt>
                <c:pt idx="16">
                  <c:v>82</c:v>
                </c:pt>
                <c:pt idx="20">
                  <c:v>322</c:v>
                </c:pt>
                <c:pt idx="21">
                  <c:v>317</c:v>
                </c:pt>
                <c:pt idx="22">
                  <c:v>316</c:v>
                </c:pt>
                <c:pt idx="23">
                  <c:v>191</c:v>
                </c:pt>
                <c:pt idx="24">
                  <c:v>165</c:v>
                </c:pt>
                <c:pt idx="25">
                  <c:v>210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0"/>
        <c:axId val="680679529"/>
        <c:axId val="688831031"/>
      </c:barChart>
      <c:lineChart>
        <c:grouping val="standard"/>
        <c:varyColors val="0"/>
        <c:ser>
          <c:idx val="2"/>
          <c:order val="2"/>
          <c:tx>
            <c:strRef>
              <c:f>'[miRNA数据-2.21.xlsx]KEGG-lose-gain'!$AU$39</c:f>
              <c:strCache>
                <c:ptCount val="1"/>
                <c:pt idx="0">
                  <c:v>gain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'[miRNA数据-2.21.xlsx]KEGG-lose-gain'!$AR$40:$AR$66</c:f>
              <c:strCache>
                <c:ptCount val="27"/>
                <c:pt idx="1">
                  <c:v>cell cycle</c:v>
                </c:pt>
                <c:pt idx="2">
                  <c:v>regulation of transcription</c:v>
                </c:pt>
                <c:pt idx="3">
                  <c:v>transcription</c:v>
                </c:pt>
                <c:pt idx="4">
                  <c:v>regulation of RNA metabolic process</c:v>
                </c:pt>
                <c:pt idx="5">
                  <c:v>regulation of transcription, DNA-dependent</c:v>
                </c:pt>
                <c:pt idx="6">
                  <c:v>intracellular signaling cascade</c:v>
                </c:pt>
                <c:pt idx="7">
                  <c:v>ion homeostasis</c:v>
                </c:pt>
                <c:pt idx="10">
                  <c:v>cytosol</c:v>
                </c:pt>
                <c:pt idx="11">
                  <c:v>plasma membrane</c:v>
                </c:pt>
                <c:pt idx="12">
                  <c:v>intracellular non-membrane-bounded organelle</c:v>
                </c:pt>
                <c:pt idx="13">
                  <c:v>non-membrane-bounded organelle</c:v>
                </c:pt>
                <c:pt idx="14">
                  <c:v>plasma membrane part</c:v>
                </c:pt>
                <c:pt idx="15">
                  <c:v>membrane-enclosed lumen</c:v>
                </c:pt>
                <c:pt idx="16">
                  <c:v>organelle membrane</c:v>
                </c:pt>
                <c:pt idx="19">
                  <c:v>transition metal ion binding</c:v>
                </c:pt>
                <c:pt idx="20">
                  <c:v>ion binding</c:v>
                </c:pt>
                <c:pt idx="21">
                  <c:v>cation binding</c:v>
                </c:pt>
                <c:pt idx="22">
                  <c:v>metal ion binding</c:v>
                </c:pt>
                <c:pt idx="23">
                  <c:v>nucleotide binding</c:v>
                </c:pt>
                <c:pt idx="24">
                  <c:v>purine nucleotide binding</c:v>
                </c:pt>
                <c:pt idx="25">
                  <c:v>DNA binding</c:v>
                </c:pt>
              </c:strCache>
            </c:strRef>
          </c:cat>
          <c:val>
            <c:numRef>
              <c:f>'[miRNA数据-2.21.xlsx]KEGG-lose-gain'!$AU$40:$AU$66</c:f>
              <c:numCache>
                <c:formatCode>General</c:formatCode>
                <c:ptCount val="27"/>
                <c:pt idx="1">
                  <c:v>0.000528432600503266</c:v>
                </c:pt>
                <c:pt idx="2">
                  <c:v>2.26414960541966e-10</c:v>
                </c:pt>
                <c:pt idx="3">
                  <c:v>1.54775836417648e-7</c:v>
                </c:pt>
                <c:pt idx="4">
                  <c:v>1.15582328975418e-7</c:v>
                </c:pt>
                <c:pt idx="5">
                  <c:v>5.52372072777374e-7</c:v>
                </c:pt>
                <c:pt idx="6">
                  <c:v>1.45609414473506e-12</c:v>
                </c:pt>
                <c:pt idx="10">
                  <c:v>8.06229549031597e-6</c:v>
                </c:pt>
                <c:pt idx="11">
                  <c:v>0.000246326087287107</c:v>
                </c:pt>
                <c:pt idx="12">
                  <c:v>0.00260463786362169</c:v>
                </c:pt>
                <c:pt idx="13">
                  <c:v>0.00260463786362169</c:v>
                </c:pt>
                <c:pt idx="14">
                  <c:v>3.32735529515851e-9</c:v>
                </c:pt>
                <c:pt idx="15">
                  <c:v>0.00017266942871188</c:v>
                </c:pt>
                <c:pt idx="19">
                  <c:v>0.0708529460623431</c:v>
                </c:pt>
                <c:pt idx="20">
                  <c:v>0.000903343496345251</c:v>
                </c:pt>
                <c:pt idx="21">
                  <c:v>0.00158816486358214</c:v>
                </c:pt>
                <c:pt idx="22">
                  <c:v>0.00143266424846488</c:v>
                </c:pt>
                <c:pt idx="23">
                  <c:v>1.81306518459317e-6</c:v>
                </c:pt>
                <c:pt idx="24">
                  <c:v>6.23243884307753e-6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'[miRNA数据-2.21.xlsx]KEGG-lose-gain'!$AV$39</c:f>
              <c:strCache>
                <c:ptCount val="1"/>
                <c:pt idx="0">
                  <c:v>lose</c:v>
                </c:pt>
              </c:strCache>
            </c:strRef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'[miRNA数据-2.21.xlsx]KEGG-lose-gain'!$AR$40:$AR$66</c:f>
              <c:strCache>
                <c:ptCount val="27"/>
                <c:pt idx="1">
                  <c:v>cell cycle</c:v>
                </c:pt>
                <c:pt idx="2">
                  <c:v>regulation of transcription</c:v>
                </c:pt>
                <c:pt idx="3">
                  <c:v>transcription</c:v>
                </c:pt>
                <c:pt idx="4">
                  <c:v>regulation of RNA metabolic process</c:v>
                </c:pt>
                <c:pt idx="5">
                  <c:v>regulation of transcription, DNA-dependent</c:v>
                </c:pt>
                <c:pt idx="6">
                  <c:v>intracellular signaling cascade</c:v>
                </c:pt>
                <c:pt idx="7">
                  <c:v>ion homeostasis</c:v>
                </c:pt>
                <c:pt idx="10">
                  <c:v>cytosol</c:v>
                </c:pt>
                <c:pt idx="11">
                  <c:v>plasma membrane</c:v>
                </c:pt>
                <c:pt idx="12">
                  <c:v>intracellular non-membrane-bounded organelle</c:v>
                </c:pt>
                <c:pt idx="13">
                  <c:v>non-membrane-bounded organelle</c:v>
                </c:pt>
                <c:pt idx="14">
                  <c:v>plasma membrane part</c:v>
                </c:pt>
                <c:pt idx="15">
                  <c:v>membrane-enclosed lumen</c:v>
                </c:pt>
                <c:pt idx="16">
                  <c:v>organelle membrane</c:v>
                </c:pt>
                <c:pt idx="19">
                  <c:v>transition metal ion binding</c:v>
                </c:pt>
                <c:pt idx="20">
                  <c:v>ion binding</c:v>
                </c:pt>
                <c:pt idx="21">
                  <c:v>cation binding</c:v>
                </c:pt>
                <c:pt idx="22">
                  <c:v>metal ion binding</c:v>
                </c:pt>
                <c:pt idx="23">
                  <c:v>nucleotide binding</c:v>
                </c:pt>
                <c:pt idx="24">
                  <c:v>purine nucleotide binding</c:v>
                </c:pt>
                <c:pt idx="25">
                  <c:v>DNA binding</c:v>
                </c:pt>
              </c:strCache>
            </c:strRef>
          </c:cat>
          <c:val>
            <c:numRef>
              <c:f>'[miRNA数据-2.21.xlsx]KEGG-lose-gain'!$AV$40:$AV$66</c:f>
              <c:numCache>
                <c:formatCode>General</c:formatCode>
                <c:ptCount val="27"/>
                <c:pt idx="2">
                  <c:v>2.17022154476945e-12</c:v>
                </c:pt>
                <c:pt idx="3">
                  <c:v>6.08127394259993e-9</c:v>
                </c:pt>
                <c:pt idx="4">
                  <c:v>4.37568959225206e-10</c:v>
                </c:pt>
                <c:pt idx="5">
                  <c:v>2.11781590309982e-9</c:v>
                </c:pt>
                <c:pt idx="6">
                  <c:v>3.80668071972197e-6</c:v>
                </c:pt>
                <c:pt idx="7">
                  <c:v>0.00407254540505042</c:v>
                </c:pt>
                <c:pt idx="11">
                  <c:v>0.0955209321704515</c:v>
                </c:pt>
                <c:pt idx="12">
                  <c:v>0.0460695131097294</c:v>
                </c:pt>
                <c:pt idx="13">
                  <c:v>0.0460695131097294</c:v>
                </c:pt>
                <c:pt idx="14">
                  <c:v>0.00623755051647401</c:v>
                </c:pt>
                <c:pt idx="15">
                  <c:v>0.0168649359976186</c:v>
                </c:pt>
                <c:pt idx="16">
                  <c:v>0.0222637945974976</c:v>
                </c:pt>
                <c:pt idx="20">
                  <c:v>0.0307419416487839</c:v>
                </c:pt>
                <c:pt idx="21">
                  <c:v>0.0336440371320949</c:v>
                </c:pt>
                <c:pt idx="22">
                  <c:v>0.0249350043808294</c:v>
                </c:pt>
                <c:pt idx="23">
                  <c:v>0.00147237412572909</c:v>
                </c:pt>
                <c:pt idx="24">
                  <c:v>0.0021177505288062</c:v>
                </c:pt>
                <c:pt idx="25">
                  <c:v>2.68205517019379e-5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80476921"/>
        <c:axId val="639378900"/>
      </c:lineChart>
      <c:catAx>
        <c:axId val="680679529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0" vertOverflow="ellipsis" vert="eaVert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88831031"/>
        <c:crosses val="autoZero"/>
        <c:auto val="1"/>
        <c:lblAlgn val="ctr"/>
        <c:lblOffset val="100"/>
        <c:noMultiLvlLbl val="0"/>
      </c:catAx>
      <c:valAx>
        <c:axId val="688831031"/>
        <c:scaling>
          <c:orientation val="minMax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80679529"/>
        <c:crosses val="autoZero"/>
        <c:crossBetween val="between"/>
      </c:valAx>
      <c:catAx>
        <c:axId val="180476921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pPr>
          </a:p>
        </c:txPr>
        <c:crossAx val="639378900"/>
        <c:crosses val="autoZero"/>
        <c:auto val="1"/>
        <c:lblAlgn val="ctr"/>
        <c:lblOffset val="100"/>
        <c:noMultiLvlLbl val="0"/>
      </c:catAx>
      <c:valAx>
        <c:axId val="639378900"/>
        <c:scaling>
          <c:orientation val="minMax"/>
          <c:max val="0.09"/>
          <c:min val="-0.05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</a:t>
                </a: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v</a:t>
                </a: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alue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974408704292518"/>
              <c:y val="0.18032036613272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80476921"/>
        <c:crosses val="max"/>
        <c:crossBetween val="between"/>
        <c:majorUnit val="0.0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7305734823443"/>
          <c:y val="0.0337573385518591"/>
          <c:w val="0.866126263134698"/>
          <c:h val="0.3313111545988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'[正常脐静脉和脐动脉之间（TOP20）差异miRNA功能富集分析.xlsx]Sheet2'!$AR$2</c:f>
              <c:strCache>
                <c:ptCount val="1"/>
                <c:pt idx="0">
                  <c:v>lose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'[正常脐静脉和脐动脉之间（TOP20）差异miRNA功能富集分析.xlsx]Sheet2'!$AQ$3:$AQ$37</c:f>
              <c:strCache>
                <c:ptCount val="35"/>
                <c:pt idx="0">
                  <c:v>Fc epsilon RI signaling pathway</c:v>
                </c:pt>
                <c:pt idx="1">
                  <c:v>Glioma</c:v>
                </c:pt>
                <c:pt idx="2">
                  <c:v>Dilated cardiomyopathy</c:v>
                </c:pt>
                <c:pt idx="3">
                  <c:v>Fc gamma R-mediated phagocytosis</c:v>
                </c:pt>
                <c:pt idx="4">
                  <c:v>Non-small cell lung cancer</c:v>
                </c:pt>
                <c:pt idx="5">
                  <c:v>HCM</c:v>
                </c:pt>
                <c:pt idx="6">
                  <c:v>Small cell lung cancer</c:v>
                </c:pt>
                <c:pt idx="7">
                  <c:v>Dorso-ventral axis formation</c:v>
                </c:pt>
                <c:pt idx="8">
                  <c:v>ErbB signaling pathway</c:v>
                </c:pt>
                <c:pt idx="9">
                  <c:v>Prostate cancer</c:v>
                </c:pt>
                <c:pt idx="10">
                  <c:v>Regulation of actin cytoskeleton</c:v>
                </c:pt>
                <c:pt idx="11">
                  <c:v>Focal adhesion</c:v>
                </c:pt>
                <c:pt idx="12">
                  <c:v>Pathways in cancer</c:v>
                </c:pt>
                <c:pt idx="13">
                  <c:v>Renal cell carcinoma</c:v>
                </c:pt>
                <c:pt idx="14">
                  <c:v>Melanoma</c:v>
                </c:pt>
                <c:pt idx="15">
                  <c:v>Acute myeloid leukemia</c:v>
                </c:pt>
                <c:pt idx="16">
                  <c:v>Neurotrophin signaling pathway</c:v>
                </c:pt>
                <c:pt idx="17">
                  <c:v>Insulin signaling pathway</c:v>
                </c:pt>
                <c:pt idx="18">
                  <c:v>Chronic myeloid leukemia</c:v>
                </c:pt>
                <c:pt idx="19">
                  <c:v>TGF-beta signaling pathway</c:v>
                </c:pt>
                <c:pt idx="20">
                  <c:v>mTOR signaling pathway</c:v>
                </c:pt>
                <c:pt idx="21">
                  <c:v>Pancreatic cancer</c:v>
                </c:pt>
                <c:pt idx="22">
                  <c:v>Colorectal cancer</c:v>
                </c:pt>
                <c:pt idx="23">
                  <c:v>Axon guidance</c:v>
                </c:pt>
                <c:pt idx="24">
                  <c:v>p53 signaling pathway</c:v>
                </c:pt>
                <c:pt idx="25">
                  <c:v>Ubiquitin mediated proteolysis</c:v>
                </c:pt>
                <c:pt idx="26">
                  <c:v>ARVC</c:v>
                </c:pt>
                <c:pt idx="27">
                  <c:v>GnRH signaling pathway</c:v>
                </c:pt>
                <c:pt idx="28">
                  <c:v>MAPK signaling pathway</c:v>
                </c:pt>
                <c:pt idx="29">
                  <c:v>Type II diabetes mellitus</c:v>
                </c:pt>
                <c:pt idx="30">
                  <c:v>Endocytosis</c:v>
                </c:pt>
                <c:pt idx="31">
                  <c:v>Endometrial cancer</c:v>
                </c:pt>
                <c:pt idx="32">
                  <c:v>Cell cycle</c:v>
                </c:pt>
                <c:pt idx="33">
                  <c:v>Long-term potentiation</c:v>
                </c:pt>
                <c:pt idx="34">
                  <c:v>Notch signaling pathway</c:v>
                </c:pt>
              </c:strCache>
            </c:strRef>
          </c:cat>
          <c:val>
            <c:numRef>
              <c:f>'[正常脐静脉和脐动脉之间（TOP20）差异miRNA功能富集分析.xlsx]Sheet2'!$AR$3:$AR$37</c:f>
              <c:numCache>
                <c:formatCode>General</c:formatCode>
                <c:ptCount val="35"/>
                <c:pt idx="0">
                  <c:v>11</c:v>
                </c:pt>
                <c:pt idx="1">
                  <c:v>13</c:v>
                </c:pt>
                <c:pt idx="2">
                  <c:v>16</c:v>
                </c:pt>
                <c:pt idx="3">
                  <c:v>14</c:v>
                </c:pt>
                <c:pt idx="4">
                  <c:v>11</c:v>
                </c:pt>
                <c:pt idx="5">
                  <c:v>15</c:v>
                </c:pt>
                <c:pt idx="6">
                  <c:v>15</c:v>
                </c:pt>
                <c:pt idx="7">
                  <c:v>6</c:v>
                </c:pt>
                <c:pt idx="8">
                  <c:v>16</c:v>
                </c:pt>
                <c:pt idx="9">
                  <c:v>18</c:v>
                </c:pt>
                <c:pt idx="10">
                  <c:v>35</c:v>
                </c:pt>
                <c:pt idx="11">
                  <c:v>34</c:v>
                </c:pt>
                <c:pt idx="12">
                  <c:v>45</c:v>
                </c:pt>
                <c:pt idx="13">
                  <c:v>14</c:v>
                </c:pt>
                <c:pt idx="14">
                  <c:v>13</c:v>
                </c:pt>
                <c:pt idx="15">
                  <c:v>11</c:v>
                </c:pt>
                <c:pt idx="16">
                  <c:v>18</c:v>
                </c:pt>
                <c:pt idx="17">
                  <c:v>19</c:v>
                </c:pt>
                <c:pt idx="18">
                  <c:v>13</c:v>
                </c:pt>
                <c:pt idx="19">
                  <c:v>14</c:v>
                </c:pt>
                <c:pt idx="20">
                  <c:v>10</c:v>
                </c:pt>
                <c:pt idx="21">
                  <c:v>12</c:v>
                </c:pt>
                <c:pt idx="22">
                  <c:v>13</c:v>
                </c:pt>
                <c:pt idx="23">
                  <c:v>17</c:v>
                </c:pt>
                <c:pt idx="24">
                  <c:v>10</c:v>
                </c:pt>
                <c:pt idx="25">
                  <c:v>17</c:v>
                </c:pt>
                <c:pt idx="26">
                  <c:v>11</c:v>
                </c:pt>
                <c:pt idx="27">
                  <c:v>12</c:v>
                </c:pt>
                <c:pt idx="28">
                  <c:v>27</c:v>
                </c:pt>
                <c:pt idx="29">
                  <c:v>8</c:v>
                </c:pt>
                <c:pt idx="30">
                  <c:v>20</c:v>
                </c:pt>
                <c:pt idx="31">
                  <c:v>8</c:v>
                </c:pt>
                <c:pt idx="32">
                  <c:v>14</c:v>
                </c:pt>
                <c:pt idx="33">
                  <c:v>9</c:v>
                </c:pt>
                <c:pt idx="34">
                  <c:v>7</c:v>
                </c:pt>
              </c:numCache>
            </c:numRef>
          </c:val>
        </c:ser>
        <c:ser>
          <c:idx val="1"/>
          <c:order val="1"/>
          <c:tx>
            <c:strRef>
              <c:f>'[正常脐静脉和脐动脉之间（TOP20）差异miRNA功能富集分析.xlsx]Sheet2'!$AS$2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'[正常脐静脉和脐动脉之间（TOP20）差异miRNA功能富集分析.xlsx]Sheet2'!$AQ$3:$AQ$37</c:f>
              <c:strCache>
                <c:ptCount val="35"/>
                <c:pt idx="0">
                  <c:v>Fc epsilon RI signaling pathway</c:v>
                </c:pt>
                <c:pt idx="1">
                  <c:v>Glioma</c:v>
                </c:pt>
                <c:pt idx="2">
                  <c:v>Dilated cardiomyopathy</c:v>
                </c:pt>
                <c:pt idx="3">
                  <c:v>Fc gamma R-mediated phagocytosis</c:v>
                </c:pt>
                <c:pt idx="4">
                  <c:v>Non-small cell lung cancer</c:v>
                </c:pt>
                <c:pt idx="5">
                  <c:v>HCM</c:v>
                </c:pt>
                <c:pt idx="6">
                  <c:v>Small cell lung cancer</c:v>
                </c:pt>
                <c:pt idx="7">
                  <c:v>Dorso-ventral axis formation</c:v>
                </c:pt>
                <c:pt idx="8">
                  <c:v>ErbB signaling pathway</c:v>
                </c:pt>
                <c:pt idx="9">
                  <c:v>Prostate cancer</c:v>
                </c:pt>
                <c:pt idx="10">
                  <c:v>Regulation of actin cytoskeleton</c:v>
                </c:pt>
                <c:pt idx="11">
                  <c:v>Focal adhesion</c:v>
                </c:pt>
                <c:pt idx="12">
                  <c:v>Pathways in cancer</c:v>
                </c:pt>
                <c:pt idx="13">
                  <c:v>Renal cell carcinoma</c:v>
                </c:pt>
                <c:pt idx="14">
                  <c:v>Melanoma</c:v>
                </c:pt>
                <c:pt idx="15">
                  <c:v>Acute myeloid leukemia</c:v>
                </c:pt>
                <c:pt idx="16">
                  <c:v>Neurotrophin signaling pathway</c:v>
                </c:pt>
                <c:pt idx="17">
                  <c:v>Insulin signaling pathway</c:v>
                </c:pt>
                <c:pt idx="18">
                  <c:v>Chronic myeloid leukemia</c:v>
                </c:pt>
                <c:pt idx="19">
                  <c:v>TGF-beta signaling pathway</c:v>
                </c:pt>
                <c:pt idx="20">
                  <c:v>mTOR signaling pathway</c:v>
                </c:pt>
                <c:pt idx="21">
                  <c:v>Pancreatic cancer</c:v>
                </c:pt>
                <c:pt idx="22">
                  <c:v>Colorectal cancer</c:v>
                </c:pt>
                <c:pt idx="23">
                  <c:v>Axon guidance</c:v>
                </c:pt>
                <c:pt idx="24">
                  <c:v>p53 signaling pathway</c:v>
                </c:pt>
                <c:pt idx="25">
                  <c:v>Ubiquitin mediated proteolysis</c:v>
                </c:pt>
                <c:pt idx="26">
                  <c:v>ARVC</c:v>
                </c:pt>
                <c:pt idx="27">
                  <c:v>GnRH signaling pathway</c:v>
                </c:pt>
                <c:pt idx="28">
                  <c:v>MAPK signaling pathway</c:v>
                </c:pt>
                <c:pt idx="29">
                  <c:v>Type II diabetes mellitus</c:v>
                </c:pt>
                <c:pt idx="30">
                  <c:v>Endocytosis</c:v>
                </c:pt>
                <c:pt idx="31">
                  <c:v>Endometrial cancer</c:v>
                </c:pt>
                <c:pt idx="32">
                  <c:v>Cell cycle</c:v>
                </c:pt>
                <c:pt idx="33">
                  <c:v>Long-term potentiation</c:v>
                </c:pt>
                <c:pt idx="34">
                  <c:v>Notch signaling pathway</c:v>
                </c:pt>
              </c:strCache>
            </c:strRef>
          </c:cat>
          <c:val>
            <c:numRef>
              <c:f>'[正常脐静脉和脐动脉之间（TOP20）差异miRNA功能富集分析.xlsx]Sheet2'!$AS$3:$AS$37</c:f>
              <c:numCache>
                <c:formatCode>General</c:formatCode>
                <c:ptCount val="35"/>
                <c:pt idx="0">
                  <c:v>18</c:v>
                </c:pt>
                <c:pt idx="1">
                  <c:v>17</c:v>
                </c:pt>
                <c:pt idx="2">
                  <c:v>23</c:v>
                </c:pt>
                <c:pt idx="3">
                  <c:v>23</c:v>
                </c:pt>
                <c:pt idx="4">
                  <c:v>16</c:v>
                </c:pt>
                <c:pt idx="5">
                  <c:v>23</c:v>
                </c:pt>
                <c:pt idx="6">
                  <c:v>23</c:v>
                </c:pt>
                <c:pt idx="7">
                  <c:v>9</c:v>
                </c:pt>
                <c:pt idx="8">
                  <c:v>25</c:v>
                </c:pt>
                <c:pt idx="9">
                  <c:v>27</c:v>
                </c:pt>
                <c:pt idx="10">
                  <c:v>55</c:v>
                </c:pt>
                <c:pt idx="11">
                  <c:v>53</c:v>
                </c:pt>
                <c:pt idx="12">
                  <c:v>86</c:v>
                </c:pt>
                <c:pt idx="13">
                  <c:v>24</c:v>
                </c:pt>
                <c:pt idx="14">
                  <c:v>22</c:v>
                </c:pt>
                <c:pt idx="15">
                  <c:v>19</c:v>
                </c:pt>
                <c:pt idx="16">
                  <c:v>41</c:v>
                </c:pt>
                <c:pt idx="17">
                  <c:v>46</c:v>
                </c:pt>
                <c:pt idx="18">
                  <c:v>26</c:v>
                </c:pt>
                <c:pt idx="19">
                  <c:v>30</c:v>
                </c:pt>
                <c:pt idx="20">
                  <c:v>18</c:v>
                </c:pt>
                <c:pt idx="21">
                  <c:v>22</c:v>
                </c:pt>
                <c:pt idx="22">
                  <c:v>28</c:v>
                </c:pt>
                <c:pt idx="23">
                  <c:v>41</c:v>
                </c:pt>
                <c:pt idx="24">
                  <c:v>18</c:v>
                </c:pt>
                <c:pt idx="25">
                  <c:v>37</c:v>
                </c:pt>
                <c:pt idx="26">
                  <c:v>23</c:v>
                </c:pt>
                <c:pt idx="27">
                  <c:v>23</c:v>
                </c:pt>
                <c:pt idx="28">
                  <c:v>79</c:v>
                </c:pt>
                <c:pt idx="29">
                  <c:v>17</c:v>
                </c:pt>
                <c:pt idx="30">
                  <c:v>50</c:v>
                </c:pt>
                <c:pt idx="31">
                  <c:v>15</c:v>
                </c:pt>
                <c:pt idx="32">
                  <c:v>29</c:v>
                </c:pt>
                <c:pt idx="33">
                  <c:v>24</c:v>
                </c:pt>
                <c:pt idx="34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0"/>
        <c:axId val="680679529"/>
        <c:axId val="688831031"/>
      </c:barChart>
      <c:lineChart>
        <c:grouping val="standard"/>
        <c:varyColors val="0"/>
        <c:ser>
          <c:idx val="2"/>
          <c:order val="2"/>
          <c:tx>
            <c:strRef>
              <c:f>'[正常脐静脉和脐动脉之间（TOP20）差异miRNA功能富集分析.xlsx]Sheet2'!$AT$2</c:f>
              <c:strCache>
                <c:ptCount val="1"/>
                <c:pt idx="0">
                  <c:v>lose</c:v>
                </c:pt>
              </c:strCache>
            </c:strRef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'[正常脐静脉和脐动脉之间（TOP20）差异miRNA功能富集分析.xlsx]Sheet2'!$AQ$3:$AQ$37</c:f>
              <c:strCache>
                <c:ptCount val="35"/>
                <c:pt idx="0">
                  <c:v>Fc epsilon RI signaling pathway</c:v>
                </c:pt>
                <c:pt idx="1">
                  <c:v>Glioma</c:v>
                </c:pt>
                <c:pt idx="2">
                  <c:v>Dilated cardiomyopathy</c:v>
                </c:pt>
                <c:pt idx="3">
                  <c:v>Fc gamma R-mediated phagocytosis</c:v>
                </c:pt>
                <c:pt idx="4">
                  <c:v>Non-small cell lung cancer</c:v>
                </c:pt>
                <c:pt idx="5">
                  <c:v>HCM</c:v>
                </c:pt>
                <c:pt idx="6">
                  <c:v>Small cell lung cancer</c:v>
                </c:pt>
                <c:pt idx="7">
                  <c:v>Dorso-ventral axis formation</c:v>
                </c:pt>
                <c:pt idx="8">
                  <c:v>ErbB signaling pathway</c:v>
                </c:pt>
                <c:pt idx="9">
                  <c:v>Prostate cancer</c:v>
                </c:pt>
                <c:pt idx="10">
                  <c:v>Regulation of actin cytoskeleton</c:v>
                </c:pt>
                <c:pt idx="11">
                  <c:v>Focal adhesion</c:v>
                </c:pt>
                <c:pt idx="12">
                  <c:v>Pathways in cancer</c:v>
                </c:pt>
                <c:pt idx="13">
                  <c:v>Renal cell carcinoma</c:v>
                </c:pt>
                <c:pt idx="14">
                  <c:v>Melanoma</c:v>
                </c:pt>
                <c:pt idx="15">
                  <c:v>Acute myeloid leukemia</c:v>
                </c:pt>
                <c:pt idx="16">
                  <c:v>Neurotrophin signaling pathway</c:v>
                </c:pt>
                <c:pt idx="17">
                  <c:v>Insulin signaling pathway</c:v>
                </c:pt>
                <c:pt idx="18">
                  <c:v>Chronic myeloid leukemia</c:v>
                </c:pt>
                <c:pt idx="19">
                  <c:v>TGF-beta signaling pathway</c:v>
                </c:pt>
                <c:pt idx="20">
                  <c:v>mTOR signaling pathway</c:v>
                </c:pt>
                <c:pt idx="21">
                  <c:v>Pancreatic cancer</c:v>
                </c:pt>
                <c:pt idx="22">
                  <c:v>Colorectal cancer</c:v>
                </c:pt>
                <c:pt idx="23">
                  <c:v>Axon guidance</c:v>
                </c:pt>
                <c:pt idx="24">
                  <c:v>p53 signaling pathway</c:v>
                </c:pt>
                <c:pt idx="25">
                  <c:v>Ubiquitin mediated proteolysis</c:v>
                </c:pt>
                <c:pt idx="26">
                  <c:v>ARVC</c:v>
                </c:pt>
                <c:pt idx="27">
                  <c:v>GnRH signaling pathway</c:v>
                </c:pt>
                <c:pt idx="28">
                  <c:v>MAPK signaling pathway</c:v>
                </c:pt>
                <c:pt idx="29">
                  <c:v>Type II diabetes mellitus</c:v>
                </c:pt>
                <c:pt idx="30">
                  <c:v>Endocytosis</c:v>
                </c:pt>
                <c:pt idx="31">
                  <c:v>Endometrial cancer</c:v>
                </c:pt>
                <c:pt idx="32">
                  <c:v>Cell cycle</c:v>
                </c:pt>
                <c:pt idx="33">
                  <c:v>Long-term potentiation</c:v>
                </c:pt>
                <c:pt idx="34">
                  <c:v>Notch signaling pathway</c:v>
                </c:pt>
              </c:strCache>
            </c:strRef>
          </c:cat>
          <c:val>
            <c:numRef>
              <c:f>'[正常脐静脉和脐动脉之间（TOP20）差异miRNA功能富集分析.xlsx]Sheet2'!$AT$3:$AT$37</c:f>
              <c:numCache>
                <c:formatCode>General</c:formatCode>
                <c:ptCount val="35"/>
                <c:pt idx="0">
                  <c:v>0.0308502339488168</c:v>
                </c:pt>
                <c:pt idx="1">
                  <c:v>0.000687667704065338</c:v>
                </c:pt>
                <c:pt idx="2">
                  <c:v>0.000867114762324724</c:v>
                </c:pt>
                <c:pt idx="3">
                  <c:v>0.00885573247026193</c:v>
                </c:pt>
                <c:pt idx="4">
                  <c:v>0.00237530310069203</c:v>
                </c:pt>
                <c:pt idx="5">
                  <c:v>0.00115662141594422</c:v>
                </c:pt>
                <c:pt idx="6">
                  <c:v>0.00102592565649725</c:v>
                </c:pt>
                <c:pt idx="7">
                  <c:v>0.0214313785286866</c:v>
                </c:pt>
                <c:pt idx="8">
                  <c:v>0.000471008662872063</c:v>
                </c:pt>
                <c:pt idx="9">
                  <c:v>5.29282639553229e-5</c:v>
                </c:pt>
                <c:pt idx="10">
                  <c:v>1.0583853773129e-6</c:v>
                </c:pt>
                <c:pt idx="11">
                  <c:v>6.41222167388526e-7</c:v>
                </c:pt>
                <c:pt idx="12">
                  <c:v>2.84272678622343e-6</c:v>
                </c:pt>
                <c:pt idx="13">
                  <c:v>0.000535437711199001</c:v>
                </c:pt>
                <c:pt idx="14">
                  <c:v>0.00204846456823458</c:v>
                </c:pt>
                <c:pt idx="15">
                  <c:v>0.00409566404699703</c:v>
                </c:pt>
                <c:pt idx="16">
                  <c:v>0.00289028515388917</c:v>
                </c:pt>
                <c:pt idx="17">
                  <c:v>0.00300003856587946</c:v>
                </c:pt>
                <c:pt idx="18">
                  <c:v>0.00329567484363312</c:v>
                </c:pt>
                <c:pt idx="19">
                  <c:v>0.00417839548591644</c:v>
                </c:pt>
                <c:pt idx="20">
                  <c:v>0.00618791722372963</c:v>
                </c:pt>
                <c:pt idx="21">
                  <c:v>0.00689165412356705</c:v>
                </c:pt>
                <c:pt idx="22">
                  <c:v>0.00836490489785589</c:v>
                </c:pt>
                <c:pt idx="23">
                  <c:v>0.0100486705154308</c:v>
                </c:pt>
                <c:pt idx="24">
                  <c:v>0.0329793031184648</c:v>
                </c:pt>
                <c:pt idx="25">
                  <c:v>0.0172911529019969</c:v>
                </c:pt>
                <c:pt idx="26">
                  <c:v>0.0262685904979826</c:v>
                </c:pt>
                <c:pt idx="27">
                  <c:v>0.0561056945857496</c:v>
                </c:pt>
                <c:pt idx="28">
                  <c:v>0.0271467791269961</c:v>
                </c:pt>
                <c:pt idx="29">
                  <c:v>0.0325357083248069</c:v>
                </c:pt>
                <c:pt idx="30">
                  <c:v>0.0326567005809086</c:v>
                </c:pt>
                <c:pt idx="31">
                  <c:v>0.0524142631864069</c:v>
                </c:pt>
                <c:pt idx="32">
                  <c:v>0.0664623328213315</c:v>
                </c:pt>
                <c:pt idx="33">
                  <c:v>0.076559700685123</c:v>
                </c:pt>
                <c:pt idx="34">
                  <c:v>0.0859681944076656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'[正常脐静脉和脐动脉之间（TOP20）差异miRNA功能富集分析.xlsx]Sheet2'!$AU$2</c:f>
              <c:strCache>
                <c:ptCount val="1"/>
                <c:pt idx="0">
                  <c:v>gain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'[正常脐静脉和脐动脉之间（TOP20）差异miRNA功能富集分析.xlsx]Sheet2'!$AQ$3:$AQ$37</c:f>
              <c:strCache>
                <c:ptCount val="35"/>
                <c:pt idx="0">
                  <c:v>Fc epsilon RI signaling pathway</c:v>
                </c:pt>
                <c:pt idx="1">
                  <c:v>Glioma</c:v>
                </c:pt>
                <c:pt idx="2">
                  <c:v>Dilated cardiomyopathy</c:v>
                </c:pt>
                <c:pt idx="3">
                  <c:v>Fc gamma R-mediated phagocytosis</c:v>
                </c:pt>
                <c:pt idx="4">
                  <c:v>Non-small cell lung cancer</c:v>
                </c:pt>
                <c:pt idx="5">
                  <c:v>HCM</c:v>
                </c:pt>
                <c:pt idx="6">
                  <c:v>Small cell lung cancer</c:v>
                </c:pt>
                <c:pt idx="7">
                  <c:v>Dorso-ventral axis formation</c:v>
                </c:pt>
                <c:pt idx="8">
                  <c:v>ErbB signaling pathway</c:v>
                </c:pt>
                <c:pt idx="9">
                  <c:v>Prostate cancer</c:v>
                </c:pt>
                <c:pt idx="10">
                  <c:v>Regulation of actin cytoskeleton</c:v>
                </c:pt>
                <c:pt idx="11">
                  <c:v>Focal adhesion</c:v>
                </c:pt>
                <c:pt idx="12">
                  <c:v>Pathways in cancer</c:v>
                </c:pt>
                <c:pt idx="13">
                  <c:v>Renal cell carcinoma</c:v>
                </c:pt>
                <c:pt idx="14">
                  <c:v>Melanoma</c:v>
                </c:pt>
                <c:pt idx="15">
                  <c:v>Acute myeloid leukemia</c:v>
                </c:pt>
                <c:pt idx="16">
                  <c:v>Neurotrophin signaling pathway</c:v>
                </c:pt>
                <c:pt idx="17">
                  <c:v>Insulin signaling pathway</c:v>
                </c:pt>
                <c:pt idx="18">
                  <c:v>Chronic myeloid leukemia</c:v>
                </c:pt>
                <c:pt idx="19">
                  <c:v>TGF-beta signaling pathway</c:v>
                </c:pt>
                <c:pt idx="20">
                  <c:v>mTOR signaling pathway</c:v>
                </c:pt>
                <c:pt idx="21">
                  <c:v>Pancreatic cancer</c:v>
                </c:pt>
                <c:pt idx="22">
                  <c:v>Colorectal cancer</c:v>
                </c:pt>
                <c:pt idx="23">
                  <c:v>Axon guidance</c:v>
                </c:pt>
                <c:pt idx="24">
                  <c:v>p53 signaling pathway</c:v>
                </c:pt>
                <c:pt idx="25">
                  <c:v>Ubiquitin mediated proteolysis</c:v>
                </c:pt>
                <c:pt idx="26">
                  <c:v>ARVC</c:v>
                </c:pt>
                <c:pt idx="27">
                  <c:v>GnRH signaling pathway</c:v>
                </c:pt>
                <c:pt idx="28">
                  <c:v>MAPK signaling pathway</c:v>
                </c:pt>
                <c:pt idx="29">
                  <c:v>Type II diabetes mellitus</c:v>
                </c:pt>
                <c:pt idx="30">
                  <c:v>Endocytosis</c:v>
                </c:pt>
                <c:pt idx="31">
                  <c:v>Endometrial cancer</c:v>
                </c:pt>
                <c:pt idx="32">
                  <c:v>Cell cycle</c:v>
                </c:pt>
                <c:pt idx="33">
                  <c:v>Long-term potentiation</c:v>
                </c:pt>
                <c:pt idx="34">
                  <c:v>Notch signaling pathway</c:v>
                </c:pt>
              </c:strCache>
            </c:strRef>
          </c:cat>
          <c:val>
            <c:numRef>
              <c:f>'[正常脐静脉和脐动脉之间（TOP20）差异miRNA功能富集分析.xlsx]Sheet2'!$AU$3:$AU$37</c:f>
              <c:numCache>
                <c:formatCode>General</c:formatCode>
                <c:ptCount val="35"/>
                <c:pt idx="0">
                  <c:v>0.0656178174176978</c:v>
                </c:pt>
                <c:pt idx="1">
                  <c:v>0.0201582903604831</c:v>
                </c:pt>
                <c:pt idx="2">
                  <c:v>0.0147508392093897</c:v>
                </c:pt>
                <c:pt idx="3">
                  <c:v>0.0211730497036097</c:v>
                </c:pt>
                <c:pt idx="4">
                  <c:v>0.0105789796367988</c:v>
                </c:pt>
                <c:pt idx="5">
                  <c:v>0.00563686781384608</c:v>
                </c:pt>
                <c:pt idx="6">
                  <c:v>0.00484002134760736</c:v>
                </c:pt>
                <c:pt idx="7">
                  <c:v>0.0246581243563535</c:v>
                </c:pt>
                <c:pt idx="8">
                  <c:v>0.00156393029536383</c:v>
                </c:pt>
                <c:pt idx="9">
                  <c:v>0.000388114280520252</c:v>
                </c:pt>
                <c:pt idx="10">
                  <c:v>4.59143788357154e-5</c:v>
                </c:pt>
                <c:pt idx="11">
                  <c:v>2.6861008854538e-5</c:v>
                </c:pt>
                <c:pt idx="12">
                  <c:v>5.96116976549625e-8</c:v>
                </c:pt>
                <c:pt idx="13">
                  <c:v>0.000122372594204453</c:v>
                </c:pt>
                <c:pt idx="14">
                  <c:v>0.00115716839804642</c:v>
                </c:pt>
                <c:pt idx="15">
                  <c:v>0.00139692572555382</c:v>
                </c:pt>
                <c:pt idx="16">
                  <c:v>7.1315380275826e-7</c:v>
                </c:pt>
                <c:pt idx="17">
                  <c:v>4.72346076612838e-8</c:v>
                </c:pt>
                <c:pt idx="18">
                  <c:v>4.77422370360111e-5</c:v>
                </c:pt>
                <c:pt idx="19">
                  <c:v>1.19955912447077e-5</c:v>
                </c:pt>
                <c:pt idx="20">
                  <c:v>0.000985095608171271</c:v>
                </c:pt>
                <c:pt idx="21">
                  <c:v>0.0014095316884605</c:v>
                </c:pt>
                <c:pt idx="22">
                  <c:v>4.97389922596597e-5</c:v>
                </c:pt>
                <c:pt idx="23">
                  <c:v>2.22683826816188e-6</c:v>
                </c:pt>
                <c:pt idx="24">
                  <c:v>0.0197179956987866</c:v>
                </c:pt>
                <c:pt idx="25">
                  <c:v>0.000336033096531323</c:v>
                </c:pt>
                <c:pt idx="26">
                  <c:v>0.00122163926181723</c:v>
                </c:pt>
                <c:pt idx="27">
                  <c:v>0.0295766466835756</c:v>
                </c:pt>
                <c:pt idx="28">
                  <c:v>6.48790415287703e-10</c:v>
                </c:pt>
                <c:pt idx="29">
                  <c:v>0.000840535262136378</c:v>
                </c:pt>
                <c:pt idx="30">
                  <c:v>2.01185958422432e-5</c:v>
                </c:pt>
                <c:pt idx="31">
                  <c:v>0.0175387671208755</c:v>
                </c:pt>
                <c:pt idx="32">
                  <c:v>0.0158654673384246</c:v>
                </c:pt>
                <c:pt idx="33">
                  <c:v>7.37639919091462e-5</c:v>
                </c:pt>
                <c:pt idx="34">
                  <c:v>0.00252466170260297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80476921"/>
        <c:axId val="639378900"/>
      </c:lineChart>
      <c:catAx>
        <c:axId val="680679529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0" vertOverflow="ellipsis" vert="eaVert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88831031"/>
        <c:crosses val="autoZero"/>
        <c:auto val="1"/>
        <c:lblAlgn val="ctr"/>
        <c:lblOffset val="100"/>
        <c:noMultiLvlLbl val="0"/>
      </c:catAx>
      <c:valAx>
        <c:axId val="688831031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Count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0775660966948681"/>
              <c:y val="0.097284735812133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680679529"/>
        <c:crosses val="autoZero"/>
        <c:crossBetween val="between"/>
        <c:majorUnit val="20"/>
      </c:valAx>
      <c:catAx>
        <c:axId val="180476921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pPr>
          </a:p>
        </c:txPr>
        <c:crossAx val="639378900"/>
        <c:crosses val="autoZero"/>
        <c:auto val="1"/>
        <c:lblAlgn val="ctr"/>
        <c:lblOffset val="100"/>
        <c:noMultiLvlLbl val="0"/>
      </c:catAx>
      <c:valAx>
        <c:axId val="639378900"/>
        <c:scaling>
          <c:orientation val="minMax"/>
          <c:max val="0.1"/>
          <c:min val="-0.1"/>
        </c:scaling>
        <c:delete val="0"/>
        <c:axPos val="r"/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pP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</a:t>
                </a:r>
                <a:r>
                  <a:rPr lang="en-US" altLang="zh-CN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v</a:t>
                </a:r>
                <a:r>
                  <a: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alue</a:t>
                </a:r>
                <a:endParaRPr>
                  <a:solidFill>
                    <a:sysClr val="windowText" lastClr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945403151366318"/>
              <c:y val="0.12355119818564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  <c:crossAx val="180476921"/>
        <c:crosses val="max"/>
        <c:crossBetween val="between"/>
        <c:majorUnit val="0.05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419335321203183"/>
          <c:y val="0.0783602417050319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 w="0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75000"/>
          <a:lumOff val="25000"/>
        </a:sysClr>
      </a:solidFill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0"/>
            <a:lumOff val="50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65000"/>
          <a:lumOff val="35000"/>
        </a:sysClr>
      </a:solidFill>
      <a:ln w="9525">
        <a:solidFill>
          <a:sysClr val="windowText" lastClr="000000">
            <a:lumMod val="65000"/>
            <a:lumOff val="35000"/>
          </a:sysClr>
        </a:solidFill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75000"/>
            <a:lumOff val="25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>
        <a:solidFill>
          <a:sysClr val="windowText" lastClr="000000">
            <a:lumMod val="15000"/>
            <a:lumOff val="85000"/>
          </a:sysClr>
        </a:solidFill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4.xml"/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6.xml"/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7.xml"/><Relationship Id="rId4" Type="http://schemas.openxmlformats.org/officeDocument/2006/relationships/chart" Target="../charts/chart11.xml"/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8.xml"/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chart" Target="../charts/char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69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chart" Target="../charts/char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2335" y="2572385"/>
            <a:ext cx="1013460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3200"/>
              <a:t>Expression characteristics of microRNA in pig umbilical venous blood and umbilical arterial blood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846698" y="2619925"/>
            <a:ext cx="6808370" cy="2019439"/>
            <a:chOff x="7921" y="1714"/>
            <a:chExt cx="17292" cy="5129"/>
          </a:xfrm>
        </p:grpSpPr>
        <p:grpSp>
          <p:nvGrpSpPr>
            <p:cNvPr id="14" name="组合 13"/>
            <p:cNvGrpSpPr/>
            <p:nvPr/>
          </p:nvGrpSpPr>
          <p:grpSpPr>
            <a:xfrm>
              <a:off x="7921" y="1808"/>
              <a:ext cx="10384" cy="5035"/>
              <a:chOff x="1707" y="2336"/>
              <a:chExt cx="10384" cy="5035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1707" y="2336"/>
                <a:ext cx="6330" cy="4205"/>
                <a:chOff x="1771" y="-651"/>
                <a:chExt cx="6330" cy="4205"/>
              </a:xfrm>
            </p:grpSpPr>
            <p:pic>
              <p:nvPicPr>
                <p:cNvPr id="5" name="图片 4" descr="20200629_1931_002_48.387_4号小猪脐带"/>
                <p:cNvPicPr>
                  <a:picLocks noChangeAspect="1"/>
                </p:cNvPicPr>
                <p:nvPr/>
              </p:nvPicPr>
              <p:blipFill>
                <a:blip r:embed="rId3">
                  <a:lum bright="30000" contrast="12000"/>
                </a:blip>
                <a:stretch>
                  <a:fillRect/>
                </a:stretch>
              </p:blipFill>
              <p:spPr>
                <a:xfrm>
                  <a:off x="2297" y="111"/>
                  <a:ext cx="4590" cy="3443"/>
                </a:xfrm>
                <a:prstGeom prst="rect">
                  <a:avLst/>
                </a:prstGeom>
              </p:spPr>
            </p:pic>
            <p:sp>
              <p:nvSpPr>
                <p:cNvPr id="6" name="文本框 5"/>
                <p:cNvSpPr txBox="1"/>
                <p:nvPr/>
              </p:nvSpPr>
              <p:spPr>
                <a:xfrm>
                  <a:off x="1771" y="-651"/>
                  <a:ext cx="528" cy="8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endParaRPr lang="en-US" altLang="zh-CN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7293" y="-651"/>
                  <a:ext cx="808" cy="8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r>
                    <a:rPr lang="en-US" altLang="zh-CN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lang="en-US" altLang="zh-CN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" name="椭圆 3"/>
              <p:cNvSpPr/>
              <p:nvPr/>
            </p:nvSpPr>
            <p:spPr>
              <a:xfrm rot="3180000">
                <a:off x="4923" y="4951"/>
                <a:ext cx="713" cy="97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115"/>
              </a:p>
            </p:txBody>
          </p:sp>
          <p:sp>
            <p:nvSpPr>
              <p:cNvPr id="7" name="椭圆 6"/>
              <p:cNvSpPr/>
              <p:nvPr/>
            </p:nvSpPr>
            <p:spPr>
              <a:xfrm rot="3180000">
                <a:off x="4415" y="3789"/>
                <a:ext cx="551" cy="51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115"/>
              </a:p>
            </p:txBody>
          </p:sp>
          <p:sp>
            <p:nvSpPr>
              <p:cNvPr id="8" name="椭圆 7"/>
              <p:cNvSpPr/>
              <p:nvPr/>
            </p:nvSpPr>
            <p:spPr>
              <a:xfrm rot="3180000">
                <a:off x="3223" y="4734"/>
                <a:ext cx="590" cy="607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115"/>
              </a:p>
            </p:txBody>
          </p:sp>
          <p:sp>
            <p:nvSpPr>
              <p:cNvPr id="11" name="椭圆 10"/>
              <p:cNvSpPr/>
              <p:nvPr/>
            </p:nvSpPr>
            <p:spPr>
              <a:xfrm rot="4140000">
                <a:off x="2896" y="3008"/>
                <a:ext cx="3370" cy="3717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115"/>
              </a:p>
            </p:txBody>
          </p:sp>
          <p:graphicFrame>
            <p:nvGraphicFramePr>
              <p:cNvPr id="13" name="图表 12"/>
              <p:cNvGraphicFramePr/>
              <p:nvPr/>
            </p:nvGraphicFramePr>
            <p:xfrm>
              <a:off x="7445" y="2849"/>
              <a:ext cx="4646" cy="452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</p:grpSp>
        <p:graphicFrame>
          <p:nvGraphicFramePr>
            <p:cNvPr id="15" name="图表 14"/>
            <p:cNvGraphicFramePr/>
            <p:nvPr/>
          </p:nvGraphicFramePr>
          <p:xfrm>
            <a:off x="18691" y="2320"/>
            <a:ext cx="6522" cy="45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文本框 15"/>
            <p:cNvSpPr txBox="1"/>
            <p:nvPr/>
          </p:nvSpPr>
          <p:spPr>
            <a:xfrm>
              <a:off x="18691" y="1714"/>
              <a:ext cx="528" cy="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415270" y="171450"/>
            <a:ext cx="1444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Figure 1. </a:t>
            </a:r>
            <a:endParaRPr lang="zh-CN" altLang="en-US" sz="2400"/>
          </a:p>
        </p:txBody>
      </p:sp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090295" y="1849120"/>
            <a:ext cx="7620000" cy="2866390"/>
            <a:chOff x="1781" y="5579"/>
            <a:chExt cx="12000" cy="4514"/>
          </a:xfrm>
        </p:grpSpPr>
        <p:grpSp>
          <p:nvGrpSpPr>
            <p:cNvPr id="29" name="组合 28"/>
            <p:cNvGrpSpPr/>
            <p:nvPr/>
          </p:nvGrpSpPr>
          <p:grpSpPr>
            <a:xfrm>
              <a:off x="1781" y="5579"/>
              <a:ext cx="8139" cy="4514"/>
              <a:chOff x="375" y="6761"/>
              <a:chExt cx="8139" cy="4514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375" y="7355"/>
                <a:ext cx="3371" cy="3619"/>
                <a:chOff x="6266" y="1297"/>
                <a:chExt cx="5790" cy="4121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>
                  <a:off x="7361" y="1297"/>
                  <a:ext cx="4339" cy="4121"/>
                  <a:chOff x="7361" y="1297"/>
                  <a:chExt cx="4339" cy="4121"/>
                </a:xfrm>
              </p:grpSpPr>
              <p:sp>
                <p:nvSpPr>
                  <p:cNvPr id="18" name="椭圆 17"/>
                  <p:cNvSpPr/>
                  <p:nvPr/>
                </p:nvSpPr>
                <p:spPr>
                  <a:xfrm rot="5400000">
                    <a:off x="6964" y="1694"/>
                    <a:ext cx="3969" cy="3175"/>
                  </a:xfrm>
                  <a:prstGeom prst="ellipse">
                    <a:avLst/>
                  </a:prstGeom>
                  <a:solidFill>
                    <a:srgbClr val="FF0000">
                      <a:alpha val="70000"/>
                    </a:srgb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115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椭圆 18"/>
                  <p:cNvSpPr/>
                  <p:nvPr/>
                </p:nvSpPr>
                <p:spPr>
                  <a:xfrm rot="17640000">
                    <a:off x="8061" y="2350"/>
                    <a:ext cx="3969" cy="2166"/>
                  </a:xfrm>
                  <a:prstGeom prst="ellipse">
                    <a:avLst/>
                  </a:prstGeom>
                  <a:solidFill>
                    <a:srgbClr val="0070C0">
                      <a:alpha val="70000"/>
                    </a:srgb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115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文本框 19"/>
                  <p:cNvSpPr txBox="1"/>
                  <p:nvPr/>
                </p:nvSpPr>
                <p:spPr>
                  <a:xfrm>
                    <a:off x="7538" y="2261"/>
                    <a:ext cx="1501" cy="4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106</a:t>
                    </a:r>
                    <a:endParaRPr lang="en-US" altLang="zh-CN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" name="文本框 20"/>
                  <p:cNvSpPr txBox="1"/>
                  <p:nvPr/>
                </p:nvSpPr>
                <p:spPr>
                  <a:xfrm>
                    <a:off x="8862" y="3638"/>
                    <a:ext cx="1274" cy="4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174</a:t>
                    </a:r>
                    <a:endParaRPr lang="en-US" altLang="zh-CN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文本框 21"/>
                  <p:cNvSpPr txBox="1"/>
                  <p:nvPr/>
                </p:nvSpPr>
                <p:spPr>
                  <a:xfrm>
                    <a:off x="10537" y="1767"/>
                    <a:ext cx="1163" cy="4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22</a:t>
                    </a:r>
                    <a:endParaRPr lang="en-US" altLang="zh-CN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3" name="文本框 22"/>
                <p:cNvSpPr txBox="1"/>
                <p:nvPr/>
              </p:nvSpPr>
              <p:spPr>
                <a:xfrm>
                  <a:off x="6266" y="3814"/>
                  <a:ext cx="1273" cy="4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20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UV</a:t>
                  </a:r>
                  <a:endParaRPr lang="en-US" altLang="zh-CN" sz="12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10766" y="3814"/>
                  <a:ext cx="1290" cy="4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20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UA</a:t>
                  </a:r>
                  <a:endParaRPr lang="en-US" altLang="zh-CN" sz="120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aphicFrame>
            <p:nvGraphicFramePr>
              <p:cNvPr id="25" name="图表 24"/>
              <p:cNvGraphicFramePr/>
              <p:nvPr/>
            </p:nvGraphicFramePr>
            <p:xfrm>
              <a:off x="3746" y="7187"/>
              <a:ext cx="3958" cy="40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27" name="文本框 26"/>
              <p:cNvSpPr txBox="1"/>
              <p:nvPr/>
            </p:nvSpPr>
            <p:spPr>
              <a:xfrm>
                <a:off x="3726" y="6761"/>
                <a:ext cx="32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7995" y="6761"/>
                <a:ext cx="519" cy="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643" y="6761"/>
                <a:ext cx="32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2" name="图表 1"/>
            <p:cNvGraphicFramePr/>
            <p:nvPr/>
          </p:nvGraphicFramePr>
          <p:xfrm>
            <a:off x="9353" y="6110"/>
            <a:ext cx="4428" cy="37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26" name="文本框 25"/>
          <p:cNvSpPr txBox="1"/>
          <p:nvPr/>
        </p:nvSpPr>
        <p:spPr>
          <a:xfrm>
            <a:off x="10415270" y="171450"/>
            <a:ext cx="1444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Figure </a:t>
            </a:r>
            <a:r>
              <a:rPr lang="en-US" altLang="zh-CN" sz="2400"/>
              <a:t>2</a:t>
            </a:r>
            <a:r>
              <a:rPr lang="zh-CN" altLang="en-US" sz="2400"/>
              <a:t>. 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0645" y="441960"/>
            <a:ext cx="12111355" cy="6323965"/>
            <a:chOff x="127" y="231"/>
            <a:chExt cx="19073" cy="9959"/>
          </a:xfrm>
        </p:grpSpPr>
        <p:grpSp>
          <p:nvGrpSpPr>
            <p:cNvPr id="29" name="组合 28"/>
            <p:cNvGrpSpPr/>
            <p:nvPr/>
          </p:nvGrpSpPr>
          <p:grpSpPr>
            <a:xfrm rot="0">
              <a:off x="9484" y="231"/>
              <a:ext cx="9716" cy="4678"/>
              <a:chOff x="646" y="6598"/>
              <a:chExt cx="10665" cy="4724"/>
            </a:xfrm>
          </p:grpSpPr>
          <p:graphicFrame>
            <p:nvGraphicFramePr>
              <p:cNvPr id="11" name="图表 10"/>
              <p:cNvGraphicFramePr/>
              <p:nvPr/>
            </p:nvGraphicFramePr>
            <p:xfrm>
              <a:off x="810" y="6761"/>
              <a:ext cx="10501" cy="440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cxnSp>
            <p:nvCxnSpPr>
              <p:cNvPr id="12" name="直接连接符 11"/>
              <p:cNvCxnSpPr/>
              <p:nvPr/>
            </p:nvCxnSpPr>
            <p:spPr>
              <a:xfrm>
                <a:off x="1808" y="10929"/>
                <a:ext cx="2321" cy="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4921" y="10322"/>
                <a:ext cx="218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7850" y="10778"/>
                <a:ext cx="218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61" name="文本框 14"/>
              <p:cNvSpPr txBox="1"/>
              <p:nvPr/>
            </p:nvSpPr>
            <p:spPr>
              <a:xfrm>
                <a:off x="4799" y="10334"/>
                <a:ext cx="2782" cy="3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cellular component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6162" name="文本框 15"/>
              <p:cNvSpPr txBox="1"/>
              <p:nvPr/>
            </p:nvSpPr>
            <p:spPr>
              <a:xfrm>
                <a:off x="7764" y="10777"/>
                <a:ext cx="2732" cy="3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molecular function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6163" name="文本框 16"/>
              <p:cNvSpPr txBox="1"/>
              <p:nvPr/>
            </p:nvSpPr>
            <p:spPr>
              <a:xfrm>
                <a:off x="1809" y="10932"/>
                <a:ext cx="2719" cy="3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biological process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646" y="6598"/>
                <a:ext cx="432" cy="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0">
              <a:off x="127" y="231"/>
              <a:ext cx="9548" cy="4903"/>
              <a:chOff x="-126" y="2199"/>
              <a:chExt cx="11140" cy="4515"/>
            </a:xfrm>
          </p:grpSpPr>
          <p:graphicFrame>
            <p:nvGraphicFramePr>
              <p:cNvPr id="10" name="图表 9"/>
              <p:cNvGraphicFramePr/>
              <p:nvPr/>
            </p:nvGraphicFramePr>
            <p:xfrm>
              <a:off x="-126" y="2396"/>
              <a:ext cx="11140" cy="38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8" name="文本框 27"/>
              <p:cNvSpPr txBox="1"/>
              <p:nvPr/>
            </p:nvSpPr>
            <p:spPr>
              <a:xfrm>
                <a:off x="-125" y="2199"/>
                <a:ext cx="450" cy="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1178" y="6359"/>
                <a:ext cx="218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4310" y="5752"/>
                <a:ext cx="218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7333" y="6219"/>
                <a:ext cx="218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文本框 14"/>
              <p:cNvSpPr txBox="1"/>
              <p:nvPr/>
            </p:nvSpPr>
            <p:spPr>
              <a:xfrm>
                <a:off x="4310" y="5754"/>
                <a:ext cx="2903" cy="3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cellular component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文本框 15"/>
              <p:cNvSpPr txBox="1"/>
              <p:nvPr/>
            </p:nvSpPr>
            <p:spPr>
              <a:xfrm>
                <a:off x="7333" y="6221"/>
                <a:ext cx="2807" cy="3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molecular function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文本框 16"/>
              <p:cNvSpPr txBox="1"/>
              <p:nvPr/>
            </p:nvSpPr>
            <p:spPr>
              <a:xfrm>
                <a:off x="1268" y="6359"/>
                <a:ext cx="2965" cy="3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biological process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2" name="图表 1"/>
            <p:cNvGraphicFramePr/>
            <p:nvPr/>
          </p:nvGraphicFramePr>
          <p:xfrm>
            <a:off x="303" y="5570"/>
            <a:ext cx="18659" cy="46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文本框 2"/>
            <p:cNvSpPr txBox="1"/>
            <p:nvPr/>
          </p:nvSpPr>
          <p:spPr>
            <a:xfrm>
              <a:off x="127" y="5135"/>
              <a:ext cx="386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668635" y="0"/>
            <a:ext cx="1444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Figure </a:t>
            </a:r>
            <a:r>
              <a:rPr lang="en-US" altLang="zh-CN" sz="2400"/>
              <a:t>3</a:t>
            </a:r>
            <a:r>
              <a:rPr lang="zh-CN" altLang="en-US" sz="2400"/>
              <a:t>. </a:t>
            </a:r>
            <a:endParaRPr lang="zh-CN" altLang="en-US" sz="2400"/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82550" y="600075"/>
            <a:ext cx="12226290" cy="9824720"/>
            <a:chOff x="130" y="255"/>
            <a:chExt cx="19254" cy="15472"/>
          </a:xfrm>
        </p:grpSpPr>
        <p:grpSp>
          <p:nvGrpSpPr>
            <p:cNvPr id="89" name="组合 88"/>
            <p:cNvGrpSpPr/>
            <p:nvPr/>
          </p:nvGrpSpPr>
          <p:grpSpPr>
            <a:xfrm>
              <a:off x="130" y="255"/>
              <a:ext cx="18649" cy="6921"/>
              <a:chOff x="130" y="255"/>
              <a:chExt cx="18649" cy="6921"/>
            </a:xfrm>
          </p:grpSpPr>
          <p:grpSp>
            <p:nvGrpSpPr>
              <p:cNvPr id="54" name="组合 53"/>
              <p:cNvGrpSpPr/>
              <p:nvPr/>
            </p:nvGrpSpPr>
            <p:grpSpPr>
              <a:xfrm rot="0">
                <a:off x="229" y="255"/>
                <a:ext cx="18550" cy="6521"/>
                <a:chOff x="154" y="660"/>
                <a:chExt cx="18598" cy="6521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 rot="5400000">
                  <a:off x="2880" y="-172"/>
                  <a:ext cx="1815" cy="3709"/>
                  <a:chOff x="303" y="4965"/>
                  <a:chExt cx="2841" cy="4074"/>
                </a:xfrm>
              </p:grpSpPr>
              <p:grpSp>
                <p:nvGrpSpPr>
                  <p:cNvPr id="18" name="组合 17"/>
                  <p:cNvGrpSpPr/>
                  <p:nvPr/>
                </p:nvGrpSpPr>
                <p:grpSpPr>
                  <a:xfrm>
                    <a:off x="303" y="4965"/>
                    <a:ext cx="2836" cy="4074"/>
                    <a:chOff x="7953" y="3240"/>
                    <a:chExt cx="2836" cy="4074"/>
                  </a:xfrm>
                </p:grpSpPr>
                <p:grpSp>
                  <p:nvGrpSpPr>
                    <p:cNvPr id="3" name="组合 2"/>
                    <p:cNvGrpSpPr/>
                    <p:nvPr/>
                  </p:nvGrpSpPr>
                  <p:grpSpPr>
                    <a:xfrm>
                      <a:off x="7953" y="3240"/>
                      <a:ext cx="2836" cy="4074"/>
                      <a:chOff x="7938" y="3258"/>
                      <a:chExt cx="2836" cy="4074"/>
                    </a:xfrm>
                  </p:grpSpPr>
                  <p:sp>
                    <p:nvSpPr>
                      <p:cNvPr id="4" name="椭圆 3"/>
                      <p:cNvSpPr/>
                      <p:nvPr/>
                    </p:nvSpPr>
                    <p:spPr>
                      <a:xfrm>
                        <a:off x="7939" y="3258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FF000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5" name="椭圆 4"/>
                      <p:cNvSpPr/>
                      <p:nvPr/>
                    </p:nvSpPr>
                    <p:spPr>
                      <a:xfrm>
                        <a:off x="7938" y="4497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0070C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6" name="文本框 5"/>
                      <p:cNvSpPr txBox="1"/>
                      <p:nvPr/>
                    </p:nvSpPr>
                    <p:spPr>
                      <a:xfrm rot="16200000">
                        <a:off x="8816" y="4836"/>
                        <a:ext cx="1076" cy="64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sz="1115"/>
                          <a:t>333</a:t>
                        </a:r>
                        <a:endParaRPr lang="en-US" altLang="zh-CN" sz="1115"/>
                      </a:p>
                    </p:txBody>
                  </p:sp>
                </p:grpSp>
                <p:sp>
                  <p:nvSpPr>
                    <p:cNvPr id="2" name="文本框 1"/>
                    <p:cNvSpPr txBox="1"/>
                    <p:nvPr/>
                  </p:nvSpPr>
                  <p:spPr>
                    <a:xfrm rot="16200000">
                      <a:off x="8988" y="3480"/>
                      <a:ext cx="777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105</a:t>
                      </a:r>
                      <a:endParaRPr lang="en-US" altLang="zh-CN" sz="1115"/>
                    </a:p>
                  </p:txBody>
                </p:sp>
                <p:sp>
                  <p:nvSpPr>
                    <p:cNvPr id="9" name="文本框 8"/>
                    <p:cNvSpPr txBox="1"/>
                    <p:nvPr/>
                  </p:nvSpPr>
                  <p:spPr>
                    <a:xfrm rot="16200000">
                      <a:off x="8848" y="6265"/>
                      <a:ext cx="1048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330</a:t>
                      </a:r>
                      <a:endParaRPr lang="en-US" altLang="zh-CN" sz="1115"/>
                    </a:p>
                  </p:txBody>
                </p:sp>
              </p:grpSp>
              <p:sp>
                <p:nvSpPr>
                  <p:cNvPr id="16" name="椭圆 15"/>
                  <p:cNvSpPr/>
                  <p:nvPr/>
                </p:nvSpPr>
                <p:spPr>
                  <a:xfrm>
                    <a:off x="309" y="4965"/>
                    <a:ext cx="2835" cy="2835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115"/>
                  </a:p>
                </p:txBody>
              </p:sp>
            </p:grpSp>
            <p:grpSp>
              <p:nvGrpSpPr>
                <p:cNvPr id="7" name="组合 6"/>
                <p:cNvGrpSpPr/>
                <p:nvPr/>
              </p:nvGrpSpPr>
              <p:grpSpPr>
                <a:xfrm rot="5400000">
                  <a:off x="8326" y="-287"/>
                  <a:ext cx="1815" cy="3709"/>
                  <a:chOff x="303" y="4965"/>
                  <a:chExt cx="2841" cy="4074"/>
                </a:xfrm>
              </p:grpSpPr>
              <p:grpSp>
                <p:nvGrpSpPr>
                  <p:cNvPr id="8" name="组合 7"/>
                  <p:cNvGrpSpPr/>
                  <p:nvPr/>
                </p:nvGrpSpPr>
                <p:grpSpPr>
                  <a:xfrm>
                    <a:off x="303" y="4965"/>
                    <a:ext cx="2836" cy="4074"/>
                    <a:chOff x="7953" y="3240"/>
                    <a:chExt cx="2836" cy="4074"/>
                  </a:xfrm>
                </p:grpSpPr>
                <p:grpSp>
                  <p:nvGrpSpPr>
                    <p:cNvPr id="10" name="组合 9"/>
                    <p:cNvGrpSpPr/>
                    <p:nvPr/>
                  </p:nvGrpSpPr>
                  <p:grpSpPr>
                    <a:xfrm>
                      <a:off x="7953" y="3240"/>
                      <a:ext cx="2836" cy="4074"/>
                      <a:chOff x="7938" y="3258"/>
                      <a:chExt cx="2836" cy="4074"/>
                    </a:xfrm>
                  </p:grpSpPr>
                  <p:sp>
                    <p:nvSpPr>
                      <p:cNvPr id="11" name="椭圆 10"/>
                      <p:cNvSpPr/>
                      <p:nvPr/>
                    </p:nvSpPr>
                    <p:spPr>
                      <a:xfrm>
                        <a:off x="7939" y="3258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FF000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12" name="椭圆 11"/>
                      <p:cNvSpPr/>
                      <p:nvPr/>
                    </p:nvSpPr>
                    <p:spPr>
                      <a:xfrm>
                        <a:off x="7938" y="4497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0070C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13" name="文本框 12"/>
                      <p:cNvSpPr txBox="1"/>
                      <p:nvPr/>
                    </p:nvSpPr>
                    <p:spPr>
                      <a:xfrm rot="16200000">
                        <a:off x="8949" y="4906"/>
                        <a:ext cx="826" cy="64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sz="1115"/>
                          <a:t>77</a:t>
                        </a:r>
                        <a:endParaRPr lang="en-US" altLang="zh-CN" sz="1115"/>
                      </a:p>
                    </p:txBody>
                  </p:sp>
                </p:grpSp>
                <p:sp>
                  <p:nvSpPr>
                    <p:cNvPr id="14" name="文本框 13"/>
                    <p:cNvSpPr txBox="1"/>
                    <p:nvPr/>
                  </p:nvSpPr>
                  <p:spPr>
                    <a:xfrm rot="16200000">
                      <a:off x="8988" y="3445"/>
                      <a:ext cx="777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19</a:t>
                      </a:r>
                      <a:endParaRPr lang="en-US" altLang="zh-CN" sz="1115"/>
                    </a:p>
                  </p:txBody>
                </p:sp>
                <p:sp>
                  <p:nvSpPr>
                    <p:cNvPr id="15" name="文本框 14"/>
                    <p:cNvSpPr txBox="1"/>
                    <p:nvPr/>
                  </p:nvSpPr>
                  <p:spPr>
                    <a:xfrm rot="16200000">
                      <a:off x="8859" y="6290"/>
                      <a:ext cx="1048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60</a:t>
                      </a:r>
                      <a:endParaRPr lang="en-US" altLang="zh-CN" sz="1115"/>
                    </a:p>
                  </p:txBody>
                </p:sp>
              </p:grpSp>
              <p:sp>
                <p:nvSpPr>
                  <p:cNvPr id="19" name="椭圆 18"/>
                  <p:cNvSpPr/>
                  <p:nvPr/>
                </p:nvSpPr>
                <p:spPr>
                  <a:xfrm>
                    <a:off x="309" y="4965"/>
                    <a:ext cx="2835" cy="2835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115"/>
                  </a:p>
                </p:txBody>
              </p:sp>
            </p:grpSp>
            <p:grpSp>
              <p:nvGrpSpPr>
                <p:cNvPr id="20" name="组合 19"/>
                <p:cNvGrpSpPr/>
                <p:nvPr/>
              </p:nvGrpSpPr>
              <p:grpSpPr>
                <a:xfrm rot="5400000">
                  <a:off x="13972" y="-283"/>
                  <a:ext cx="1815" cy="3709"/>
                  <a:chOff x="303" y="4965"/>
                  <a:chExt cx="2841" cy="4074"/>
                </a:xfrm>
              </p:grpSpPr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303" y="4965"/>
                    <a:ext cx="2836" cy="4074"/>
                    <a:chOff x="7953" y="3240"/>
                    <a:chExt cx="2836" cy="4074"/>
                  </a:xfrm>
                </p:grpSpPr>
                <p:grpSp>
                  <p:nvGrpSpPr>
                    <p:cNvPr id="22" name="组合 21"/>
                    <p:cNvGrpSpPr/>
                    <p:nvPr/>
                  </p:nvGrpSpPr>
                  <p:grpSpPr>
                    <a:xfrm>
                      <a:off x="7953" y="3240"/>
                      <a:ext cx="2836" cy="4074"/>
                      <a:chOff x="7938" y="3258"/>
                      <a:chExt cx="2836" cy="4074"/>
                    </a:xfrm>
                  </p:grpSpPr>
                  <p:sp>
                    <p:nvSpPr>
                      <p:cNvPr id="23" name="椭圆 22"/>
                      <p:cNvSpPr/>
                      <p:nvPr/>
                    </p:nvSpPr>
                    <p:spPr>
                      <a:xfrm>
                        <a:off x="7939" y="3258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FF000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24" name="椭圆 23"/>
                      <p:cNvSpPr/>
                      <p:nvPr/>
                    </p:nvSpPr>
                    <p:spPr>
                      <a:xfrm>
                        <a:off x="7938" y="4497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0070C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25" name="文本框 24"/>
                      <p:cNvSpPr txBox="1"/>
                      <p:nvPr/>
                    </p:nvSpPr>
                    <p:spPr>
                      <a:xfrm rot="16200000">
                        <a:off x="8949" y="4890"/>
                        <a:ext cx="826" cy="64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sz="1115"/>
                          <a:t>76</a:t>
                        </a:r>
                        <a:endParaRPr lang="en-US" altLang="zh-CN" sz="1115"/>
                      </a:p>
                    </p:txBody>
                  </p:sp>
                </p:grpSp>
                <p:sp>
                  <p:nvSpPr>
                    <p:cNvPr id="26" name="文本框 25"/>
                    <p:cNvSpPr txBox="1"/>
                    <p:nvPr/>
                  </p:nvSpPr>
                  <p:spPr>
                    <a:xfrm rot="16200000">
                      <a:off x="8988" y="3429"/>
                      <a:ext cx="777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33</a:t>
                      </a:r>
                      <a:endParaRPr lang="en-US" altLang="zh-CN" sz="1115"/>
                    </a:p>
                  </p:txBody>
                </p:sp>
                <p:sp>
                  <p:nvSpPr>
                    <p:cNvPr id="27" name="文本框 26"/>
                    <p:cNvSpPr txBox="1"/>
                    <p:nvPr/>
                  </p:nvSpPr>
                  <p:spPr>
                    <a:xfrm rot="16200000">
                      <a:off x="8859" y="6274"/>
                      <a:ext cx="1048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80</a:t>
                      </a:r>
                      <a:endParaRPr lang="en-US" altLang="zh-CN" sz="1115"/>
                    </a:p>
                  </p:txBody>
                </p:sp>
              </p:grpSp>
              <p:sp>
                <p:nvSpPr>
                  <p:cNvPr id="28" name="椭圆 27"/>
                  <p:cNvSpPr/>
                  <p:nvPr/>
                </p:nvSpPr>
                <p:spPr>
                  <a:xfrm>
                    <a:off x="309" y="4965"/>
                    <a:ext cx="2835" cy="2835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115"/>
                  </a:p>
                </p:txBody>
              </p:sp>
            </p:grpSp>
            <p:graphicFrame>
              <p:nvGraphicFramePr>
                <p:cNvPr id="31" name="图表 30"/>
                <p:cNvGraphicFramePr/>
                <p:nvPr/>
              </p:nvGraphicFramePr>
              <p:xfrm>
                <a:off x="154" y="2761"/>
                <a:ext cx="18598" cy="44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"/>
                </a:graphicData>
              </a:graphic>
            </p:graphicFrame>
            <p:grpSp>
              <p:nvGrpSpPr>
                <p:cNvPr id="39" name="组合 38"/>
                <p:cNvGrpSpPr/>
                <p:nvPr/>
              </p:nvGrpSpPr>
              <p:grpSpPr>
                <a:xfrm>
                  <a:off x="1428" y="1661"/>
                  <a:ext cx="4766" cy="1616"/>
                  <a:chOff x="1428" y="1661"/>
                  <a:chExt cx="4766" cy="1616"/>
                </a:xfrm>
              </p:grpSpPr>
              <p:sp>
                <p:nvSpPr>
                  <p:cNvPr id="32" name="左大括号 31"/>
                  <p:cNvSpPr/>
                  <p:nvPr/>
                </p:nvSpPr>
                <p:spPr>
                  <a:xfrm rot="5400000">
                    <a:off x="3277" y="1559"/>
                    <a:ext cx="1024" cy="2412"/>
                  </a:xfrm>
                  <a:prstGeom prst="leftBrace">
                    <a:avLst>
                      <a:gd name="adj1" fmla="val 0"/>
                      <a:gd name="adj2" fmla="val 50096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34" name="肘形连接符 33"/>
                  <p:cNvCxnSpPr/>
                  <p:nvPr/>
                </p:nvCxnSpPr>
                <p:spPr>
                  <a:xfrm rot="10800000" flipV="1">
                    <a:off x="1862" y="1661"/>
                    <a:ext cx="167" cy="1616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肘形连接符 34"/>
                  <p:cNvCxnSpPr/>
                  <p:nvPr/>
                </p:nvCxnSpPr>
                <p:spPr>
                  <a:xfrm>
                    <a:off x="5482" y="1684"/>
                    <a:ext cx="277" cy="1550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文本框 35"/>
                  <p:cNvSpPr txBox="1"/>
                  <p:nvPr/>
                </p:nvSpPr>
                <p:spPr>
                  <a:xfrm>
                    <a:off x="3311" y="2756"/>
                    <a:ext cx="948" cy="4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/>
                      <a:t>Top 5</a:t>
                    </a:r>
                    <a:endParaRPr lang="en-US" altLang="zh-CN" sz="1200"/>
                  </a:p>
                </p:txBody>
              </p:sp>
              <p:sp>
                <p:nvSpPr>
                  <p:cNvPr id="37" name="文本框 36"/>
                  <p:cNvSpPr txBox="1"/>
                  <p:nvPr/>
                </p:nvSpPr>
                <p:spPr>
                  <a:xfrm rot="16200000">
                    <a:off x="1171" y="2242"/>
                    <a:ext cx="948" cy="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rPr>
                      <a:t>Top 1</a:t>
                    </a:r>
                    <a:endParaRPr lang="en-US" altLang="zh-CN" sz="1200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8" name="文本框 37"/>
                  <p:cNvSpPr txBox="1"/>
                  <p:nvPr/>
                </p:nvSpPr>
                <p:spPr>
                  <a:xfrm rot="16200000">
                    <a:off x="5502" y="2252"/>
                    <a:ext cx="948" cy="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solidFill>
                          <a:srgbClr val="FF0000"/>
                        </a:solidFill>
                      </a:rPr>
                      <a:t>Top 1</a:t>
                    </a:r>
                    <a:endParaRPr lang="en-US" altLang="zh-CN" sz="1200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40" name="组合 39"/>
                <p:cNvGrpSpPr/>
                <p:nvPr/>
              </p:nvGrpSpPr>
              <p:grpSpPr>
                <a:xfrm>
                  <a:off x="6910" y="1574"/>
                  <a:ext cx="4766" cy="1616"/>
                  <a:chOff x="1428" y="1661"/>
                  <a:chExt cx="4766" cy="1616"/>
                </a:xfrm>
              </p:grpSpPr>
              <p:sp>
                <p:nvSpPr>
                  <p:cNvPr id="41" name="左大括号 40"/>
                  <p:cNvSpPr/>
                  <p:nvPr/>
                </p:nvSpPr>
                <p:spPr>
                  <a:xfrm rot="5400000">
                    <a:off x="3277" y="1559"/>
                    <a:ext cx="1024" cy="2412"/>
                  </a:xfrm>
                  <a:prstGeom prst="leftBrace">
                    <a:avLst>
                      <a:gd name="adj1" fmla="val 0"/>
                      <a:gd name="adj2" fmla="val 50096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42" name="肘形连接符 41"/>
                  <p:cNvCxnSpPr/>
                  <p:nvPr/>
                </p:nvCxnSpPr>
                <p:spPr>
                  <a:xfrm rot="10800000" flipV="1">
                    <a:off x="1862" y="1661"/>
                    <a:ext cx="167" cy="1616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肘形连接符 42"/>
                  <p:cNvCxnSpPr/>
                  <p:nvPr/>
                </p:nvCxnSpPr>
                <p:spPr>
                  <a:xfrm>
                    <a:off x="5482" y="1684"/>
                    <a:ext cx="277" cy="1550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文本框 43"/>
                  <p:cNvSpPr txBox="1"/>
                  <p:nvPr/>
                </p:nvSpPr>
                <p:spPr>
                  <a:xfrm>
                    <a:off x="3311" y="2756"/>
                    <a:ext cx="948" cy="4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/>
                      <a:t>Top 5</a:t>
                    </a:r>
                    <a:endParaRPr lang="en-US" altLang="zh-CN" sz="1200"/>
                  </a:p>
                </p:txBody>
              </p:sp>
              <p:sp>
                <p:nvSpPr>
                  <p:cNvPr id="45" name="文本框 44"/>
                  <p:cNvSpPr txBox="1"/>
                  <p:nvPr/>
                </p:nvSpPr>
                <p:spPr>
                  <a:xfrm rot="16200000">
                    <a:off x="1171" y="2242"/>
                    <a:ext cx="948" cy="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rPr>
                      <a:t>Top 1</a:t>
                    </a:r>
                    <a:endParaRPr lang="en-US" altLang="zh-CN" sz="1200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6" name="文本框 45"/>
                  <p:cNvSpPr txBox="1"/>
                  <p:nvPr/>
                </p:nvSpPr>
                <p:spPr>
                  <a:xfrm rot="16200000">
                    <a:off x="5502" y="2252"/>
                    <a:ext cx="948" cy="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solidFill>
                          <a:srgbClr val="FF0000"/>
                        </a:solidFill>
                      </a:rPr>
                      <a:t>Top 1</a:t>
                    </a:r>
                    <a:endParaRPr lang="en-US" altLang="zh-CN" sz="1200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47" name="组合 46"/>
                <p:cNvGrpSpPr/>
                <p:nvPr/>
              </p:nvGrpSpPr>
              <p:grpSpPr>
                <a:xfrm>
                  <a:off x="12513" y="1574"/>
                  <a:ext cx="4766" cy="1496"/>
                  <a:chOff x="1428" y="1661"/>
                  <a:chExt cx="4766" cy="1616"/>
                </a:xfrm>
              </p:grpSpPr>
              <p:sp>
                <p:nvSpPr>
                  <p:cNvPr id="48" name="左大括号 47"/>
                  <p:cNvSpPr/>
                  <p:nvPr/>
                </p:nvSpPr>
                <p:spPr>
                  <a:xfrm rot="5400000">
                    <a:off x="3277" y="1559"/>
                    <a:ext cx="1024" cy="2412"/>
                  </a:xfrm>
                  <a:prstGeom prst="leftBrace">
                    <a:avLst>
                      <a:gd name="adj1" fmla="val 0"/>
                      <a:gd name="adj2" fmla="val 50096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49" name="肘形连接符 48"/>
                  <p:cNvCxnSpPr/>
                  <p:nvPr/>
                </p:nvCxnSpPr>
                <p:spPr>
                  <a:xfrm rot="10800000" flipV="1">
                    <a:off x="1862" y="1661"/>
                    <a:ext cx="167" cy="1616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肘形连接符 49"/>
                  <p:cNvCxnSpPr/>
                  <p:nvPr/>
                </p:nvCxnSpPr>
                <p:spPr>
                  <a:xfrm>
                    <a:off x="5482" y="1684"/>
                    <a:ext cx="277" cy="1550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文本框 50"/>
                  <p:cNvSpPr txBox="1"/>
                  <p:nvPr/>
                </p:nvSpPr>
                <p:spPr>
                  <a:xfrm>
                    <a:off x="3311" y="2756"/>
                    <a:ext cx="948" cy="4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/>
                      <a:t>Top 5</a:t>
                    </a:r>
                    <a:endParaRPr lang="en-US" altLang="zh-CN" sz="1200"/>
                  </a:p>
                </p:txBody>
              </p:sp>
              <p:sp>
                <p:nvSpPr>
                  <p:cNvPr id="52" name="文本框 51"/>
                  <p:cNvSpPr txBox="1"/>
                  <p:nvPr/>
                </p:nvSpPr>
                <p:spPr>
                  <a:xfrm rot="16200000">
                    <a:off x="1100" y="2171"/>
                    <a:ext cx="1090" cy="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rPr>
                      <a:t>Top 1</a:t>
                    </a:r>
                    <a:endParaRPr lang="en-US" altLang="zh-CN" sz="1200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53" name="文本框 52"/>
                  <p:cNvSpPr txBox="1"/>
                  <p:nvPr/>
                </p:nvSpPr>
                <p:spPr>
                  <a:xfrm rot="16200000">
                    <a:off x="5416" y="2165"/>
                    <a:ext cx="1120" cy="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200">
                        <a:solidFill>
                          <a:srgbClr val="FF0000"/>
                        </a:solidFill>
                      </a:rPr>
                      <a:t>Top 1</a:t>
                    </a:r>
                    <a:endParaRPr lang="en-US" altLang="zh-CN" sz="120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sp>
            <p:nvSpPr>
              <p:cNvPr id="55" name="文本框 14"/>
              <p:cNvSpPr txBox="1"/>
              <p:nvPr/>
            </p:nvSpPr>
            <p:spPr>
              <a:xfrm>
                <a:off x="8520" y="6790"/>
                <a:ext cx="2488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cellular component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56" name="文本框 15"/>
              <p:cNvSpPr txBox="1"/>
              <p:nvPr/>
            </p:nvSpPr>
            <p:spPr>
              <a:xfrm>
                <a:off x="13883" y="6790"/>
                <a:ext cx="2406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molecular function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57" name="文本框 16"/>
              <p:cNvSpPr txBox="1"/>
              <p:nvPr/>
            </p:nvSpPr>
            <p:spPr>
              <a:xfrm>
                <a:off x="2585" y="6790"/>
                <a:ext cx="2541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1000">
                    <a:latin typeface="Arial" panose="020B0604020202020204" pitchFamily="34" charset="0"/>
                  </a:rPr>
                  <a:t>biological process</a:t>
                </a:r>
                <a:endParaRPr lang="en-US" altLang="zh-CN" sz="1000">
                  <a:latin typeface="Arial" panose="020B0604020202020204" pitchFamily="34" charset="0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1939" y="6820"/>
                <a:ext cx="38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7454" y="6790"/>
                <a:ext cx="38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13042" y="6790"/>
                <a:ext cx="38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文本框 79"/>
              <p:cNvSpPr txBox="1"/>
              <p:nvPr/>
            </p:nvSpPr>
            <p:spPr>
              <a:xfrm>
                <a:off x="130" y="263"/>
                <a:ext cx="418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326" y="7281"/>
              <a:ext cx="19058" cy="8446"/>
              <a:chOff x="71" y="7341"/>
              <a:chExt cx="19058" cy="8446"/>
            </a:xfrm>
          </p:grpSpPr>
          <p:grpSp>
            <p:nvGrpSpPr>
              <p:cNvPr id="85" name="组合 84"/>
              <p:cNvGrpSpPr/>
              <p:nvPr/>
            </p:nvGrpSpPr>
            <p:grpSpPr>
              <a:xfrm rot="0">
                <a:off x="71" y="7341"/>
                <a:ext cx="19059" cy="8446"/>
                <a:chOff x="71" y="7626"/>
                <a:chExt cx="19059" cy="8446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 rot="16200000">
                  <a:off x="5644" y="8192"/>
                  <a:ext cx="1815" cy="3709"/>
                  <a:chOff x="303" y="4965"/>
                  <a:chExt cx="2841" cy="4074"/>
                </a:xfrm>
              </p:grpSpPr>
              <p:grpSp>
                <p:nvGrpSpPr>
                  <p:cNvPr id="63" name="组合 62"/>
                  <p:cNvGrpSpPr/>
                  <p:nvPr/>
                </p:nvGrpSpPr>
                <p:grpSpPr>
                  <a:xfrm>
                    <a:off x="303" y="4965"/>
                    <a:ext cx="2836" cy="4074"/>
                    <a:chOff x="7953" y="3240"/>
                    <a:chExt cx="2836" cy="4074"/>
                  </a:xfrm>
                </p:grpSpPr>
                <p:grpSp>
                  <p:nvGrpSpPr>
                    <p:cNvPr id="64" name="组合 63"/>
                    <p:cNvGrpSpPr/>
                    <p:nvPr/>
                  </p:nvGrpSpPr>
                  <p:grpSpPr>
                    <a:xfrm>
                      <a:off x="7953" y="3240"/>
                      <a:ext cx="2836" cy="4074"/>
                      <a:chOff x="7938" y="3258"/>
                      <a:chExt cx="2836" cy="4074"/>
                    </a:xfrm>
                  </p:grpSpPr>
                  <p:sp>
                    <p:nvSpPr>
                      <p:cNvPr id="65" name="椭圆 64"/>
                      <p:cNvSpPr/>
                      <p:nvPr/>
                    </p:nvSpPr>
                    <p:spPr>
                      <a:xfrm>
                        <a:off x="7939" y="3258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FF000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66" name="椭圆 65"/>
                      <p:cNvSpPr/>
                      <p:nvPr/>
                    </p:nvSpPr>
                    <p:spPr>
                      <a:xfrm>
                        <a:off x="7938" y="4497"/>
                        <a:ext cx="2835" cy="2835"/>
                      </a:xfrm>
                      <a:prstGeom prst="ellipse">
                        <a:avLst/>
                      </a:prstGeom>
                      <a:solidFill>
                        <a:srgbClr val="0070C0">
                          <a:alpha val="80000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 sz="1115"/>
                      </a:p>
                    </p:txBody>
                  </p:sp>
                  <p:sp>
                    <p:nvSpPr>
                      <p:cNvPr id="67" name="文本框 66"/>
                      <p:cNvSpPr txBox="1"/>
                      <p:nvPr/>
                    </p:nvSpPr>
                    <p:spPr>
                      <a:xfrm rot="5400000">
                        <a:off x="8824" y="5118"/>
                        <a:ext cx="1076" cy="64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sz="1115"/>
                          <a:t>35</a:t>
                        </a:r>
                        <a:endParaRPr lang="en-US" altLang="zh-CN" sz="1115"/>
                      </a:p>
                    </p:txBody>
                  </p:sp>
                </p:grpSp>
                <p:sp>
                  <p:nvSpPr>
                    <p:cNvPr id="68" name="文本框 67"/>
                    <p:cNvSpPr txBox="1"/>
                    <p:nvPr/>
                  </p:nvSpPr>
                  <p:spPr>
                    <a:xfrm rot="5400000">
                      <a:off x="9076" y="3462"/>
                      <a:ext cx="603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3</a:t>
                      </a:r>
                      <a:endParaRPr lang="en-US" altLang="zh-CN" sz="1115"/>
                    </a:p>
                  </p:txBody>
                </p:sp>
                <p:sp>
                  <p:nvSpPr>
                    <p:cNvPr id="69" name="文本框 68"/>
                    <p:cNvSpPr txBox="1"/>
                    <p:nvPr/>
                  </p:nvSpPr>
                  <p:spPr>
                    <a:xfrm rot="5400000">
                      <a:off x="8848" y="6361"/>
                      <a:ext cx="1048" cy="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115"/>
                        <a:t>16</a:t>
                      </a:r>
                      <a:endParaRPr lang="en-US" altLang="zh-CN" sz="1115"/>
                    </a:p>
                  </p:txBody>
                </p:sp>
              </p:grpSp>
              <p:sp>
                <p:nvSpPr>
                  <p:cNvPr id="70" name="椭圆 69"/>
                  <p:cNvSpPr/>
                  <p:nvPr/>
                </p:nvSpPr>
                <p:spPr>
                  <a:xfrm>
                    <a:off x="309" y="4965"/>
                    <a:ext cx="2835" cy="2835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115"/>
                  </a:p>
                </p:txBody>
              </p:sp>
            </p:grpSp>
            <p:graphicFrame>
              <p:nvGraphicFramePr>
                <p:cNvPr id="71" name="图表 70"/>
                <p:cNvGraphicFramePr/>
                <p:nvPr/>
              </p:nvGraphicFramePr>
              <p:xfrm>
                <a:off x="71" y="11984"/>
                <a:ext cx="19059" cy="408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4" name="肘形连接符 73"/>
                <p:cNvCxnSpPr/>
                <p:nvPr/>
              </p:nvCxnSpPr>
              <p:spPr>
                <a:xfrm>
                  <a:off x="4040" y="8783"/>
                  <a:ext cx="1085" cy="749"/>
                </a:xfrm>
                <a:prstGeom prst="bentConnector3">
                  <a:avLst>
                    <a:gd name="adj1" fmla="val 50046"/>
                  </a:avLst>
                </a:prstGeom>
                <a:ln w="19050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肘形连接符 74"/>
                <p:cNvCxnSpPr/>
                <p:nvPr/>
              </p:nvCxnSpPr>
              <p:spPr>
                <a:xfrm rot="10800000" flipV="1">
                  <a:off x="7843" y="8781"/>
                  <a:ext cx="1067" cy="674"/>
                </a:xfrm>
                <a:prstGeom prst="bentConnector3">
                  <a:avLst>
                    <a:gd name="adj1" fmla="val 49909"/>
                  </a:avLst>
                </a:prstGeom>
                <a:ln w="19050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肘形连接符 75"/>
                <p:cNvCxnSpPr/>
                <p:nvPr/>
              </p:nvCxnSpPr>
              <p:spPr>
                <a:xfrm rot="5400000" flipV="1">
                  <a:off x="6161" y="10893"/>
                  <a:ext cx="1451" cy="767"/>
                </a:xfrm>
                <a:prstGeom prst="bentConnector3">
                  <a:avLst>
                    <a:gd name="adj1" fmla="val 50025"/>
                  </a:avLst>
                </a:prstGeom>
                <a:ln w="19050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文本框 76"/>
                <p:cNvSpPr txBox="1"/>
                <p:nvPr/>
              </p:nvSpPr>
              <p:spPr>
                <a:xfrm>
                  <a:off x="130" y="7626"/>
                  <a:ext cx="418" cy="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lang="en-US" altLang="zh-CN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文本框 77"/>
                <p:cNvSpPr txBox="1"/>
                <p:nvPr/>
              </p:nvSpPr>
              <p:spPr>
                <a:xfrm>
                  <a:off x="8877" y="7626"/>
                  <a:ext cx="418" cy="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en-US" altLang="zh-CN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文本框 78"/>
                <p:cNvSpPr txBox="1"/>
                <p:nvPr/>
              </p:nvSpPr>
              <p:spPr>
                <a:xfrm>
                  <a:off x="130" y="11527"/>
                  <a:ext cx="418" cy="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  <a:endParaRPr lang="en-US" altLang="zh-CN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aphicFrame>
              <p:nvGraphicFramePr>
                <p:cNvPr id="84" name="图表 83"/>
                <p:cNvGraphicFramePr/>
                <p:nvPr/>
              </p:nvGraphicFramePr>
              <p:xfrm>
                <a:off x="8969" y="8008"/>
                <a:ext cx="9599" cy="380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graphicFrame>
            <p:nvGraphicFramePr>
              <p:cNvPr id="87" name="图表 86"/>
              <p:cNvGraphicFramePr/>
              <p:nvPr/>
            </p:nvGraphicFramePr>
            <p:xfrm>
              <a:off x="195" y="7750"/>
              <a:ext cx="4930" cy="37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  <p:sp>
        <p:nvSpPr>
          <p:cNvPr id="29" name="文本框 28"/>
          <p:cNvSpPr txBox="1"/>
          <p:nvPr/>
        </p:nvSpPr>
        <p:spPr>
          <a:xfrm>
            <a:off x="10574655" y="139700"/>
            <a:ext cx="1444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Figure </a:t>
            </a:r>
            <a:r>
              <a:rPr lang="en-US" altLang="zh-CN" sz="2400"/>
              <a:t>4</a:t>
            </a:r>
            <a:r>
              <a:rPr lang="zh-CN" altLang="en-US" sz="2400"/>
              <a:t>. </a:t>
            </a:r>
            <a:endParaRPr lang="zh-CN" altLang="en-US" sz="2400"/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215265" y="768985"/>
            <a:ext cx="10827385" cy="8816975"/>
            <a:chOff x="339" y="521"/>
            <a:chExt cx="17051" cy="13885"/>
          </a:xfrm>
        </p:grpSpPr>
        <p:grpSp>
          <p:nvGrpSpPr>
            <p:cNvPr id="4" name="组合 3"/>
            <p:cNvGrpSpPr/>
            <p:nvPr/>
          </p:nvGrpSpPr>
          <p:grpSpPr>
            <a:xfrm>
              <a:off x="481" y="9016"/>
              <a:ext cx="6254" cy="5390"/>
              <a:chOff x="11533" y="709"/>
              <a:chExt cx="6254" cy="5390"/>
            </a:xfrm>
          </p:grpSpPr>
          <p:grpSp>
            <p:nvGrpSpPr>
              <p:cNvPr id="34" name="组合 33"/>
              <p:cNvGrpSpPr/>
              <p:nvPr/>
            </p:nvGrpSpPr>
            <p:grpSpPr>
              <a:xfrm rot="0">
                <a:off x="11533" y="709"/>
                <a:ext cx="6255" cy="4831"/>
                <a:chOff x="2078" y="2460"/>
                <a:chExt cx="6255" cy="4831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 rot="0">
                  <a:off x="2078" y="2460"/>
                  <a:ext cx="6255" cy="4831"/>
                  <a:chOff x="2229" y="2452"/>
                  <a:chExt cx="4584" cy="3873"/>
                </a:xfrm>
              </p:grpSpPr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2229" y="2452"/>
                    <a:ext cx="4584" cy="3873"/>
                    <a:chOff x="3268" y="4593"/>
                    <a:chExt cx="4584" cy="3873"/>
                  </a:xfrm>
                </p:grpSpPr>
                <p:grpSp>
                  <p:nvGrpSpPr>
                    <p:cNvPr id="25" name="组合 24"/>
                    <p:cNvGrpSpPr/>
                    <p:nvPr/>
                  </p:nvGrpSpPr>
                  <p:grpSpPr>
                    <a:xfrm>
                      <a:off x="3929" y="4662"/>
                      <a:ext cx="3241" cy="3804"/>
                      <a:chOff x="4121" y="6395"/>
                      <a:chExt cx="3043" cy="3588"/>
                    </a:xfrm>
                  </p:grpSpPr>
                  <p:sp>
                    <p:nvSpPr>
                      <p:cNvPr id="26" name="椭圆 25"/>
                      <p:cNvSpPr/>
                      <p:nvPr/>
                    </p:nvSpPr>
                    <p:spPr>
                      <a:xfrm rot="18360000">
                        <a:off x="4644" y="7500"/>
                        <a:ext cx="3172" cy="1794"/>
                      </a:xfrm>
                      <a:prstGeom prst="ellipse">
                        <a:avLst/>
                      </a:prstGeom>
                      <a:solidFill>
                        <a:srgbClr val="0070C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7" name="椭圆 26"/>
                      <p:cNvSpPr/>
                      <p:nvPr/>
                    </p:nvSpPr>
                    <p:spPr>
                      <a:xfrm rot="14040000">
                        <a:off x="3459" y="7496"/>
                        <a:ext cx="3172" cy="1794"/>
                      </a:xfrm>
                      <a:prstGeom prst="ellipse">
                        <a:avLst/>
                      </a:prstGeom>
                      <a:solidFill>
                        <a:srgbClr val="FFC00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8" name="椭圆 27"/>
                      <p:cNvSpPr/>
                      <p:nvPr/>
                    </p:nvSpPr>
                    <p:spPr>
                      <a:xfrm rot="18900000">
                        <a:off x="4121" y="7188"/>
                        <a:ext cx="3043" cy="1813"/>
                      </a:xfrm>
                      <a:prstGeom prst="ellipse">
                        <a:avLst/>
                      </a:prstGeom>
                      <a:solidFill>
                        <a:srgbClr val="7030A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9" name="椭圆 28"/>
                      <p:cNvSpPr/>
                      <p:nvPr/>
                    </p:nvSpPr>
                    <p:spPr>
                      <a:xfrm rot="13620000">
                        <a:off x="3990" y="7242"/>
                        <a:ext cx="3344" cy="1650"/>
                      </a:xfrm>
                      <a:prstGeom prst="ellipse">
                        <a:avLst/>
                      </a:prstGeom>
                      <a:solidFill>
                        <a:srgbClr val="FF000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2" name="文本框 1"/>
                    <p:cNvSpPr txBox="1"/>
                    <p:nvPr/>
                  </p:nvSpPr>
                  <p:spPr>
                    <a:xfrm>
                      <a:off x="4462" y="4593"/>
                      <a:ext cx="676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FF0000"/>
                          </a:solidFill>
                        </a:rPr>
                        <a:t>Up</a:t>
                      </a:r>
                      <a:endParaRPr lang="en-US" altLang="zh-CN" sz="14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8" name="文本框 7"/>
                    <p:cNvSpPr txBox="1"/>
                    <p:nvPr/>
                  </p:nvSpPr>
                  <p:spPr>
                    <a:xfrm>
                      <a:off x="5699" y="4593"/>
                      <a:ext cx="1049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0070C0"/>
                          </a:solidFill>
                        </a:rPr>
                        <a:t>Down</a:t>
                      </a:r>
                      <a:endParaRPr lang="en-US" altLang="zh-CN" sz="1400">
                        <a:solidFill>
                          <a:srgbClr val="0070C0"/>
                        </a:solidFill>
                      </a:endParaRPr>
                    </a:p>
                  </p:txBody>
                </p:sp>
                <p:sp>
                  <p:nvSpPr>
                    <p:cNvPr id="9" name="文本框 8"/>
                    <p:cNvSpPr txBox="1"/>
                    <p:nvPr/>
                  </p:nvSpPr>
                  <p:spPr>
                    <a:xfrm>
                      <a:off x="3268" y="5310"/>
                      <a:ext cx="1005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FF0000"/>
                          </a:solidFill>
                        </a:rPr>
                        <a:t>Lose</a:t>
                      </a:r>
                      <a:endParaRPr lang="en-US" altLang="zh-CN" sz="14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0" name="文本框 29"/>
                    <p:cNvSpPr txBox="1"/>
                    <p:nvPr/>
                  </p:nvSpPr>
                  <p:spPr>
                    <a:xfrm>
                      <a:off x="6803" y="4826"/>
                      <a:ext cx="1049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0070C0"/>
                          </a:solidFill>
                        </a:rPr>
                        <a:t>Gain</a:t>
                      </a:r>
                      <a:endParaRPr lang="en-US" altLang="zh-CN" sz="1400">
                        <a:solidFill>
                          <a:srgbClr val="0070C0"/>
                        </a:solidFill>
                      </a:endParaRPr>
                    </a:p>
                  </p:txBody>
                </p:sp>
              </p:grpSp>
              <p:sp>
                <p:nvSpPr>
                  <p:cNvPr id="5" name="文本框 4"/>
                  <p:cNvSpPr txBox="1"/>
                  <p:nvPr/>
                </p:nvSpPr>
                <p:spPr>
                  <a:xfrm>
                    <a:off x="4794" y="2929"/>
                    <a:ext cx="485" cy="3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400"/>
                      <a:t>3</a:t>
                    </a:r>
                    <a:endParaRPr lang="en-US" altLang="zh-CN" sz="1400"/>
                  </a:p>
                </p:txBody>
              </p:sp>
              <p:sp>
                <p:nvSpPr>
                  <p:cNvPr id="6" name="文本框 5"/>
                  <p:cNvSpPr txBox="1"/>
                  <p:nvPr/>
                </p:nvSpPr>
                <p:spPr>
                  <a:xfrm>
                    <a:off x="5764" y="4057"/>
                    <a:ext cx="424" cy="3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400"/>
                      <a:t>8</a:t>
                    </a:r>
                    <a:endParaRPr lang="en-US" altLang="zh-CN" sz="1400"/>
                  </a:p>
                </p:txBody>
              </p:sp>
            </p:grpSp>
            <p:sp>
              <p:nvSpPr>
                <p:cNvPr id="11" name="文本框 10"/>
                <p:cNvSpPr txBox="1"/>
                <p:nvPr/>
              </p:nvSpPr>
              <p:spPr>
                <a:xfrm>
                  <a:off x="4341" y="3036"/>
                  <a:ext cx="66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2</a:t>
                  </a:r>
                  <a:endParaRPr lang="en-US" altLang="zh-CN" sz="1400"/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948" y="6418"/>
                  <a:ext cx="50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6</a:t>
                  </a:r>
                  <a:endParaRPr lang="en-US" altLang="zh-CN" sz="1400"/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045" y="4462"/>
                  <a:ext cx="66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2</a:t>
                  </a:r>
                  <a:endParaRPr lang="en-US" altLang="zh-CN" sz="1400"/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888" y="5158"/>
                  <a:ext cx="66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23</a:t>
                  </a:r>
                  <a:endParaRPr lang="en-US" altLang="zh-CN" sz="1400"/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419" y="5935"/>
                  <a:ext cx="579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5</a:t>
                  </a:r>
                  <a:endParaRPr lang="en-US" altLang="zh-CN" sz="1400"/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173" y="4209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3</a:t>
                  </a:r>
                  <a:endParaRPr lang="en-US" altLang="zh-CN" sz="1400"/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455" y="5980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1</a:t>
                  </a:r>
                  <a:endParaRPr lang="en-US" altLang="zh-CN" sz="1400"/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5713" y="4329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5</a:t>
                  </a:r>
                  <a:endParaRPr lang="en-US" altLang="zh-CN" sz="1400"/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6230" y="5641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1</a:t>
                  </a:r>
                  <a:endParaRPr lang="en-US" altLang="zh-CN" sz="1400"/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6318" y="3538"/>
                  <a:ext cx="508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3</a:t>
                  </a:r>
                  <a:endParaRPr lang="en-US" altLang="zh-CN" sz="1400"/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4960" y="3474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>
                  <a:off x="3656" y="3538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>
                  <a:off x="3707" y="5497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</p:grpSp>
          <p:sp>
            <p:nvSpPr>
              <p:cNvPr id="35" name="文本框 34"/>
              <p:cNvSpPr txBox="1"/>
              <p:nvPr/>
            </p:nvSpPr>
            <p:spPr>
              <a:xfrm>
                <a:off x="13247" y="5519"/>
                <a:ext cx="2955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/>
                  <a:t>KEGG Pathway</a:t>
                </a:r>
                <a:endParaRPr lang="en-US" altLang="zh-CN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 rot="5400000">
              <a:off x="2307" y="6393"/>
              <a:ext cx="2548" cy="1960"/>
              <a:chOff x="8035" y="2349"/>
              <a:chExt cx="3394" cy="1960"/>
            </a:xfrm>
          </p:grpSpPr>
          <p:sp>
            <p:nvSpPr>
              <p:cNvPr id="83" name="梯形 82"/>
              <p:cNvSpPr/>
              <p:nvPr/>
            </p:nvSpPr>
            <p:spPr>
              <a:xfrm rot="16200000">
                <a:off x="8752" y="1632"/>
                <a:ext cx="1960" cy="3393"/>
              </a:xfrm>
              <a:prstGeom prst="trapezoid">
                <a:avLst/>
              </a:prstGeom>
              <a:gradFill>
                <a:gsLst>
                  <a:gs pos="0">
                    <a:srgbClr val="0070C0"/>
                  </a:gs>
                  <a:gs pos="50000">
                    <a:schemeClr val="bg2"/>
                  </a:gs>
                  <a:gs pos="99000">
                    <a:srgbClr val="FF0000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8035" y="2837"/>
                <a:ext cx="1717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400"/>
                  <a:t>35.00%</a:t>
                </a:r>
                <a:endParaRPr lang="en-US" altLang="zh-CN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040" y="3334"/>
                <a:ext cx="171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400"/>
                  <a:t>20.00%</a:t>
                </a:r>
                <a:endParaRPr lang="en-US" altLang="zh-CN" sz="1400"/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9752" y="2489"/>
                <a:ext cx="1677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400"/>
                  <a:t>56.25%</a:t>
                </a:r>
                <a:endParaRPr lang="en-US" altLang="zh-CN" sz="1400"/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9752" y="3638"/>
                <a:ext cx="1677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400"/>
                  <a:t>62.07%</a:t>
                </a:r>
                <a:endParaRPr lang="en-US" altLang="zh-CN" sz="1400"/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339" y="521"/>
              <a:ext cx="50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39" y="9016"/>
              <a:ext cx="50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81" y="571"/>
              <a:ext cx="6254" cy="5312"/>
              <a:chOff x="2070" y="787"/>
              <a:chExt cx="6254" cy="5312"/>
            </a:xfrm>
          </p:grpSpPr>
          <p:grpSp>
            <p:nvGrpSpPr>
              <p:cNvPr id="48" name="组合 47"/>
              <p:cNvGrpSpPr/>
              <p:nvPr/>
            </p:nvGrpSpPr>
            <p:grpSpPr>
              <a:xfrm rot="0">
                <a:off x="2070" y="787"/>
                <a:ext cx="6255" cy="4831"/>
                <a:chOff x="2078" y="2460"/>
                <a:chExt cx="6255" cy="4831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 rot="0">
                  <a:off x="2078" y="2460"/>
                  <a:ext cx="6255" cy="4831"/>
                  <a:chOff x="2229" y="2452"/>
                  <a:chExt cx="4584" cy="3873"/>
                </a:xfrm>
              </p:grpSpPr>
              <p:grpSp>
                <p:nvGrpSpPr>
                  <p:cNvPr id="50" name="组合 49"/>
                  <p:cNvGrpSpPr/>
                  <p:nvPr/>
                </p:nvGrpSpPr>
                <p:grpSpPr>
                  <a:xfrm>
                    <a:off x="2229" y="2452"/>
                    <a:ext cx="4584" cy="3873"/>
                    <a:chOff x="3268" y="4593"/>
                    <a:chExt cx="4584" cy="3873"/>
                  </a:xfrm>
                </p:grpSpPr>
                <p:grpSp>
                  <p:nvGrpSpPr>
                    <p:cNvPr id="51" name="组合 50"/>
                    <p:cNvGrpSpPr/>
                    <p:nvPr/>
                  </p:nvGrpSpPr>
                  <p:grpSpPr>
                    <a:xfrm>
                      <a:off x="3929" y="4662"/>
                      <a:ext cx="3241" cy="3804"/>
                      <a:chOff x="4121" y="6395"/>
                      <a:chExt cx="3043" cy="3588"/>
                    </a:xfrm>
                  </p:grpSpPr>
                  <p:sp>
                    <p:nvSpPr>
                      <p:cNvPr id="52" name="椭圆 51"/>
                      <p:cNvSpPr/>
                      <p:nvPr/>
                    </p:nvSpPr>
                    <p:spPr>
                      <a:xfrm rot="18360000">
                        <a:off x="4644" y="7500"/>
                        <a:ext cx="3172" cy="1794"/>
                      </a:xfrm>
                      <a:prstGeom prst="ellipse">
                        <a:avLst/>
                      </a:prstGeom>
                      <a:solidFill>
                        <a:srgbClr val="0070C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53" name="椭圆 52"/>
                      <p:cNvSpPr/>
                      <p:nvPr/>
                    </p:nvSpPr>
                    <p:spPr>
                      <a:xfrm rot="14040000">
                        <a:off x="3459" y="7496"/>
                        <a:ext cx="3172" cy="1794"/>
                      </a:xfrm>
                      <a:prstGeom prst="ellipse">
                        <a:avLst/>
                      </a:prstGeom>
                      <a:solidFill>
                        <a:srgbClr val="FFC00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54" name="椭圆 53"/>
                      <p:cNvSpPr/>
                      <p:nvPr/>
                    </p:nvSpPr>
                    <p:spPr>
                      <a:xfrm rot="18900000">
                        <a:off x="4121" y="7188"/>
                        <a:ext cx="3043" cy="1813"/>
                      </a:xfrm>
                      <a:prstGeom prst="ellipse">
                        <a:avLst/>
                      </a:prstGeom>
                      <a:solidFill>
                        <a:srgbClr val="7030A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55" name="椭圆 54"/>
                      <p:cNvSpPr/>
                      <p:nvPr/>
                    </p:nvSpPr>
                    <p:spPr>
                      <a:xfrm rot="13620000">
                        <a:off x="3990" y="7242"/>
                        <a:ext cx="3344" cy="1650"/>
                      </a:xfrm>
                      <a:prstGeom prst="ellipse">
                        <a:avLst/>
                      </a:prstGeom>
                      <a:solidFill>
                        <a:srgbClr val="FF0000">
                          <a:alpha val="50000"/>
                        </a:srgbClr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56" name="文本框 55"/>
                    <p:cNvSpPr txBox="1"/>
                    <p:nvPr/>
                  </p:nvSpPr>
                  <p:spPr>
                    <a:xfrm>
                      <a:off x="4462" y="4593"/>
                      <a:ext cx="676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FF0000"/>
                          </a:solidFill>
                        </a:rPr>
                        <a:t>Up</a:t>
                      </a:r>
                      <a:endParaRPr lang="en-US" altLang="zh-CN" sz="14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57" name="文本框 56"/>
                    <p:cNvSpPr txBox="1"/>
                    <p:nvPr/>
                  </p:nvSpPr>
                  <p:spPr>
                    <a:xfrm>
                      <a:off x="5699" y="4593"/>
                      <a:ext cx="1049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0070C0"/>
                          </a:solidFill>
                        </a:rPr>
                        <a:t>Down</a:t>
                      </a:r>
                      <a:endParaRPr lang="en-US" altLang="zh-CN" sz="1400">
                        <a:solidFill>
                          <a:srgbClr val="0070C0"/>
                        </a:solidFill>
                      </a:endParaRPr>
                    </a:p>
                  </p:txBody>
                </p:sp>
                <p:sp>
                  <p:nvSpPr>
                    <p:cNvPr id="58" name="文本框 57"/>
                    <p:cNvSpPr txBox="1"/>
                    <p:nvPr/>
                  </p:nvSpPr>
                  <p:spPr>
                    <a:xfrm>
                      <a:off x="3268" y="5310"/>
                      <a:ext cx="1005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FF0000"/>
                          </a:solidFill>
                        </a:rPr>
                        <a:t>Lose</a:t>
                      </a:r>
                      <a:endParaRPr lang="en-US" altLang="zh-CN" sz="14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59" name="文本框 58"/>
                    <p:cNvSpPr txBox="1"/>
                    <p:nvPr/>
                  </p:nvSpPr>
                  <p:spPr>
                    <a:xfrm>
                      <a:off x="6803" y="4826"/>
                      <a:ext cx="1049" cy="4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r>
                        <a:rPr lang="en-US" altLang="zh-CN" sz="1400">
                          <a:solidFill>
                            <a:srgbClr val="0070C0"/>
                          </a:solidFill>
                        </a:rPr>
                        <a:t>Gain</a:t>
                      </a:r>
                      <a:endParaRPr lang="en-US" altLang="zh-CN" sz="1400">
                        <a:solidFill>
                          <a:srgbClr val="0070C0"/>
                        </a:solidFill>
                      </a:endParaRPr>
                    </a:p>
                  </p:txBody>
                </p:sp>
              </p:grpSp>
              <p:sp>
                <p:nvSpPr>
                  <p:cNvPr id="60" name="文本框 59"/>
                  <p:cNvSpPr txBox="1"/>
                  <p:nvPr/>
                </p:nvSpPr>
                <p:spPr>
                  <a:xfrm>
                    <a:off x="4794" y="2929"/>
                    <a:ext cx="485" cy="3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400"/>
                      <a:t>5</a:t>
                    </a:r>
                    <a:endParaRPr lang="en-US" altLang="zh-CN" sz="1400"/>
                  </a:p>
                </p:txBody>
              </p:sp>
              <p:sp>
                <p:nvSpPr>
                  <p:cNvPr id="61" name="文本框 60"/>
                  <p:cNvSpPr txBox="1"/>
                  <p:nvPr/>
                </p:nvSpPr>
                <p:spPr>
                  <a:xfrm>
                    <a:off x="5764" y="4057"/>
                    <a:ext cx="513" cy="3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1400"/>
                      <a:t>15</a:t>
                    </a:r>
                    <a:endParaRPr lang="en-US" altLang="zh-CN" sz="1400"/>
                  </a:p>
                </p:txBody>
              </p:sp>
            </p:grpSp>
            <p:sp>
              <p:nvSpPr>
                <p:cNvPr id="62" name="文本框 61"/>
                <p:cNvSpPr txBox="1"/>
                <p:nvPr/>
              </p:nvSpPr>
              <p:spPr>
                <a:xfrm>
                  <a:off x="4341" y="3036"/>
                  <a:ext cx="66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4</a:t>
                  </a:r>
                  <a:endParaRPr lang="en-US" altLang="zh-CN" sz="1400"/>
                </a:p>
              </p:txBody>
            </p:sp>
            <p:sp>
              <p:nvSpPr>
                <p:cNvPr id="63" name="文本框 62"/>
                <p:cNvSpPr txBox="1"/>
                <p:nvPr/>
              </p:nvSpPr>
              <p:spPr>
                <a:xfrm>
                  <a:off x="4948" y="6418"/>
                  <a:ext cx="50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64" name="文本框 63"/>
                <p:cNvSpPr txBox="1"/>
                <p:nvPr/>
              </p:nvSpPr>
              <p:spPr>
                <a:xfrm>
                  <a:off x="3045" y="4462"/>
                  <a:ext cx="66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9</a:t>
                  </a:r>
                  <a:endParaRPr lang="en-US" altLang="zh-CN" sz="1400"/>
                </a:p>
              </p:txBody>
            </p:sp>
            <p:sp>
              <p:nvSpPr>
                <p:cNvPr id="65" name="文本框 64"/>
                <p:cNvSpPr txBox="1"/>
                <p:nvPr/>
              </p:nvSpPr>
              <p:spPr>
                <a:xfrm>
                  <a:off x="4937" y="5158"/>
                  <a:ext cx="50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66" name="文本框 65"/>
                <p:cNvSpPr txBox="1"/>
                <p:nvPr/>
              </p:nvSpPr>
              <p:spPr>
                <a:xfrm>
                  <a:off x="4419" y="5935"/>
                  <a:ext cx="579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67" name="文本框 66"/>
                <p:cNvSpPr txBox="1"/>
                <p:nvPr/>
              </p:nvSpPr>
              <p:spPr>
                <a:xfrm>
                  <a:off x="4173" y="4209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68" name="文本框 67"/>
                <p:cNvSpPr txBox="1"/>
                <p:nvPr/>
              </p:nvSpPr>
              <p:spPr>
                <a:xfrm>
                  <a:off x="5455" y="5980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69" name="文本框 68"/>
                <p:cNvSpPr txBox="1"/>
                <p:nvPr/>
              </p:nvSpPr>
              <p:spPr>
                <a:xfrm>
                  <a:off x="5713" y="4329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70" name="文本框 69"/>
                <p:cNvSpPr txBox="1"/>
                <p:nvPr/>
              </p:nvSpPr>
              <p:spPr>
                <a:xfrm>
                  <a:off x="6230" y="5641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71" name="文本框 70"/>
                <p:cNvSpPr txBox="1"/>
                <p:nvPr/>
              </p:nvSpPr>
              <p:spPr>
                <a:xfrm>
                  <a:off x="6318" y="3538"/>
                  <a:ext cx="508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>
                      <a:ln>
                        <a:solidFill>
                          <a:sysClr val="windowText" lastClr="000000"/>
                        </a:solidFill>
                      </a:ln>
                    </a:rPr>
                    <a:t>5</a:t>
                  </a:r>
                  <a:endParaRPr lang="en-US" altLang="zh-CN" sz="140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72" name="文本框 71"/>
                <p:cNvSpPr txBox="1"/>
                <p:nvPr/>
              </p:nvSpPr>
              <p:spPr>
                <a:xfrm>
                  <a:off x="4960" y="3474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  <p:sp>
              <p:nvSpPr>
                <p:cNvPr id="73" name="文本框 72"/>
                <p:cNvSpPr txBox="1"/>
                <p:nvPr/>
              </p:nvSpPr>
              <p:spPr>
                <a:xfrm>
                  <a:off x="3656" y="3538"/>
                  <a:ext cx="422" cy="48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p>
                  <a:r>
                    <a:rPr lang="en-US" altLang="zh-CN" sz="1400">
                      <a:ln>
                        <a:solidFill>
                          <a:sysClr val="windowText" lastClr="000000"/>
                        </a:solidFill>
                      </a:ln>
                    </a:rPr>
                    <a:t>7</a:t>
                  </a:r>
                  <a:endParaRPr lang="en-US" altLang="zh-CN" sz="140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74" name="文本框 73"/>
                <p:cNvSpPr txBox="1"/>
                <p:nvPr/>
              </p:nvSpPr>
              <p:spPr>
                <a:xfrm>
                  <a:off x="3797" y="5557"/>
                  <a:ext cx="517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400"/>
                    <a:t>0</a:t>
                  </a:r>
                  <a:endParaRPr lang="en-US" altLang="zh-CN" sz="1400"/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4416" y="5519"/>
                <a:ext cx="1503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/>
                  <a:t>miRNA</a:t>
                </a:r>
                <a:endParaRPr lang="en-US" altLang="zh-CN"/>
              </a:p>
            </p:txBody>
          </p:sp>
        </p:grpSp>
        <p:graphicFrame>
          <p:nvGraphicFramePr>
            <p:cNvPr id="16" name="图表 15"/>
            <p:cNvGraphicFramePr/>
            <p:nvPr/>
          </p:nvGraphicFramePr>
          <p:xfrm>
            <a:off x="8367" y="9623"/>
            <a:ext cx="9023" cy="46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cxnSp>
          <p:nvCxnSpPr>
            <p:cNvPr id="36" name="直接连接符 35"/>
            <p:cNvCxnSpPr>
              <a:stCxn id="17" idx="3"/>
              <a:endCxn id="16" idx="1"/>
            </p:cNvCxnSpPr>
            <p:nvPr/>
          </p:nvCxnSpPr>
          <p:spPr>
            <a:xfrm>
              <a:off x="3953" y="11956"/>
              <a:ext cx="441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6528" y="11501"/>
              <a:ext cx="94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200"/>
                <a:t>Top 5</a:t>
              </a:r>
              <a:endParaRPr lang="en-US" altLang="zh-CN" sz="1200"/>
            </a:p>
          </p:txBody>
        </p:sp>
        <p:cxnSp>
          <p:nvCxnSpPr>
            <p:cNvPr id="47" name="直接连接符 46"/>
            <p:cNvCxnSpPr/>
            <p:nvPr/>
          </p:nvCxnSpPr>
          <p:spPr>
            <a:xfrm flipV="1">
              <a:off x="5229" y="1875"/>
              <a:ext cx="303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7" name="图表 76"/>
            <p:cNvGraphicFramePr/>
            <p:nvPr/>
          </p:nvGraphicFramePr>
          <p:xfrm>
            <a:off x="8439" y="4646"/>
            <a:ext cx="7392" cy="30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8" name="图表 77"/>
            <p:cNvGraphicFramePr/>
            <p:nvPr/>
          </p:nvGraphicFramePr>
          <p:xfrm>
            <a:off x="8529" y="896"/>
            <a:ext cx="5774" cy="30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85" name="肘形连接符 84"/>
            <p:cNvCxnSpPr>
              <a:stCxn id="73" idx="2"/>
            </p:cNvCxnSpPr>
            <p:nvPr/>
          </p:nvCxnSpPr>
          <p:spPr>
            <a:xfrm rot="5400000" flipV="1">
              <a:off x="3753" y="648"/>
              <a:ext cx="3148" cy="6115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文本框 85"/>
            <p:cNvSpPr txBox="1"/>
            <p:nvPr/>
          </p:nvSpPr>
          <p:spPr>
            <a:xfrm>
              <a:off x="8439" y="521"/>
              <a:ext cx="50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8439" y="4304"/>
              <a:ext cx="50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8439" y="9016"/>
              <a:ext cx="50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altLang="zh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0466070" y="151130"/>
            <a:ext cx="1444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Figure </a:t>
            </a:r>
            <a:r>
              <a:rPr lang="en-US" altLang="zh-CN" sz="2400"/>
              <a:t>6</a:t>
            </a:r>
            <a:r>
              <a:rPr lang="zh-CN" altLang="en-US" sz="2400"/>
              <a:t>. </a:t>
            </a:r>
            <a:endParaRPr lang="zh-CN" altLang="en-US" sz="2400"/>
          </a:p>
        </p:txBody>
      </p: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0415270" y="171450"/>
            <a:ext cx="1444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Figure </a:t>
            </a:r>
            <a:r>
              <a:rPr lang="en-US" altLang="zh-CN" sz="2400"/>
              <a:t>6</a:t>
            </a:r>
            <a:r>
              <a:rPr lang="zh-CN" altLang="en-US" sz="2400"/>
              <a:t>. </a:t>
            </a:r>
            <a:endParaRPr lang="zh-CN" altLang="en-US" sz="2400"/>
          </a:p>
        </p:txBody>
      </p:sp>
      <p:grpSp>
        <p:nvGrpSpPr>
          <p:cNvPr id="7" name="组合 6"/>
          <p:cNvGrpSpPr/>
          <p:nvPr/>
        </p:nvGrpSpPr>
        <p:grpSpPr>
          <a:xfrm>
            <a:off x="437515" y="927735"/>
            <a:ext cx="11434445" cy="5590540"/>
            <a:chOff x="689" y="1251"/>
            <a:chExt cx="18007" cy="8804"/>
          </a:xfrm>
        </p:grpSpPr>
        <p:grpSp>
          <p:nvGrpSpPr>
            <p:cNvPr id="2" name="组合 1"/>
            <p:cNvGrpSpPr/>
            <p:nvPr/>
          </p:nvGrpSpPr>
          <p:grpSpPr>
            <a:xfrm>
              <a:off x="689" y="5825"/>
              <a:ext cx="17822" cy="4230"/>
              <a:chOff x="397" y="981"/>
              <a:chExt cx="17822" cy="4230"/>
            </a:xfrm>
          </p:grpSpPr>
          <p:graphicFrame>
            <p:nvGraphicFramePr>
              <p:cNvPr id="38" name="图表 37"/>
              <p:cNvGraphicFramePr/>
              <p:nvPr/>
            </p:nvGraphicFramePr>
            <p:xfrm>
              <a:off x="397" y="1512"/>
              <a:ext cx="5741" cy="36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graphicFrame>
            <p:nvGraphicFramePr>
              <p:cNvPr id="39" name="图表 38"/>
              <p:cNvGraphicFramePr/>
              <p:nvPr/>
            </p:nvGraphicFramePr>
            <p:xfrm>
              <a:off x="6343" y="1435"/>
              <a:ext cx="5830" cy="36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75" name="组合 74"/>
              <p:cNvGrpSpPr/>
              <p:nvPr/>
            </p:nvGrpSpPr>
            <p:grpSpPr>
              <a:xfrm rot="0">
                <a:off x="12463" y="1512"/>
                <a:ext cx="5756" cy="3549"/>
                <a:chOff x="5379" y="12347"/>
                <a:chExt cx="5564" cy="3549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 rot="0">
                  <a:off x="5379" y="12347"/>
                  <a:ext cx="5564" cy="3549"/>
                  <a:chOff x="5593" y="8098"/>
                  <a:chExt cx="5777" cy="3549"/>
                </a:xfrm>
              </p:grpSpPr>
              <p:graphicFrame>
                <p:nvGraphicFramePr>
                  <p:cNvPr id="41" name="图表 40"/>
                  <p:cNvGraphicFramePr/>
                  <p:nvPr/>
                </p:nvGraphicFramePr>
                <p:xfrm>
                  <a:off x="5593" y="8098"/>
                  <a:ext cx="5757" cy="1442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graphicFrame>
                <p:nvGraphicFramePr>
                  <p:cNvPr id="42" name="图表 41"/>
                  <p:cNvGraphicFramePr/>
                  <p:nvPr/>
                </p:nvGraphicFramePr>
                <p:xfrm>
                  <a:off x="5613" y="9431"/>
                  <a:ext cx="5757" cy="2216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4"/>
                  </a:graphicData>
                </a:graphic>
              </p:graphicFrame>
            </p:grpSp>
            <p:sp>
              <p:nvSpPr>
                <p:cNvPr id="44" name="文本框 43"/>
                <p:cNvSpPr txBox="1"/>
                <p:nvPr/>
              </p:nvSpPr>
              <p:spPr>
                <a:xfrm rot="16200000">
                  <a:off x="4738" y="13490"/>
                  <a:ext cx="2000" cy="6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The expression of </a:t>
                  </a:r>
                  <a:endParaRPr lang="en-US" altLang="zh-CN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altLang="zh-CN" sz="1000">
                      <a:latin typeface="Arial" panose="020B0604020202020204" pitchFamily="34" charset="0"/>
                      <a:cs typeface="Arial" panose="020B0604020202020204" pitchFamily="34" charset="0"/>
                    </a:rPr>
                    <a:t>ssc-miR-122-5p</a:t>
                  </a:r>
                  <a:endParaRPr lang="en-US" altLang="zh-CN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3" name="文本框 42"/>
              <p:cNvSpPr txBox="1"/>
              <p:nvPr/>
            </p:nvSpPr>
            <p:spPr>
              <a:xfrm>
                <a:off x="6377" y="981"/>
                <a:ext cx="438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637" y="981"/>
                <a:ext cx="50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2650" y="981"/>
                <a:ext cx="50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04" y="1251"/>
              <a:ext cx="17792" cy="4318"/>
              <a:chOff x="591" y="973"/>
              <a:chExt cx="17792" cy="4318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591" y="1259"/>
                <a:ext cx="17792" cy="4032"/>
                <a:chOff x="591" y="1259"/>
                <a:chExt cx="17792" cy="4032"/>
              </a:xfrm>
            </p:grpSpPr>
            <p:graphicFrame>
              <p:nvGraphicFramePr>
                <p:cNvPr id="14" name="图表 13"/>
                <p:cNvGraphicFramePr/>
                <p:nvPr/>
              </p:nvGraphicFramePr>
              <p:xfrm>
                <a:off x="591" y="1259"/>
                <a:ext cx="9777" cy="40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graphicFrame>
              <p:nvGraphicFramePr>
                <p:cNvPr id="15" name="图表 14"/>
                <p:cNvGraphicFramePr/>
                <p:nvPr/>
              </p:nvGraphicFramePr>
              <p:xfrm>
                <a:off x="10561" y="1259"/>
                <a:ext cx="7823" cy="40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p:grpSp>
          <p:sp>
            <p:nvSpPr>
              <p:cNvPr id="4" name="文本框 3"/>
              <p:cNvSpPr txBox="1"/>
              <p:nvPr/>
            </p:nvSpPr>
            <p:spPr>
              <a:xfrm>
                <a:off x="621" y="973"/>
                <a:ext cx="50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0561" y="973"/>
                <a:ext cx="50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altLang="zh-CN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WPS 演示</Application>
  <PresentationFormat>宽屏</PresentationFormat>
  <Paragraphs>223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Wingdings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gml</cp:lastModifiedBy>
  <cp:revision>255</cp:revision>
  <dcterms:created xsi:type="dcterms:W3CDTF">2019-06-19T02:08:00Z</dcterms:created>
  <dcterms:modified xsi:type="dcterms:W3CDTF">2021-05-20T05:35:28Z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2052-11.1.0.10567</vt:lpwstr>
  </property>
  <property fmtid="{D5CDD505-2E9C-101B-9397-08002B2CF9AE}" pid="3" name="ICV">
    <vt:lpwstr>9025F62B15C64E20B4F9750CEA52C558</vt:lpwstr>
  </property>
</Properties>
</file>