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76" r:id="rId3"/>
    <p:sldId id="274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23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4AC-8201-4EEE-9BE8-115BC34C9CEB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BDC9-A35A-46D6-878B-D4C2A8766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87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4AC-8201-4EEE-9BE8-115BC34C9CEB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BDC9-A35A-46D6-878B-D4C2A8766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275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4AC-8201-4EEE-9BE8-115BC34C9CEB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BDC9-A35A-46D6-878B-D4C2A8766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73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4AC-8201-4EEE-9BE8-115BC34C9CEB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BDC9-A35A-46D6-878B-D4C2A8766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993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4AC-8201-4EEE-9BE8-115BC34C9CEB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BDC9-A35A-46D6-878B-D4C2A8766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190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4AC-8201-4EEE-9BE8-115BC34C9CEB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BDC9-A35A-46D6-878B-D4C2A8766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644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4AC-8201-4EEE-9BE8-115BC34C9CEB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BDC9-A35A-46D6-878B-D4C2A8766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89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4AC-8201-4EEE-9BE8-115BC34C9CEB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BDC9-A35A-46D6-878B-D4C2A8766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790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4AC-8201-4EEE-9BE8-115BC34C9CEB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BDC9-A35A-46D6-878B-D4C2A8766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70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4AC-8201-4EEE-9BE8-115BC34C9CEB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BDC9-A35A-46D6-878B-D4C2A8766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589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14AC-8201-4EEE-9BE8-115BC34C9CEB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BDC9-A35A-46D6-878B-D4C2A8766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58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814AC-8201-4EEE-9BE8-115BC34C9CEB}" type="datetimeFigureOut">
              <a:rPr lang="en-US" smtClean="0"/>
              <a:t>24-Sep-20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ABDC9-A35A-46D6-878B-D4C2A8766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4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342901" y="6858000"/>
            <a:ext cx="61721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Figure S1. 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SDS-PAGE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(7.5% gel) patterns of gelatin extracted (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65 °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C, 1 h, pH 7) from the head skin after being pretreated with 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(</a:t>
            </a:r>
            <a:r>
              <a:rPr lang="en-US" sz="1400" b="1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a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)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0.05 M HCl, 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(</a:t>
            </a:r>
            <a:r>
              <a:rPr lang="en-US" sz="1400" b="1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b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)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0.1 M NaOH, 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(</a:t>
            </a:r>
            <a:r>
              <a:rPr lang="en-US" sz="1400" b="1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c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)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the combined pretreatment (NaOH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mbria Math" panose="02040503050406030204" pitchFamily="18" charset="0"/>
              </a:rPr>
              <a:t>→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 HCl), and </a:t>
            </a:r>
            <a:r>
              <a:rPr lang="en-US" sz="1400" b="1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(d)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without any 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pretreatments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as the control. M, molecular maker, P, pretreated gelatin-extracted solution (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1 </a:t>
            </a:r>
            <a:r>
              <a:rPr lang="en-US" sz="1400" dirty="0" err="1" smtClean="0">
                <a:latin typeface="Palatino Linotype" panose="02040502050505030304" pitchFamily="18" charset="0"/>
                <a:ea typeface="Yu Mincho"/>
                <a:cs typeface="Cambria" panose="02040503050406030204" pitchFamily="18" charset="0"/>
              </a:rPr>
              <a:t>μ</a:t>
            </a:r>
            <a:r>
              <a:rPr lang="en-US" sz="1400" dirty="0" err="1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L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/lane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); S, supernatant of the pretreated solution (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5 </a:t>
            </a:r>
            <a:r>
              <a:rPr lang="en-US" sz="1400" dirty="0" err="1" smtClean="0">
                <a:latin typeface="Palatino Linotype" panose="02040502050505030304" pitchFamily="18" charset="0"/>
                <a:ea typeface="Yu Mincho"/>
                <a:cs typeface="Cambria" panose="02040503050406030204" pitchFamily="18" charset="0"/>
              </a:rPr>
              <a:t>μL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/lane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); and 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WP,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gelatin-extracted solution (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1 </a:t>
            </a:r>
            <a:r>
              <a:rPr lang="en-US" sz="1400" dirty="0" err="1" smtClean="0">
                <a:latin typeface="Palatino Linotype" panose="02040502050505030304" pitchFamily="18" charset="0"/>
                <a:ea typeface="Yu Mincho"/>
                <a:cs typeface="Cambria" panose="02040503050406030204" pitchFamily="18" charset="0"/>
              </a:rPr>
              <a:t>μ</a:t>
            </a:r>
            <a:r>
              <a:rPr lang="en-US" sz="1400" dirty="0" err="1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L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/lane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) without 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any pretreatments.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Pretreatment time is shown in the subscripts. Positions of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mbria" panose="02040503050406030204" pitchFamily="18" charset="0"/>
              </a:rPr>
              <a:t>α</a:t>
            </a:r>
            <a:r>
              <a:rPr lang="en-US" sz="1400" baseline="-250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1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-,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mbria" panose="02040503050406030204" pitchFamily="18" charset="0"/>
              </a:rPr>
              <a:t>α</a:t>
            </a:r>
            <a:r>
              <a:rPr lang="en-US" sz="1400" baseline="-250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2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-,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mbria" panose="02040503050406030204" pitchFamily="18" charset="0"/>
              </a:rPr>
              <a:t>β-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, and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mbria" panose="02040503050406030204" pitchFamily="18" charset="0"/>
              </a:rPr>
              <a:t>γ-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Times New Roman" panose="02020603050405020304" pitchFamily="18" charset="0"/>
              </a:rPr>
              <a:t>bands of gelatin are shown by arrows.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73" y="731520"/>
            <a:ext cx="5346655" cy="27373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395" y="3840480"/>
            <a:ext cx="4371211" cy="274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5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320040" y="6858000"/>
            <a:ext cx="6217920" cy="1938992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 smtClean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Figure S2</a:t>
            </a:r>
            <a:r>
              <a:rPr lang="en-US" sz="1400" b="1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SDS-PAGE </a:t>
            </a:r>
            <a:r>
              <a:rPr lang="en-US" sz="1400" dirty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(7.5%) patterns of type A </a:t>
            </a:r>
            <a:r>
              <a:rPr lang="en-US" sz="14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(</a:t>
            </a:r>
            <a:r>
              <a:rPr lang="en-US" sz="1400" b="1" dirty="0" smtClean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a</a:t>
            </a:r>
            <a:r>
              <a:rPr lang="en-US" sz="14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, </a:t>
            </a:r>
            <a:r>
              <a:rPr lang="en-US" sz="1400" b="1" dirty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c</a:t>
            </a:r>
            <a:r>
              <a:rPr lang="en-US" sz="14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) </a:t>
            </a:r>
            <a:r>
              <a:rPr lang="en-US" sz="1400" dirty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and type B </a:t>
            </a:r>
            <a:r>
              <a:rPr lang="en-US" sz="14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(</a:t>
            </a:r>
            <a:r>
              <a:rPr lang="en-US" sz="1400" b="1" dirty="0" smtClean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b</a:t>
            </a:r>
            <a:r>
              <a:rPr lang="en-US" sz="14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, </a:t>
            </a:r>
            <a:r>
              <a:rPr lang="en-US" sz="1400" b="1" dirty="0" smtClean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d</a:t>
            </a:r>
            <a:r>
              <a:rPr lang="en-US" sz="14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) </a:t>
            </a:r>
            <a:r>
              <a:rPr lang="en-US" sz="1400" dirty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gelatins after extracted at different pH </a:t>
            </a:r>
            <a:r>
              <a:rPr lang="en-US" sz="14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(</a:t>
            </a:r>
            <a:r>
              <a:rPr lang="en-US" sz="1400" b="1" dirty="0" smtClean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a</a:t>
            </a:r>
            <a:r>
              <a:rPr lang="en-US" sz="14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-</a:t>
            </a:r>
            <a:r>
              <a:rPr lang="en-US" sz="1400" b="1" dirty="0" smtClean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b</a:t>
            </a:r>
            <a:r>
              <a:rPr lang="en-US" sz="14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, </a:t>
            </a:r>
            <a:r>
              <a:rPr lang="en-US" sz="1400" dirty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extracted at </a:t>
            </a:r>
            <a:r>
              <a:rPr lang="en-US" sz="14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65 °</a:t>
            </a:r>
            <a:r>
              <a:rPr lang="en-US" sz="1400" dirty="0">
                <a:solidFill>
                  <a:srgbClr val="000000"/>
                </a:solidFill>
                <a:latin typeface="Palatino Linotype" panose="02040502050505030304" pitchFamily="18" charset="0"/>
                <a:ea typeface="AdvEPSTIM"/>
                <a:cs typeface="Calibri" panose="020F0502020204030204" pitchFamily="34" charset="0"/>
              </a:rPr>
              <a:t>C for 1 h), and </a:t>
            </a:r>
            <a:r>
              <a:rPr lang="en-US" sz="1400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temperature and time </a:t>
            </a:r>
            <a:r>
              <a:rPr lang="en-US" sz="14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400" b="1" dirty="0" smtClean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4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400" b="1" dirty="0" smtClean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14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US" sz="1400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using </a:t>
            </a:r>
            <a:r>
              <a:rPr lang="en-US" sz="14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 head </a:t>
            </a:r>
            <a:r>
              <a:rPr lang="en-US" sz="1400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skin. </a:t>
            </a:r>
            <a:r>
              <a:rPr lang="en-US" sz="1400" dirty="0">
                <a:latin typeface="Palatino Linotype" panose="020405020505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M, molecular maker; </a:t>
            </a:r>
            <a:r>
              <a:rPr lang="en-US" sz="1400" dirty="0">
                <a:solidFill>
                  <a:srgbClr val="00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pH, extraction pH was shown in subscripts; and 35, 50 and 65,</a:t>
            </a:r>
            <a:r>
              <a:rPr lang="en-US" sz="1400" dirty="0">
                <a:latin typeface="Palatino Linotype" panose="020405020505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extraction temperature where time was shown in subscripts. All extracted gelatins were loaded as </a:t>
            </a:r>
            <a:r>
              <a:rPr lang="en-US" altLang="ja-JP" sz="1400" dirty="0" smtClean="0">
                <a:latin typeface="Palatino Linotype" panose="020405020505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el-GR" altLang="ja-JP" sz="1400" dirty="0" smtClean="0"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μ</a:t>
            </a:r>
            <a:r>
              <a:rPr lang="en-US" altLang="ja-JP" sz="1400" dirty="0"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altLang="ja-JP" sz="1400" dirty="0" smtClean="0"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/lane</a:t>
            </a:r>
            <a:r>
              <a:rPr lang="en-US" altLang="ja-JP" sz="1400" dirty="0"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Positions of type I collagen </a:t>
            </a:r>
            <a:r>
              <a:rPr lang="el-GR" altLang="ja-JP" sz="1400" dirty="0"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α</a:t>
            </a:r>
            <a:r>
              <a:rPr lang="en-US" altLang="ja-JP" sz="1400" baseline="-25000" dirty="0"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altLang="ja-JP" sz="1400" dirty="0"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-, </a:t>
            </a:r>
            <a:r>
              <a:rPr lang="el-GR" altLang="ja-JP" sz="1400" dirty="0"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α</a:t>
            </a:r>
            <a:r>
              <a:rPr lang="en-US" altLang="ja-JP" sz="1400" baseline="-25000" dirty="0"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altLang="ja-JP" sz="1400" dirty="0"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-, </a:t>
            </a:r>
            <a:r>
              <a:rPr lang="el-GR" altLang="ja-JP" sz="1400" dirty="0"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β</a:t>
            </a:r>
            <a:r>
              <a:rPr lang="en-US" altLang="ja-JP" sz="1400" dirty="0"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-, and </a:t>
            </a:r>
            <a:r>
              <a:rPr lang="el-GR" altLang="ja-JP" sz="1400" dirty="0"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γ</a:t>
            </a:r>
            <a:r>
              <a:rPr lang="en-US" altLang="ja-JP" sz="1400" dirty="0">
                <a:latin typeface="Palatino Linotype" panose="020405020505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-bands were shown by arrows.</a:t>
            </a:r>
            <a:endParaRPr lang="en-US" sz="1400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369" y="731520"/>
            <a:ext cx="5511262" cy="26946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502" y="3840480"/>
            <a:ext cx="6504996" cy="270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55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0050" y="4114800"/>
            <a:ext cx="60579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 smtClean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Figure S3.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 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SDS-PAGE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(7.5%) patterns of type A and type B re-extracted gelatins after the decalcification of extracted 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(</a:t>
            </a:r>
            <a:r>
              <a:rPr lang="en-US" sz="1400" b="1" dirty="0" smtClean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a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, </a:t>
            </a:r>
            <a:r>
              <a:rPr lang="en-US" sz="1400" b="1" dirty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b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)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residues with 0.05 M </a:t>
            </a:r>
            <a:r>
              <a:rPr lang="en-US" sz="1400" dirty="0" err="1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HCl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, and their supernatant at different times. M, molecular maker; 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WD,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gelatin-extracted solution (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3 </a:t>
            </a:r>
            <a:r>
              <a:rPr lang="en-US" sz="1400" dirty="0" err="1" smtClean="0">
                <a:latin typeface="Palatino Linotype" panose="02040502050505030304" pitchFamily="18" charset="0"/>
                <a:ea typeface="Yu Mincho"/>
                <a:cs typeface="Cambria" panose="02040503050406030204" pitchFamily="18" charset="0"/>
              </a:rPr>
              <a:t>μL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/lane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) without 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any decalcifications as the control;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D, gelatin-extracted solution (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3 </a:t>
            </a:r>
            <a:r>
              <a:rPr lang="en-US" sz="1400" dirty="0" err="1" smtClean="0">
                <a:latin typeface="Palatino Linotype" panose="02040502050505030304" pitchFamily="18" charset="0"/>
                <a:ea typeface="Yu Mincho"/>
                <a:cs typeface="Cambria" panose="02040503050406030204" pitchFamily="18" charset="0"/>
              </a:rPr>
              <a:t>μ</a:t>
            </a:r>
            <a:r>
              <a:rPr lang="en-US" sz="1400" dirty="0" err="1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L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/lane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) after decalcification; and S, supernatant of the decalcified solution (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5 </a:t>
            </a:r>
            <a:r>
              <a:rPr lang="en-US" sz="1400" dirty="0" err="1" smtClean="0">
                <a:latin typeface="Palatino Linotype" panose="02040502050505030304" pitchFamily="18" charset="0"/>
                <a:ea typeface="Yu Mincho"/>
                <a:cs typeface="Cambria" panose="02040503050406030204" pitchFamily="18" charset="0"/>
              </a:rPr>
              <a:t>μ</a:t>
            </a:r>
            <a:r>
              <a:rPr lang="en-US" sz="1400" dirty="0" err="1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L</a:t>
            </a:r>
            <a:r>
              <a:rPr lang="en-US" sz="1400" dirty="0" smtClean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/lane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). The decalcification time is shown in the subscripts. Positions of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mbria" panose="02040503050406030204" pitchFamily="18" charset="0"/>
              </a:rPr>
              <a:t>α</a:t>
            </a:r>
            <a:r>
              <a:rPr lang="en-US" sz="1400" baseline="-25000" dirty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1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-, 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mbria" panose="02040503050406030204" pitchFamily="18" charset="0"/>
              </a:rPr>
              <a:t>α</a:t>
            </a:r>
            <a:r>
              <a:rPr lang="en-US" sz="1400" baseline="-25000" dirty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2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-,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mbria" panose="02040503050406030204" pitchFamily="18" charset="0"/>
              </a:rPr>
              <a:t>β-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, and 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mbria" panose="02040503050406030204" pitchFamily="18" charset="0"/>
              </a:rPr>
              <a:t>γ-</a:t>
            </a:r>
            <a:r>
              <a:rPr lang="en-US" sz="1400" dirty="0">
                <a:latin typeface="Palatino Linotype" panose="02040502050505030304" pitchFamily="18" charset="0"/>
                <a:ea typeface="Yu Mincho"/>
                <a:cs typeface="Calibri" panose="020F0502020204030204" pitchFamily="34" charset="0"/>
              </a:rPr>
              <a:t> bands of gelatin are shown by arrows.</a:t>
            </a:r>
            <a:endParaRPr lang="en-US" sz="1400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053" y="731520"/>
            <a:ext cx="5803895" cy="273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83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>
          <a:solidFill>
            <a:srgbClr val="FF0000"/>
          </a:solidFill>
        </a:ln>
      </a:spPr>
      <a:bodyPr wrap="none" rtlCol="0">
        <a:spAutoFit/>
      </a:bodyPr>
      <a:lstStyle>
        <a:defPPr algn="l">
          <a:defRPr kumimoji="1" sz="1400" dirty="0" smtClean="0">
            <a:solidFill>
              <a:srgbClr val="FF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7170</TotalTime>
  <Words>356</Words>
  <Application>Microsoft Office PowerPoint</Application>
  <PresentationFormat>A4 Paper (210x297 mm)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AdvEPSTIM</vt:lpstr>
      <vt:lpstr>Arial</vt:lpstr>
      <vt:lpstr>Calibri</vt:lpstr>
      <vt:lpstr>Calibri Light</vt:lpstr>
      <vt:lpstr>Cambria</vt:lpstr>
      <vt:lpstr>Cambria Math</vt:lpstr>
      <vt:lpstr>Palatino Linotype</vt:lpstr>
      <vt:lpstr>Times New Roman</vt:lpstr>
      <vt:lpstr>Yu Mincho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ISLAM MD RASHIDUL</dc:creator>
  <cp:lastModifiedBy>ISLAM MD RASHIDUL</cp:lastModifiedBy>
  <cp:revision>855</cp:revision>
  <dcterms:created xsi:type="dcterms:W3CDTF">2019-02-25T11:12:01Z</dcterms:created>
  <dcterms:modified xsi:type="dcterms:W3CDTF">2020-09-24T12:22:30Z</dcterms:modified>
</cp:coreProperties>
</file>